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52" r:id="rId2"/>
  </p:sldMasterIdLst>
  <p:notesMasterIdLst>
    <p:notesMasterId r:id="rId51"/>
  </p:notesMasterIdLst>
  <p:sldIdLst>
    <p:sldId id="256" r:id="rId3"/>
    <p:sldId id="363" r:id="rId4"/>
    <p:sldId id="365" r:id="rId5"/>
    <p:sldId id="366" r:id="rId6"/>
    <p:sldId id="257" r:id="rId7"/>
    <p:sldId id="354" r:id="rId8"/>
    <p:sldId id="367" r:id="rId9"/>
    <p:sldId id="368" r:id="rId10"/>
    <p:sldId id="369" r:id="rId11"/>
    <p:sldId id="362" r:id="rId12"/>
    <p:sldId id="370" r:id="rId13"/>
    <p:sldId id="371" r:id="rId14"/>
    <p:sldId id="258" r:id="rId15"/>
    <p:sldId id="259" r:id="rId16"/>
    <p:sldId id="261" r:id="rId17"/>
    <p:sldId id="263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09" r:id="rId28"/>
    <p:sldId id="310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31" r:id="rId37"/>
    <p:sldId id="351" r:id="rId38"/>
    <p:sldId id="332" r:id="rId39"/>
    <p:sldId id="333" r:id="rId40"/>
    <p:sldId id="346" r:id="rId41"/>
    <p:sldId id="347" r:id="rId42"/>
    <p:sldId id="348" r:id="rId43"/>
    <p:sldId id="350" r:id="rId44"/>
    <p:sldId id="349" r:id="rId45"/>
    <p:sldId id="308" r:id="rId46"/>
    <p:sldId id="360" r:id="rId47"/>
    <p:sldId id="357" r:id="rId48"/>
    <p:sldId id="358" r:id="rId49"/>
    <p:sldId id="361" r:id="rId5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494" autoAdjust="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ustomXml" Target="../customXml/item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ustomXml" Target="../customXml/item2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20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6757B2F-4102-4BD9-B8D8-3A297CE2D7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788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E56A-8809-456E-8645-005F99D6AE8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52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983-B3D0-43E2-BC8A-5FE5733515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23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778-7326-4E55-BEA5-31CA2CB6C4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0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1F06F16-D4B6-4095-8358-4D35C1D4C8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4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95BC-94F1-408E-AC83-E99101EED47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86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F3BF-394C-456B-A4FA-A5DC0DE74E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23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98DB-CC9C-4F73-B3AF-2E54FAD629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12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AA4A-5BFE-495D-AA2D-DE6206B72A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2E9-DBDC-484C-BB56-AD0A2BE4E05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82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A61F-9E52-4EE9-863E-DE650206048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34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DB5C-6494-47F4-80D5-4ECED22C3B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08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FCF-0F46-4ACC-8235-50D46D8EBCD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58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65B6-0D56-40B9-8723-B3744A1025C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21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0F36-5BE1-4408-A94A-076FF88721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60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CBA1-5B5F-432F-A28F-D5E4A8CF76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19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082C-B058-4C5E-97FC-C7ABE75D5B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45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6EC7-D26E-4D43-9094-C3EF23E45A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3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63F2-2030-4882-83AF-C829CADBA43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21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712E-52FB-4392-89E5-6366F9B58B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9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D1B5-879C-4527-831C-A4D2F8CF547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44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4932-7296-44D7-9AB6-7508474A0F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8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512D-04A4-44E5-8A3C-878E134714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4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4870-C01A-466F-8C35-D20D3A289B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69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C4ED2-2730-4D00-BBF9-2C9546504A6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69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C4ED2-2730-4D00-BBF9-2C9546504A6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86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/>
              <a:t>Minimum </a:t>
            </a:r>
            <a:r>
              <a:rPr lang="en-US" altLang="en-US" sz="4000" dirty="0" smtClean="0"/>
              <a:t>Cost Spanning 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 smtClean="0"/>
              <a:t>Trees (MCST)</a:t>
            </a:r>
            <a:endParaRPr lang="en-US" altLang="en-US" sz="4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Finding a spanning tree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SimSun" pitchFamily="2" charset="-122"/>
              </a:rPr>
              <a:t>BFS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SimSun" pitchFamily="2" charset="-122"/>
              </a:rPr>
              <a:t>DFS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SimSun" pitchFamily="2" charset="-122"/>
              </a:rPr>
              <a:t>Greedy algorithm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200400" y="3433762"/>
            <a:ext cx="2286000" cy="2738438"/>
            <a:chOff x="816" y="2400"/>
            <a:chExt cx="1440" cy="1773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392" y="2400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864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200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536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872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056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392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728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392" y="3696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1008" y="2544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1296" y="2592"/>
              <a:ext cx="144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 flipV="1">
              <a:off x="1536" y="2592"/>
              <a:ext cx="9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 flipV="1">
              <a:off x="1584" y="2544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960" y="3024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1824" y="3024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1200" y="3024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32" y="3024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1536" y="3504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200" y="3504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1488" y="350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816" y="3936"/>
              <a:ext cx="144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An undirected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691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Finding a spanning </a:t>
            </a:r>
            <a:r>
              <a:rPr lang="en-US" altLang="zh-CN" dirty="0" smtClean="0">
                <a:ea typeface="SimSun" pitchFamily="2" charset="-122"/>
              </a:rPr>
              <a:t>tree -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62000" y="3433762"/>
            <a:ext cx="2286000" cy="2738438"/>
            <a:chOff x="816" y="2400"/>
            <a:chExt cx="1440" cy="177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392" y="2400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864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200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536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72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056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392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728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392" y="3696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1008" y="2544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1296" y="2592"/>
              <a:ext cx="144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 flipV="1">
              <a:off x="1536" y="2592"/>
              <a:ext cx="9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 flipV="1">
              <a:off x="1584" y="2544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960" y="3024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1824" y="3024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1200" y="3024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632" y="3024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1536" y="3504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200" y="3504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488" y="350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816" y="3936"/>
              <a:ext cx="144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An undirected graph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657600" y="3321050"/>
            <a:ext cx="1905000" cy="3079750"/>
            <a:chOff x="2256" y="2352"/>
            <a:chExt cx="1200" cy="1940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784" y="235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256" y="278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592" y="278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928" y="278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264" y="278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2448" y="326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2784" y="326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120" y="326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784" y="3648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H="1">
              <a:off x="2400" y="249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V="1">
              <a:off x="2688" y="2544"/>
              <a:ext cx="144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 flipV="1">
              <a:off x="2928" y="2544"/>
              <a:ext cx="9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H="1" flipV="1">
              <a:off x="2976" y="2496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 flipV="1">
              <a:off x="2352" y="2976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072" y="2976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592" y="3456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2880" y="345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2304" y="3888"/>
              <a:ext cx="11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Result of a BFS</a:t>
              </a:r>
              <a:br>
                <a:rPr lang="en-US" altLang="zh-CN">
                  <a:latin typeface="Times New Roman" pitchFamily="18" charset="0"/>
                  <a:ea typeface="SimSun" pitchFamily="2" charset="-122"/>
                </a:rPr>
              </a:b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starting from 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0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Finding a spanning tree - </a:t>
            </a:r>
            <a:r>
              <a:rPr lang="en-US" altLang="zh-CN" dirty="0" smtClean="0">
                <a:ea typeface="SimSun" pitchFamily="2" charset="-122"/>
              </a:rPr>
              <a:t>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62000" y="3433762"/>
            <a:ext cx="2286000" cy="2738438"/>
            <a:chOff x="816" y="2400"/>
            <a:chExt cx="1440" cy="177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392" y="2400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864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200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536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72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056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392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728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392" y="3696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1008" y="2544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1296" y="2592"/>
              <a:ext cx="144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 flipV="1">
              <a:off x="1536" y="2592"/>
              <a:ext cx="9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 flipV="1">
              <a:off x="1584" y="2544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960" y="3024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1824" y="3024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1200" y="3024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632" y="3024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1536" y="3504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200" y="3504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488" y="350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816" y="3936"/>
              <a:ext cx="144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An undirected graph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324600" y="3321050"/>
            <a:ext cx="1905000" cy="3079750"/>
            <a:chOff x="3744" y="2400"/>
            <a:chExt cx="1200" cy="1940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272" y="2400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3744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4080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4416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4752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936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272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4608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272" y="3696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55"/>
            <p:cNvSpPr>
              <a:spLocks noChangeShapeType="1"/>
            </p:cNvSpPr>
            <p:nvPr/>
          </p:nvSpPr>
          <p:spPr bwMode="auto">
            <a:xfrm flipH="1">
              <a:off x="3888" y="2544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56"/>
            <p:cNvSpPr>
              <a:spLocks noChangeShapeType="1"/>
            </p:cNvSpPr>
            <p:nvPr/>
          </p:nvSpPr>
          <p:spPr bwMode="auto">
            <a:xfrm flipH="1" flipV="1">
              <a:off x="3840" y="3024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57"/>
            <p:cNvSpPr>
              <a:spLocks noChangeShapeType="1"/>
            </p:cNvSpPr>
            <p:nvPr/>
          </p:nvSpPr>
          <p:spPr bwMode="auto">
            <a:xfrm flipH="1">
              <a:off x="4704" y="3024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8"/>
            <p:cNvSpPr>
              <a:spLocks noChangeShapeType="1"/>
            </p:cNvSpPr>
            <p:nvPr/>
          </p:nvSpPr>
          <p:spPr bwMode="auto">
            <a:xfrm flipH="1">
              <a:off x="4080" y="3024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59"/>
            <p:cNvSpPr>
              <a:spLocks noChangeShapeType="1"/>
            </p:cNvSpPr>
            <p:nvPr/>
          </p:nvSpPr>
          <p:spPr bwMode="auto">
            <a:xfrm>
              <a:off x="4512" y="3024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60"/>
            <p:cNvSpPr>
              <a:spLocks noChangeShapeType="1"/>
            </p:cNvSpPr>
            <p:nvPr/>
          </p:nvSpPr>
          <p:spPr bwMode="auto">
            <a:xfrm flipH="1">
              <a:off x="4416" y="3504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61"/>
            <p:cNvSpPr>
              <a:spLocks noChangeShapeType="1"/>
            </p:cNvSpPr>
            <p:nvPr/>
          </p:nvSpPr>
          <p:spPr bwMode="auto">
            <a:xfrm>
              <a:off x="4080" y="3504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62"/>
            <p:cNvSpPr>
              <a:spLocks noChangeShapeType="1"/>
            </p:cNvSpPr>
            <p:nvPr/>
          </p:nvSpPr>
          <p:spPr bwMode="auto">
            <a:xfrm>
              <a:off x="4368" y="350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63"/>
            <p:cNvSpPr txBox="1">
              <a:spLocks noChangeArrowheads="1"/>
            </p:cNvSpPr>
            <p:nvPr/>
          </p:nvSpPr>
          <p:spPr bwMode="auto">
            <a:xfrm>
              <a:off x="3792" y="3936"/>
              <a:ext cx="11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Result of a DFS</a:t>
              </a:r>
              <a:br>
                <a:rPr lang="en-US" altLang="zh-CN">
                  <a:latin typeface="Times New Roman" pitchFamily="18" charset="0"/>
                  <a:ea typeface="SimSun" pitchFamily="2" charset="-122"/>
                </a:rPr>
              </a:b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starting from 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4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Minimum </a:t>
            </a:r>
            <a:r>
              <a:rPr lang="en-US" altLang="en-US" sz="3600" dirty="0" smtClean="0"/>
              <a:t>weight(cost) </a:t>
            </a:r>
            <a:r>
              <a:rPr lang="en-US" altLang="en-US" sz="3600" dirty="0"/>
              <a:t>spanning tree (MST)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05000"/>
            <a:ext cx="6553200" cy="3581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On a weighted graph, A MST: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connects all vertices through edges with least weights.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has w(T) </a:t>
            </a:r>
            <a:r>
              <a:rPr lang="en-US" altLang="en-US" sz="2400">
                <a:cs typeface="Arial" charset="0"/>
              </a:rPr>
              <a:t>≤ w(T’) for every other spanning tree T’ in G</a:t>
            </a:r>
          </a:p>
          <a:p>
            <a:pPr>
              <a:lnSpc>
                <a:spcPct val="90000"/>
              </a:lnSpc>
            </a:pPr>
            <a:endParaRPr lang="en-US" altLang="en-US" sz="240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cs typeface="Arial" charset="0"/>
              </a:rPr>
              <a:t>Adding one edge not in MST will create a cycle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Finding Minimum Spanning Tree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371600"/>
            <a:ext cx="7315200" cy="4038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 </a:t>
            </a:r>
            <a:r>
              <a:rPr lang="en-US" altLang="en-US" sz="2800" dirty="0"/>
              <a:t>Two “greedy” algorithms</a:t>
            </a:r>
          </a:p>
          <a:p>
            <a:r>
              <a:rPr lang="en-US" altLang="en-US" sz="2800" dirty="0" err="1"/>
              <a:t>Kruskal’s</a:t>
            </a:r>
            <a:r>
              <a:rPr lang="en-US" altLang="en-US" sz="2800" dirty="0"/>
              <a:t> and Prim’s</a:t>
            </a:r>
          </a:p>
          <a:p>
            <a:r>
              <a:rPr lang="en-US" altLang="en-US" sz="2800" dirty="0">
                <a:sym typeface="Wingdings" pitchFamily="2" charset="2"/>
              </a:rPr>
              <a:t>make best decision at every stage</a:t>
            </a:r>
          </a:p>
          <a:p>
            <a:r>
              <a:rPr lang="en-US" altLang="ko-KR" sz="2800" dirty="0">
                <a:ea typeface="UWKMJF (KSC)" pitchFamily="2" charset="-127"/>
              </a:rPr>
              <a:t>locally optimal choice </a:t>
            </a:r>
            <a:r>
              <a:rPr lang="en-US" altLang="ko-KR" sz="2800" dirty="0">
                <a:ea typeface="UWKMJF (KSC)" pitchFamily="2" charset="-127"/>
                <a:sym typeface="Wingdings" pitchFamily="2" charset="2"/>
              </a:rPr>
              <a:t> </a:t>
            </a:r>
            <a:r>
              <a:rPr lang="en-US" altLang="ko-KR" sz="2800" dirty="0">
                <a:ea typeface="UWKMJF (KSC)" pitchFamily="2" charset="-127"/>
              </a:rPr>
              <a:t>globally optimal solution</a:t>
            </a:r>
            <a:r>
              <a:rPr lang="en-US" altLang="ko-KR" sz="2800" dirty="0" smtClean="0">
                <a:ea typeface="UWKMJF (KSC)" pitchFamily="2" charset="-127"/>
              </a:rPr>
              <a:t>.</a:t>
            </a:r>
            <a:endParaRPr lang="en-US" altLang="ko-KR" sz="2800" dirty="0">
              <a:ea typeface="UWKMJF (KSC)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Kruskal’s algorithm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371600" y="1524000"/>
            <a:ext cx="6705600" cy="3733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chemeClr val="hlink"/>
                </a:solidFill>
                <a:sym typeface="Wingdings" pitchFamily="2" charset="2"/>
              </a:rPr>
              <a:t>  </a:t>
            </a:r>
            <a:r>
              <a:rPr lang="en-US" altLang="en-US" dirty="0">
                <a:solidFill>
                  <a:schemeClr val="hlink"/>
                </a:solidFill>
                <a:latin typeface="Arial Black" pitchFamily="34" charset="0"/>
                <a:sym typeface="Wingdings" pitchFamily="2" charset="2"/>
              </a:rPr>
              <a:t>Edge</a:t>
            </a:r>
            <a:r>
              <a:rPr lang="en-US" altLang="en-US" dirty="0">
                <a:solidFill>
                  <a:schemeClr val="hlink"/>
                </a:solidFill>
                <a:sym typeface="Wingdings" pitchFamily="2" charset="2"/>
              </a:rPr>
              <a:t> first</a:t>
            </a:r>
            <a:endParaRPr lang="en-US" altLang="en-US" dirty="0">
              <a:solidFill>
                <a:schemeClr val="hlink"/>
              </a:solidFill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1.  Arrange all edges in a list (L)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     in non-decreasing order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en-US" altLang="en-US" dirty="0">
                <a:solidFill>
                  <a:schemeClr val="hlink"/>
                </a:solidFill>
              </a:rPr>
              <a:t>Select edges from L, and include that in set T, avoid cycle.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en-US" altLang="en-US">
                <a:solidFill>
                  <a:schemeClr val="hlink"/>
                </a:solidFill>
              </a:rPr>
              <a:t>Repeat </a:t>
            </a:r>
            <a:r>
              <a:rPr lang="en-US" altLang="en-US" smtClean="0">
                <a:solidFill>
                  <a:schemeClr val="hlink"/>
                </a:solidFill>
              </a:rPr>
              <a:t>2 </a:t>
            </a:r>
            <a:r>
              <a:rPr lang="en-US" altLang="en-US">
                <a:solidFill>
                  <a:schemeClr val="hlink"/>
                </a:solidFill>
              </a:rPr>
              <a:t>until T becomes a tree that covers all vertices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SimSun" pitchFamily="2" charset="-122"/>
              </a:rPr>
              <a:t>Kruskal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ea typeface="SimSun" pitchFamily="2" charset="-122"/>
              </a:rPr>
              <a:t>’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SimSun" pitchFamily="2" charset="-122"/>
              </a:rPr>
              <a:t>s Algorithm</a:t>
            </a:r>
          </a:p>
        </p:txBody>
      </p:sp>
      <p:graphicFrame>
        <p:nvGraphicFramePr>
          <p:cNvPr id="57563" name="Group 219"/>
          <p:cNvGraphicFramePr>
            <a:graphicFrameLocks noGrp="1"/>
          </p:cNvGraphicFramePr>
          <p:nvPr/>
        </p:nvGraphicFramePr>
        <p:xfrm>
          <a:off x="5562600" y="1600200"/>
          <a:ext cx="1905000" cy="48006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1,2}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3,4}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2,7}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3,6}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7,8}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5,6}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{5,8}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{6,7}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{1,4}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{2,3}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7483" name="Oval 139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sp>
        <p:nvSpPr>
          <p:cNvPr id="57484" name="Oval 140"/>
          <p:cNvSpPr>
            <a:spLocks noChangeArrowheads="1"/>
          </p:cNvSpPr>
          <p:nvPr/>
        </p:nvSpPr>
        <p:spPr bwMode="auto">
          <a:xfrm>
            <a:off x="449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57485" name="Oval 141"/>
          <p:cNvSpPr>
            <a:spLocks noChangeArrowheads="1"/>
          </p:cNvSpPr>
          <p:nvPr/>
        </p:nvSpPr>
        <p:spPr bwMode="auto">
          <a:xfrm>
            <a:off x="25908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57486" name="Oval 142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57487" name="Oval 143"/>
          <p:cNvSpPr>
            <a:spLocks noChangeArrowheads="1"/>
          </p:cNvSpPr>
          <p:nvPr/>
        </p:nvSpPr>
        <p:spPr bwMode="auto">
          <a:xfrm>
            <a:off x="2590800" y="4191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57488" name="Oval 144"/>
          <p:cNvSpPr>
            <a:spLocks noChangeArrowheads="1"/>
          </p:cNvSpPr>
          <p:nvPr/>
        </p:nvSpPr>
        <p:spPr bwMode="auto">
          <a:xfrm>
            <a:off x="3733800" y="4191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57489" name="Oval 145"/>
          <p:cNvSpPr>
            <a:spLocks noChangeArrowheads="1"/>
          </p:cNvSpPr>
          <p:nvPr/>
        </p:nvSpPr>
        <p:spPr bwMode="auto">
          <a:xfrm>
            <a:off x="1828800" y="5029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sp>
        <p:nvSpPr>
          <p:cNvPr id="57490" name="Oval 146"/>
          <p:cNvSpPr>
            <a:spLocks noChangeArrowheads="1"/>
          </p:cNvSpPr>
          <p:nvPr/>
        </p:nvSpPr>
        <p:spPr bwMode="auto">
          <a:xfrm>
            <a:off x="4495800" y="5029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6</a:t>
            </a:r>
          </a:p>
        </p:txBody>
      </p:sp>
      <p:cxnSp>
        <p:nvCxnSpPr>
          <p:cNvPr id="57491" name="AutoShape 147"/>
          <p:cNvCxnSpPr>
            <a:cxnSpLocks noChangeShapeType="1"/>
            <a:stCxn id="57483" idx="4"/>
            <a:endCxn id="57489" idx="0"/>
          </p:cNvCxnSpPr>
          <p:nvPr/>
        </p:nvCxnSpPr>
        <p:spPr bwMode="auto">
          <a:xfrm>
            <a:off x="2057400" y="27432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492" name="AutoShape 148"/>
          <p:cNvCxnSpPr>
            <a:cxnSpLocks noChangeShapeType="1"/>
            <a:stCxn id="57489" idx="6"/>
            <a:endCxn id="57490" idx="2"/>
          </p:cNvCxnSpPr>
          <p:nvPr/>
        </p:nvCxnSpPr>
        <p:spPr bwMode="auto">
          <a:xfrm>
            <a:off x="2286000" y="52578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493" name="AutoShape 149"/>
          <p:cNvCxnSpPr>
            <a:cxnSpLocks noChangeShapeType="1"/>
            <a:stCxn id="57484" idx="4"/>
            <a:endCxn id="57490" idx="0"/>
          </p:cNvCxnSpPr>
          <p:nvPr/>
        </p:nvCxnSpPr>
        <p:spPr bwMode="auto">
          <a:xfrm>
            <a:off x="4724400" y="27432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494" name="AutoShape 150"/>
          <p:cNvCxnSpPr>
            <a:cxnSpLocks noChangeShapeType="1"/>
            <a:stCxn id="57483" idx="6"/>
            <a:endCxn id="57484" idx="2"/>
          </p:cNvCxnSpPr>
          <p:nvPr/>
        </p:nvCxnSpPr>
        <p:spPr bwMode="auto">
          <a:xfrm>
            <a:off x="2286000" y="25146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495" name="AutoShape 151"/>
          <p:cNvCxnSpPr>
            <a:cxnSpLocks noChangeShapeType="1"/>
            <a:stCxn id="57485" idx="0"/>
            <a:endCxn id="57485" idx="0"/>
          </p:cNvCxnSpPr>
          <p:nvPr/>
        </p:nvCxnSpPr>
        <p:spPr bwMode="auto">
          <a:xfrm>
            <a:off x="2819400" y="32004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496" name="AutoShape 152"/>
          <p:cNvCxnSpPr>
            <a:cxnSpLocks noChangeShapeType="1"/>
            <a:stCxn id="57485" idx="6"/>
            <a:endCxn id="57486" idx="2"/>
          </p:cNvCxnSpPr>
          <p:nvPr/>
        </p:nvCxnSpPr>
        <p:spPr bwMode="auto">
          <a:xfrm>
            <a:off x="3048000" y="34290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497" name="AutoShape 153"/>
          <p:cNvCxnSpPr>
            <a:cxnSpLocks noChangeShapeType="1"/>
            <a:stCxn id="57487" idx="6"/>
            <a:endCxn id="57488" idx="2"/>
          </p:cNvCxnSpPr>
          <p:nvPr/>
        </p:nvCxnSpPr>
        <p:spPr bwMode="auto">
          <a:xfrm>
            <a:off x="3048000" y="4419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498" name="AutoShape 154"/>
          <p:cNvCxnSpPr>
            <a:cxnSpLocks noChangeShapeType="1"/>
            <a:stCxn id="57486" idx="5"/>
            <a:endCxn id="57486" idx="4"/>
          </p:cNvCxnSpPr>
          <p:nvPr/>
        </p:nvCxnSpPr>
        <p:spPr bwMode="auto">
          <a:xfrm flipH="1">
            <a:off x="3962400" y="35909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499" name="AutoShape 155"/>
          <p:cNvCxnSpPr>
            <a:cxnSpLocks noChangeShapeType="1"/>
            <a:stCxn id="57486" idx="5"/>
            <a:endCxn id="57486" idx="4"/>
          </p:cNvCxnSpPr>
          <p:nvPr/>
        </p:nvCxnSpPr>
        <p:spPr bwMode="auto">
          <a:xfrm flipH="1">
            <a:off x="3962400" y="35909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00" name="AutoShape 156"/>
          <p:cNvCxnSpPr>
            <a:cxnSpLocks noChangeShapeType="1"/>
            <a:stCxn id="57486" idx="4"/>
            <a:endCxn id="57488" idx="0"/>
          </p:cNvCxnSpPr>
          <p:nvPr/>
        </p:nvCxnSpPr>
        <p:spPr bwMode="auto">
          <a:xfrm>
            <a:off x="3962400" y="3657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01" name="AutoShape 157"/>
          <p:cNvCxnSpPr>
            <a:cxnSpLocks noChangeShapeType="1"/>
            <a:stCxn id="57485" idx="4"/>
            <a:endCxn id="57487" idx="0"/>
          </p:cNvCxnSpPr>
          <p:nvPr/>
        </p:nvCxnSpPr>
        <p:spPr bwMode="auto">
          <a:xfrm>
            <a:off x="2819400" y="3657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02" name="AutoShape 158"/>
          <p:cNvCxnSpPr>
            <a:cxnSpLocks noChangeShapeType="1"/>
            <a:stCxn id="57486" idx="7"/>
            <a:endCxn id="57484" idx="3"/>
          </p:cNvCxnSpPr>
          <p:nvPr/>
        </p:nvCxnSpPr>
        <p:spPr bwMode="auto">
          <a:xfrm flipV="1">
            <a:off x="4124325" y="2676525"/>
            <a:ext cx="4381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03" name="AutoShape 159"/>
          <p:cNvCxnSpPr>
            <a:cxnSpLocks noChangeShapeType="1"/>
            <a:stCxn id="57483" idx="5"/>
            <a:endCxn id="57485" idx="1"/>
          </p:cNvCxnSpPr>
          <p:nvPr/>
        </p:nvCxnSpPr>
        <p:spPr bwMode="auto">
          <a:xfrm>
            <a:off x="2219325" y="2676525"/>
            <a:ext cx="4381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04" name="AutoShape 160"/>
          <p:cNvCxnSpPr>
            <a:cxnSpLocks noChangeShapeType="1"/>
          </p:cNvCxnSpPr>
          <p:nvPr/>
        </p:nvCxnSpPr>
        <p:spPr bwMode="auto">
          <a:xfrm flipH="1">
            <a:off x="2209800" y="4572000"/>
            <a:ext cx="4381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05" name="AutoShape 161"/>
          <p:cNvCxnSpPr>
            <a:cxnSpLocks noChangeShapeType="1"/>
            <a:stCxn id="57488" idx="5"/>
            <a:endCxn id="57490" idx="1"/>
          </p:cNvCxnSpPr>
          <p:nvPr/>
        </p:nvCxnSpPr>
        <p:spPr bwMode="auto">
          <a:xfrm>
            <a:off x="4124325" y="4581525"/>
            <a:ext cx="4381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506" name="Text Box 162"/>
          <p:cNvSpPr txBox="1">
            <a:spLocks noChangeArrowheads="1"/>
          </p:cNvSpPr>
          <p:nvPr/>
        </p:nvSpPr>
        <p:spPr bwMode="auto">
          <a:xfrm>
            <a:off x="46482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57507" name="Text Box 163"/>
          <p:cNvSpPr txBox="1">
            <a:spLocks noChangeArrowheads="1"/>
          </p:cNvSpPr>
          <p:nvPr/>
        </p:nvSpPr>
        <p:spPr bwMode="auto">
          <a:xfrm>
            <a:off x="3200400" y="5257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57508" name="Text Box 164"/>
          <p:cNvSpPr txBox="1">
            <a:spLocks noChangeArrowheads="1"/>
          </p:cNvSpPr>
          <p:nvPr/>
        </p:nvSpPr>
        <p:spPr bwMode="auto">
          <a:xfrm>
            <a:off x="3200400" y="213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57509" name="Text Box 165"/>
          <p:cNvSpPr txBox="1">
            <a:spLocks noChangeArrowheads="1"/>
          </p:cNvSpPr>
          <p:nvPr/>
        </p:nvSpPr>
        <p:spPr bwMode="auto">
          <a:xfrm>
            <a:off x="17526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57510" name="Text Box 166"/>
          <p:cNvSpPr txBox="1">
            <a:spLocks noChangeArrowheads="1"/>
          </p:cNvSpPr>
          <p:nvPr/>
        </p:nvSpPr>
        <p:spPr bwMode="auto">
          <a:xfrm>
            <a:off x="1676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57511" name="Text Box 167"/>
          <p:cNvSpPr txBox="1">
            <a:spLocks noChangeArrowheads="1"/>
          </p:cNvSpPr>
          <p:nvPr/>
        </p:nvSpPr>
        <p:spPr bwMode="auto">
          <a:xfrm>
            <a:off x="23622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57512" name="Text Box 168"/>
          <p:cNvSpPr txBox="1">
            <a:spLocks noChangeArrowheads="1"/>
          </p:cNvSpPr>
          <p:nvPr/>
        </p:nvSpPr>
        <p:spPr bwMode="auto">
          <a:xfrm>
            <a:off x="39624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57513" name="Text Box 169"/>
          <p:cNvSpPr txBox="1">
            <a:spLocks noChangeArrowheads="1"/>
          </p:cNvSpPr>
          <p:nvPr/>
        </p:nvSpPr>
        <p:spPr bwMode="auto">
          <a:xfrm>
            <a:off x="3124200" y="3048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57514" name="Text Box 170"/>
          <p:cNvSpPr txBox="1">
            <a:spLocks noChangeArrowheads="1"/>
          </p:cNvSpPr>
          <p:nvPr/>
        </p:nvSpPr>
        <p:spPr bwMode="auto">
          <a:xfrm>
            <a:off x="3124200" y="44196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57515" name="Text Box 171"/>
          <p:cNvSpPr txBox="1">
            <a:spLocks noChangeArrowheads="1"/>
          </p:cNvSpPr>
          <p:nvPr/>
        </p:nvSpPr>
        <p:spPr bwMode="auto">
          <a:xfrm>
            <a:off x="38862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57516" name="Text Box 172"/>
          <p:cNvSpPr txBox="1">
            <a:spLocks noChangeArrowheads="1"/>
          </p:cNvSpPr>
          <p:nvPr/>
        </p:nvSpPr>
        <p:spPr bwMode="auto">
          <a:xfrm>
            <a:off x="2438400" y="3733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57517" name="Text Box 173"/>
          <p:cNvSpPr txBox="1">
            <a:spLocks noChangeArrowheads="1"/>
          </p:cNvSpPr>
          <p:nvPr/>
        </p:nvSpPr>
        <p:spPr bwMode="auto">
          <a:xfrm>
            <a:off x="3886200" y="4724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57518" name="Text Box 174"/>
          <p:cNvSpPr txBox="1">
            <a:spLocks noChangeArrowheads="1"/>
          </p:cNvSpPr>
          <p:nvPr/>
        </p:nvSpPr>
        <p:spPr bwMode="auto">
          <a:xfrm>
            <a:off x="2498725" y="4532313"/>
            <a:ext cx="549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altLang="en-US"/>
          </a:p>
        </p:txBody>
      </p:sp>
      <p:sp>
        <p:nvSpPr>
          <p:cNvPr id="57519" name="Text Box 175"/>
          <p:cNvSpPr txBox="1">
            <a:spLocks noChangeArrowheads="1"/>
          </p:cNvSpPr>
          <p:nvPr/>
        </p:nvSpPr>
        <p:spPr bwMode="auto">
          <a:xfrm>
            <a:off x="2362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SimSun" pitchFamily="2" charset="-122"/>
              </a:rPr>
              <a:t>Kruskal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ea typeface="SimSun" pitchFamily="2" charset="-122"/>
              </a:rPr>
              <a:t>’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SimSun" pitchFamily="2" charset="-122"/>
              </a:rPr>
              <a:t>s Algorithm</a:t>
            </a:r>
          </a:p>
        </p:txBody>
      </p:sp>
      <p:graphicFrame>
        <p:nvGraphicFramePr>
          <p:cNvPr id="159825" name="Group 81"/>
          <p:cNvGraphicFramePr>
            <a:graphicFrameLocks noGrp="1"/>
          </p:cNvGraphicFramePr>
          <p:nvPr/>
        </p:nvGraphicFramePr>
        <p:xfrm>
          <a:off x="5562600" y="1600200"/>
          <a:ext cx="1905000" cy="479679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1,2}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3,4}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2,7}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3,6}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7,8}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5,6}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{5,8}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{6,7}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{1,4}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{2,3}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9788" name="Oval 44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sp>
        <p:nvSpPr>
          <p:cNvPr id="159789" name="Oval 45"/>
          <p:cNvSpPr>
            <a:spLocks noChangeArrowheads="1"/>
          </p:cNvSpPr>
          <p:nvPr/>
        </p:nvSpPr>
        <p:spPr bwMode="auto">
          <a:xfrm>
            <a:off x="449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59790" name="Oval 46"/>
          <p:cNvSpPr>
            <a:spLocks noChangeArrowheads="1"/>
          </p:cNvSpPr>
          <p:nvPr/>
        </p:nvSpPr>
        <p:spPr bwMode="auto">
          <a:xfrm>
            <a:off x="25908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59791" name="Oval 47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59792" name="Oval 48"/>
          <p:cNvSpPr>
            <a:spLocks noChangeArrowheads="1"/>
          </p:cNvSpPr>
          <p:nvPr/>
        </p:nvSpPr>
        <p:spPr bwMode="auto">
          <a:xfrm>
            <a:off x="2590800" y="4191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59793" name="Oval 49"/>
          <p:cNvSpPr>
            <a:spLocks noChangeArrowheads="1"/>
          </p:cNvSpPr>
          <p:nvPr/>
        </p:nvSpPr>
        <p:spPr bwMode="auto">
          <a:xfrm>
            <a:off x="3733800" y="4191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59794" name="Oval 50"/>
          <p:cNvSpPr>
            <a:spLocks noChangeArrowheads="1"/>
          </p:cNvSpPr>
          <p:nvPr/>
        </p:nvSpPr>
        <p:spPr bwMode="auto">
          <a:xfrm>
            <a:off x="1828800" y="5029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sp>
        <p:nvSpPr>
          <p:cNvPr id="159795" name="Oval 51"/>
          <p:cNvSpPr>
            <a:spLocks noChangeArrowheads="1"/>
          </p:cNvSpPr>
          <p:nvPr/>
        </p:nvSpPr>
        <p:spPr bwMode="auto">
          <a:xfrm>
            <a:off x="4495800" y="5029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6</a:t>
            </a:r>
          </a:p>
        </p:txBody>
      </p:sp>
      <p:cxnSp>
        <p:nvCxnSpPr>
          <p:cNvPr id="159796" name="AutoShape 52"/>
          <p:cNvCxnSpPr>
            <a:cxnSpLocks noChangeShapeType="1"/>
            <a:stCxn id="159788" idx="4"/>
            <a:endCxn id="159794" idx="0"/>
          </p:cNvCxnSpPr>
          <p:nvPr/>
        </p:nvCxnSpPr>
        <p:spPr bwMode="auto">
          <a:xfrm>
            <a:off x="2057400" y="27432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97" name="AutoShape 53"/>
          <p:cNvCxnSpPr>
            <a:cxnSpLocks noChangeShapeType="1"/>
            <a:stCxn id="159794" idx="6"/>
            <a:endCxn id="159795" idx="2"/>
          </p:cNvCxnSpPr>
          <p:nvPr/>
        </p:nvCxnSpPr>
        <p:spPr bwMode="auto">
          <a:xfrm>
            <a:off x="2286000" y="52578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98" name="AutoShape 54"/>
          <p:cNvCxnSpPr>
            <a:cxnSpLocks noChangeShapeType="1"/>
            <a:stCxn id="159789" idx="4"/>
            <a:endCxn id="159795" idx="0"/>
          </p:cNvCxnSpPr>
          <p:nvPr/>
        </p:nvCxnSpPr>
        <p:spPr bwMode="auto">
          <a:xfrm>
            <a:off x="4724400" y="27432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99" name="AutoShape 55"/>
          <p:cNvCxnSpPr>
            <a:cxnSpLocks noChangeShapeType="1"/>
            <a:stCxn id="159788" idx="6"/>
            <a:endCxn id="159789" idx="2"/>
          </p:cNvCxnSpPr>
          <p:nvPr/>
        </p:nvCxnSpPr>
        <p:spPr bwMode="auto">
          <a:xfrm>
            <a:off x="2286000" y="25146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800" name="AutoShape 56"/>
          <p:cNvCxnSpPr>
            <a:cxnSpLocks noChangeShapeType="1"/>
            <a:stCxn id="159790" idx="0"/>
            <a:endCxn id="159790" idx="0"/>
          </p:cNvCxnSpPr>
          <p:nvPr/>
        </p:nvCxnSpPr>
        <p:spPr bwMode="auto">
          <a:xfrm>
            <a:off x="2819400" y="32004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801" name="AutoShape 57"/>
          <p:cNvCxnSpPr>
            <a:cxnSpLocks noChangeShapeType="1"/>
            <a:stCxn id="159790" idx="6"/>
            <a:endCxn id="159791" idx="2"/>
          </p:cNvCxnSpPr>
          <p:nvPr/>
        </p:nvCxnSpPr>
        <p:spPr bwMode="auto">
          <a:xfrm>
            <a:off x="3048000" y="34290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802" name="AutoShape 58"/>
          <p:cNvCxnSpPr>
            <a:cxnSpLocks noChangeShapeType="1"/>
            <a:stCxn id="159792" idx="6"/>
            <a:endCxn id="159793" idx="2"/>
          </p:cNvCxnSpPr>
          <p:nvPr/>
        </p:nvCxnSpPr>
        <p:spPr bwMode="auto">
          <a:xfrm>
            <a:off x="3048000" y="4419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803" name="AutoShape 59"/>
          <p:cNvCxnSpPr>
            <a:cxnSpLocks noChangeShapeType="1"/>
            <a:stCxn id="159791" idx="5"/>
            <a:endCxn id="159791" idx="4"/>
          </p:cNvCxnSpPr>
          <p:nvPr/>
        </p:nvCxnSpPr>
        <p:spPr bwMode="auto">
          <a:xfrm flipH="1">
            <a:off x="3962400" y="35909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804" name="AutoShape 60"/>
          <p:cNvCxnSpPr>
            <a:cxnSpLocks noChangeShapeType="1"/>
            <a:stCxn id="159791" idx="5"/>
            <a:endCxn id="159791" idx="4"/>
          </p:cNvCxnSpPr>
          <p:nvPr/>
        </p:nvCxnSpPr>
        <p:spPr bwMode="auto">
          <a:xfrm flipH="1">
            <a:off x="3962400" y="35909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805" name="AutoShape 61"/>
          <p:cNvCxnSpPr>
            <a:cxnSpLocks noChangeShapeType="1"/>
            <a:stCxn id="159791" idx="4"/>
            <a:endCxn id="159793" idx="0"/>
          </p:cNvCxnSpPr>
          <p:nvPr/>
        </p:nvCxnSpPr>
        <p:spPr bwMode="auto">
          <a:xfrm>
            <a:off x="3962400" y="3657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806" name="AutoShape 62"/>
          <p:cNvCxnSpPr>
            <a:cxnSpLocks noChangeShapeType="1"/>
            <a:stCxn id="159790" idx="4"/>
            <a:endCxn id="159792" idx="0"/>
          </p:cNvCxnSpPr>
          <p:nvPr/>
        </p:nvCxnSpPr>
        <p:spPr bwMode="auto">
          <a:xfrm>
            <a:off x="2819400" y="3657600"/>
            <a:ext cx="0" cy="5334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807" name="AutoShape 63"/>
          <p:cNvCxnSpPr>
            <a:cxnSpLocks noChangeShapeType="1"/>
            <a:stCxn id="159791" idx="7"/>
            <a:endCxn id="159789" idx="3"/>
          </p:cNvCxnSpPr>
          <p:nvPr/>
        </p:nvCxnSpPr>
        <p:spPr bwMode="auto">
          <a:xfrm flipV="1">
            <a:off x="4124325" y="2676525"/>
            <a:ext cx="4381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808" name="AutoShape 64"/>
          <p:cNvCxnSpPr>
            <a:cxnSpLocks noChangeShapeType="1"/>
            <a:stCxn id="159788" idx="5"/>
            <a:endCxn id="159790" idx="1"/>
          </p:cNvCxnSpPr>
          <p:nvPr/>
        </p:nvCxnSpPr>
        <p:spPr bwMode="auto">
          <a:xfrm>
            <a:off x="2219325" y="2676525"/>
            <a:ext cx="4381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809" name="AutoShape 65"/>
          <p:cNvCxnSpPr>
            <a:cxnSpLocks noChangeShapeType="1"/>
          </p:cNvCxnSpPr>
          <p:nvPr/>
        </p:nvCxnSpPr>
        <p:spPr bwMode="auto">
          <a:xfrm flipH="1">
            <a:off x="2209800" y="4572000"/>
            <a:ext cx="4381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810" name="AutoShape 66"/>
          <p:cNvCxnSpPr>
            <a:cxnSpLocks noChangeShapeType="1"/>
            <a:stCxn id="159793" idx="5"/>
            <a:endCxn id="159795" idx="1"/>
          </p:cNvCxnSpPr>
          <p:nvPr/>
        </p:nvCxnSpPr>
        <p:spPr bwMode="auto">
          <a:xfrm>
            <a:off x="4124325" y="4581525"/>
            <a:ext cx="4381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811" name="Text Box 67"/>
          <p:cNvSpPr txBox="1">
            <a:spLocks noChangeArrowheads="1"/>
          </p:cNvSpPr>
          <p:nvPr/>
        </p:nvSpPr>
        <p:spPr bwMode="auto">
          <a:xfrm>
            <a:off x="46482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59812" name="Text Box 68"/>
          <p:cNvSpPr txBox="1">
            <a:spLocks noChangeArrowheads="1"/>
          </p:cNvSpPr>
          <p:nvPr/>
        </p:nvSpPr>
        <p:spPr bwMode="auto">
          <a:xfrm>
            <a:off x="3200400" y="5257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59813" name="Text Box 69"/>
          <p:cNvSpPr txBox="1">
            <a:spLocks noChangeArrowheads="1"/>
          </p:cNvSpPr>
          <p:nvPr/>
        </p:nvSpPr>
        <p:spPr bwMode="auto">
          <a:xfrm>
            <a:off x="3200400" y="213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59814" name="Text Box 70"/>
          <p:cNvSpPr txBox="1">
            <a:spLocks noChangeArrowheads="1"/>
          </p:cNvSpPr>
          <p:nvPr/>
        </p:nvSpPr>
        <p:spPr bwMode="auto">
          <a:xfrm>
            <a:off x="17526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59815" name="Text Box 71"/>
          <p:cNvSpPr txBox="1">
            <a:spLocks noChangeArrowheads="1"/>
          </p:cNvSpPr>
          <p:nvPr/>
        </p:nvSpPr>
        <p:spPr bwMode="auto">
          <a:xfrm>
            <a:off x="1676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59816" name="Text Box 72"/>
          <p:cNvSpPr txBox="1">
            <a:spLocks noChangeArrowheads="1"/>
          </p:cNvSpPr>
          <p:nvPr/>
        </p:nvSpPr>
        <p:spPr bwMode="auto">
          <a:xfrm>
            <a:off x="23622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59817" name="Text Box 73"/>
          <p:cNvSpPr txBox="1">
            <a:spLocks noChangeArrowheads="1"/>
          </p:cNvSpPr>
          <p:nvPr/>
        </p:nvSpPr>
        <p:spPr bwMode="auto">
          <a:xfrm>
            <a:off x="39624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59818" name="Text Box 74"/>
          <p:cNvSpPr txBox="1">
            <a:spLocks noChangeArrowheads="1"/>
          </p:cNvSpPr>
          <p:nvPr/>
        </p:nvSpPr>
        <p:spPr bwMode="auto">
          <a:xfrm>
            <a:off x="3124200" y="3048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59819" name="Text Box 75"/>
          <p:cNvSpPr txBox="1">
            <a:spLocks noChangeArrowheads="1"/>
          </p:cNvSpPr>
          <p:nvPr/>
        </p:nvSpPr>
        <p:spPr bwMode="auto">
          <a:xfrm>
            <a:off x="3124200" y="44196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59820" name="Text Box 76"/>
          <p:cNvSpPr txBox="1">
            <a:spLocks noChangeArrowheads="1"/>
          </p:cNvSpPr>
          <p:nvPr/>
        </p:nvSpPr>
        <p:spPr bwMode="auto">
          <a:xfrm>
            <a:off x="38862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59821" name="Text Box 77"/>
          <p:cNvSpPr txBox="1">
            <a:spLocks noChangeArrowheads="1"/>
          </p:cNvSpPr>
          <p:nvPr/>
        </p:nvSpPr>
        <p:spPr bwMode="auto">
          <a:xfrm>
            <a:off x="2362200" y="3733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59822" name="Text Box 78"/>
          <p:cNvSpPr txBox="1">
            <a:spLocks noChangeArrowheads="1"/>
          </p:cNvSpPr>
          <p:nvPr/>
        </p:nvSpPr>
        <p:spPr bwMode="auto">
          <a:xfrm>
            <a:off x="3886200" y="4724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59823" name="Text Box 79"/>
          <p:cNvSpPr txBox="1">
            <a:spLocks noChangeArrowheads="1"/>
          </p:cNvSpPr>
          <p:nvPr/>
        </p:nvSpPr>
        <p:spPr bwMode="auto">
          <a:xfrm>
            <a:off x="2498725" y="4532313"/>
            <a:ext cx="549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altLang="en-US"/>
          </a:p>
        </p:txBody>
      </p:sp>
      <p:sp>
        <p:nvSpPr>
          <p:cNvPr id="159824" name="Text Box 80"/>
          <p:cNvSpPr txBox="1">
            <a:spLocks noChangeArrowheads="1"/>
          </p:cNvSpPr>
          <p:nvPr/>
        </p:nvSpPr>
        <p:spPr bwMode="auto">
          <a:xfrm>
            <a:off x="2362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SimSun" pitchFamily="2" charset="-122"/>
              </a:rPr>
              <a:t>Kruskal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ea typeface="SimSun" pitchFamily="2" charset="-122"/>
              </a:rPr>
              <a:t>’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SimSun" pitchFamily="2" charset="-122"/>
              </a:rPr>
              <a:t>s Algorithm</a:t>
            </a:r>
          </a:p>
        </p:txBody>
      </p:sp>
      <p:graphicFrame>
        <p:nvGraphicFramePr>
          <p:cNvPr id="164947" name="Group 83"/>
          <p:cNvGraphicFramePr>
            <a:graphicFrameLocks noGrp="1"/>
          </p:cNvGraphicFramePr>
          <p:nvPr/>
        </p:nvGraphicFramePr>
        <p:xfrm>
          <a:off x="5562600" y="1600200"/>
          <a:ext cx="1905000" cy="48006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1,2}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3,4}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2,7}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3,6}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7,8}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5,6}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{5,8}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{6,7}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{1,4}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{2,3}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4908" name="Oval 44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sp>
        <p:nvSpPr>
          <p:cNvPr id="164909" name="Oval 45"/>
          <p:cNvSpPr>
            <a:spLocks noChangeArrowheads="1"/>
          </p:cNvSpPr>
          <p:nvPr/>
        </p:nvSpPr>
        <p:spPr bwMode="auto">
          <a:xfrm>
            <a:off x="449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64910" name="Oval 46"/>
          <p:cNvSpPr>
            <a:spLocks noChangeArrowheads="1"/>
          </p:cNvSpPr>
          <p:nvPr/>
        </p:nvSpPr>
        <p:spPr bwMode="auto">
          <a:xfrm>
            <a:off x="25908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64911" name="Oval 47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64912" name="Oval 48"/>
          <p:cNvSpPr>
            <a:spLocks noChangeArrowheads="1"/>
          </p:cNvSpPr>
          <p:nvPr/>
        </p:nvSpPr>
        <p:spPr bwMode="auto">
          <a:xfrm>
            <a:off x="2590800" y="4191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64913" name="Oval 49"/>
          <p:cNvSpPr>
            <a:spLocks noChangeArrowheads="1"/>
          </p:cNvSpPr>
          <p:nvPr/>
        </p:nvSpPr>
        <p:spPr bwMode="auto">
          <a:xfrm>
            <a:off x="3733800" y="4191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64914" name="Oval 50"/>
          <p:cNvSpPr>
            <a:spLocks noChangeArrowheads="1"/>
          </p:cNvSpPr>
          <p:nvPr/>
        </p:nvSpPr>
        <p:spPr bwMode="auto">
          <a:xfrm>
            <a:off x="1828800" y="5029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sp>
        <p:nvSpPr>
          <p:cNvPr id="164915" name="Oval 51"/>
          <p:cNvSpPr>
            <a:spLocks noChangeArrowheads="1"/>
          </p:cNvSpPr>
          <p:nvPr/>
        </p:nvSpPr>
        <p:spPr bwMode="auto">
          <a:xfrm>
            <a:off x="4495800" y="5029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6</a:t>
            </a:r>
          </a:p>
        </p:txBody>
      </p:sp>
      <p:cxnSp>
        <p:nvCxnSpPr>
          <p:cNvPr id="164916" name="AutoShape 52"/>
          <p:cNvCxnSpPr>
            <a:cxnSpLocks noChangeShapeType="1"/>
            <a:stCxn id="164908" idx="4"/>
            <a:endCxn id="164914" idx="0"/>
          </p:cNvCxnSpPr>
          <p:nvPr/>
        </p:nvCxnSpPr>
        <p:spPr bwMode="auto">
          <a:xfrm>
            <a:off x="2057400" y="27432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917" name="AutoShape 53"/>
          <p:cNvCxnSpPr>
            <a:cxnSpLocks noChangeShapeType="1"/>
            <a:stCxn id="164914" idx="6"/>
            <a:endCxn id="164915" idx="2"/>
          </p:cNvCxnSpPr>
          <p:nvPr/>
        </p:nvCxnSpPr>
        <p:spPr bwMode="auto">
          <a:xfrm>
            <a:off x="2286000" y="52578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918" name="AutoShape 54"/>
          <p:cNvCxnSpPr>
            <a:cxnSpLocks noChangeShapeType="1"/>
            <a:stCxn id="164909" idx="4"/>
            <a:endCxn id="164915" idx="0"/>
          </p:cNvCxnSpPr>
          <p:nvPr/>
        </p:nvCxnSpPr>
        <p:spPr bwMode="auto">
          <a:xfrm>
            <a:off x="4724400" y="27432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919" name="AutoShape 55"/>
          <p:cNvCxnSpPr>
            <a:cxnSpLocks noChangeShapeType="1"/>
            <a:stCxn id="164908" idx="6"/>
            <a:endCxn id="164909" idx="2"/>
          </p:cNvCxnSpPr>
          <p:nvPr/>
        </p:nvCxnSpPr>
        <p:spPr bwMode="auto">
          <a:xfrm>
            <a:off x="2286000" y="25146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920" name="AutoShape 56"/>
          <p:cNvCxnSpPr>
            <a:cxnSpLocks noChangeShapeType="1"/>
            <a:stCxn id="164910" idx="0"/>
            <a:endCxn id="164910" idx="0"/>
          </p:cNvCxnSpPr>
          <p:nvPr/>
        </p:nvCxnSpPr>
        <p:spPr bwMode="auto">
          <a:xfrm>
            <a:off x="2819400" y="32004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921" name="AutoShape 57"/>
          <p:cNvCxnSpPr>
            <a:cxnSpLocks noChangeShapeType="1"/>
            <a:stCxn id="164910" idx="6"/>
            <a:endCxn id="164911" idx="2"/>
          </p:cNvCxnSpPr>
          <p:nvPr/>
        </p:nvCxnSpPr>
        <p:spPr bwMode="auto">
          <a:xfrm>
            <a:off x="3048000" y="34290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922" name="AutoShape 58"/>
          <p:cNvCxnSpPr>
            <a:cxnSpLocks noChangeShapeType="1"/>
            <a:stCxn id="164912" idx="6"/>
            <a:endCxn id="164913" idx="2"/>
          </p:cNvCxnSpPr>
          <p:nvPr/>
        </p:nvCxnSpPr>
        <p:spPr bwMode="auto">
          <a:xfrm>
            <a:off x="3048000" y="4419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923" name="AutoShape 59"/>
          <p:cNvCxnSpPr>
            <a:cxnSpLocks noChangeShapeType="1"/>
            <a:stCxn id="164911" idx="5"/>
            <a:endCxn id="164911" idx="4"/>
          </p:cNvCxnSpPr>
          <p:nvPr/>
        </p:nvCxnSpPr>
        <p:spPr bwMode="auto">
          <a:xfrm flipH="1">
            <a:off x="3962400" y="35909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924" name="AutoShape 60"/>
          <p:cNvCxnSpPr>
            <a:cxnSpLocks noChangeShapeType="1"/>
            <a:stCxn id="164911" idx="5"/>
            <a:endCxn id="164911" idx="4"/>
          </p:cNvCxnSpPr>
          <p:nvPr/>
        </p:nvCxnSpPr>
        <p:spPr bwMode="auto">
          <a:xfrm flipH="1">
            <a:off x="3962400" y="35909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925" name="AutoShape 61"/>
          <p:cNvCxnSpPr>
            <a:cxnSpLocks noChangeShapeType="1"/>
            <a:stCxn id="164911" idx="4"/>
            <a:endCxn id="164913" idx="0"/>
          </p:cNvCxnSpPr>
          <p:nvPr/>
        </p:nvCxnSpPr>
        <p:spPr bwMode="auto">
          <a:xfrm>
            <a:off x="3962400" y="3657600"/>
            <a:ext cx="0" cy="5334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926" name="AutoShape 62"/>
          <p:cNvCxnSpPr>
            <a:cxnSpLocks noChangeShapeType="1"/>
            <a:stCxn id="164910" idx="4"/>
            <a:endCxn id="164912" idx="0"/>
          </p:cNvCxnSpPr>
          <p:nvPr/>
        </p:nvCxnSpPr>
        <p:spPr bwMode="auto">
          <a:xfrm>
            <a:off x="2819400" y="3657600"/>
            <a:ext cx="0" cy="5334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927" name="AutoShape 63"/>
          <p:cNvCxnSpPr>
            <a:cxnSpLocks noChangeShapeType="1"/>
            <a:stCxn id="164911" idx="7"/>
            <a:endCxn id="164909" idx="3"/>
          </p:cNvCxnSpPr>
          <p:nvPr/>
        </p:nvCxnSpPr>
        <p:spPr bwMode="auto">
          <a:xfrm flipV="1">
            <a:off x="4124325" y="2676525"/>
            <a:ext cx="4381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928" name="AutoShape 64"/>
          <p:cNvCxnSpPr>
            <a:cxnSpLocks noChangeShapeType="1"/>
            <a:stCxn id="164908" idx="5"/>
            <a:endCxn id="164910" idx="1"/>
          </p:cNvCxnSpPr>
          <p:nvPr/>
        </p:nvCxnSpPr>
        <p:spPr bwMode="auto">
          <a:xfrm>
            <a:off x="2219325" y="2676525"/>
            <a:ext cx="4381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929" name="AutoShape 65"/>
          <p:cNvCxnSpPr>
            <a:cxnSpLocks noChangeShapeType="1"/>
          </p:cNvCxnSpPr>
          <p:nvPr/>
        </p:nvCxnSpPr>
        <p:spPr bwMode="auto">
          <a:xfrm flipH="1">
            <a:off x="2209800" y="4572000"/>
            <a:ext cx="4381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930" name="AutoShape 66"/>
          <p:cNvCxnSpPr>
            <a:cxnSpLocks noChangeShapeType="1"/>
            <a:stCxn id="164913" idx="5"/>
            <a:endCxn id="164915" idx="1"/>
          </p:cNvCxnSpPr>
          <p:nvPr/>
        </p:nvCxnSpPr>
        <p:spPr bwMode="auto">
          <a:xfrm>
            <a:off x="4124325" y="4581525"/>
            <a:ext cx="4381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931" name="Text Box 67"/>
          <p:cNvSpPr txBox="1">
            <a:spLocks noChangeArrowheads="1"/>
          </p:cNvSpPr>
          <p:nvPr/>
        </p:nvSpPr>
        <p:spPr bwMode="auto">
          <a:xfrm>
            <a:off x="46482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64932" name="Text Box 68"/>
          <p:cNvSpPr txBox="1">
            <a:spLocks noChangeArrowheads="1"/>
          </p:cNvSpPr>
          <p:nvPr/>
        </p:nvSpPr>
        <p:spPr bwMode="auto">
          <a:xfrm>
            <a:off x="3200400" y="5257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64933" name="Text Box 69"/>
          <p:cNvSpPr txBox="1">
            <a:spLocks noChangeArrowheads="1"/>
          </p:cNvSpPr>
          <p:nvPr/>
        </p:nvSpPr>
        <p:spPr bwMode="auto">
          <a:xfrm>
            <a:off x="3200400" y="213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64934" name="Text Box 70"/>
          <p:cNvSpPr txBox="1">
            <a:spLocks noChangeArrowheads="1"/>
          </p:cNvSpPr>
          <p:nvPr/>
        </p:nvSpPr>
        <p:spPr bwMode="auto">
          <a:xfrm>
            <a:off x="17526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64935" name="Text Box 71"/>
          <p:cNvSpPr txBox="1">
            <a:spLocks noChangeArrowheads="1"/>
          </p:cNvSpPr>
          <p:nvPr/>
        </p:nvSpPr>
        <p:spPr bwMode="auto">
          <a:xfrm>
            <a:off x="1676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64936" name="Text Box 72"/>
          <p:cNvSpPr txBox="1">
            <a:spLocks noChangeArrowheads="1"/>
          </p:cNvSpPr>
          <p:nvPr/>
        </p:nvSpPr>
        <p:spPr bwMode="auto">
          <a:xfrm>
            <a:off x="23622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64937" name="Text Box 73"/>
          <p:cNvSpPr txBox="1">
            <a:spLocks noChangeArrowheads="1"/>
          </p:cNvSpPr>
          <p:nvPr/>
        </p:nvSpPr>
        <p:spPr bwMode="auto">
          <a:xfrm>
            <a:off x="39624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64938" name="Text Box 74"/>
          <p:cNvSpPr txBox="1">
            <a:spLocks noChangeArrowheads="1"/>
          </p:cNvSpPr>
          <p:nvPr/>
        </p:nvSpPr>
        <p:spPr bwMode="auto">
          <a:xfrm>
            <a:off x="3124200" y="3048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64939" name="Text Box 75"/>
          <p:cNvSpPr txBox="1">
            <a:spLocks noChangeArrowheads="1"/>
          </p:cNvSpPr>
          <p:nvPr/>
        </p:nvSpPr>
        <p:spPr bwMode="auto">
          <a:xfrm>
            <a:off x="3124200" y="44196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64940" name="Text Box 76"/>
          <p:cNvSpPr txBox="1">
            <a:spLocks noChangeArrowheads="1"/>
          </p:cNvSpPr>
          <p:nvPr/>
        </p:nvSpPr>
        <p:spPr bwMode="auto">
          <a:xfrm>
            <a:off x="38862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64941" name="Text Box 77"/>
          <p:cNvSpPr txBox="1">
            <a:spLocks noChangeArrowheads="1"/>
          </p:cNvSpPr>
          <p:nvPr/>
        </p:nvSpPr>
        <p:spPr bwMode="auto">
          <a:xfrm>
            <a:off x="2362200" y="3733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64942" name="Text Box 78"/>
          <p:cNvSpPr txBox="1">
            <a:spLocks noChangeArrowheads="1"/>
          </p:cNvSpPr>
          <p:nvPr/>
        </p:nvSpPr>
        <p:spPr bwMode="auto">
          <a:xfrm>
            <a:off x="3886200" y="4724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64943" name="Text Box 79"/>
          <p:cNvSpPr txBox="1">
            <a:spLocks noChangeArrowheads="1"/>
          </p:cNvSpPr>
          <p:nvPr/>
        </p:nvSpPr>
        <p:spPr bwMode="auto">
          <a:xfrm>
            <a:off x="2498725" y="4532313"/>
            <a:ext cx="549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altLang="en-US"/>
          </a:p>
        </p:txBody>
      </p:sp>
      <p:sp>
        <p:nvSpPr>
          <p:cNvPr id="164944" name="Text Box 80"/>
          <p:cNvSpPr txBox="1">
            <a:spLocks noChangeArrowheads="1"/>
          </p:cNvSpPr>
          <p:nvPr/>
        </p:nvSpPr>
        <p:spPr bwMode="auto">
          <a:xfrm>
            <a:off x="2362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SimSun" pitchFamily="2" charset="-122"/>
              </a:rPr>
              <a:t>Kruskal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ea typeface="SimSun" pitchFamily="2" charset="-122"/>
              </a:rPr>
              <a:t>’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SimSun" pitchFamily="2" charset="-122"/>
              </a:rPr>
              <a:t>s Algorithm</a:t>
            </a:r>
          </a:p>
        </p:txBody>
      </p:sp>
      <p:graphicFrame>
        <p:nvGraphicFramePr>
          <p:cNvPr id="165891" name="Group 3"/>
          <p:cNvGraphicFramePr>
            <a:graphicFrameLocks noGrp="1"/>
          </p:cNvGraphicFramePr>
          <p:nvPr/>
        </p:nvGraphicFramePr>
        <p:xfrm>
          <a:off x="5562600" y="1600200"/>
          <a:ext cx="1905000" cy="48006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1,2}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3,4}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2,7}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3,6}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7,8}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5,6}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{5,8}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{6,7}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{1,4}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{2,3}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5932" name="Oval 44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sp>
        <p:nvSpPr>
          <p:cNvPr id="165933" name="Oval 45"/>
          <p:cNvSpPr>
            <a:spLocks noChangeArrowheads="1"/>
          </p:cNvSpPr>
          <p:nvPr/>
        </p:nvSpPr>
        <p:spPr bwMode="auto">
          <a:xfrm>
            <a:off x="449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65934" name="Oval 46"/>
          <p:cNvSpPr>
            <a:spLocks noChangeArrowheads="1"/>
          </p:cNvSpPr>
          <p:nvPr/>
        </p:nvSpPr>
        <p:spPr bwMode="auto">
          <a:xfrm>
            <a:off x="25908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65935" name="Oval 47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65936" name="Oval 48"/>
          <p:cNvSpPr>
            <a:spLocks noChangeArrowheads="1"/>
          </p:cNvSpPr>
          <p:nvPr/>
        </p:nvSpPr>
        <p:spPr bwMode="auto">
          <a:xfrm>
            <a:off x="2590800" y="4191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65937" name="Oval 49"/>
          <p:cNvSpPr>
            <a:spLocks noChangeArrowheads="1"/>
          </p:cNvSpPr>
          <p:nvPr/>
        </p:nvSpPr>
        <p:spPr bwMode="auto">
          <a:xfrm>
            <a:off x="3733800" y="4191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65938" name="Oval 50"/>
          <p:cNvSpPr>
            <a:spLocks noChangeArrowheads="1"/>
          </p:cNvSpPr>
          <p:nvPr/>
        </p:nvSpPr>
        <p:spPr bwMode="auto">
          <a:xfrm>
            <a:off x="1828800" y="5029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sp>
        <p:nvSpPr>
          <p:cNvPr id="165939" name="Oval 51"/>
          <p:cNvSpPr>
            <a:spLocks noChangeArrowheads="1"/>
          </p:cNvSpPr>
          <p:nvPr/>
        </p:nvSpPr>
        <p:spPr bwMode="auto">
          <a:xfrm>
            <a:off x="4495800" y="5029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6</a:t>
            </a:r>
          </a:p>
        </p:txBody>
      </p:sp>
      <p:cxnSp>
        <p:nvCxnSpPr>
          <p:cNvPr id="165940" name="AutoShape 52"/>
          <p:cNvCxnSpPr>
            <a:cxnSpLocks noChangeShapeType="1"/>
            <a:stCxn id="165932" idx="4"/>
            <a:endCxn id="165938" idx="0"/>
          </p:cNvCxnSpPr>
          <p:nvPr/>
        </p:nvCxnSpPr>
        <p:spPr bwMode="auto">
          <a:xfrm>
            <a:off x="2057400" y="27432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41" name="AutoShape 53"/>
          <p:cNvCxnSpPr>
            <a:cxnSpLocks noChangeShapeType="1"/>
            <a:stCxn id="165938" idx="6"/>
            <a:endCxn id="165939" idx="2"/>
          </p:cNvCxnSpPr>
          <p:nvPr/>
        </p:nvCxnSpPr>
        <p:spPr bwMode="auto">
          <a:xfrm>
            <a:off x="2286000" y="52578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42" name="AutoShape 54"/>
          <p:cNvCxnSpPr>
            <a:cxnSpLocks noChangeShapeType="1"/>
            <a:stCxn id="165933" idx="4"/>
            <a:endCxn id="165939" idx="0"/>
          </p:cNvCxnSpPr>
          <p:nvPr/>
        </p:nvCxnSpPr>
        <p:spPr bwMode="auto">
          <a:xfrm>
            <a:off x="4724400" y="27432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43" name="AutoShape 55"/>
          <p:cNvCxnSpPr>
            <a:cxnSpLocks noChangeShapeType="1"/>
            <a:stCxn id="165932" idx="6"/>
            <a:endCxn id="165933" idx="2"/>
          </p:cNvCxnSpPr>
          <p:nvPr/>
        </p:nvCxnSpPr>
        <p:spPr bwMode="auto">
          <a:xfrm>
            <a:off x="2286000" y="25146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44" name="AutoShape 56"/>
          <p:cNvCxnSpPr>
            <a:cxnSpLocks noChangeShapeType="1"/>
            <a:stCxn id="165934" idx="0"/>
            <a:endCxn id="165934" idx="0"/>
          </p:cNvCxnSpPr>
          <p:nvPr/>
        </p:nvCxnSpPr>
        <p:spPr bwMode="auto">
          <a:xfrm>
            <a:off x="2819400" y="32004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45" name="AutoShape 57"/>
          <p:cNvCxnSpPr>
            <a:cxnSpLocks noChangeShapeType="1"/>
            <a:stCxn id="165934" idx="6"/>
            <a:endCxn id="165935" idx="2"/>
          </p:cNvCxnSpPr>
          <p:nvPr/>
        </p:nvCxnSpPr>
        <p:spPr bwMode="auto">
          <a:xfrm>
            <a:off x="3048000" y="34290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46" name="AutoShape 58"/>
          <p:cNvCxnSpPr>
            <a:cxnSpLocks noChangeShapeType="1"/>
            <a:stCxn id="165936" idx="6"/>
            <a:endCxn id="165937" idx="2"/>
          </p:cNvCxnSpPr>
          <p:nvPr/>
        </p:nvCxnSpPr>
        <p:spPr bwMode="auto">
          <a:xfrm>
            <a:off x="3048000" y="4419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47" name="AutoShape 59"/>
          <p:cNvCxnSpPr>
            <a:cxnSpLocks noChangeShapeType="1"/>
            <a:stCxn id="165935" idx="5"/>
            <a:endCxn id="165935" idx="4"/>
          </p:cNvCxnSpPr>
          <p:nvPr/>
        </p:nvCxnSpPr>
        <p:spPr bwMode="auto">
          <a:xfrm flipH="1">
            <a:off x="3962400" y="35909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48" name="AutoShape 60"/>
          <p:cNvCxnSpPr>
            <a:cxnSpLocks noChangeShapeType="1"/>
            <a:stCxn id="165935" idx="5"/>
            <a:endCxn id="165935" idx="4"/>
          </p:cNvCxnSpPr>
          <p:nvPr/>
        </p:nvCxnSpPr>
        <p:spPr bwMode="auto">
          <a:xfrm flipH="1">
            <a:off x="3962400" y="35909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49" name="AutoShape 61"/>
          <p:cNvCxnSpPr>
            <a:cxnSpLocks noChangeShapeType="1"/>
            <a:stCxn id="165935" idx="4"/>
            <a:endCxn id="165937" idx="0"/>
          </p:cNvCxnSpPr>
          <p:nvPr/>
        </p:nvCxnSpPr>
        <p:spPr bwMode="auto">
          <a:xfrm>
            <a:off x="3962400" y="3657600"/>
            <a:ext cx="0" cy="5334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50" name="AutoShape 62"/>
          <p:cNvCxnSpPr>
            <a:cxnSpLocks noChangeShapeType="1"/>
            <a:stCxn id="165934" idx="4"/>
            <a:endCxn id="165936" idx="0"/>
          </p:cNvCxnSpPr>
          <p:nvPr/>
        </p:nvCxnSpPr>
        <p:spPr bwMode="auto">
          <a:xfrm>
            <a:off x="2819400" y="3657600"/>
            <a:ext cx="0" cy="5334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51" name="AutoShape 63"/>
          <p:cNvCxnSpPr>
            <a:cxnSpLocks noChangeShapeType="1"/>
            <a:stCxn id="165935" idx="7"/>
            <a:endCxn id="165933" idx="3"/>
          </p:cNvCxnSpPr>
          <p:nvPr/>
        </p:nvCxnSpPr>
        <p:spPr bwMode="auto">
          <a:xfrm flipV="1">
            <a:off x="4124325" y="2676525"/>
            <a:ext cx="4381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52" name="AutoShape 64"/>
          <p:cNvCxnSpPr>
            <a:cxnSpLocks noChangeShapeType="1"/>
            <a:stCxn id="165932" idx="5"/>
            <a:endCxn id="165934" idx="1"/>
          </p:cNvCxnSpPr>
          <p:nvPr/>
        </p:nvCxnSpPr>
        <p:spPr bwMode="auto">
          <a:xfrm>
            <a:off x="2219325" y="2676525"/>
            <a:ext cx="438150" cy="5905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53" name="AutoShape 65"/>
          <p:cNvCxnSpPr>
            <a:cxnSpLocks noChangeShapeType="1"/>
          </p:cNvCxnSpPr>
          <p:nvPr/>
        </p:nvCxnSpPr>
        <p:spPr bwMode="auto">
          <a:xfrm flipH="1">
            <a:off x="2209800" y="4572000"/>
            <a:ext cx="4381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54" name="AutoShape 66"/>
          <p:cNvCxnSpPr>
            <a:cxnSpLocks noChangeShapeType="1"/>
            <a:stCxn id="165937" idx="5"/>
            <a:endCxn id="165939" idx="1"/>
          </p:cNvCxnSpPr>
          <p:nvPr/>
        </p:nvCxnSpPr>
        <p:spPr bwMode="auto">
          <a:xfrm>
            <a:off x="4124325" y="4581525"/>
            <a:ext cx="4381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955" name="Text Box 67"/>
          <p:cNvSpPr txBox="1">
            <a:spLocks noChangeArrowheads="1"/>
          </p:cNvSpPr>
          <p:nvPr/>
        </p:nvSpPr>
        <p:spPr bwMode="auto">
          <a:xfrm>
            <a:off x="46482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65956" name="Text Box 68"/>
          <p:cNvSpPr txBox="1">
            <a:spLocks noChangeArrowheads="1"/>
          </p:cNvSpPr>
          <p:nvPr/>
        </p:nvSpPr>
        <p:spPr bwMode="auto">
          <a:xfrm>
            <a:off x="3200400" y="5257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65957" name="Text Box 69"/>
          <p:cNvSpPr txBox="1">
            <a:spLocks noChangeArrowheads="1"/>
          </p:cNvSpPr>
          <p:nvPr/>
        </p:nvSpPr>
        <p:spPr bwMode="auto">
          <a:xfrm>
            <a:off x="3200400" y="213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65958" name="Text Box 70"/>
          <p:cNvSpPr txBox="1">
            <a:spLocks noChangeArrowheads="1"/>
          </p:cNvSpPr>
          <p:nvPr/>
        </p:nvSpPr>
        <p:spPr bwMode="auto">
          <a:xfrm>
            <a:off x="17526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65959" name="Text Box 71"/>
          <p:cNvSpPr txBox="1">
            <a:spLocks noChangeArrowheads="1"/>
          </p:cNvSpPr>
          <p:nvPr/>
        </p:nvSpPr>
        <p:spPr bwMode="auto">
          <a:xfrm>
            <a:off x="1676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65960" name="Text Box 72"/>
          <p:cNvSpPr txBox="1">
            <a:spLocks noChangeArrowheads="1"/>
          </p:cNvSpPr>
          <p:nvPr/>
        </p:nvSpPr>
        <p:spPr bwMode="auto">
          <a:xfrm>
            <a:off x="23622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65961" name="Text Box 73"/>
          <p:cNvSpPr txBox="1">
            <a:spLocks noChangeArrowheads="1"/>
          </p:cNvSpPr>
          <p:nvPr/>
        </p:nvSpPr>
        <p:spPr bwMode="auto">
          <a:xfrm>
            <a:off x="39624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65962" name="Text Box 74"/>
          <p:cNvSpPr txBox="1">
            <a:spLocks noChangeArrowheads="1"/>
          </p:cNvSpPr>
          <p:nvPr/>
        </p:nvSpPr>
        <p:spPr bwMode="auto">
          <a:xfrm>
            <a:off x="3124200" y="3048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65963" name="Text Box 75"/>
          <p:cNvSpPr txBox="1">
            <a:spLocks noChangeArrowheads="1"/>
          </p:cNvSpPr>
          <p:nvPr/>
        </p:nvSpPr>
        <p:spPr bwMode="auto">
          <a:xfrm>
            <a:off x="3124200" y="44196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65964" name="Text Box 76"/>
          <p:cNvSpPr txBox="1">
            <a:spLocks noChangeArrowheads="1"/>
          </p:cNvSpPr>
          <p:nvPr/>
        </p:nvSpPr>
        <p:spPr bwMode="auto">
          <a:xfrm>
            <a:off x="38862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65965" name="Text Box 77"/>
          <p:cNvSpPr txBox="1">
            <a:spLocks noChangeArrowheads="1"/>
          </p:cNvSpPr>
          <p:nvPr/>
        </p:nvSpPr>
        <p:spPr bwMode="auto">
          <a:xfrm>
            <a:off x="2362200" y="3733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65966" name="Text Box 78"/>
          <p:cNvSpPr txBox="1">
            <a:spLocks noChangeArrowheads="1"/>
          </p:cNvSpPr>
          <p:nvPr/>
        </p:nvSpPr>
        <p:spPr bwMode="auto">
          <a:xfrm>
            <a:off x="3886200" y="4724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65967" name="Text Box 79"/>
          <p:cNvSpPr txBox="1">
            <a:spLocks noChangeArrowheads="1"/>
          </p:cNvSpPr>
          <p:nvPr/>
        </p:nvSpPr>
        <p:spPr bwMode="auto">
          <a:xfrm>
            <a:off x="2498725" y="4532313"/>
            <a:ext cx="549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altLang="en-US"/>
          </a:p>
        </p:txBody>
      </p:sp>
      <p:sp>
        <p:nvSpPr>
          <p:cNvPr id="165968" name="Text Box 80"/>
          <p:cNvSpPr txBox="1">
            <a:spLocks noChangeArrowheads="1"/>
          </p:cNvSpPr>
          <p:nvPr/>
        </p:nvSpPr>
        <p:spPr bwMode="auto">
          <a:xfrm>
            <a:off x="2362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greedy method </a:t>
            </a:r>
            <a:endParaRPr lang="zh-TW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17713"/>
            <a:ext cx="8040688" cy="4114800"/>
          </a:xfrm>
        </p:spPr>
        <p:txBody>
          <a:bodyPr/>
          <a:lstStyle/>
          <a:p>
            <a:pPr algn="just" eaLnBrk="1" hangingPunct="1"/>
            <a:r>
              <a:rPr lang="en-US" altLang="zh-TW" smtClean="0"/>
              <a:t>Suppose that a problem can be solved by a sequence of decisions.  The greedy method has that </a:t>
            </a:r>
            <a:r>
              <a:rPr lang="en-US" altLang="zh-TW" u="sng" smtClean="0">
                <a:solidFill>
                  <a:schemeClr val="hlink"/>
                </a:solidFill>
              </a:rPr>
              <a:t>each decision is locally optimal.  These locally optimal solutions will finally add up to a globally optimal solution.</a:t>
            </a:r>
          </a:p>
          <a:p>
            <a:pPr algn="just" eaLnBrk="1" hangingPunct="1"/>
            <a:r>
              <a:rPr lang="en-US" altLang="zh-TW" smtClean="0"/>
              <a:t>Only a few optimization problems can be solved by the greedy method. </a:t>
            </a:r>
          </a:p>
        </p:txBody>
      </p:sp>
      <p:sp>
        <p:nvSpPr>
          <p:cNvPr id="307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TW" altLang="en-US" sz="1400" smtClean="0">
                <a:solidFill>
                  <a:schemeClr val="accent1"/>
                </a:solidFill>
                <a:latin typeface="Tahoma" pitchFamily="34" charset="0"/>
              </a:rPr>
              <a:t>4</a:t>
            </a:r>
            <a:r>
              <a:rPr kumimoji="0" lang="en-US" altLang="zh-TW" sz="1400" smtClean="0">
                <a:solidFill>
                  <a:schemeClr val="accent1"/>
                </a:solidFill>
                <a:latin typeface="Tahoma" pitchFamily="34" charset="0"/>
              </a:rPr>
              <a:t> -</a:t>
            </a:r>
            <a:fld id="{89268385-7E55-4CE7-A525-708CD04AD9E7}" type="slidenum">
              <a:rPr kumimoji="0" lang="en-US" altLang="zh-TW" sz="1400" smtClean="0">
                <a:solidFill>
                  <a:schemeClr val="accent1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 smtClean="0">
              <a:solidFill>
                <a:schemeClr val="accent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21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SimSun" pitchFamily="2" charset="-122"/>
              </a:rPr>
              <a:t>Kruskal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ea typeface="SimSun" pitchFamily="2" charset="-122"/>
              </a:rPr>
              <a:t>’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SimSun" pitchFamily="2" charset="-122"/>
              </a:rPr>
              <a:t>s Algorithm</a:t>
            </a:r>
          </a:p>
        </p:txBody>
      </p:sp>
      <p:graphicFrame>
        <p:nvGraphicFramePr>
          <p:cNvPr id="166915" name="Group 3"/>
          <p:cNvGraphicFramePr>
            <a:graphicFrameLocks noGrp="1"/>
          </p:cNvGraphicFramePr>
          <p:nvPr/>
        </p:nvGraphicFramePr>
        <p:xfrm>
          <a:off x="5562600" y="1600200"/>
          <a:ext cx="1905000" cy="48006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1,2}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3,4}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2,7}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3,6}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7,8}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5,6}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{5,8}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{6,7}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{1,4}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{2,3}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6956" name="Oval 44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sp>
        <p:nvSpPr>
          <p:cNvPr id="166957" name="Oval 45"/>
          <p:cNvSpPr>
            <a:spLocks noChangeArrowheads="1"/>
          </p:cNvSpPr>
          <p:nvPr/>
        </p:nvSpPr>
        <p:spPr bwMode="auto">
          <a:xfrm>
            <a:off x="449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66958" name="Oval 46"/>
          <p:cNvSpPr>
            <a:spLocks noChangeArrowheads="1"/>
          </p:cNvSpPr>
          <p:nvPr/>
        </p:nvSpPr>
        <p:spPr bwMode="auto">
          <a:xfrm>
            <a:off x="25908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66959" name="Oval 47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66960" name="Oval 48"/>
          <p:cNvSpPr>
            <a:spLocks noChangeArrowheads="1"/>
          </p:cNvSpPr>
          <p:nvPr/>
        </p:nvSpPr>
        <p:spPr bwMode="auto">
          <a:xfrm>
            <a:off x="2590800" y="4191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66961" name="Oval 49"/>
          <p:cNvSpPr>
            <a:spLocks noChangeArrowheads="1"/>
          </p:cNvSpPr>
          <p:nvPr/>
        </p:nvSpPr>
        <p:spPr bwMode="auto">
          <a:xfrm>
            <a:off x="3733800" y="4191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66962" name="Oval 50"/>
          <p:cNvSpPr>
            <a:spLocks noChangeArrowheads="1"/>
          </p:cNvSpPr>
          <p:nvPr/>
        </p:nvSpPr>
        <p:spPr bwMode="auto">
          <a:xfrm>
            <a:off x="1828800" y="5029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sp>
        <p:nvSpPr>
          <p:cNvPr id="166963" name="Oval 51"/>
          <p:cNvSpPr>
            <a:spLocks noChangeArrowheads="1"/>
          </p:cNvSpPr>
          <p:nvPr/>
        </p:nvSpPr>
        <p:spPr bwMode="auto">
          <a:xfrm>
            <a:off x="4495800" y="5029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6</a:t>
            </a:r>
          </a:p>
        </p:txBody>
      </p:sp>
      <p:cxnSp>
        <p:nvCxnSpPr>
          <p:cNvPr id="166964" name="AutoShape 52"/>
          <p:cNvCxnSpPr>
            <a:cxnSpLocks noChangeShapeType="1"/>
            <a:stCxn id="166956" idx="4"/>
            <a:endCxn id="166962" idx="0"/>
          </p:cNvCxnSpPr>
          <p:nvPr/>
        </p:nvCxnSpPr>
        <p:spPr bwMode="auto">
          <a:xfrm>
            <a:off x="2057400" y="27432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965" name="AutoShape 53"/>
          <p:cNvCxnSpPr>
            <a:cxnSpLocks noChangeShapeType="1"/>
            <a:stCxn id="166962" idx="6"/>
            <a:endCxn id="166963" idx="2"/>
          </p:cNvCxnSpPr>
          <p:nvPr/>
        </p:nvCxnSpPr>
        <p:spPr bwMode="auto">
          <a:xfrm>
            <a:off x="2286000" y="52578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966" name="AutoShape 54"/>
          <p:cNvCxnSpPr>
            <a:cxnSpLocks noChangeShapeType="1"/>
            <a:stCxn id="166957" idx="4"/>
            <a:endCxn id="166963" idx="0"/>
          </p:cNvCxnSpPr>
          <p:nvPr/>
        </p:nvCxnSpPr>
        <p:spPr bwMode="auto">
          <a:xfrm>
            <a:off x="4724400" y="27432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967" name="AutoShape 55"/>
          <p:cNvCxnSpPr>
            <a:cxnSpLocks noChangeShapeType="1"/>
            <a:stCxn id="166956" idx="6"/>
            <a:endCxn id="166957" idx="2"/>
          </p:cNvCxnSpPr>
          <p:nvPr/>
        </p:nvCxnSpPr>
        <p:spPr bwMode="auto">
          <a:xfrm>
            <a:off x="2286000" y="25146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968" name="AutoShape 56"/>
          <p:cNvCxnSpPr>
            <a:cxnSpLocks noChangeShapeType="1"/>
            <a:stCxn id="166958" idx="0"/>
            <a:endCxn id="166958" idx="0"/>
          </p:cNvCxnSpPr>
          <p:nvPr/>
        </p:nvCxnSpPr>
        <p:spPr bwMode="auto">
          <a:xfrm>
            <a:off x="2819400" y="32004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969" name="AutoShape 57"/>
          <p:cNvCxnSpPr>
            <a:cxnSpLocks noChangeShapeType="1"/>
            <a:stCxn id="166958" idx="6"/>
            <a:endCxn id="166959" idx="2"/>
          </p:cNvCxnSpPr>
          <p:nvPr/>
        </p:nvCxnSpPr>
        <p:spPr bwMode="auto">
          <a:xfrm>
            <a:off x="3048000" y="34290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970" name="AutoShape 58"/>
          <p:cNvCxnSpPr>
            <a:cxnSpLocks noChangeShapeType="1"/>
            <a:stCxn id="166960" idx="6"/>
            <a:endCxn id="166961" idx="2"/>
          </p:cNvCxnSpPr>
          <p:nvPr/>
        </p:nvCxnSpPr>
        <p:spPr bwMode="auto">
          <a:xfrm>
            <a:off x="3048000" y="4419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971" name="AutoShape 59"/>
          <p:cNvCxnSpPr>
            <a:cxnSpLocks noChangeShapeType="1"/>
            <a:stCxn id="166959" idx="5"/>
            <a:endCxn id="166959" idx="4"/>
          </p:cNvCxnSpPr>
          <p:nvPr/>
        </p:nvCxnSpPr>
        <p:spPr bwMode="auto">
          <a:xfrm flipH="1">
            <a:off x="3962400" y="35909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972" name="AutoShape 60"/>
          <p:cNvCxnSpPr>
            <a:cxnSpLocks noChangeShapeType="1"/>
            <a:stCxn id="166959" idx="5"/>
            <a:endCxn id="166959" idx="4"/>
          </p:cNvCxnSpPr>
          <p:nvPr/>
        </p:nvCxnSpPr>
        <p:spPr bwMode="auto">
          <a:xfrm flipH="1">
            <a:off x="3962400" y="35909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973" name="AutoShape 61"/>
          <p:cNvCxnSpPr>
            <a:cxnSpLocks noChangeShapeType="1"/>
            <a:stCxn id="166959" idx="4"/>
            <a:endCxn id="166961" idx="0"/>
          </p:cNvCxnSpPr>
          <p:nvPr/>
        </p:nvCxnSpPr>
        <p:spPr bwMode="auto">
          <a:xfrm>
            <a:off x="3962400" y="3657600"/>
            <a:ext cx="0" cy="5334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974" name="AutoShape 62"/>
          <p:cNvCxnSpPr>
            <a:cxnSpLocks noChangeShapeType="1"/>
            <a:stCxn id="166958" idx="4"/>
            <a:endCxn id="166960" idx="0"/>
          </p:cNvCxnSpPr>
          <p:nvPr/>
        </p:nvCxnSpPr>
        <p:spPr bwMode="auto">
          <a:xfrm>
            <a:off x="2819400" y="3657600"/>
            <a:ext cx="0" cy="5334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975" name="AutoShape 63"/>
          <p:cNvCxnSpPr>
            <a:cxnSpLocks noChangeShapeType="1"/>
            <a:stCxn id="166959" idx="7"/>
            <a:endCxn id="166957" idx="3"/>
          </p:cNvCxnSpPr>
          <p:nvPr/>
        </p:nvCxnSpPr>
        <p:spPr bwMode="auto">
          <a:xfrm flipV="1">
            <a:off x="4124325" y="2676525"/>
            <a:ext cx="438150" cy="5905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976" name="AutoShape 64"/>
          <p:cNvCxnSpPr>
            <a:cxnSpLocks noChangeShapeType="1"/>
            <a:stCxn id="166956" idx="5"/>
            <a:endCxn id="166958" idx="1"/>
          </p:cNvCxnSpPr>
          <p:nvPr/>
        </p:nvCxnSpPr>
        <p:spPr bwMode="auto">
          <a:xfrm>
            <a:off x="2219325" y="2676525"/>
            <a:ext cx="438150" cy="5905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977" name="AutoShape 65"/>
          <p:cNvCxnSpPr>
            <a:cxnSpLocks noChangeShapeType="1"/>
          </p:cNvCxnSpPr>
          <p:nvPr/>
        </p:nvCxnSpPr>
        <p:spPr bwMode="auto">
          <a:xfrm flipH="1">
            <a:off x="2209800" y="4572000"/>
            <a:ext cx="4381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978" name="AutoShape 66"/>
          <p:cNvCxnSpPr>
            <a:cxnSpLocks noChangeShapeType="1"/>
            <a:stCxn id="166961" idx="5"/>
            <a:endCxn id="166963" idx="1"/>
          </p:cNvCxnSpPr>
          <p:nvPr/>
        </p:nvCxnSpPr>
        <p:spPr bwMode="auto">
          <a:xfrm>
            <a:off x="4124325" y="4581525"/>
            <a:ext cx="4381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6979" name="Text Box 67"/>
          <p:cNvSpPr txBox="1">
            <a:spLocks noChangeArrowheads="1"/>
          </p:cNvSpPr>
          <p:nvPr/>
        </p:nvSpPr>
        <p:spPr bwMode="auto">
          <a:xfrm>
            <a:off x="46482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66980" name="Text Box 68"/>
          <p:cNvSpPr txBox="1">
            <a:spLocks noChangeArrowheads="1"/>
          </p:cNvSpPr>
          <p:nvPr/>
        </p:nvSpPr>
        <p:spPr bwMode="auto">
          <a:xfrm>
            <a:off x="3200400" y="5257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66981" name="Text Box 69"/>
          <p:cNvSpPr txBox="1">
            <a:spLocks noChangeArrowheads="1"/>
          </p:cNvSpPr>
          <p:nvPr/>
        </p:nvSpPr>
        <p:spPr bwMode="auto">
          <a:xfrm>
            <a:off x="3200400" y="213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66982" name="Text Box 70"/>
          <p:cNvSpPr txBox="1">
            <a:spLocks noChangeArrowheads="1"/>
          </p:cNvSpPr>
          <p:nvPr/>
        </p:nvSpPr>
        <p:spPr bwMode="auto">
          <a:xfrm>
            <a:off x="17526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66983" name="Text Box 71"/>
          <p:cNvSpPr txBox="1">
            <a:spLocks noChangeArrowheads="1"/>
          </p:cNvSpPr>
          <p:nvPr/>
        </p:nvSpPr>
        <p:spPr bwMode="auto">
          <a:xfrm>
            <a:off x="1676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66984" name="Text Box 72"/>
          <p:cNvSpPr txBox="1">
            <a:spLocks noChangeArrowheads="1"/>
          </p:cNvSpPr>
          <p:nvPr/>
        </p:nvSpPr>
        <p:spPr bwMode="auto">
          <a:xfrm>
            <a:off x="23622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66985" name="Text Box 73"/>
          <p:cNvSpPr txBox="1">
            <a:spLocks noChangeArrowheads="1"/>
          </p:cNvSpPr>
          <p:nvPr/>
        </p:nvSpPr>
        <p:spPr bwMode="auto">
          <a:xfrm>
            <a:off x="39624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66986" name="Text Box 74"/>
          <p:cNvSpPr txBox="1">
            <a:spLocks noChangeArrowheads="1"/>
          </p:cNvSpPr>
          <p:nvPr/>
        </p:nvSpPr>
        <p:spPr bwMode="auto">
          <a:xfrm>
            <a:off x="3124200" y="3048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66987" name="Text Box 75"/>
          <p:cNvSpPr txBox="1">
            <a:spLocks noChangeArrowheads="1"/>
          </p:cNvSpPr>
          <p:nvPr/>
        </p:nvSpPr>
        <p:spPr bwMode="auto">
          <a:xfrm>
            <a:off x="3124200" y="44196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66988" name="Text Box 76"/>
          <p:cNvSpPr txBox="1">
            <a:spLocks noChangeArrowheads="1"/>
          </p:cNvSpPr>
          <p:nvPr/>
        </p:nvSpPr>
        <p:spPr bwMode="auto">
          <a:xfrm>
            <a:off x="38862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66989" name="Text Box 77"/>
          <p:cNvSpPr txBox="1">
            <a:spLocks noChangeArrowheads="1"/>
          </p:cNvSpPr>
          <p:nvPr/>
        </p:nvSpPr>
        <p:spPr bwMode="auto">
          <a:xfrm>
            <a:off x="2362200" y="3733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66990" name="Text Box 78"/>
          <p:cNvSpPr txBox="1">
            <a:spLocks noChangeArrowheads="1"/>
          </p:cNvSpPr>
          <p:nvPr/>
        </p:nvSpPr>
        <p:spPr bwMode="auto">
          <a:xfrm>
            <a:off x="3886200" y="4724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66991" name="Text Box 79"/>
          <p:cNvSpPr txBox="1">
            <a:spLocks noChangeArrowheads="1"/>
          </p:cNvSpPr>
          <p:nvPr/>
        </p:nvSpPr>
        <p:spPr bwMode="auto">
          <a:xfrm>
            <a:off x="2498725" y="4532313"/>
            <a:ext cx="549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altLang="en-US"/>
          </a:p>
        </p:txBody>
      </p:sp>
      <p:sp>
        <p:nvSpPr>
          <p:cNvPr id="166992" name="Text Box 80"/>
          <p:cNvSpPr txBox="1">
            <a:spLocks noChangeArrowheads="1"/>
          </p:cNvSpPr>
          <p:nvPr/>
        </p:nvSpPr>
        <p:spPr bwMode="auto">
          <a:xfrm>
            <a:off x="2362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SimSun" pitchFamily="2" charset="-122"/>
              </a:rPr>
              <a:t>Kruskal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ea typeface="SimSun" pitchFamily="2" charset="-122"/>
              </a:rPr>
              <a:t>’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SimSun" pitchFamily="2" charset="-122"/>
              </a:rPr>
              <a:t>s Algorithm</a:t>
            </a:r>
          </a:p>
        </p:txBody>
      </p:sp>
      <p:graphicFrame>
        <p:nvGraphicFramePr>
          <p:cNvPr id="167939" name="Group 3"/>
          <p:cNvGraphicFramePr>
            <a:graphicFrameLocks noGrp="1"/>
          </p:cNvGraphicFramePr>
          <p:nvPr/>
        </p:nvGraphicFramePr>
        <p:xfrm>
          <a:off x="5562600" y="1600200"/>
          <a:ext cx="1905000" cy="48006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1,2}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3,4}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2,7}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3,6}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7,8}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5,6}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{5,8}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{6,7}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{1,4}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{2,3}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7980" name="Oval 44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sp>
        <p:nvSpPr>
          <p:cNvPr id="167981" name="Oval 45"/>
          <p:cNvSpPr>
            <a:spLocks noChangeArrowheads="1"/>
          </p:cNvSpPr>
          <p:nvPr/>
        </p:nvSpPr>
        <p:spPr bwMode="auto">
          <a:xfrm>
            <a:off x="449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67982" name="Oval 46"/>
          <p:cNvSpPr>
            <a:spLocks noChangeArrowheads="1"/>
          </p:cNvSpPr>
          <p:nvPr/>
        </p:nvSpPr>
        <p:spPr bwMode="auto">
          <a:xfrm>
            <a:off x="25908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67983" name="Oval 47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67984" name="Oval 48"/>
          <p:cNvSpPr>
            <a:spLocks noChangeArrowheads="1"/>
          </p:cNvSpPr>
          <p:nvPr/>
        </p:nvSpPr>
        <p:spPr bwMode="auto">
          <a:xfrm>
            <a:off x="2590800" y="4191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67985" name="Oval 49"/>
          <p:cNvSpPr>
            <a:spLocks noChangeArrowheads="1"/>
          </p:cNvSpPr>
          <p:nvPr/>
        </p:nvSpPr>
        <p:spPr bwMode="auto">
          <a:xfrm>
            <a:off x="3733800" y="4191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67986" name="Oval 50"/>
          <p:cNvSpPr>
            <a:spLocks noChangeArrowheads="1"/>
          </p:cNvSpPr>
          <p:nvPr/>
        </p:nvSpPr>
        <p:spPr bwMode="auto">
          <a:xfrm>
            <a:off x="1828800" y="5029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sp>
        <p:nvSpPr>
          <p:cNvPr id="167987" name="Oval 51"/>
          <p:cNvSpPr>
            <a:spLocks noChangeArrowheads="1"/>
          </p:cNvSpPr>
          <p:nvPr/>
        </p:nvSpPr>
        <p:spPr bwMode="auto">
          <a:xfrm>
            <a:off x="4495800" y="5029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6</a:t>
            </a:r>
          </a:p>
        </p:txBody>
      </p:sp>
      <p:cxnSp>
        <p:nvCxnSpPr>
          <p:cNvPr id="167988" name="AutoShape 52"/>
          <p:cNvCxnSpPr>
            <a:cxnSpLocks noChangeShapeType="1"/>
            <a:stCxn id="167980" idx="4"/>
            <a:endCxn id="167986" idx="0"/>
          </p:cNvCxnSpPr>
          <p:nvPr/>
        </p:nvCxnSpPr>
        <p:spPr bwMode="auto">
          <a:xfrm>
            <a:off x="2057400" y="27432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89" name="AutoShape 53"/>
          <p:cNvCxnSpPr>
            <a:cxnSpLocks noChangeShapeType="1"/>
            <a:stCxn id="167986" idx="6"/>
            <a:endCxn id="167987" idx="2"/>
          </p:cNvCxnSpPr>
          <p:nvPr/>
        </p:nvCxnSpPr>
        <p:spPr bwMode="auto">
          <a:xfrm>
            <a:off x="2286000" y="52578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90" name="AutoShape 54"/>
          <p:cNvCxnSpPr>
            <a:cxnSpLocks noChangeShapeType="1"/>
            <a:stCxn id="167981" idx="4"/>
            <a:endCxn id="167987" idx="0"/>
          </p:cNvCxnSpPr>
          <p:nvPr/>
        </p:nvCxnSpPr>
        <p:spPr bwMode="auto">
          <a:xfrm>
            <a:off x="4724400" y="27432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91" name="AutoShape 55"/>
          <p:cNvCxnSpPr>
            <a:cxnSpLocks noChangeShapeType="1"/>
            <a:stCxn id="167980" idx="6"/>
            <a:endCxn id="167981" idx="2"/>
          </p:cNvCxnSpPr>
          <p:nvPr/>
        </p:nvCxnSpPr>
        <p:spPr bwMode="auto">
          <a:xfrm>
            <a:off x="2286000" y="25146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92" name="AutoShape 56"/>
          <p:cNvCxnSpPr>
            <a:cxnSpLocks noChangeShapeType="1"/>
            <a:stCxn id="167982" idx="0"/>
            <a:endCxn id="167982" idx="0"/>
          </p:cNvCxnSpPr>
          <p:nvPr/>
        </p:nvCxnSpPr>
        <p:spPr bwMode="auto">
          <a:xfrm>
            <a:off x="2819400" y="32004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93" name="AutoShape 57"/>
          <p:cNvCxnSpPr>
            <a:cxnSpLocks noChangeShapeType="1"/>
            <a:stCxn id="167982" idx="6"/>
            <a:endCxn id="167983" idx="2"/>
          </p:cNvCxnSpPr>
          <p:nvPr/>
        </p:nvCxnSpPr>
        <p:spPr bwMode="auto">
          <a:xfrm>
            <a:off x="3048000" y="34290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94" name="AutoShape 58"/>
          <p:cNvCxnSpPr>
            <a:cxnSpLocks noChangeShapeType="1"/>
            <a:stCxn id="167984" idx="6"/>
            <a:endCxn id="167985" idx="2"/>
          </p:cNvCxnSpPr>
          <p:nvPr/>
        </p:nvCxnSpPr>
        <p:spPr bwMode="auto">
          <a:xfrm>
            <a:off x="3048000" y="4419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95" name="AutoShape 59"/>
          <p:cNvCxnSpPr>
            <a:cxnSpLocks noChangeShapeType="1"/>
            <a:stCxn id="167983" idx="5"/>
            <a:endCxn id="167983" idx="4"/>
          </p:cNvCxnSpPr>
          <p:nvPr/>
        </p:nvCxnSpPr>
        <p:spPr bwMode="auto">
          <a:xfrm flipH="1">
            <a:off x="3962400" y="35909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96" name="AutoShape 60"/>
          <p:cNvCxnSpPr>
            <a:cxnSpLocks noChangeShapeType="1"/>
            <a:stCxn id="167983" idx="5"/>
            <a:endCxn id="167983" idx="4"/>
          </p:cNvCxnSpPr>
          <p:nvPr/>
        </p:nvCxnSpPr>
        <p:spPr bwMode="auto">
          <a:xfrm flipH="1">
            <a:off x="3962400" y="35909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97" name="AutoShape 61"/>
          <p:cNvCxnSpPr>
            <a:cxnSpLocks noChangeShapeType="1"/>
            <a:stCxn id="167983" idx="4"/>
            <a:endCxn id="167985" idx="0"/>
          </p:cNvCxnSpPr>
          <p:nvPr/>
        </p:nvCxnSpPr>
        <p:spPr bwMode="auto">
          <a:xfrm>
            <a:off x="3962400" y="3657600"/>
            <a:ext cx="0" cy="5334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98" name="AutoShape 62"/>
          <p:cNvCxnSpPr>
            <a:cxnSpLocks noChangeShapeType="1"/>
            <a:stCxn id="167982" idx="4"/>
            <a:endCxn id="167984" idx="0"/>
          </p:cNvCxnSpPr>
          <p:nvPr/>
        </p:nvCxnSpPr>
        <p:spPr bwMode="auto">
          <a:xfrm>
            <a:off x="2819400" y="3657600"/>
            <a:ext cx="0" cy="5334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99" name="AutoShape 63"/>
          <p:cNvCxnSpPr>
            <a:cxnSpLocks noChangeShapeType="1"/>
            <a:stCxn id="167983" idx="7"/>
            <a:endCxn id="167981" idx="3"/>
          </p:cNvCxnSpPr>
          <p:nvPr/>
        </p:nvCxnSpPr>
        <p:spPr bwMode="auto">
          <a:xfrm flipV="1">
            <a:off x="4124325" y="2676525"/>
            <a:ext cx="438150" cy="5905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000" name="AutoShape 64"/>
          <p:cNvCxnSpPr>
            <a:cxnSpLocks noChangeShapeType="1"/>
            <a:stCxn id="167980" idx="5"/>
            <a:endCxn id="167982" idx="1"/>
          </p:cNvCxnSpPr>
          <p:nvPr/>
        </p:nvCxnSpPr>
        <p:spPr bwMode="auto">
          <a:xfrm>
            <a:off x="2219325" y="2676525"/>
            <a:ext cx="438150" cy="5905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001" name="AutoShape 65"/>
          <p:cNvCxnSpPr>
            <a:cxnSpLocks noChangeShapeType="1"/>
          </p:cNvCxnSpPr>
          <p:nvPr/>
        </p:nvCxnSpPr>
        <p:spPr bwMode="auto">
          <a:xfrm flipH="1">
            <a:off x="2209800" y="4572000"/>
            <a:ext cx="438150" cy="5143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002" name="AutoShape 66"/>
          <p:cNvCxnSpPr>
            <a:cxnSpLocks noChangeShapeType="1"/>
            <a:stCxn id="167985" idx="5"/>
            <a:endCxn id="167987" idx="1"/>
          </p:cNvCxnSpPr>
          <p:nvPr/>
        </p:nvCxnSpPr>
        <p:spPr bwMode="auto">
          <a:xfrm>
            <a:off x="4124325" y="4581525"/>
            <a:ext cx="4381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003" name="Text Box 67"/>
          <p:cNvSpPr txBox="1">
            <a:spLocks noChangeArrowheads="1"/>
          </p:cNvSpPr>
          <p:nvPr/>
        </p:nvSpPr>
        <p:spPr bwMode="auto">
          <a:xfrm>
            <a:off x="46482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68004" name="Text Box 68"/>
          <p:cNvSpPr txBox="1">
            <a:spLocks noChangeArrowheads="1"/>
          </p:cNvSpPr>
          <p:nvPr/>
        </p:nvSpPr>
        <p:spPr bwMode="auto">
          <a:xfrm>
            <a:off x="3200400" y="5257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68005" name="Text Box 69"/>
          <p:cNvSpPr txBox="1">
            <a:spLocks noChangeArrowheads="1"/>
          </p:cNvSpPr>
          <p:nvPr/>
        </p:nvSpPr>
        <p:spPr bwMode="auto">
          <a:xfrm>
            <a:off x="3200400" y="213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68006" name="Text Box 70"/>
          <p:cNvSpPr txBox="1">
            <a:spLocks noChangeArrowheads="1"/>
          </p:cNvSpPr>
          <p:nvPr/>
        </p:nvSpPr>
        <p:spPr bwMode="auto">
          <a:xfrm>
            <a:off x="17526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68007" name="Text Box 71"/>
          <p:cNvSpPr txBox="1">
            <a:spLocks noChangeArrowheads="1"/>
          </p:cNvSpPr>
          <p:nvPr/>
        </p:nvSpPr>
        <p:spPr bwMode="auto">
          <a:xfrm>
            <a:off x="1676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68008" name="Text Box 72"/>
          <p:cNvSpPr txBox="1">
            <a:spLocks noChangeArrowheads="1"/>
          </p:cNvSpPr>
          <p:nvPr/>
        </p:nvSpPr>
        <p:spPr bwMode="auto">
          <a:xfrm>
            <a:off x="23622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68009" name="Text Box 73"/>
          <p:cNvSpPr txBox="1">
            <a:spLocks noChangeArrowheads="1"/>
          </p:cNvSpPr>
          <p:nvPr/>
        </p:nvSpPr>
        <p:spPr bwMode="auto">
          <a:xfrm>
            <a:off x="39624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68010" name="Text Box 74"/>
          <p:cNvSpPr txBox="1">
            <a:spLocks noChangeArrowheads="1"/>
          </p:cNvSpPr>
          <p:nvPr/>
        </p:nvSpPr>
        <p:spPr bwMode="auto">
          <a:xfrm>
            <a:off x="3124200" y="3048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68011" name="Text Box 75"/>
          <p:cNvSpPr txBox="1">
            <a:spLocks noChangeArrowheads="1"/>
          </p:cNvSpPr>
          <p:nvPr/>
        </p:nvSpPr>
        <p:spPr bwMode="auto">
          <a:xfrm>
            <a:off x="3124200" y="44196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68012" name="Text Box 76"/>
          <p:cNvSpPr txBox="1">
            <a:spLocks noChangeArrowheads="1"/>
          </p:cNvSpPr>
          <p:nvPr/>
        </p:nvSpPr>
        <p:spPr bwMode="auto">
          <a:xfrm>
            <a:off x="38862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68013" name="Text Box 77"/>
          <p:cNvSpPr txBox="1">
            <a:spLocks noChangeArrowheads="1"/>
          </p:cNvSpPr>
          <p:nvPr/>
        </p:nvSpPr>
        <p:spPr bwMode="auto">
          <a:xfrm>
            <a:off x="2362200" y="3733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68014" name="Text Box 78"/>
          <p:cNvSpPr txBox="1">
            <a:spLocks noChangeArrowheads="1"/>
          </p:cNvSpPr>
          <p:nvPr/>
        </p:nvSpPr>
        <p:spPr bwMode="auto">
          <a:xfrm>
            <a:off x="3886200" y="4724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68016" name="Text Box 80"/>
          <p:cNvSpPr txBox="1">
            <a:spLocks noChangeArrowheads="1"/>
          </p:cNvSpPr>
          <p:nvPr/>
        </p:nvSpPr>
        <p:spPr bwMode="auto">
          <a:xfrm>
            <a:off x="2362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SimSun" pitchFamily="2" charset="-122"/>
              </a:rPr>
              <a:t>Kruskal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ea typeface="SimSun" pitchFamily="2" charset="-122"/>
              </a:rPr>
              <a:t>’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SimSun" pitchFamily="2" charset="-122"/>
              </a:rPr>
              <a:t>s Algorithm</a:t>
            </a:r>
          </a:p>
        </p:txBody>
      </p:sp>
      <p:graphicFrame>
        <p:nvGraphicFramePr>
          <p:cNvPr id="168963" name="Group 3"/>
          <p:cNvGraphicFramePr>
            <a:graphicFrameLocks noGrp="1"/>
          </p:cNvGraphicFramePr>
          <p:nvPr/>
        </p:nvGraphicFramePr>
        <p:xfrm>
          <a:off x="5562600" y="1600200"/>
          <a:ext cx="1905000" cy="48006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1,2}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3,4}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2,7}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3,6}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7,8}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5,6}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{5,8}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{6,7}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{1,4}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{2,3}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9004" name="Oval 44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sp>
        <p:nvSpPr>
          <p:cNvPr id="169005" name="Oval 45"/>
          <p:cNvSpPr>
            <a:spLocks noChangeArrowheads="1"/>
          </p:cNvSpPr>
          <p:nvPr/>
        </p:nvSpPr>
        <p:spPr bwMode="auto">
          <a:xfrm>
            <a:off x="449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69006" name="Oval 46"/>
          <p:cNvSpPr>
            <a:spLocks noChangeArrowheads="1"/>
          </p:cNvSpPr>
          <p:nvPr/>
        </p:nvSpPr>
        <p:spPr bwMode="auto">
          <a:xfrm>
            <a:off x="25908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69007" name="Oval 47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69008" name="Oval 48"/>
          <p:cNvSpPr>
            <a:spLocks noChangeArrowheads="1"/>
          </p:cNvSpPr>
          <p:nvPr/>
        </p:nvSpPr>
        <p:spPr bwMode="auto">
          <a:xfrm>
            <a:off x="2590800" y="4191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69009" name="Oval 49"/>
          <p:cNvSpPr>
            <a:spLocks noChangeArrowheads="1"/>
          </p:cNvSpPr>
          <p:nvPr/>
        </p:nvSpPr>
        <p:spPr bwMode="auto">
          <a:xfrm>
            <a:off x="3733800" y="4191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69010" name="Oval 50"/>
          <p:cNvSpPr>
            <a:spLocks noChangeArrowheads="1"/>
          </p:cNvSpPr>
          <p:nvPr/>
        </p:nvSpPr>
        <p:spPr bwMode="auto">
          <a:xfrm>
            <a:off x="1828800" y="5029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sp>
        <p:nvSpPr>
          <p:cNvPr id="169011" name="Oval 51"/>
          <p:cNvSpPr>
            <a:spLocks noChangeArrowheads="1"/>
          </p:cNvSpPr>
          <p:nvPr/>
        </p:nvSpPr>
        <p:spPr bwMode="auto">
          <a:xfrm>
            <a:off x="4495800" y="5029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6</a:t>
            </a:r>
          </a:p>
        </p:txBody>
      </p:sp>
      <p:cxnSp>
        <p:nvCxnSpPr>
          <p:cNvPr id="169012" name="AutoShape 52"/>
          <p:cNvCxnSpPr>
            <a:cxnSpLocks noChangeShapeType="1"/>
            <a:stCxn id="169004" idx="4"/>
            <a:endCxn id="169010" idx="0"/>
          </p:cNvCxnSpPr>
          <p:nvPr/>
        </p:nvCxnSpPr>
        <p:spPr bwMode="auto">
          <a:xfrm>
            <a:off x="2057400" y="27432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013" name="AutoShape 53"/>
          <p:cNvCxnSpPr>
            <a:cxnSpLocks noChangeShapeType="1"/>
            <a:stCxn id="169010" idx="6"/>
            <a:endCxn id="169011" idx="2"/>
          </p:cNvCxnSpPr>
          <p:nvPr/>
        </p:nvCxnSpPr>
        <p:spPr bwMode="auto">
          <a:xfrm>
            <a:off x="2286000" y="52578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014" name="AutoShape 54"/>
          <p:cNvCxnSpPr>
            <a:cxnSpLocks noChangeShapeType="1"/>
            <a:stCxn id="169005" idx="4"/>
            <a:endCxn id="169011" idx="0"/>
          </p:cNvCxnSpPr>
          <p:nvPr/>
        </p:nvCxnSpPr>
        <p:spPr bwMode="auto">
          <a:xfrm>
            <a:off x="4724400" y="27432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015" name="AutoShape 55"/>
          <p:cNvCxnSpPr>
            <a:cxnSpLocks noChangeShapeType="1"/>
            <a:stCxn id="169004" idx="6"/>
            <a:endCxn id="169005" idx="2"/>
          </p:cNvCxnSpPr>
          <p:nvPr/>
        </p:nvCxnSpPr>
        <p:spPr bwMode="auto">
          <a:xfrm>
            <a:off x="2286000" y="25146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016" name="AutoShape 56"/>
          <p:cNvCxnSpPr>
            <a:cxnSpLocks noChangeShapeType="1"/>
            <a:stCxn id="169006" idx="0"/>
            <a:endCxn id="169006" idx="0"/>
          </p:cNvCxnSpPr>
          <p:nvPr/>
        </p:nvCxnSpPr>
        <p:spPr bwMode="auto">
          <a:xfrm>
            <a:off x="2819400" y="32004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017" name="AutoShape 57"/>
          <p:cNvCxnSpPr>
            <a:cxnSpLocks noChangeShapeType="1"/>
            <a:stCxn id="169006" idx="6"/>
            <a:endCxn id="169007" idx="2"/>
          </p:cNvCxnSpPr>
          <p:nvPr/>
        </p:nvCxnSpPr>
        <p:spPr bwMode="auto">
          <a:xfrm>
            <a:off x="3048000" y="34290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018" name="AutoShape 58"/>
          <p:cNvCxnSpPr>
            <a:cxnSpLocks noChangeShapeType="1"/>
            <a:stCxn id="169008" idx="6"/>
            <a:endCxn id="169009" idx="2"/>
          </p:cNvCxnSpPr>
          <p:nvPr/>
        </p:nvCxnSpPr>
        <p:spPr bwMode="auto">
          <a:xfrm>
            <a:off x="3048000" y="4419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019" name="AutoShape 59"/>
          <p:cNvCxnSpPr>
            <a:cxnSpLocks noChangeShapeType="1"/>
            <a:stCxn id="169007" idx="5"/>
            <a:endCxn id="169007" idx="4"/>
          </p:cNvCxnSpPr>
          <p:nvPr/>
        </p:nvCxnSpPr>
        <p:spPr bwMode="auto">
          <a:xfrm flipH="1">
            <a:off x="3962400" y="35909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020" name="AutoShape 60"/>
          <p:cNvCxnSpPr>
            <a:cxnSpLocks noChangeShapeType="1"/>
            <a:stCxn id="169007" idx="5"/>
            <a:endCxn id="169007" idx="4"/>
          </p:cNvCxnSpPr>
          <p:nvPr/>
        </p:nvCxnSpPr>
        <p:spPr bwMode="auto">
          <a:xfrm flipH="1">
            <a:off x="3962400" y="35909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021" name="AutoShape 61"/>
          <p:cNvCxnSpPr>
            <a:cxnSpLocks noChangeShapeType="1"/>
            <a:stCxn id="169007" idx="4"/>
            <a:endCxn id="169009" idx="0"/>
          </p:cNvCxnSpPr>
          <p:nvPr/>
        </p:nvCxnSpPr>
        <p:spPr bwMode="auto">
          <a:xfrm>
            <a:off x="3962400" y="3657600"/>
            <a:ext cx="0" cy="5334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022" name="AutoShape 62"/>
          <p:cNvCxnSpPr>
            <a:cxnSpLocks noChangeShapeType="1"/>
            <a:stCxn id="169006" idx="4"/>
            <a:endCxn id="169008" idx="0"/>
          </p:cNvCxnSpPr>
          <p:nvPr/>
        </p:nvCxnSpPr>
        <p:spPr bwMode="auto">
          <a:xfrm>
            <a:off x="2819400" y="3657600"/>
            <a:ext cx="0" cy="5334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023" name="AutoShape 63"/>
          <p:cNvCxnSpPr>
            <a:cxnSpLocks noChangeShapeType="1"/>
            <a:stCxn id="169007" idx="7"/>
            <a:endCxn id="169005" idx="3"/>
          </p:cNvCxnSpPr>
          <p:nvPr/>
        </p:nvCxnSpPr>
        <p:spPr bwMode="auto">
          <a:xfrm flipV="1">
            <a:off x="4124325" y="2676525"/>
            <a:ext cx="438150" cy="5905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024" name="AutoShape 64"/>
          <p:cNvCxnSpPr>
            <a:cxnSpLocks noChangeShapeType="1"/>
            <a:stCxn id="169004" idx="5"/>
            <a:endCxn id="169006" idx="1"/>
          </p:cNvCxnSpPr>
          <p:nvPr/>
        </p:nvCxnSpPr>
        <p:spPr bwMode="auto">
          <a:xfrm>
            <a:off x="2219325" y="2676525"/>
            <a:ext cx="438150" cy="5905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025" name="AutoShape 65"/>
          <p:cNvCxnSpPr>
            <a:cxnSpLocks noChangeShapeType="1"/>
          </p:cNvCxnSpPr>
          <p:nvPr/>
        </p:nvCxnSpPr>
        <p:spPr bwMode="auto">
          <a:xfrm flipH="1">
            <a:off x="2209800" y="4572000"/>
            <a:ext cx="438150" cy="5143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026" name="AutoShape 66"/>
          <p:cNvCxnSpPr>
            <a:cxnSpLocks noChangeShapeType="1"/>
            <a:stCxn id="169009" idx="5"/>
            <a:endCxn id="169011" idx="1"/>
          </p:cNvCxnSpPr>
          <p:nvPr/>
        </p:nvCxnSpPr>
        <p:spPr bwMode="auto">
          <a:xfrm>
            <a:off x="4124325" y="4581525"/>
            <a:ext cx="438150" cy="5143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027" name="Text Box 67"/>
          <p:cNvSpPr txBox="1">
            <a:spLocks noChangeArrowheads="1"/>
          </p:cNvSpPr>
          <p:nvPr/>
        </p:nvSpPr>
        <p:spPr bwMode="auto">
          <a:xfrm>
            <a:off x="46482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69028" name="Text Box 68"/>
          <p:cNvSpPr txBox="1">
            <a:spLocks noChangeArrowheads="1"/>
          </p:cNvSpPr>
          <p:nvPr/>
        </p:nvSpPr>
        <p:spPr bwMode="auto">
          <a:xfrm>
            <a:off x="3200400" y="5257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69029" name="Text Box 69"/>
          <p:cNvSpPr txBox="1">
            <a:spLocks noChangeArrowheads="1"/>
          </p:cNvSpPr>
          <p:nvPr/>
        </p:nvSpPr>
        <p:spPr bwMode="auto">
          <a:xfrm>
            <a:off x="3200400" y="213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69030" name="Text Box 70"/>
          <p:cNvSpPr txBox="1">
            <a:spLocks noChangeArrowheads="1"/>
          </p:cNvSpPr>
          <p:nvPr/>
        </p:nvSpPr>
        <p:spPr bwMode="auto">
          <a:xfrm>
            <a:off x="17526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69031" name="Text Box 71"/>
          <p:cNvSpPr txBox="1">
            <a:spLocks noChangeArrowheads="1"/>
          </p:cNvSpPr>
          <p:nvPr/>
        </p:nvSpPr>
        <p:spPr bwMode="auto">
          <a:xfrm>
            <a:off x="1676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69032" name="Text Box 72"/>
          <p:cNvSpPr txBox="1">
            <a:spLocks noChangeArrowheads="1"/>
          </p:cNvSpPr>
          <p:nvPr/>
        </p:nvSpPr>
        <p:spPr bwMode="auto">
          <a:xfrm>
            <a:off x="23622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69033" name="Text Box 73"/>
          <p:cNvSpPr txBox="1">
            <a:spLocks noChangeArrowheads="1"/>
          </p:cNvSpPr>
          <p:nvPr/>
        </p:nvSpPr>
        <p:spPr bwMode="auto">
          <a:xfrm>
            <a:off x="39624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69034" name="Text Box 74"/>
          <p:cNvSpPr txBox="1">
            <a:spLocks noChangeArrowheads="1"/>
          </p:cNvSpPr>
          <p:nvPr/>
        </p:nvSpPr>
        <p:spPr bwMode="auto">
          <a:xfrm>
            <a:off x="3124200" y="3048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69035" name="Text Box 75"/>
          <p:cNvSpPr txBox="1">
            <a:spLocks noChangeArrowheads="1"/>
          </p:cNvSpPr>
          <p:nvPr/>
        </p:nvSpPr>
        <p:spPr bwMode="auto">
          <a:xfrm>
            <a:off x="3124200" y="44196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69036" name="Text Box 76"/>
          <p:cNvSpPr txBox="1">
            <a:spLocks noChangeArrowheads="1"/>
          </p:cNvSpPr>
          <p:nvPr/>
        </p:nvSpPr>
        <p:spPr bwMode="auto">
          <a:xfrm>
            <a:off x="38862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69037" name="Text Box 77"/>
          <p:cNvSpPr txBox="1">
            <a:spLocks noChangeArrowheads="1"/>
          </p:cNvSpPr>
          <p:nvPr/>
        </p:nvSpPr>
        <p:spPr bwMode="auto">
          <a:xfrm>
            <a:off x="2362200" y="3733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69038" name="Text Box 78"/>
          <p:cNvSpPr txBox="1">
            <a:spLocks noChangeArrowheads="1"/>
          </p:cNvSpPr>
          <p:nvPr/>
        </p:nvSpPr>
        <p:spPr bwMode="auto">
          <a:xfrm>
            <a:off x="3886200" y="4724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69039" name="Text Box 79"/>
          <p:cNvSpPr txBox="1">
            <a:spLocks noChangeArrowheads="1"/>
          </p:cNvSpPr>
          <p:nvPr/>
        </p:nvSpPr>
        <p:spPr bwMode="auto">
          <a:xfrm>
            <a:off x="2362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SimSun" pitchFamily="2" charset="-122"/>
              </a:rPr>
              <a:t>Kruskal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ea typeface="SimSun" pitchFamily="2" charset="-122"/>
              </a:rPr>
              <a:t>’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SimSun" pitchFamily="2" charset="-122"/>
              </a:rPr>
              <a:t>s Algorithm</a:t>
            </a:r>
          </a:p>
        </p:txBody>
      </p:sp>
      <p:graphicFrame>
        <p:nvGraphicFramePr>
          <p:cNvPr id="169987" name="Group 3"/>
          <p:cNvGraphicFramePr>
            <a:graphicFrameLocks noGrp="1"/>
          </p:cNvGraphicFramePr>
          <p:nvPr/>
        </p:nvGraphicFramePr>
        <p:xfrm>
          <a:off x="5562600" y="1600200"/>
          <a:ext cx="1905000" cy="48006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1,2}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3,4}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2,7}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3,6}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7,8}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5,6}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{5,8}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{6,7}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{1,4}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{2,3}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0028" name="Oval 44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sp>
        <p:nvSpPr>
          <p:cNvPr id="170029" name="Oval 45"/>
          <p:cNvSpPr>
            <a:spLocks noChangeArrowheads="1"/>
          </p:cNvSpPr>
          <p:nvPr/>
        </p:nvSpPr>
        <p:spPr bwMode="auto">
          <a:xfrm>
            <a:off x="449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70030" name="Oval 46"/>
          <p:cNvSpPr>
            <a:spLocks noChangeArrowheads="1"/>
          </p:cNvSpPr>
          <p:nvPr/>
        </p:nvSpPr>
        <p:spPr bwMode="auto">
          <a:xfrm>
            <a:off x="25908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70031" name="Oval 47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70032" name="Oval 48"/>
          <p:cNvSpPr>
            <a:spLocks noChangeArrowheads="1"/>
          </p:cNvSpPr>
          <p:nvPr/>
        </p:nvSpPr>
        <p:spPr bwMode="auto">
          <a:xfrm>
            <a:off x="2590800" y="4191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70033" name="Oval 49"/>
          <p:cNvSpPr>
            <a:spLocks noChangeArrowheads="1"/>
          </p:cNvSpPr>
          <p:nvPr/>
        </p:nvSpPr>
        <p:spPr bwMode="auto">
          <a:xfrm>
            <a:off x="3733800" y="4191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70034" name="Oval 50"/>
          <p:cNvSpPr>
            <a:spLocks noChangeArrowheads="1"/>
          </p:cNvSpPr>
          <p:nvPr/>
        </p:nvSpPr>
        <p:spPr bwMode="auto">
          <a:xfrm>
            <a:off x="1828800" y="5029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sp>
        <p:nvSpPr>
          <p:cNvPr id="170035" name="Oval 51"/>
          <p:cNvSpPr>
            <a:spLocks noChangeArrowheads="1"/>
          </p:cNvSpPr>
          <p:nvPr/>
        </p:nvSpPr>
        <p:spPr bwMode="auto">
          <a:xfrm>
            <a:off x="4495800" y="5029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6</a:t>
            </a:r>
          </a:p>
        </p:txBody>
      </p:sp>
      <p:cxnSp>
        <p:nvCxnSpPr>
          <p:cNvPr id="170036" name="AutoShape 52"/>
          <p:cNvCxnSpPr>
            <a:cxnSpLocks noChangeShapeType="1"/>
            <a:stCxn id="170028" idx="4"/>
            <a:endCxn id="170034" idx="0"/>
          </p:cNvCxnSpPr>
          <p:nvPr/>
        </p:nvCxnSpPr>
        <p:spPr bwMode="auto">
          <a:xfrm>
            <a:off x="2057400" y="27432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37" name="AutoShape 53"/>
          <p:cNvCxnSpPr>
            <a:cxnSpLocks noChangeShapeType="1"/>
            <a:stCxn id="170034" idx="6"/>
            <a:endCxn id="170035" idx="2"/>
          </p:cNvCxnSpPr>
          <p:nvPr/>
        </p:nvCxnSpPr>
        <p:spPr bwMode="auto">
          <a:xfrm>
            <a:off x="2286000" y="52578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38" name="AutoShape 54"/>
          <p:cNvCxnSpPr>
            <a:cxnSpLocks noChangeShapeType="1"/>
            <a:stCxn id="170029" idx="4"/>
            <a:endCxn id="170035" idx="0"/>
          </p:cNvCxnSpPr>
          <p:nvPr/>
        </p:nvCxnSpPr>
        <p:spPr bwMode="auto">
          <a:xfrm>
            <a:off x="4724400" y="27432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39" name="AutoShape 55"/>
          <p:cNvCxnSpPr>
            <a:cxnSpLocks noChangeShapeType="1"/>
            <a:stCxn id="170028" idx="6"/>
            <a:endCxn id="170029" idx="2"/>
          </p:cNvCxnSpPr>
          <p:nvPr/>
        </p:nvCxnSpPr>
        <p:spPr bwMode="auto">
          <a:xfrm>
            <a:off x="2286000" y="25146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40" name="AutoShape 56"/>
          <p:cNvCxnSpPr>
            <a:cxnSpLocks noChangeShapeType="1"/>
            <a:stCxn id="170030" idx="0"/>
            <a:endCxn id="170030" idx="0"/>
          </p:cNvCxnSpPr>
          <p:nvPr/>
        </p:nvCxnSpPr>
        <p:spPr bwMode="auto">
          <a:xfrm>
            <a:off x="2819400" y="32004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41" name="AutoShape 57"/>
          <p:cNvCxnSpPr>
            <a:cxnSpLocks noChangeShapeType="1"/>
            <a:stCxn id="170030" idx="6"/>
            <a:endCxn id="170031" idx="2"/>
          </p:cNvCxnSpPr>
          <p:nvPr/>
        </p:nvCxnSpPr>
        <p:spPr bwMode="auto">
          <a:xfrm>
            <a:off x="3048000" y="34290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42" name="AutoShape 58"/>
          <p:cNvCxnSpPr>
            <a:cxnSpLocks noChangeShapeType="1"/>
            <a:stCxn id="170032" idx="6"/>
            <a:endCxn id="170033" idx="2"/>
          </p:cNvCxnSpPr>
          <p:nvPr/>
        </p:nvCxnSpPr>
        <p:spPr bwMode="auto">
          <a:xfrm>
            <a:off x="3048000" y="4419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43" name="AutoShape 59"/>
          <p:cNvCxnSpPr>
            <a:cxnSpLocks noChangeShapeType="1"/>
            <a:stCxn id="170031" idx="5"/>
            <a:endCxn id="170031" idx="4"/>
          </p:cNvCxnSpPr>
          <p:nvPr/>
        </p:nvCxnSpPr>
        <p:spPr bwMode="auto">
          <a:xfrm flipH="1">
            <a:off x="3962400" y="35909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44" name="AutoShape 60"/>
          <p:cNvCxnSpPr>
            <a:cxnSpLocks noChangeShapeType="1"/>
            <a:stCxn id="170031" idx="5"/>
            <a:endCxn id="170031" idx="4"/>
          </p:cNvCxnSpPr>
          <p:nvPr/>
        </p:nvCxnSpPr>
        <p:spPr bwMode="auto">
          <a:xfrm flipH="1">
            <a:off x="3962400" y="35909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45" name="AutoShape 61"/>
          <p:cNvCxnSpPr>
            <a:cxnSpLocks noChangeShapeType="1"/>
            <a:stCxn id="170031" idx="4"/>
            <a:endCxn id="170033" idx="0"/>
          </p:cNvCxnSpPr>
          <p:nvPr/>
        </p:nvCxnSpPr>
        <p:spPr bwMode="auto">
          <a:xfrm>
            <a:off x="3962400" y="3657600"/>
            <a:ext cx="0" cy="5334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46" name="AutoShape 62"/>
          <p:cNvCxnSpPr>
            <a:cxnSpLocks noChangeShapeType="1"/>
            <a:stCxn id="170030" idx="4"/>
            <a:endCxn id="170032" idx="0"/>
          </p:cNvCxnSpPr>
          <p:nvPr/>
        </p:nvCxnSpPr>
        <p:spPr bwMode="auto">
          <a:xfrm>
            <a:off x="2819400" y="3657600"/>
            <a:ext cx="0" cy="5334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47" name="AutoShape 63"/>
          <p:cNvCxnSpPr>
            <a:cxnSpLocks noChangeShapeType="1"/>
            <a:stCxn id="170031" idx="7"/>
            <a:endCxn id="170029" idx="3"/>
          </p:cNvCxnSpPr>
          <p:nvPr/>
        </p:nvCxnSpPr>
        <p:spPr bwMode="auto">
          <a:xfrm flipV="1">
            <a:off x="4124325" y="2676525"/>
            <a:ext cx="438150" cy="5905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48" name="AutoShape 64"/>
          <p:cNvCxnSpPr>
            <a:cxnSpLocks noChangeShapeType="1"/>
            <a:stCxn id="170028" idx="5"/>
            <a:endCxn id="170030" idx="1"/>
          </p:cNvCxnSpPr>
          <p:nvPr/>
        </p:nvCxnSpPr>
        <p:spPr bwMode="auto">
          <a:xfrm>
            <a:off x="2219325" y="2676525"/>
            <a:ext cx="438150" cy="5905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49" name="AutoShape 65"/>
          <p:cNvCxnSpPr>
            <a:cxnSpLocks noChangeShapeType="1"/>
          </p:cNvCxnSpPr>
          <p:nvPr/>
        </p:nvCxnSpPr>
        <p:spPr bwMode="auto">
          <a:xfrm flipH="1">
            <a:off x="2209800" y="4572000"/>
            <a:ext cx="438150" cy="5143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50" name="AutoShape 66"/>
          <p:cNvCxnSpPr>
            <a:cxnSpLocks noChangeShapeType="1"/>
            <a:stCxn id="170033" idx="5"/>
            <a:endCxn id="170035" idx="1"/>
          </p:cNvCxnSpPr>
          <p:nvPr/>
        </p:nvCxnSpPr>
        <p:spPr bwMode="auto">
          <a:xfrm>
            <a:off x="4124325" y="4581525"/>
            <a:ext cx="438150" cy="5143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0051" name="Text Box 67"/>
          <p:cNvSpPr txBox="1">
            <a:spLocks noChangeArrowheads="1"/>
          </p:cNvSpPr>
          <p:nvPr/>
        </p:nvSpPr>
        <p:spPr bwMode="auto">
          <a:xfrm>
            <a:off x="46482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70052" name="Text Box 68"/>
          <p:cNvSpPr txBox="1">
            <a:spLocks noChangeArrowheads="1"/>
          </p:cNvSpPr>
          <p:nvPr/>
        </p:nvSpPr>
        <p:spPr bwMode="auto">
          <a:xfrm>
            <a:off x="3200400" y="5257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70053" name="Text Box 69"/>
          <p:cNvSpPr txBox="1">
            <a:spLocks noChangeArrowheads="1"/>
          </p:cNvSpPr>
          <p:nvPr/>
        </p:nvSpPr>
        <p:spPr bwMode="auto">
          <a:xfrm>
            <a:off x="3200400" y="213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70054" name="Text Box 70"/>
          <p:cNvSpPr txBox="1">
            <a:spLocks noChangeArrowheads="1"/>
          </p:cNvSpPr>
          <p:nvPr/>
        </p:nvSpPr>
        <p:spPr bwMode="auto">
          <a:xfrm>
            <a:off x="17526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70055" name="Text Box 71"/>
          <p:cNvSpPr txBox="1">
            <a:spLocks noChangeArrowheads="1"/>
          </p:cNvSpPr>
          <p:nvPr/>
        </p:nvSpPr>
        <p:spPr bwMode="auto">
          <a:xfrm>
            <a:off x="1676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70056" name="Text Box 72"/>
          <p:cNvSpPr txBox="1">
            <a:spLocks noChangeArrowheads="1"/>
          </p:cNvSpPr>
          <p:nvPr/>
        </p:nvSpPr>
        <p:spPr bwMode="auto">
          <a:xfrm>
            <a:off x="23622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70057" name="Text Box 73"/>
          <p:cNvSpPr txBox="1">
            <a:spLocks noChangeArrowheads="1"/>
          </p:cNvSpPr>
          <p:nvPr/>
        </p:nvSpPr>
        <p:spPr bwMode="auto">
          <a:xfrm>
            <a:off x="39624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70058" name="Text Box 74"/>
          <p:cNvSpPr txBox="1">
            <a:spLocks noChangeArrowheads="1"/>
          </p:cNvSpPr>
          <p:nvPr/>
        </p:nvSpPr>
        <p:spPr bwMode="auto">
          <a:xfrm>
            <a:off x="3124200" y="3048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70059" name="Text Box 75"/>
          <p:cNvSpPr txBox="1">
            <a:spLocks noChangeArrowheads="1"/>
          </p:cNvSpPr>
          <p:nvPr/>
        </p:nvSpPr>
        <p:spPr bwMode="auto">
          <a:xfrm>
            <a:off x="3124200" y="44196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70060" name="Text Box 76"/>
          <p:cNvSpPr txBox="1">
            <a:spLocks noChangeArrowheads="1"/>
          </p:cNvSpPr>
          <p:nvPr/>
        </p:nvSpPr>
        <p:spPr bwMode="auto">
          <a:xfrm>
            <a:off x="38862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70061" name="Text Box 77"/>
          <p:cNvSpPr txBox="1">
            <a:spLocks noChangeArrowheads="1"/>
          </p:cNvSpPr>
          <p:nvPr/>
        </p:nvSpPr>
        <p:spPr bwMode="auto">
          <a:xfrm>
            <a:off x="2362200" y="3733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70062" name="Text Box 78"/>
          <p:cNvSpPr txBox="1">
            <a:spLocks noChangeArrowheads="1"/>
          </p:cNvSpPr>
          <p:nvPr/>
        </p:nvSpPr>
        <p:spPr bwMode="auto">
          <a:xfrm>
            <a:off x="3886200" y="4724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70063" name="Text Box 79"/>
          <p:cNvSpPr txBox="1">
            <a:spLocks noChangeArrowheads="1"/>
          </p:cNvSpPr>
          <p:nvPr/>
        </p:nvSpPr>
        <p:spPr bwMode="auto">
          <a:xfrm>
            <a:off x="2362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70064" name="Text Box 80"/>
          <p:cNvSpPr txBox="1">
            <a:spLocks noChangeArrowheads="1"/>
          </p:cNvSpPr>
          <p:nvPr/>
        </p:nvSpPr>
        <p:spPr bwMode="auto">
          <a:xfrm>
            <a:off x="7467600" y="4038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Skip</a:t>
            </a:r>
          </a:p>
        </p:txBody>
      </p:sp>
      <p:sp>
        <p:nvSpPr>
          <p:cNvPr id="170065" name="Text Box 81"/>
          <p:cNvSpPr txBox="1">
            <a:spLocks noChangeArrowheads="1"/>
          </p:cNvSpPr>
          <p:nvPr/>
        </p:nvSpPr>
        <p:spPr bwMode="auto">
          <a:xfrm>
            <a:off x="2057400" y="56388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Skip {7,8} to avoid cycle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SimSun" pitchFamily="2" charset="-122"/>
              </a:rPr>
              <a:t>Kruskal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ea typeface="SimSun" pitchFamily="2" charset="-122"/>
              </a:rPr>
              <a:t>’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SimSun" pitchFamily="2" charset="-122"/>
              </a:rPr>
              <a:t>s Algorithm</a:t>
            </a:r>
          </a:p>
        </p:txBody>
      </p:sp>
      <p:graphicFrame>
        <p:nvGraphicFramePr>
          <p:cNvPr id="171011" name="Group 3"/>
          <p:cNvGraphicFramePr>
            <a:graphicFrameLocks noGrp="1"/>
          </p:cNvGraphicFramePr>
          <p:nvPr/>
        </p:nvGraphicFramePr>
        <p:xfrm>
          <a:off x="5562600" y="1600200"/>
          <a:ext cx="1905000" cy="48006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1,2}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3,4}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2,7}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3,6}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7,8}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5,6}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{5,8}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{6,7}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{1,4}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{2,3}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1052" name="Oval 44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sp>
        <p:nvSpPr>
          <p:cNvPr id="171053" name="Oval 45"/>
          <p:cNvSpPr>
            <a:spLocks noChangeArrowheads="1"/>
          </p:cNvSpPr>
          <p:nvPr/>
        </p:nvSpPr>
        <p:spPr bwMode="auto">
          <a:xfrm>
            <a:off x="449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71054" name="Oval 46"/>
          <p:cNvSpPr>
            <a:spLocks noChangeArrowheads="1"/>
          </p:cNvSpPr>
          <p:nvPr/>
        </p:nvSpPr>
        <p:spPr bwMode="auto">
          <a:xfrm>
            <a:off x="25908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71055" name="Oval 47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71056" name="Oval 48"/>
          <p:cNvSpPr>
            <a:spLocks noChangeArrowheads="1"/>
          </p:cNvSpPr>
          <p:nvPr/>
        </p:nvSpPr>
        <p:spPr bwMode="auto">
          <a:xfrm>
            <a:off x="2590800" y="4191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71057" name="Oval 49"/>
          <p:cNvSpPr>
            <a:spLocks noChangeArrowheads="1"/>
          </p:cNvSpPr>
          <p:nvPr/>
        </p:nvSpPr>
        <p:spPr bwMode="auto">
          <a:xfrm>
            <a:off x="3733800" y="4191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71058" name="Oval 50"/>
          <p:cNvSpPr>
            <a:spLocks noChangeArrowheads="1"/>
          </p:cNvSpPr>
          <p:nvPr/>
        </p:nvSpPr>
        <p:spPr bwMode="auto">
          <a:xfrm>
            <a:off x="1828800" y="5029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sp>
        <p:nvSpPr>
          <p:cNvPr id="171059" name="Oval 51"/>
          <p:cNvSpPr>
            <a:spLocks noChangeArrowheads="1"/>
          </p:cNvSpPr>
          <p:nvPr/>
        </p:nvSpPr>
        <p:spPr bwMode="auto">
          <a:xfrm>
            <a:off x="4495800" y="5029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6</a:t>
            </a:r>
          </a:p>
        </p:txBody>
      </p:sp>
      <p:cxnSp>
        <p:nvCxnSpPr>
          <p:cNvPr id="171060" name="AutoShape 52"/>
          <p:cNvCxnSpPr>
            <a:cxnSpLocks noChangeShapeType="1"/>
            <a:stCxn id="171052" idx="4"/>
            <a:endCxn id="171058" idx="0"/>
          </p:cNvCxnSpPr>
          <p:nvPr/>
        </p:nvCxnSpPr>
        <p:spPr bwMode="auto">
          <a:xfrm>
            <a:off x="2057400" y="27432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61" name="AutoShape 53"/>
          <p:cNvCxnSpPr>
            <a:cxnSpLocks noChangeShapeType="1"/>
            <a:stCxn id="171058" idx="6"/>
            <a:endCxn id="171059" idx="2"/>
          </p:cNvCxnSpPr>
          <p:nvPr/>
        </p:nvCxnSpPr>
        <p:spPr bwMode="auto">
          <a:xfrm>
            <a:off x="2286000" y="52578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62" name="AutoShape 54"/>
          <p:cNvCxnSpPr>
            <a:cxnSpLocks noChangeShapeType="1"/>
            <a:stCxn id="171053" idx="4"/>
            <a:endCxn id="171059" idx="0"/>
          </p:cNvCxnSpPr>
          <p:nvPr/>
        </p:nvCxnSpPr>
        <p:spPr bwMode="auto">
          <a:xfrm>
            <a:off x="4724400" y="27432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63" name="AutoShape 55"/>
          <p:cNvCxnSpPr>
            <a:cxnSpLocks noChangeShapeType="1"/>
            <a:stCxn id="171052" idx="6"/>
            <a:endCxn id="171053" idx="2"/>
          </p:cNvCxnSpPr>
          <p:nvPr/>
        </p:nvCxnSpPr>
        <p:spPr bwMode="auto">
          <a:xfrm>
            <a:off x="2286000" y="25146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64" name="AutoShape 56"/>
          <p:cNvCxnSpPr>
            <a:cxnSpLocks noChangeShapeType="1"/>
            <a:stCxn id="171054" idx="0"/>
            <a:endCxn id="171054" idx="0"/>
          </p:cNvCxnSpPr>
          <p:nvPr/>
        </p:nvCxnSpPr>
        <p:spPr bwMode="auto">
          <a:xfrm>
            <a:off x="2819400" y="32004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65" name="AutoShape 57"/>
          <p:cNvCxnSpPr>
            <a:cxnSpLocks noChangeShapeType="1"/>
            <a:stCxn id="171054" idx="6"/>
            <a:endCxn id="171055" idx="2"/>
          </p:cNvCxnSpPr>
          <p:nvPr/>
        </p:nvCxnSpPr>
        <p:spPr bwMode="auto">
          <a:xfrm>
            <a:off x="3048000" y="34290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66" name="AutoShape 58"/>
          <p:cNvCxnSpPr>
            <a:cxnSpLocks noChangeShapeType="1"/>
            <a:stCxn id="171056" idx="6"/>
            <a:endCxn id="171057" idx="2"/>
          </p:cNvCxnSpPr>
          <p:nvPr/>
        </p:nvCxnSpPr>
        <p:spPr bwMode="auto">
          <a:xfrm>
            <a:off x="3048000" y="4419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67" name="AutoShape 59"/>
          <p:cNvCxnSpPr>
            <a:cxnSpLocks noChangeShapeType="1"/>
            <a:stCxn id="171055" idx="5"/>
            <a:endCxn id="171055" idx="4"/>
          </p:cNvCxnSpPr>
          <p:nvPr/>
        </p:nvCxnSpPr>
        <p:spPr bwMode="auto">
          <a:xfrm flipH="1">
            <a:off x="3962400" y="35909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68" name="AutoShape 60"/>
          <p:cNvCxnSpPr>
            <a:cxnSpLocks noChangeShapeType="1"/>
            <a:stCxn id="171055" idx="5"/>
            <a:endCxn id="171055" idx="4"/>
          </p:cNvCxnSpPr>
          <p:nvPr/>
        </p:nvCxnSpPr>
        <p:spPr bwMode="auto">
          <a:xfrm flipH="1">
            <a:off x="3962400" y="35909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69" name="AutoShape 61"/>
          <p:cNvCxnSpPr>
            <a:cxnSpLocks noChangeShapeType="1"/>
            <a:stCxn id="171055" idx="4"/>
            <a:endCxn id="171057" idx="0"/>
          </p:cNvCxnSpPr>
          <p:nvPr/>
        </p:nvCxnSpPr>
        <p:spPr bwMode="auto">
          <a:xfrm>
            <a:off x="3962400" y="3657600"/>
            <a:ext cx="0" cy="5334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70" name="AutoShape 62"/>
          <p:cNvCxnSpPr>
            <a:cxnSpLocks noChangeShapeType="1"/>
            <a:stCxn id="171054" idx="4"/>
            <a:endCxn id="171056" idx="0"/>
          </p:cNvCxnSpPr>
          <p:nvPr/>
        </p:nvCxnSpPr>
        <p:spPr bwMode="auto">
          <a:xfrm>
            <a:off x="2819400" y="3657600"/>
            <a:ext cx="0" cy="5334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71" name="AutoShape 63"/>
          <p:cNvCxnSpPr>
            <a:cxnSpLocks noChangeShapeType="1"/>
            <a:stCxn id="171055" idx="7"/>
            <a:endCxn id="171053" idx="3"/>
          </p:cNvCxnSpPr>
          <p:nvPr/>
        </p:nvCxnSpPr>
        <p:spPr bwMode="auto">
          <a:xfrm flipV="1">
            <a:off x="4124325" y="2676525"/>
            <a:ext cx="438150" cy="5905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72" name="AutoShape 64"/>
          <p:cNvCxnSpPr>
            <a:cxnSpLocks noChangeShapeType="1"/>
            <a:stCxn id="171052" idx="5"/>
            <a:endCxn id="171054" idx="1"/>
          </p:cNvCxnSpPr>
          <p:nvPr/>
        </p:nvCxnSpPr>
        <p:spPr bwMode="auto">
          <a:xfrm>
            <a:off x="2219325" y="2676525"/>
            <a:ext cx="438150" cy="5905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73" name="AutoShape 65"/>
          <p:cNvCxnSpPr>
            <a:cxnSpLocks noChangeShapeType="1"/>
          </p:cNvCxnSpPr>
          <p:nvPr/>
        </p:nvCxnSpPr>
        <p:spPr bwMode="auto">
          <a:xfrm flipH="1">
            <a:off x="2209800" y="4572000"/>
            <a:ext cx="438150" cy="5143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74" name="AutoShape 66"/>
          <p:cNvCxnSpPr>
            <a:cxnSpLocks noChangeShapeType="1"/>
            <a:stCxn id="171057" idx="5"/>
            <a:endCxn id="171059" idx="1"/>
          </p:cNvCxnSpPr>
          <p:nvPr/>
        </p:nvCxnSpPr>
        <p:spPr bwMode="auto">
          <a:xfrm>
            <a:off x="4124325" y="4581525"/>
            <a:ext cx="438150" cy="5143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075" name="Text Box 67"/>
          <p:cNvSpPr txBox="1">
            <a:spLocks noChangeArrowheads="1"/>
          </p:cNvSpPr>
          <p:nvPr/>
        </p:nvSpPr>
        <p:spPr bwMode="auto">
          <a:xfrm>
            <a:off x="46482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71076" name="Text Box 68"/>
          <p:cNvSpPr txBox="1">
            <a:spLocks noChangeArrowheads="1"/>
          </p:cNvSpPr>
          <p:nvPr/>
        </p:nvSpPr>
        <p:spPr bwMode="auto">
          <a:xfrm>
            <a:off x="3200400" y="5257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71077" name="Text Box 69"/>
          <p:cNvSpPr txBox="1">
            <a:spLocks noChangeArrowheads="1"/>
          </p:cNvSpPr>
          <p:nvPr/>
        </p:nvSpPr>
        <p:spPr bwMode="auto">
          <a:xfrm>
            <a:off x="3200400" y="213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71078" name="Text Box 70"/>
          <p:cNvSpPr txBox="1">
            <a:spLocks noChangeArrowheads="1"/>
          </p:cNvSpPr>
          <p:nvPr/>
        </p:nvSpPr>
        <p:spPr bwMode="auto">
          <a:xfrm>
            <a:off x="17526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71079" name="Text Box 71"/>
          <p:cNvSpPr txBox="1">
            <a:spLocks noChangeArrowheads="1"/>
          </p:cNvSpPr>
          <p:nvPr/>
        </p:nvSpPr>
        <p:spPr bwMode="auto">
          <a:xfrm>
            <a:off x="1676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71080" name="Text Box 72"/>
          <p:cNvSpPr txBox="1">
            <a:spLocks noChangeArrowheads="1"/>
          </p:cNvSpPr>
          <p:nvPr/>
        </p:nvSpPr>
        <p:spPr bwMode="auto">
          <a:xfrm>
            <a:off x="23622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71081" name="Text Box 73"/>
          <p:cNvSpPr txBox="1">
            <a:spLocks noChangeArrowheads="1"/>
          </p:cNvSpPr>
          <p:nvPr/>
        </p:nvSpPr>
        <p:spPr bwMode="auto">
          <a:xfrm>
            <a:off x="39624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71082" name="Text Box 74"/>
          <p:cNvSpPr txBox="1">
            <a:spLocks noChangeArrowheads="1"/>
          </p:cNvSpPr>
          <p:nvPr/>
        </p:nvSpPr>
        <p:spPr bwMode="auto">
          <a:xfrm>
            <a:off x="3124200" y="3048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71083" name="Text Box 75"/>
          <p:cNvSpPr txBox="1">
            <a:spLocks noChangeArrowheads="1"/>
          </p:cNvSpPr>
          <p:nvPr/>
        </p:nvSpPr>
        <p:spPr bwMode="auto">
          <a:xfrm>
            <a:off x="3124200" y="44196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71084" name="Text Box 76"/>
          <p:cNvSpPr txBox="1">
            <a:spLocks noChangeArrowheads="1"/>
          </p:cNvSpPr>
          <p:nvPr/>
        </p:nvSpPr>
        <p:spPr bwMode="auto">
          <a:xfrm>
            <a:off x="38862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71085" name="Text Box 77"/>
          <p:cNvSpPr txBox="1">
            <a:spLocks noChangeArrowheads="1"/>
          </p:cNvSpPr>
          <p:nvPr/>
        </p:nvSpPr>
        <p:spPr bwMode="auto">
          <a:xfrm>
            <a:off x="2362200" y="3733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71086" name="Text Box 78"/>
          <p:cNvSpPr txBox="1">
            <a:spLocks noChangeArrowheads="1"/>
          </p:cNvSpPr>
          <p:nvPr/>
        </p:nvSpPr>
        <p:spPr bwMode="auto">
          <a:xfrm>
            <a:off x="3886200" y="4724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71087" name="Text Box 79"/>
          <p:cNvSpPr txBox="1">
            <a:spLocks noChangeArrowheads="1"/>
          </p:cNvSpPr>
          <p:nvPr/>
        </p:nvSpPr>
        <p:spPr bwMode="auto">
          <a:xfrm>
            <a:off x="2362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71088" name="Text Box 80"/>
          <p:cNvSpPr txBox="1">
            <a:spLocks noChangeArrowheads="1"/>
          </p:cNvSpPr>
          <p:nvPr/>
        </p:nvSpPr>
        <p:spPr bwMode="auto">
          <a:xfrm>
            <a:off x="7467600" y="4038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Skip</a:t>
            </a:r>
          </a:p>
        </p:txBody>
      </p:sp>
      <p:sp>
        <p:nvSpPr>
          <p:cNvPr id="171089" name="Text Box 81"/>
          <p:cNvSpPr txBox="1">
            <a:spLocks noChangeArrowheads="1"/>
          </p:cNvSpPr>
          <p:nvPr/>
        </p:nvSpPr>
        <p:spPr bwMode="auto">
          <a:xfrm>
            <a:off x="2057400" y="56388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Skip {5,6} to avoid cycle </a:t>
            </a:r>
          </a:p>
        </p:txBody>
      </p:sp>
      <p:sp>
        <p:nvSpPr>
          <p:cNvPr id="171090" name="Text Box 82"/>
          <p:cNvSpPr txBox="1">
            <a:spLocks noChangeArrowheads="1"/>
          </p:cNvSpPr>
          <p:nvPr/>
        </p:nvSpPr>
        <p:spPr bwMode="auto">
          <a:xfrm>
            <a:off x="7467600" y="4419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Skip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SimSun" pitchFamily="2" charset="-122"/>
              </a:rPr>
              <a:t>Kruskal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ea typeface="SimSun" pitchFamily="2" charset="-122"/>
              </a:rPr>
              <a:t>’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SimSun" pitchFamily="2" charset="-122"/>
              </a:rPr>
              <a:t>s Algorithm</a:t>
            </a:r>
          </a:p>
        </p:txBody>
      </p:sp>
      <p:graphicFrame>
        <p:nvGraphicFramePr>
          <p:cNvPr id="172035" name="Group 3"/>
          <p:cNvGraphicFramePr>
            <a:graphicFrameLocks noGrp="1"/>
          </p:cNvGraphicFramePr>
          <p:nvPr/>
        </p:nvGraphicFramePr>
        <p:xfrm>
          <a:off x="5562600" y="1600200"/>
          <a:ext cx="1905000" cy="48006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1,2}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3,4}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2,7}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3,6}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7,8}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5,6}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{5,8}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{6,7}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{1,4}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{2,3}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2076" name="Oval 44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sp>
        <p:nvSpPr>
          <p:cNvPr id="172077" name="Oval 45"/>
          <p:cNvSpPr>
            <a:spLocks noChangeArrowheads="1"/>
          </p:cNvSpPr>
          <p:nvPr/>
        </p:nvSpPr>
        <p:spPr bwMode="auto">
          <a:xfrm>
            <a:off x="449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72078" name="Oval 46"/>
          <p:cNvSpPr>
            <a:spLocks noChangeArrowheads="1"/>
          </p:cNvSpPr>
          <p:nvPr/>
        </p:nvSpPr>
        <p:spPr bwMode="auto">
          <a:xfrm>
            <a:off x="25908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72079" name="Oval 47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72080" name="Oval 48"/>
          <p:cNvSpPr>
            <a:spLocks noChangeArrowheads="1"/>
          </p:cNvSpPr>
          <p:nvPr/>
        </p:nvSpPr>
        <p:spPr bwMode="auto">
          <a:xfrm>
            <a:off x="2590800" y="4191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72081" name="Oval 49"/>
          <p:cNvSpPr>
            <a:spLocks noChangeArrowheads="1"/>
          </p:cNvSpPr>
          <p:nvPr/>
        </p:nvSpPr>
        <p:spPr bwMode="auto">
          <a:xfrm>
            <a:off x="3733800" y="4191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72082" name="Oval 50"/>
          <p:cNvSpPr>
            <a:spLocks noChangeArrowheads="1"/>
          </p:cNvSpPr>
          <p:nvPr/>
        </p:nvSpPr>
        <p:spPr bwMode="auto">
          <a:xfrm>
            <a:off x="1828800" y="5029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sp>
        <p:nvSpPr>
          <p:cNvPr id="172083" name="Oval 51"/>
          <p:cNvSpPr>
            <a:spLocks noChangeArrowheads="1"/>
          </p:cNvSpPr>
          <p:nvPr/>
        </p:nvSpPr>
        <p:spPr bwMode="auto">
          <a:xfrm>
            <a:off x="4495800" y="5029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6</a:t>
            </a:r>
          </a:p>
        </p:txBody>
      </p:sp>
      <p:cxnSp>
        <p:nvCxnSpPr>
          <p:cNvPr id="172084" name="AutoShape 52"/>
          <p:cNvCxnSpPr>
            <a:cxnSpLocks noChangeShapeType="1"/>
            <a:stCxn id="172076" idx="4"/>
            <a:endCxn id="172082" idx="0"/>
          </p:cNvCxnSpPr>
          <p:nvPr/>
        </p:nvCxnSpPr>
        <p:spPr bwMode="auto">
          <a:xfrm>
            <a:off x="2057400" y="27432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85" name="AutoShape 53"/>
          <p:cNvCxnSpPr>
            <a:cxnSpLocks noChangeShapeType="1"/>
            <a:stCxn id="172082" idx="6"/>
            <a:endCxn id="172083" idx="2"/>
          </p:cNvCxnSpPr>
          <p:nvPr/>
        </p:nvCxnSpPr>
        <p:spPr bwMode="auto">
          <a:xfrm>
            <a:off x="2286000" y="52578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86" name="AutoShape 54"/>
          <p:cNvCxnSpPr>
            <a:cxnSpLocks noChangeShapeType="1"/>
            <a:stCxn id="172077" idx="4"/>
            <a:endCxn id="172083" idx="0"/>
          </p:cNvCxnSpPr>
          <p:nvPr/>
        </p:nvCxnSpPr>
        <p:spPr bwMode="auto">
          <a:xfrm>
            <a:off x="4724400" y="27432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87" name="AutoShape 55"/>
          <p:cNvCxnSpPr>
            <a:cxnSpLocks noChangeShapeType="1"/>
            <a:stCxn id="172076" idx="6"/>
            <a:endCxn id="172077" idx="2"/>
          </p:cNvCxnSpPr>
          <p:nvPr/>
        </p:nvCxnSpPr>
        <p:spPr bwMode="auto">
          <a:xfrm>
            <a:off x="2286000" y="2514600"/>
            <a:ext cx="2209800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88" name="AutoShape 56"/>
          <p:cNvCxnSpPr>
            <a:cxnSpLocks noChangeShapeType="1"/>
            <a:stCxn id="172078" idx="0"/>
            <a:endCxn id="172078" idx="0"/>
          </p:cNvCxnSpPr>
          <p:nvPr/>
        </p:nvCxnSpPr>
        <p:spPr bwMode="auto">
          <a:xfrm>
            <a:off x="2819400" y="32004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89" name="AutoShape 57"/>
          <p:cNvCxnSpPr>
            <a:cxnSpLocks noChangeShapeType="1"/>
            <a:stCxn id="172078" idx="6"/>
            <a:endCxn id="172079" idx="2"/>
          </p:cNvCxnSpPr>
          <p:nvPr/>
        </p:nvCxnSpPr>
        <p:spPr bwMode="auto">
          <a:xfrm>
            <a:off x="3048000" y="34290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90" name="AutoShape 58"/>
          <p:cNvCxnSpPr>
            <a:cxnSpLocks noChangeShapeType="1"/>
            <a:stCxn id="172080" idx="6"/>
            <a:endCxn id="172081" idx="2"/>
          </p:cNvCxnSpPr>
          <p:nvPr/>
        </p:nvCxnSpPr>
        <p:spPr bwMode="auto">
          <a:xfrm>
            <a:off x="3048000" y="4419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91" name="AutoShape 59"/>
          <p:cNvCxnSpPr>
            <a:cxnSpLocks noChangeShapeType="1"/>
            <a:stCxn id="172079" idx="5"/>
            <a:endCxn id="172079" idx="4"/>
          </p:cNvCxnSpPr>
          <p:nvPr/>
        </p:nvCxnSpPr>
        <p:spPr bwMode="auto">
          <a:xfrm flipH="1">
            <a:off x="3962400" y="35909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92" name="AutoShape 60"/>
          <p:cNvCxnSpPr>
            <a:cxnSpLocks noChangeShapeType="1"/>
            <a:stCxn id="172079" idx="5"/>
            <a:endCxn id="172079" idx="4"/>
          </p:cNvCxnSpPr>
          <p:nvPr/>
        </p:nvCxnSpPr>
        <p:spPr bwMode="auto">
          <a:xfrm flipH="1">
            <a:off x="3962400" y="35909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93" name="AutoShape 61"/>
          <p:cNvCxnSpPr>
            <a:cxnSpLocks noChangeShapeType="1"/>
            <a:stCxn id="172079" idx="4"/>
            <a:endCxn id="172081" idx="0"/>
          </p:cNvCxnSpPr>
          <p:nvPr/>
        </p:nvCxnSpPr>
        <p:spPr bwMode="auto">
          <a:xfrm>
            <a:off x="3962400" y="3657600"/>
            <a:ext cx="0" cy="5334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94" name="AutoShape 62"/>
          <p:cNvCxnSpPr>
            <a:cxnSpLocks noChangeShapeType="1"/>
            <a:stCxn id="172078" idx="4"/>
            <a:endCxn id="172080" idx="0"/>
          </p:cNvCxnSpPr>
          <p:nvPr/>
        </p:nvCxnSpPr>
        <p:spPr bwMode="auto">
          <a:xfrm>
            <a:off x="2819400" y="3657600"/>
            <a:ext cx="0" cy="5334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95" name="AutoShape 63"/>
          <p:cNvCxnSpPr>
            <a:cxnSpLocks noChangeShapeType="1"/>
            <a:stCxn id="172079" idx="7"/>
            <a:endCxn id="172077" idx="3"/>
          </p:cNvCxnSpPr>
          <p:nvPr/>
        </p:nvCxnSpPr>
        <p:spPr bwMode="auto">
          <a:xfrm flipV="1">
            <a:off x="4124325" y="2676525"/>
            <a:ext cx="438150" cy="5905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96" name="AutoShape 64"/>
          <p:cNvCxnSpPr>
            <a:cxnSpLocks noChangeShapeType="1"/>
            <a:stCxn id="172076" idx="5"/>
            <a:endCxn id="172078" idx="1"/>
          </p:cNvCxnSpPr>
          <p:nvPr/>
        </p:nvCxnSpPr>
        <p:spPr bwMode="auto">
          <a:xfrm>
            <a:off x="2219325" y="2676525"/>
            <a:ext cx="438150" cy="5905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97" name="AutoShape 65"/>
          <p:cNvCxnSpPr>
            <a:cxnSpLocks noChangeShapeType="1"/>
          </p:cNvCxnSpPr>
          <p:nvPr/>
        </p:nvCxnSpPr>
        <p:spPr bwMode="auto">
          <a:xfrm flipH="1">
            <a:off x="2209800" y="4572000"/>
            <a:ext cx="438150" cy="5143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98" name="AutoShape 66"/>
          <p:cNvCxnSpPr>
            <a:cxnSpLocks noChangeShapeType="1"/>
            <a:stCxn id="172081" idx="5"/>
            <a:endCxn id="172083" idx="1"/>
          </p:cNvCxnSpPr>
          <p:nvPr/>
        </p:nvCxnSpPr>
        <p:spPr bwMode="auto">
          <a:xfrm>
            <a:off x="4124325" y="4581525"/>
            <a:ext cx="438150" cy="5143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99" name="Text Box 67"/>
          <p:cNvSpPr txBox="1">
            <a:spLocks noChangeArrowheads="1"/>
          </p:cNvSpPr>
          <p:nvPr/>
        </p:nvSpPr>
        <p:spPr bwMode="auto">
          <a:xfrm>
            <a:off x="46482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72100" name="Text Box 68"/>
          <p:cNvSpPr txBox="1">
            <a:spLocks noChangeArrowheads="1"/>
          </p:cNvSpPr>
          <p:nvPr/>
        </p:nvSpPr>
        <p:spPr bwMode="auto">
          <a:xfrm>
            <a:off x="3200400" y="5257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72101" name="Text Box 69"/>
          <p:cNvSpPr txBox="1">
            <a:spLocks noChangeArrowheads="1"/>
          </p:cNvSpPr>
          <p:nvPr/>
        </p:nvSpPr>
        <p:spPr bwMode="auto">
          <a:xfrm>
            <a:off x="3200400" y="213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72102" name="Text Box 70"/>
          <p:cNvSpPr txBox="1">
            <a:spLocks noChangeArrowheads="1"/>
          </p:cNvSpPr>
          <p:nvPr/>
        </p:nvSpPr>
        <p:spPr bwMode="auto">
          <a:xfrm>
            <a:off x="17526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72103" name="Text Box 71"/>
          <p:cNvSpPr txBox="1">
            <a:spLocks noChangeArrowheads="1"/>
          </p:cNvSpPr>
          <p:nvPr/>
        </p:nvSpPr>
        <p:spPr bwMode="auto">
          <a:xfrm>
            <a:off x="1676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72104" name="Text Box 72"/>
          <p:cNvSpPr txBox="1">
            <a:spLocks noChangeArrowheads="1"/>
          </p:cNvSpPr>
          <p:nvPr/>
        </p:nvSpPr>
        <p:spPr bwMode="auto">
          <a:xfrm>
            <a:off x="23622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72105" name="Text Box 73"/>
          <p:cNvSpPr txBox="1">
            <a:spLocks noChangeArrowheads="1"/>
          </p:cNvSpPr>
          <p:nvPr/>
        </p:nvSpPr>
        <p:spPr bwMode="auto">
          <a:xfrm>
            <a:off x="39624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72106" name="Text Box 74"/>
          <p:cNvSpPr txBox="1">
            <a:spLocks noChangeArrowheads="1"/>
          </p:cNvSpPr>
          <p:nvPr/>
        </p:nvSpPr>
        <p:spPr bwMode="auto">
          <a:xfrm>
            <a:off x="3124200" y="3048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72107" name="Text Box 75"/>
          <p:cNvSpPr txBox="1">
            <a:spLocks noChangeArrowheads="1"/>
          </p:cNvSpPr>
          <p:nvPr/>
        </p:nvSpPr>
        <p:spPr bwMode="auto">
          <a:xfrm>
            <a:off x="3124200" y="44196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72108" name="Text Box 76"/>
          <p:cNvSpPr txBox="1">
            <a:spLocks noChangeArrowheads="1"/>
          </p:cNvSpPr>
          <p:nvPr/>
        </p:nvSpPr>
        <p:spPr bwMode="auto">
          <a:xfrm>
            <a:off x="38862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72109" name="Text Box 77"/>
          <p:cNvSpPr txBox="1">
            <a:spLocks noChangeArrowheads="1"/>
          </p:cNvSpPr>
          <p:nvPr/>
        </p:nvSpPr>
        <p:spPr bwMode="auto">
          <a:xfrm>
            <a:off x="2362200" y="3733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72110" name="Text Box 78"/>
          <p:cNvSpPr txBox="1">
            <a:spLocks noChangeArrowheads="1"/>
          </p:cNvSpPr>
          <p:nvPr/>
        </p:nvSpPr>
        <p:spPr bwMode="auto">
          <a:xfrm>
            <a:off x="3886200" y="4724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72111" name="Text Box 79"/>
          <p:cNvSpPr txBox="1">
            <a:spLocks noChangeArrowheads="1"/>
          </p:cNvSpPr>
          <p:nvPr/>
        </p:nvSpPr>
        <p:spPr bwMode="auto">
          <a:xfrm>
            <a:off x="2362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72115" name="Text Box 83"/>
          <p:cNvSpPr txBox="1">
            <a:spLocks noChangeArrowheads="1"/>
          </p:cNvSpPr>
          <p:nvPr/>
        </p:nvSpPr>
        <p:spPr bwMode="auto">
          <a:xfrm>
            <a:off x="2362200" y="5791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>
                <a:latin typeface="Arial Black" pitchFamily="34" charset="0"/>
              </a:rPr>
              <a:t>MST is formed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228600"/>
            <a:ext cx="5486400" cy="1431925"/>
          </a:xfrm>
        </p:spPr>
        <p:txBody>
          <a:bodyPr/>
          <a:lstStyle/>
          <a:p>
            <a:r>
              <a:rPr lang="en-US" altLang="en-US"/>
              <a:t>Prim’s algorithm</a:t>
            </a:r>
          </a:p>
        </p:txBody>
      </p:sp>
      <p:sp>
        <p:nvSpPr>
          <p:cNvPr id="1044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90600" y="1905000"/>
            <a:ext cx="6781800" cy="2971800"/>
          </a:xfrm>
        </p:spPr>
        <p:txBody>
          <a:bodyPr/>
          <a:lstStyle/>
          <a:p>
            <a:r>
              <a:rPr lang="en-US" altLang="en-US"/>
              <a:t>Start form any arbitrary </a:t>
            </a:r>
            <a:r>
              <a:rPr lang="en-US" altLang="en-US">
                <a:latin typeface="Arial Black" pitchFamily="34" charset="0"/>
              </a:rPr>
              <a:t>vertex</a:t>
            </a:r>
            <a:r>
              <a:rPr lang="en-US" altLang="en-US"/>
              <a:t> </a:t>
            </a:r>
          </a:p>
          <a:p>
            <a:r>
              <a:rPr lang="en-US" altLang="en-US"/>
              <a:t>Find the edge that has minimum weight  form </a:t>
            </a:r>
            <a:r>
              <a:rPr lang="en-US" altLang="en-US">
                <a:latin typeface="Arial Black" pitchFamily="34" charset="0"/>
              </a:rPr>
              <a:t>all</a:t>
            </a:r>
            <a:r>
              <a:rPr lang="en-US" altLang="en-US"/>
              <a:t> known vertices</a:t>
            </a:r>
          </a:p>
          <a:p>
            <a:r>
              <a:rPr lang="en-US" altLang="en-US"/>
              <a:t>Stop when the tree covers all vertices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41" name="Oval 133"/>
          <p:cNvSpPr>
            <a:spLocks noChangeArrowheads="1"/>
          </p:cNvSpPr>
          <p:nvPr/>
        </p:nvSpPr>
        <p:spPr bwMode="auto">
          <a:xfrm>
            <a:off x="838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sp>
        <p:nvSpPr>
          <p:cNvPr id="119942" name="Oval 134"/>
          <p:cNvSpPr>
            <a:spLocks noChangeArrowheads="1"/>
          </p:cNvSpPr>
          <p:nvPr/>
        </p:nvSpPr>
        <p:spPr bwMode="auto">
          <a:xfrm>
            <a:off x="3505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19943" name="Oval 135"/>
          <p:cNvSpPr>
            <a:spLocks noChangeArrowheads="1"/>
          </p:cNvSpPr>
          <p:nvPr/>
        </p:nvSpPr>
        <p:spPr bwMode="auto">
          <a:xfrm>
            <a:off x="1600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19944" name="Oval 136"/>
          <p:cNvSpPr>
            <a:spLocks noChangeArrowheads="1"/>
          </p:cNvSpPr>
          <p:nvPr/>
        </p:nvSpPr>
        <p:spPr bwMode="auto">
          <a:xfrm>
            <a:off x="2743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19945" name="Oval 137"/>
          <p:cNvSpPr>
            <a:spLocks noChangeArrowheads="1"/>
          </p:cNvSpPr>
          <p:nvPr/>
        </p:nvSpPr>
        <p:spPr bwMode="auto">
          <a:xfrm>
            <a:off x="1600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19946" name="Oval 138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19947" name="Oval 139"/>
          <p:cNvSpPr>
            <a:spLocks noChangeArrowheads="1"/>
          </p:cNvSpPr>
          <p:nvPr/>
        </p:nvSpPr>
        <p:spPr bwMode="auto">
          <a:xfrm>
            <a:off x="8382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sp>
        <p:nvSpPr>
          <p:cNvPr id="119948" name="Oval 140"/>
          <p:cNvSpPr>
            <a:spLocks noChangeArrowheads="1"/>
          </p:cNvSpPr>
          <p:nvPr/>
        </p:nvSpPr>
        <p:spPr bwMode="auto">
          <a:xfrm>
            <a:off x="35052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6</a:t>
            </a:r>
          </a:p>
        </p:txBody>
      </p:sp>
      <p:cxnSp>
        <p:nvCxnSpPr>
          <p:cNvPr id="119949" name="AutoShape 141"/>
          <p:cNvCxnSpPr>
            <a:cxnSpLocks noChangeShapeType="1"/>
            <a:stCxn id="119941" idx="4"/>
            <a:endCxn id="119947" idx="0"/>
          </p:cNvCxnSpPr>
          <p:nvPr/>
        </p:nvCxnSpPr>
        <p:spPr bwMode="auto">
          <a:xfrm>
            <a:off x="1066800" y="28194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950" name="AutoShape 142"/>
          <p:cNvCxnSpPr>
            <a:cxnSpLocks noChangeShapeType="1"/>
            <a:stCxn id="119947" idx="6"/>
            <a:endCxn id="119948" idx="2"/>
          </p:cNvCxnSpPr>
          <p:nvPr/>
        </p:nvCxnSpPr>
        <p:spPr bwMode="auto">
          <a:xfrm>
            <a:off x="1295400" y="53340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951" name="AutoShape 143"/>
          <p:cNvCxnSpPr>
            <a:cxnSpLocks noChangeShapeType="1"/>
            <a:stCxn id="119942" idx="4"/>
            <a:endCxn id="119948" idx="0"/>
          </p:cNvCxnSpPr>
          <p:nvPr/>
        </p:nvCxnSpPr>
        <p:spPr bwMode="auto">
          <a:xfrm>
            <a:off x="3733800" y="28194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952" name="AutoShape 144"/>
          <p:cNvCxnSpPr>
            <a:cxnSpLocks noChangeShapeType="1"/>
            <a:stCxn id="119941" idx="6"/>
            <a:endCxn id="119942" idx="2"/>
          </p:cNvCxnSpPr>
          <p:nvPr/>
        </p:nvCxnSpPr>
        <p:spPr bwMode="auto">
          <a:xfrm>
            <a:off x="1295400" y="25908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953" name="AutoShape 145"/>
          <p:cNvCxnSpPr>
            <a:cxnSpLocks noChangeShapeType="1"/>
            <a:stCxn id="119943" idx="0"/>
            <a:endCxn id="119943" idx="0"/>
          </p:cNvCxnSpPr>
          <p:nvPr/>
        </p:nvCxnSpPr>
        <p:spPr bwMode="auto">
          <a:xfrm>
            <a:off x="1828800" y="32766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954" name="AutoShape 146"/>
          <p:cNvCxnSpPr>
            <a:cxnSpLocks noChangeShapeType="1"/>
            <a:stCxn id="119943" idx="6"/>
            <a:endCxn id="119944" idx="2"/>
          </p:cNvCxnSpPr>
          <p:nvPr/>
        </p:nvCxnSpPr>
        <p:spPr bwMode="auto">
          <a:xfrm>
            <a:off x="2057400" y="3505200"/>
            <a:ext cx="685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955" name="AutoShape 147"/>
          <p:cNvCxnSpPr>
            <a:cxnSpLocks noChangeShapeType="1"/>
            <a:stCxn id="119945" idx="6"/>
            <a:endCxn id="119946" idx="2"/>
          </p:cNvCxnSpPr>
          <p:nvPr/>
        </p:nvCxnSpPr>
        <p:spPr bwMode="auto">
          <a:xfrm>
            <a:off x="2057400" y="44958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956" name="AutoShape 148"/>
          <p:cNvCxnSpPr>
            <a:cxnSpLocks noChangeShapeType="1"/>
            <a:stCxn id="119944" idx="5"/>
            <a:endCxn id="119944" idx="4"/>
          </p:cNvCxnSpPr>
          <p:nvPr/>
        </p:nvCxnSpPr>
        <p:spPr bwMode="auto">
          <a:xfrm flipH="1">
            <a:off x="2971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957" name="AutoShape 149"/>
          <p:cNvCxnSpPr>
            <a:cxnSpLocks noChangeShapeType="1"/>
            <a:stCxn id="119944" idx="5"/>
            <a:endCxn id="119944" idx="4"/>
          </p:cNvCxnSpPr>
          <p:nvPr/>
        </p:nvCxnSpPr>
        <p:spPr bwMode="auto">
          <a:xfrm flipH="1">
            <a:off x="2971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958" name="AutoShape 150"/>
          <p:cNvCxnSpPr>
            <a:cxnSpLocks noChangeShapeType="1"/>
            <a:stCxn id="119944" idx="4"/>
            <a:endCxn id="119946" idx="0"/>
          </p:cNvCxnSpPr>
          <p:nvPr/>
        </p:nvCxnSpPr>
        <p:spPr bwMode="auto">
          <a:xfrm>
            <a:off x="2971800" y="3733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959" name="AutoShape 151"/>
          <p:cNvCxnSpPr>
            <a:cxnSpLocks noChangeShapeType="1"/>
            <a:stCxn id="119943" idx="4"/>
            <a:endCxn id="119945" idx="0"/>
          </p:cNvCxnSpPr>
          <p:nvPr/>
        </p:nvCxnSpPr>
        <p:spPr bwMode="auto">
          <a:xfrm>
            <a:off x="1828800" y="3733800"/>
            <a:ext cx="0" cy="5334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960" name="AutoShape 152"/>
          <p:cNvCxnSpPr>
            <a:cxnSpLocks noChangeShapeType="1"/>
            <a:stCxn id="119944" idx="7"/>
            <a:endCxn id="119942" idx="3"/>
          </p:cNvCxnSpPr>
          <p:nvPr/>
        </p:nvCxnSpPr>
        <p:spPr bwMode="auto">
          <a:xfrm flipV="1">
            <a:off x="3133725" y="2752725"/>
            <a:ext cx="4381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961" name="AutoShape 153"/>
          <p:cNvCxnSpPr>
            <a:cxnSpLocks noChangeShapeType="1"/>
            <a:stCxn id="119941" idx="5"/>
            <a:endCxn id="119943" idx="1"/>
          </p:cNvCxnSpPr>
          <p:nvPr/>
        </p:nvCxnSpPr>
        <p:spPr bwMode="auto">
          <a:xfrm>
            <a:off x="1228725" y="2752725"/>
            <a:ext cx="438150" cy="5905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962" name="AutoShape 154"/>
          <p:cNvCxnSpPr>
            <a:cxnSpLocks noChangeShapeType="1"/>
          </p:cNvCxnSpPr>
          <p:nvPr/>
        </p:nvCxnSpPr>
        <p:spPr bwMode="auto">
          <a:xfrm flipH="1">
            <a:off x="1219200" y="4648200"/>
            <a:ext cx="4381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963" name="AutoShape 155"/>
          <p:cNvCxnSpPr>
            <a:cxnSpLocks noChangeShapeType="1"/>
            <a:stCxn id="119946" idx="5"/>
            <a:endCxn id="119948" idx="1"/>
          </p:cNvCxnSpPr>
          <p:nvPr/>
        </p:nvCxnSpPr>
        <p:spPr bwMode="auto">
          <a:xfrm>
            <a:off x="3133725" y="4657725"/>
            <a:ext cx="4381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964" name="Text Box 156"/>
          <p:cNvSpPr txBox="1">
            <a:spLocks noChangeArrowheads="1"/>
          </p:cNvSpPr>
          <p:nvPr/>
        </p:nvSpPr>
        <p:spPr bwMode="auto">
          <a:xfrm>
            <a:off x="36576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19965" name="Text Box 157"/>
          <p:cNvSpPr txBox="1">
            <a:spLocks noChangeArrowheads="1"/>
          </p:cNvSpPr>
          <p:nvPr/>
        </p:nvSpPr>
        <p:spPr bwMode="auto">
          <a:xfrm>
            <a:off x="22098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19966" name="Text Box 158"/>
          <p:cNvSpPr txBox="1">
            <a:spLocks noChangeArrowheads="1"/>
          </p:cNvSpPr>
          <p:nvPr/>
        </p:nvSpPr>
        <p:spPr bwMode="auto">
          <a:xfrm>
            <a:off x="2209800" y="2209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19967" name="Text Box 159"/>
          <p:cNvSpPr txBox="1">
            <a:spLocks noChangeArrowheads="1"/>
          </p:cNvSpPr>
          <p:nvPr/>
        </p:nvSpPr>
        <p:spPr bwMode="auto">
          <a:xfrm>
            <a:off x="7620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19968" name="Text Box 160"/>
          <p:cNvSpPr txBox="1">
            <a:spLocks noChangeArrowheads="1"/>
          </p:cNvSpPr>
          <p:nvPr/>
        </p:nvSpPr>
        <p:spPr bwMode="auto">
          <a:xfrm>
            <a:off x="6858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19969" name="Text Box 161"/>
          <p:cNvSpPr txBox="1">
            <a:spLocks noChangeArrowheads="1"/>
          </p:cNvSpPr>
          <p:nvPr/>
        </p:nvSpPr>
        <p:spPr bwMode="auto">
          <a:xfrm>
            <a:off x="13716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19970" name="Text Box 162"/>
          <p:cNvSpPr txBox="1">
            <a:spLocks noChangeArrowheads="1"/>
          </p:cNvSpPr>
          <p:nvPr/>
        </p:nvSpPr>
        <p:spPr bwMode="auto">
          <a:xfrm>
            <a:off x="2971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19971" name="Text Box 163"/>
          <p:cNvSpPr txBox="1">
            <a:spLocks noChangeArrowheads="1"/>
          </p:cNvSpPr>
          <p:nvPr/>
        </p:nvSpPr>
        <p:spPr bwMode="auto">
          <a:xfrm>
            <a:off x="22098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19972" name="Text Box 164"/>
          <p:cNvSpPr txBox="1">
            <a:spLocks noChangeArrowheads="1"/>
          </p:cNvSpPr>
          <p:nvPr/>
        </p:nvSpPr>
        <p:spPr bwMode="auto">
          <a:xfrm>
            <a:off x="2133600" y="4495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19973" name="Text Box 165"/>
          <p:cNvSpPr txBox="1">
            <a:spLocks noChangeArrowheads="1"/>
          </p:cNvSpPr>
          <p:nvPr/>
        </p:nvSpPr>
        <p:spPr bwMode="auto">
          <a:xfrm>
            <a:off x="2895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19974" name="Text Box 166"/>
          <p:cNvSpPr txBox="1">
            <a:spLocks noChangeArrowheads="1"/>
          </p:cNvSpPr>
          <p:nvPr/>
        </p:nvSpPr>
        <p:spPr bwMode="auto">
          <a:xfrm>
            <a:off x="1371600" y="3810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19975" name="Text Box 167"/>
          <p:cNvSpPr txBox="1">
            <a:spLocks noChangeArrowheads="1"/>
          </p:cNvSpPr>
          <p:nvPr/>
        </p:nvSpPr>
        <p:spPr bwMode="auto">
          <a:xfrm>
            <a:off x="28956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19976" name="Text Box 168"/>
          <p:cNvSpPr txBox="1">
            <a:spLocks noChangeArrowheads="1"/>
          </p:cNvSpPr>
          <p:nvPr/>
        </p:nvSpPr>
        <p:spPr bwMode="auto">
          <a:xfrm>
            <a:off x="1508125" y="4608513"/>
            <a:ext cx="549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altLang="en-US"/>
          </a:p>
        </p:txBody>
      </p:sp>
      <p:sp>
        <p:nvSpPr>
          <p:cNvPr id="119977" name="Text Box 169"/>
          <p:cNvSpPr txBox="1">
            <a:spLocks noChangeArrowheads="1"/>
          </p:cNvSpPr>
          <p:nvPr/>
        </p:nvSpPr>
        <p:spPr bwMode="auto">
          <a:xfrm>
            <a:off x="13716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19979" name="Oval 171"/>
          <p:cNvSpPr>
            <a:spLocks noChangeArrowheads="1"/>
          </p:cNvSpPr>
          <p:nvPr/>
        </p:nvSpPr>
        <p:spPr bwMode="auto">
          <a:xfrm>
            <a:off x="5029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19982" name="Text Box 174"/>
          <p:cNvSpPr txBox="1">
            <a:spLocks noChangeArrowheads="1"/>
          </p:cNvSpPr>
          <p:nvPr/>
        </p:nvSpPr>
        <p:spPr bwMode="auto">
          <a:xfrm>
            <a:off x="4648200" y="2209800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/>
              <a:t>Start from any arbitrary vertex</a:t>
            </a:r>
          </a:p>
        </p:txBody>
      </p:sp>
      <p:sp>
        <p:nvSpPr>
          <p:cNvPr id="119985" name="Text Box 177"/>
          <p:cNvSpPr txBox="1">
            <a:spLocks noChangeArrowheads="1"/>
          </p:cNvSpPr>
          <p:nvPr/>
        </p:nvSpPr>
        <p:spPr bwMode="auto">
          <a:xfrm>
            <a:off x="6248400" y="34290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20025" name="Rectangle 217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Prim’s algorithm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Oval 2"/>
          <p:cNvSpPr>
            <a:spLocks noChangeArrowheads="1"/>
          </p:cNvSpPr>
          <p:nvPr/>
        </p:nvSpPr>
        <p:spPr bwMode="auto">
          <a:xfrm>
            <a:off x="838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sp>
        <p:nvSpPr>
          <p:cNvPr id="189443" name="Oval 3"/>
          <p:cNvSpPr>
            <a:spLocks noChangeArrowheads="1"/>
          </p:cNvSpPr>
          <p:nvPr/>
        </p:nvSpPr>
        <p:spPr bwMode="auto">
          <a:xfrm>
            <a:off x="3505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89444" name="Oval 4"/>
          <p:cNvSpPr>
            <a:spLocks noChangeArrowheads="1"/>
          </p:cNvSpPr>
          <p:nvPr/>
        </p:nvSpPr>
        <p:spPr bwMode="auto">
          <a:xfrm>
            <a:off x="1600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89445" name="Oval 5"/>
          <p:cNvSpPr>
            <a:spLocks noChangeArrowheads="1"/>
          </p:cNvSpPr>
          <p:nvPr/>
        </p:nvSpPr>
        <p:spPr bwMode="auto">
          <a:xfrm>
            <a:off x="2743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1600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89447" name="Oval 7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89448" name="Oval 8"/>
          <p:cNvSpPr>
            <a:spLocks noChangeArrowheads="1"/>
          </p:cNvSpPr>
          <p:nvPr/>
        </p:nvSpPr>
        <p:spPr bwMode="auto">
          <a:xfrm>
            <a:off x="8382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sp>
        <p:nvSpPr>
          <p:cNvPr id="189449" name="Oval 9"/>
          <p:cNvSpPr>
            <a:spLocks noChangeArrowheads="1"/>
          </p:cNvSpPr>
          <p:nvPr/>
        </p:nvSpPr>
        <p:spPr bwMode="auto">
          <a:xfrm>
            <a:off x="35052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6</a:t>
            </a:r>
          </a:p>
        </p:txBody>
      </p:sp>
      <p:cxnSp>
        <p:nvCxnSpPr>
          <p:cNvPr id="189450" name="AutoShape 10"/>
          <p:cNvCxnSpPr>
            <a:cxnSpLocks noChangeShapeType="1"/>
            <a:stCxn id="189442" idx="4"/>
            <a:endCxn id="189448" idx="0"/>
          </p:cNvCxnSpPr>
          <p:nvPr/>
        </p:nvCxnSpPr>
        <p:spPr bwMode="auto">
          <a:xfrm>
            <a:off x="1066800" y="28194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1" name="AutoShape 11"/>
          <p:cNvCxnSpPr>
            <a:cxnSpLocks noChangeShapeType="1"/>
            <a:stCxn id="189448" idx="6"/>
            <a:endCxn id="189449" idx="2"/>
          </p:cNvCxnSpPr>
          <p:nvPr/>
        </p:nvCxnSpPr>
        <p:spPr bwMode="auto">
          <a:xfrm>
            <a:off x="1295400" y="53340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2" name="AutoShape 12"/>
          <p:cNvCxnSpPr>
            <a:cxnSpLocks noChangeShapeType="1"/>
            <a:stCxn id="189443" idx="4"/>
            <a:endCxn id="189449" idx="0"/>
          </p:cNvCxnSpPr>
          <p:nvPr/>
        </p:nvCxnSpPr>
        <p:spPr bwMode="auto">
          <a:xfrm>
            <a:off x="3733800" y="28194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3" name="AutoShape 13"/>
          <p:cNvCxnSpPr>
            <a:cxnSpLocks noChangeShapeType="1"/>
            <a:stCxn id="189442" idx="6"/>
            <a:endCxn id="189443" idx="2"/>
          </p:cNvCxnSpPr>
          <p:nvPr/>
        </p:nvCxnSpPr>
        <p:spPr bwMode="auto">
          <a:xfrm>
            <a:off x="1295400" y="25908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4" name="AutoShape 14"/>
          <p:cNvCxnSpPr>
            <a:cxnSpLocks noChangeShapeType="1"/>
            <a:stCxn id="189444" idx="0"/>
            <a:endCxn id="189444" idx="0"/>
          </p:cNvCxnSpPr>
          <p:nvPr/>
        </p:nvCxnSpPr>
        <p:spPr bwMode="auto">
          <a:xfrm>
            <a:off x="1828800" y="32766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5" name="AutoShape 15"/>
          <p:cNvCxnSpPr>
            <a:cxnSpLocks noChangeShapeType="1"/>
            <a:stCxn id="189444" idx="6"/>
            <a:endCxn id="189445" idx="2"/>
          </p:cNvCxnSpPr>
          <p:nvPr/>
        </p:nvCxnSpPr>
        <p:spPr bwMode="auto">
          <a:xfrm>
            <a:off x="2057400" y="3505200"/>
            <a:ext cx="685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6" name="AutoShape 16"/>
          <p:cNvCxnSpPr>
            <a:cxnSpLocks noChangeShapeType="1"/>
            <a:stCxn id="189446" idx="6"/>
            <a:endCxn id="189447" idx="2"/>
          </p:cNvCxnSpPr>
          <p:nvPr/>
        </p:nvCxnSpPr>
        <p:spPr bwMode="auto">
          <a:xfrm>
            <a:off x="2057400" y="4495800"/>
            <a:ext cx="685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7" name="AutoShape 17"/>
          <p:cNvCxnSpPr>
            <a:cxnSpLocks noChangeShapeType="1"/>
            <a:stCxn id="189445" idx="5"/>
            <a:endCxn id="189445" idx="4"/>
          </p:cNvCxnSpPr>
          <p:nvPr/>
        </p:nvCxnSpPr>
        <p:spPr bwMode="auto">
          <a:xfrm flipH="1">
            <a:off x="2971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8" name="AutoShape 18"/>
          <p:cNvCxnSpPr>
            <a:cxnSpLocks noChangeShapeType="1"/>
            <a:stCxn id="189445" idx="5"/>
            <a:endCxn id="189445" idx="4"/>
          </p:cNvCxnSpPr>
          <p:nvPr/>
        </p:nvCxnSpPr>
        <p:spPr bwMode="auto">
          <a:xfrm flipH="1">
            <a:off x="2971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9" name="AutoShape 19"/>
          <p:cNvCxnSpPr>
            <a:cxnSpLocks noChangeShapeType="1"/>
            <a:stCxn id="189445" idx="4"/>
            <a:endCxn id="189447" idx="0"/>
          </p:cNvCxnSpPr>
          <p:nvPr/>
        </p:nvCxnSpPr>
        <p:spPr bwMode="auto">
          <a:xfrm>
            <a:off x="2971800" y="3733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61" name="AutoShape 21"/>
          <p:cNvCxnSpPr>
            <a:cxnSpLocks noChangeShapeType="1"/>
            <a:stCxn id="189445" idx="7"/>
            <a:endCxn id="189443" idx="3"/>
          </p:cNvCxnSpPr>
          <p:nvPr/>
        </p:nvCxnSpPr>
        <p:spPr bwMode="auto">
          <a:xfrm flipV="1">
            <a:off x="3133725" y="2752725"/>
            <a:ext cx="4381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62" name="AutoShape 22"/>
          <p:cNvCxnSpPr>
            <a:cxnSpLocks noChangeShapeType="1"/>
            <a:stCxn id="189442" idx="5"/>
            <a:endCxn id="189444" idx="1"/>
          </p:cNvCxnSpPr>
          <p:nvPr/>
        </p:nvCxnSpPr>
        <p:spPr bwMode="auto">
          <a:xfrm>
            <a:off x="1228725" y="2752725"/>
            <a:ext cx="438150" cy="5905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63" name="AutoShape 23"/>
          <p:cNvCxnSpPr>
            <a:cxnSpLocks noChangeShapeType="1"/>
          </p:cNvCxnSpPr>
          <p:nvPr/>
        </p:nvCxnSpPr>
        <p:spPr bwMode="auto">
          <a:xfrm flipH="1">
            <a:off x="1219200" y="4648200"/>
            <a:ext cx="438150" cy="5143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64" name="AutoShape 24"/>
          <p:cNvCxnSpPr>
            <a:cxnSpLocks noChangeShapeType="1"/>
            <a:stCxn id="189447" idx="5"/>
            <a:endCxn id="189449" idx="1"/>
          </p:cNvCxnSpPr>
          <p:nvPr/>
        </p:nvCxnSpPr>
        <p:spPr bwMode="auto">
          <a:xfrm>
            <a:off x="3133725" y="4657725"/>
            <a:ext cx="4381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65" name="Text Box 25"/>
          <p:cNvSpPr txBox="1">
            <a:spLocks noChangeArrowheads="1"/>
          </p:cNvSpPr>
          <p:nvPr/>
        </p:nvSpPr>
        <p:spPr bwMode="auto">
          <a:xfrm>
            <a:off x="36576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22098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2209800" y="2209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89468" name="Text Box 28"/>
          <p:cNvSpPr txBox="1">
            <a:spLocks noChangeArrowheads="1"/>
          </p:cNvSpPr>
          <p:nvPr/>
        </p:nvSpPr>
        <p:spPr bwMode="auto">
          <a:xfrm>
            <a:off x="7620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89469" name="Text Box 29"/>
          <p:cNvSpPr txBox="1">
            <a:spLocks noChangeArrowheads="1"/>
          </p:cNvSpPr>
          <p:nvPr/>
        </p:nvSpPr>
        <p:spPr bwMode="auto">
          <a:xfrm>
            <a:off x="6858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89470" name="Text Box 30"/>
          <p:cNvSpPr txBox="1">
            <a:spLocks noChangeArrowheads="1"/>
          </p:cNvSpPr>
          <p:nvPr/>
        </p:nvSpPr>
        <p:spPr bwMode="auto">
          <a:xfrm>
            <a:off x="13716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89471" name="Text Box 31"/>
          <p:cNvSpPr txBox="1">
            <a:spLocks noChangeArrowheads="1"/>
          </p:cNvSpPr>
          <p:nvPr/>
        </p:nvSpPr>
        <p:spPr bwMode="auto">
          <a:xfrm>
            <a:off x="2971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89472" name="Text Box 32"/>
          <p:cNvSpPr txBox="1">
            <a:spLocks noChangeArrowheads="1"/>
          </p:cNvSpPr>
          <p:nvPr/>
        </p:nvSpPr>
        <p:spPr bwMode="auto">
          <a:xfrm>
            <a:off x="22098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89473" name="Text Box 33"/>
          <p:cNvSpPr txBox="1">
            <a:spLocks noChangeArrowheads="1"/>
          </p:cNvSpPr>
          <p:nvPr/>
        </p:nvSpPr>
        <p:spPr bwMode="auto">
          <a:xfrm>
            <a:off x="2133600" y="4495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89474" name="Text Box 34"/>
          <p:cNvSpPr txBox="1">
            <a:spLocks noChangeArrowheads="1"/>
          </p:cNvSpPr>
          <p:nvPr/>
        </p:nvSpPr>
        <p:spPr bwMode="auto">
          <a:xfrm>
            <a:off x="2895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89476" name="Text Box 36"/>
          <p:cNvSpPr txBox="1">
            <a:spLocks noChangeArrowheads="1"/>
          </p:cNvSpPr>
          <p:nvPr/>
        </p:nvSpPr>
        <p:spPr bwMode="auto">
          <a:xfrm>
            <a:off x="28956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89477" name="Text Box 37"/>
          <p:cNvSpPr txBox="1">
            <a:spLocks noChangeArrowheads="1"/>
          </p:cNvSpPr>
          <p:nvPr/>
        </p:nvSpPr>
        <p:spPr bwMode="auto">
          <a:xfrm>
            <a:off x="1508125" y="4608513"/>
            <a:ext cx="549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altLang="en-US"/>
          </a:p>
        </p:txBody>
      </p:sp>
      <p:sp>
        <p:nvSpPr>
          <p:cNvPr id="189478" name="Text Box 38"/>
          <p:cNvSpPr txBox="1">
            <a:spLocks noChangeArrowheads="1"/>
          </p:cNvSpPr>
          <p:nvPr/>
        </p:nvSpPr>
        <p:spPr bwMode="auto">
          <a:xfrm>
            <a:off x="13716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89479" name="Oval 39"/>
          <p:cNvSpPr>
            <a:spLocks noChangeArrowheads="1"/>
          </p:cNvSpPr>
          <p:nvPr/>
        </p:nvSpPr>
        <p:spPr bwMode="auto">
          <a:xfrm>
            <a:off x="5029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89480" name="Oval 40"/>
          <p:cNvSpPr>
            <a:spLocks noChangeArrowheads="1"/>
          </p:cNvSpPr>
          <p:nvPr/>
        </p:nvSpPr>
        <p:spPr bwMode="auto">
          <a:xfrm>
            <a:off x="5029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cxnSp>
        <p:nvCxnSpPr>
          <p:cNvPr id="189481" name="AutoShape 41"/>
          <p:cNvCxnSpPr>
            <a:cxnSpLocks noChangeShapeType="1"/>
            <a:stCxn id="189479" idx="4"/>
            <a:endCxn id="189480" idx="0"/>
          </p:cNvCxnSpPr>
          <p:nvPr/>
        </p:nvCxnSpPr>
        <p:spPr bwMode="auto">
          <a:xfrm>
            <a:off x="5257800" y="3733800"/>
            <a:ext cx="0" cy="5334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83" name="Text Box 43"/>
          <p:cNvSpPr txBox="1">
            <a:spLocks noChangeArrowheads="1"/>
          </p:cNvSpPr>
          <p:nvPr/>
        </p:nvSpPr>
        <p:spPr bwMode="auto">
          <a:xfrm>
            <a:off x="5029200" y="52578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Weight:12</a:t>
            </a:r>
          </a:p>
        </p:txBody>
      </p:sp>
      <p:sp>
        <p:nvSpPr>
          <p:cNvPr id="189484" name="Text Box 44"/>
          <p:cNvSpPr txBox="1">
            <a:spLocks noChangeArrowheads="1"/>
          </p:cNvSpPr>
          <p:nvPr/>
        </p:nvSpPr>
        <p:spPr bwMode="auto">
          <a:xfrm>
            <a:off x="6248400" y="34290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89485" name="Text Box 45"/>
          <p:cNvSpPr txBox="1">
            <a:spLocks noChangeArrowheads="1"/>
          </p:cNvSpPr>
          <p:nvPr/>
        </p:nvSpPr>
        <p:spPr bwMode="auto">
          <a:xfrm>
            <a:off x="5943600" y="32766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>
                <a:latin typeface="Arial Black" pitchFamily="34" charset="0"/>
              </a:rPr>
              <a:t>The best choice is {1,2}</a:t>
            </a:r>
          </a:p>
        </p:txBody>
      </p:sp>
      <p:sp>
        <p:nvSpPr>
          <p:cNvPr id="189486" name="Rectangle 46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Prim’s algorithm</a:t>
            </a:r>
          </a:p>
        </p:txBody>
      </p:sp>
      <p:sp>
        <p:nvSpPr>
          <p:cNvPr id="189487" name="Text Box 47"/>
          <p:cNvSpPr txBox="1">
            <a:spLocks noChangeArrowheads="1"/>
          </p:cNvSpPr>
          <p:nvPr/>
        </p:nvSpPr>
        <p:spPr bwMode="auto">
          <a:xfrm>
            <a:off x="4800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89488" name="Text Box 48"/>
          <p:cNvSpPr txBox="1">
            <a:spLocks noChangeArrowheads="1"/>
          </p:cNvSpPr>
          <p:nvPr/>
        </p:nvSpPr>
        <p:spPr bwMode="auto">
          <a:xfrm>
            <a:off x="6019800" y="41148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What’s next?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Oval 2"/>
          <p:cNvSpPr>
            <a:spLocks noChangeArrowheads="1"/>
          </p:cNvSpPr>
          <p:nvPr/>
        </p:nvSpPr>
        <p:spPr bwMode="auto">
          <a:xfrm>
            <a:off x="838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sp>
        <p:nvSpPr>
          <p:cNvPr id="190467" name="Oval 3"/>
          <p:cNvSpPr>
            <a:spLocks noChangeArrowheads="1"/>
          </p:cNvSpPr>
          <p:nvPr/>
        </p:nvSpPr>
        <p:spPr bwMode="auto">
          <a:xfrm>
            <a:off x="3505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90468" name="Oval 4"/>
          <p:cNvSpPr>
            <a:spLocks noChangeArrowheads="1"/>
          </p:cNvSpPr>
          <p:nvPr/>
        </p:nvSpPr>
        <p:spPr bwMode="auto">
          <a:xfrm>
            <a:off x="1600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90469" name="Oval 5"/>
          <p:cNvSpPr>
            <a:spLocks noChangeArrowheads="1"/>
          </p:cNvSpPr>
          <p:nvPr/>
        </p:nvSpPr>
        <p:spPr bwMode="auto">
          <a:xfrm>
            <a:off x="2743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90470" name="Oval 6"/>
          <p:cNvSpPr>
            <a:spLocks noChangeArrowheads="1"/>
          </p:cNvSpPr>
          <p:nvPr/>
        </p:nvSpPr>
        <p:spPr bwMode="auto">
          <a:xfrm>
            <a:off x="1600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90471" name="Oval 7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90472" name="Oval 8"/>
          <p:cNvSpPr>
            <a:spLocks noChangeArrowheads="1"/>
          </p:cNvSpPr>
          <p:nvPr/>
        </p:nvSpPr>
        <p:spPr bwMode="auto">
          <a:xfrm>
            <a:off x="8382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sp>
        <p:nvSpPr>
          <p:cNvPr id="190473" name="Oval 9"/>
          <p:cNvSpPr>
            <a:spLocks noChangeArrowheads="1"/>
          </p:cNvSpPr>
          <p:nvPr/>
        </p:nvSpPr>
        <p:spPr bwMode="auto">
          <a:xfrm>
            <a:off x="35052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6</a:t>
            </a:r>
          </a:p>
        </p:txBody>
      </p:sp>
      <p:cxnSp>
        <p:nvCxnSpPr>
          <p:cNvPr id="190474" name="AutoShape 10"/>
          <p:cNvCxnSpPr>
            <a:cxnSpLocks noChangeShapeType="1"/>
            <a:stCxn id="190466" idx="4"/>
            <a:endCxn id="190472" idx="0"/>
          </p:cNvCxnSpPr>
          <p:nvPr/>
        </p:nvCxnSpPr>
        <p:spPr bwMode="auto">
          <a:xfrm>
            <a:off x="1066800" y="2819400"/>
            <a:ext cx="0" cy="22860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475" name="AutoShape 11"/>
          <p:cNvCxnSpPr>
            <a:cxnSpLocks noChangeShapeType="1"/>
            <a:stCxn id="190472" idx="6"/>
            <a:endCxn id="190473" idx="2"/>
          </p:cNvCxnSpPr>
          <p:nvPr/>
        </p:nvCxnSpPr>
        <p:spPr bwMode="auto">
          <a:xfrm>
            <a:off x="1295400" y="53340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476" name="AutoShape 12"/>
          <p:cNvCxnSpPr>
            <a:cxnSpLocks noChangeShapeType="1"/>
            <a:stCxn id="190467" idx="4"/>
            <a:endCxn id="190473" idx="0"/>
          </p:cNvCxnSpPr>
          <p:nvPr/>
        </p:nvCxnSpPr>
        <p:spPr bwMode="auto">
          <a:xfrm>
            <a:off x="3733800" y="28194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477" name="AutoShape 13"/>
          <p:cNvCxnSpPr>
            <a:cxnSpLocks noChangeShapeType="1"/>
            <a:stCxn id="190466" idx="6"/>
            <a:endCxn id="190467" idx="2"/>
          </p:cNvCxnSpPr>
          <p:nvPr/>
        </p:nvCxnSpPr>
        <p:spPr bwMode="auto">
          <a:xfrm>
            <a:off x="1295400" y="2590800"/>
            <a:ext cx="2209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478" name="AutoShape 14"/>
          <p:cNvCxnSpPr>
            <a:cxnSpLocks noChangeShapeType="1"/>
            <a:stCxn id="190468" idx="0"/>
            <a:endCxn id="190468" idx="0"/>
          </p:cNvCxnSpPr>
          <p:nvPr/>
        </p:nvCxnSpPr>
        <p:spPr bwMode="auto">
          <a:xfrm>
            <a:off x="1828800" y="32766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479" name="AutoShape 15"/>
          <p:cNvCxnSpPr>
            <a:cxnSpLocks noChangeShapeType="1"/>
            <a:stCxn id="190468" idx="6"/>
            <a:endCxn id="190469" idx="2"/>
          </p:cNvCxnSpPr>
          <p:nvPr/>
        </p:nvCxnSpPr>
        <p:spPr bwMode="auto">
          <a:xfrm>
            <a:off x="2057400" y="3505200"/>
            <a:ext cx="685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480" name="AutoShape 16"/>
          <p:cNvCxnSpPr>
            <a:cxnSpLocks noChangeShapeType="1"/>
            <a:stCxn id="190470" idx="6"/>
            <a:endCxn id="190471" idx="2"/>
          </p:cNvCxnSpPr>
          <p:nvPr/>
        </p:nvCxnSpPr>
        <p:spPr bwMode="auto">
          <a:xfrm>
            <a:off x="2057400" y="4495800"/>
            <a:ext cx="685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481" name="AutoShape 17"/>
          <p:cNvCxnSpPr>
            <a:cxnSpLocks noChangeShapeType="1"/>
            <a:stCxn id="190469" idx="5"/>
            <a:endCxn id="190469" idx="4"/>
          </p:cNvCxnSpPr>
          <p:nvPr/>
        </p:nvCxnSpPr>
        <p:spPr bwMode="auto">
          <a:xfrm flipH="1">
            <a:off x="2971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482" name="AutoShape 18"/>
          <p:cNvCxnSpPr>
            <a:cxnSpLocks noChangeShapeType="1"/>
            <a:stCxn id="190469" idx="5"/>
            <a:endCxn id="190469" idx="4"/>
          </p:cNvCxnSpPr>
          <p:nvPr/>
        </p:nvCxnSpPr>
        <p:spPr bwMode="auto">
          <a:xfrm flipH="1">
            <a:off x="2971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483" name="AutoShape 19"/>
          <p:cNvCxnSpPr>
            <a:cxnSpLocks noChangeShapeType="1"/>
            <a:stCxn id="190469" idx="4"/>
            <a:endCxn id="190471" idx="0"/>
          </p:cNvCxnSpPr>
          <p:nvPr/>
        </p:nvCxnSpPr>
        <p:spPr bwMode="auto">
          <a:xfrm>
            <a:off x="2971800" y="3733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484" name="AutoShape 20"/>
          <p:cNvCxnSpPr>
            <a:cxnSpLocks noChangeShapeType="1"/>
            <a:stCxn id="190469" idx="7"/>
            <a:endCxn id="190467" idx="3"/>
          </p:cNvCxnSpPr>
          <p:nvPr/>
        </p:nvCxnSpPr>
        <p:spPr bwMode="auto">
          <a:xfrm flipV="1">
            <a:off x="3133725" y="2752725"/>
            <a:ext cx="4381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486" name="AutoShape 22"/>
          <p:cNvCxnSpPr>
            <a:cxnSpLocks noChangeShapeType="1"/>
          </p:cNvCxnSpPr>
          <p:nvPr/>
        </p:nvCxnSpPr>
        <p:spPr bwMode="auto">
          <a:xfrm flipH="1">
            <a:off x="1219200" y="4648200"/>
            <a:ext cx="438150" cy="5143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487" name="AutoShape 23"/>
          <p:cNvCxnSpPr>
            <a:cxnSpLocks noChangeShapeType="1"/>
            <a:stCxn id="190471" idx="5"/>
            <a:endCxn id="190473" idx="1"/>
          </p:cNvCxnSpPr>
          <p:nvPr/>
        </p:nvCxnSpPr>
        <p:spPr bwMode="auto">
          <a:xfrm>
            <a:off x="3133725" y="4657725"/>
            <a:ext cx="4381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488" name="Text Box 24"/>
          <p:cNvSpPr txBox="1">
            <a:spLocks noChangeArrowheads="1"/>
          </p:cNvSpPr>
          <p:nvPr/>
        </p:nvSpPr>
        <p:spPr bwMode="auto">
          <a:xfrm>
            <a:off x="36576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0489" name="Text Box 25"/>
          <p:cNvSpPr txBox="1">
            <a:spLocks noChangeArrowheads="1"/>
          </p:cNvSpPr>
          <p:nvPr/>
        </p:nvSpPr>
        <p:spPr bwMode="auto">
          <a:xfrm>
            <a:off x="22098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90490" name="Text Box 26"/>
          <p:cNvSpPr txBox="1">
            <a:spLocks noChangeArrowheads="1"/>
          </p:cNvSpPr>
          <p:nvPr/>
        </p:nvSpPr>
        <p:spPr bwMode="auto">
          <a:xfrm>
            <a:off x="2209800" y="2209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90491" name="Text Box 27"/>
          <p:cNvSpPr txBox="1">
            <a:spLocks noChangeArrowheads="1"/>
          </p:cNvSpPr>
          <p:nvPr/>
        </p:nvSpPr>
        <p:spPr bwMode="auto">
          <a:xfrm>
            <a:off x="7620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90492" name="Text Box 28"/>
          <p:cNvSpPr txBox="1">
            <a:spLocks noChangeArrowheads="1"/>
          </p:cNvSpPr>
          <p:nvPr/>
        </p:nvSpPr>
        <p:spPr bwMode="auto">
          <a:xfrm>
            <a:off x="6858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0494" name="Text Box 30"/>
          <p:cNvSpPr txBox="1">
            <a:spLocks noChangeArrowheads="1"/>
          </p:cNvSpPr>
          <p:nvPr/>
        </p:nvSpPr>
        <p:spPr bwMode="auto">
          <a:xfrm>
            <a:off x="2971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90495" name="Text Box 31"/>
          <p:cNvSpPr txBox="1">
            <a:spLocks noChangeArrowheads="1"/>
          </p:cNvSpPr>
          <p:nvPr/>
        </p:nvSpPr>
        <p:spPr bwMode="auto">
          <a:xfrm>
            <a:off x="22098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90496" name="Text Box 32"/>
          <p:cNvSpPr txBox="1">
            <a:spLocks noChangeArrowheads="1"/>
          </p:cNvSpPr>
          <p:nvPr/>
        </p:nvSpPr>
        <p:spPr bwMode="auto">
          <a:xfrm>
            <a:off x="2133600" y="4495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90497" name="Text Box 33"/>
          <p:cNvSpPr txBox="1">
            <a:spLocks noChangeArrowheads="1"/>
          </p:cNvSpPr>
          <p:nvPr/>
        </p:nvSpPr>
        <p:spPr bwMode="auto">
          <a:xfrm>
            <a:off x="2895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90498" name="Text Box 34"/>
          <p:cNvSpPr txBox="1">
            <a:spLocks noChangeArrowheads="1"/>
          </p:cNvSpPr>
          <p:nvPr/>
        </p:nvSpPr>
        <p:spPr bwMode="auto">
          <a:xfrm>
            <a:off x="28956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0499" name="Text Box 35"/>
          <p:cNvSpPr txBox="1">
            <a:spLocks noChangeArrowheads="1"/>
          </p:cNvSpPr>
          <p:nvPr/>
        </p:nvSpPr>
        <p:spPr bwMode="auto">
          <a:xfrm>
            <a:off x="1508125" y="4608513"/>
            <a:ext cx="549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altLang="en-US"/>
          </a:p>
        </p:txBody>
      </p:sp>
      <p:sp>
        <p:nvSpPr>
          <p:cNvPr id="190500" name="Text Box 36"/>
          <p:cNvSpPr txBox="1">
            <a:spLocks noChangeArrowheads="1"/>
          </p:cNvSpPr>
          <p:nvPr/>
        </p:nvSpPr>
        <p:spPr bwMode="auto">
          <a:xfrm>
            <a:off x="13716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0501" name="Oval 37"/>
          <p:cNvSpPr>
            <a:spLocks noChangeArrowheads="1"/>
          </p:cNvSpPr>
          <p:nvPr/>
        </p:nvSpPr>
        <p:spPr bwMode="auto">
          <a:xfrm>
            <a:off x="5029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90502" name="Oval 38"/>
          <p:cNvSpPr>
            <a:spLocks noChangeArrowheads="1"/>
          </p:cNvSpPr>
          <p:nvPr/>
        </p:nvSpPr>
        <p:spPr bwMode="auto">
          <a:xfrm>
            <a:off x="5029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cxnSp>
        <p:nvCxnSpPr>
          <p:cNvPr id="190503" name="AutoShape 39"/>
          <p:cNvCxnSpPr>
            <a:cxnSpLocks noChangeShapeType="1"/>
            <a:stCxn id="190501" idx="4"/>
            <a:endCxn id="190502" idx="0"/>
          </p:cNvCxnSpPr>
          <p:nvPr/>
        </p:nvCxnSpPr>
        <p:spPr bwMode="auto">
          <a:xfrm>
            <a:off x="5257800" y="3733800"/>
            <a:ext cx="0" cy="5334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504" name="Text Box 40"/>
          <p:cNvSpPr txBox="1">
            <a:spLocks noChangeArrowheads="1"/>
          </p:cNvSpPr>
          <p:nvPr/>
        </p:nvSpPr>
        <p:spPr bwMode="auto">
          <a:xfrm>
            <a:off x="5029200" y="52578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Weight:12+13</a:t>
            </a:r>
          </a:p>
        </p:txBody>
      </p:sp>
      <p:sp>
        <p:nvSpPr>
          <p:cNvPr id="190505" name="Text Box 41"/>
          <p:cNvSpPr txBox="1">
            <a:spLocks noChangeArrowheads="1"/>
          </p:cNvSpPr>
          <p:nvPr/>
        </p:nvSpPr>
        <p:spPr bwMode="auto">
          <a:xfrm>
            <a:off x="6248400" y="34290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90506" name="Text Box 42"/>
          <p:cNvSpPr txBox="1">
            <a:spLocks noChangeArrowheads="1"/>
          </p:cNvSpPr>
          <p:nvPr/>
        </p:nvSpPr>
        <p:spPr bwMode="auto">
          <a:xfrm>
            <a:off x="5867400" y="2438400"/>
            <a:ext cx="25146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>
                <a:latin typeface="Arial Black" pitchFamily="34" charset="0"/>
              </a:rPr>
              <a:t>After {1,8} we may choose {2,7} or {7,8}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Arial Black" pitchFamily="34" charset="0"/>
              </a:rPr>
              <a:t>There are more than one MST </a:t>
            </a:r>
          </a:p>
        </p:txBody>
      </p:sp>
      <p:sp>
        <p:nvSpPr>
          <p:cNvPr id="190507" name="Rectangle 43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Prim’s algorithm</a:t>
            </a:r>
          </a:p>
        </p:txBody>
      </p:sp>
      <p:sp>
        <p:nvSpPr>
          <p:cNvPr id="190508" name="Text Box 44"/>
          <p:cNvSpPr txBox="1">
            <a:spLocks noChangeArrowheads="1"/>
          </p:cNvSpPr>
          <p:nvPr/>
        </p:nvSpPr>
        <p:spPr bwMode="auto">
          <a:xfrm>
            <a:off x="4800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90509" name="Text Box 45"/>
          <p:cNvSpPr txBox="1">
            <a:spLocks noChangeArrowheads="1"/>
          </p:cNvSpPr>
          <p:nvPr/>
        </p:nvSpPr>
        <p:spPr bwMode="auto">
          <a:xfrm>
            <a:off x="6019800" y="41148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What’s next?</a:t>
            </a:r>
          </a:p>
        </p:txBody>
      </p:sp>
      <p:sp>
        <p:nvSpPr>
          <p:cNvPr id="190510" name="Oval 46"/>
          <p:cNvSpPr>
            <a:spLocks noChangeArrowheads="1"/>
          </p:cNvSpPr>
          <p:nvPr/>
        </p:nvSpPr>
        <p:spPr bwMode="auto">
          <a:xfrm>
            <a:off x="4267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cxnSp>
        <p:nvCxnSpPr>
          <p:cNvPr id="190511" name="AutoShape 47"/>
          <p:cNvCxnSpPr>
            <a:cxnSpLocks noChangeShapeType="1"/>
            <a:stCxn id="190510" idx="5"/>
          </p:cNvCxnSpPr>
          <p:nvPr/>
        </p:nvCxnSpPr>
        <p:spPr bwMode="auto">
          <a:xfrm>
            <a:off x="4657725" y="2752725"/>
            <a:ext cx="438150" cy="5905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512" name="Text Box 48"/>
          <p:cNvSpPr txBox="1">
            <a:spLocks noChangeArrowheads="1"/>
          </p:cNvSpPr>
          <p:nvPr/>
        </p:nvSpPr>
        <p:spPr bwMode="auto">
          <a:xfrm>
            <a:off x="48006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simple example</a:t>
            </a:r>
            <a:endParaRPr lang="zh-TW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zh-TW" u="sng" smtClean="0"/>
              <a:t>Problem</a:t>
            </a:r>
            <a:r>
              <a:rPr lang="en-US" altLang="zh-TW" smtClean="0"/>
              <a:t>: Pick k numbers out of n numbers such that the sum of these k numbers is the largest.</a:t>
            </a:r>
          </a:p>
          <a:p>
            <a:pPr algn="just" eaLnBrk="1" hangingPunct="1"/>
            <a:r>
              <a:rPr lang="en-US" altLang="zh-TW" u="sng" smtClean="0"/>
              <a:t>Algorithm</a:t>
            </a:r>
            <a:r>
              <a:rPr lang="en-US" altLang="zh-TW" b="1" u="sng" smtClean="0"/>
              <a:t>:</a:t>
            </a:r>
            <a:endParaRPr lang="en-US" altLang="zh-TW" smtClean="0"/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TW" sz="2800" smtClean="0"/>
              <a:t>	FOR i = 1 to k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TW" sz="2800" smtClean="0"/>
              <a:t>		pick out the largest number and 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TW" sz="2800" smtClean="0"/>
              <a:t>		delete this number from the input.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TW" sz="2800" smtClean="0"/>
              <a:t>	ENDFOR</a:t>
            </a:r>
          </a:p>
          <a:p>
            <a:pPr algn="just" eaLnBrk="1" hangingPunct="1"/>
            <a:endParaRPr lang="zh-TW" altLang="en-US" sz="2800" smtClean="0"/>
          </a:p>
          <a:p>
            <a:pPr eaLnBrk="1" hangingPunct="1"/>
            <a:endParaRPr lang="zh-TW" altLang="en-US" smtClean="0"/>
          </a:p>
        </p:txBody>
      </p:sp>
      <p:sp>
        <p:nvSpPr>
          <p:cNvPr id="410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TW" altLang="en-US" sz="1400" smtClean="0">
                <a:solidFill>
                  <a:schemeClr val="accent1"/>
                </a:solidFill>
                <a:latin typeface="Tahoma" pitchFamily="34" charset="0"/>
              </a:rPr>
              <a:t>4</a:t>
            </a:r>
            <a:r>
              <a:rPr kumimoji="0" lang="en-US" altLang="zh-TW" sz="1400" smtClean="0">
                <a:solidFill>
                  <a:schemeClr val="accent1"/>
                </a:solidFill>
                <a:latin typeface="Tahoma" pitchFamily="34" charset="0"/>
              </a:rPr>
              <a:t> -</a:t>
            </a:r>
            <a:fld id="{7AC2AB76-E0CF-4D8B-B5A4-DB3781A72080}" type="slidenum">
              <a:rPr kumimoji="0" lang="en-US" altLang="zh-TW" sz="1400" smtClean="0">
                <a:solidFill>
                  <a:schemeClr val="accent1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 smtClean="0">
              <a:solidFill>
                <a:schemeClr val="accent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Oval 2"/>
          <p:cNvSpPr>
            <a:spLocks noChangeArrowheads="1"/>
          </p:cNvSpPr>
          <p:nvPr/>
        </p:nvSpPr>
        <p:spPr bwMode="auto">
          <a:xfrm>
            <a:off x="838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sp>
        <p:nvSpPr>
          <p:cNvPr id="191491" name="Oval 3"/>
          <p:cNvSpPr>
            <a:spLocks noChangeArrowheads="1"/>
          </p:cNvSpPr>
          <p:nvPr/>
        </p:nvSpPr>
        <p:spPr bwMode="auto">
          <a:xfrm>
            <a:off x="3505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91492" name="Oval 4"/>
          <p:cNvSpPr>
            <a:spLocks noChangeArrowheads="1"/>
          </p:cNvSpPr>
          <p:nvPr/>
        </p:nvSpPr>
        <p:spPr bwMode="auto">
          <a:xfrm>
            <a:off x="1600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91493" name="Oval 5"/>
          <p:cNvSpPr>
            <a:spLocks noChangeArrowheads="1"/>
          </p:cNvSpPr>
          <p:nvPr/>
        </p:nvSpPr>
        <p:spPr bwMode="auto">
          <a:xfrm>
            <a:off x="2743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91494" name="Oval 6"/>
          <p:cNvSpPr>
            <a:spLocks noChangeArrowheads="1"/>
          </p:cNvSpPr>
          <p:nvPr/>
        </p:nvSpPr>
        <p:spPr bwMode="auto">
          <a:xfrm>
            <a:off x="1600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91495" name="Oval 7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91496" name="Oval 8"/>
          <p:cNvSpPr>
            <a:spLocks noChangeArrowheads="1"/>
          </p:cNvSpPr>
          <p:nvPr/>
        </p:nvSpPr>
        <p:spPr bwMode="auto">
          <a:xfrm>
            <a:off x="8382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sp>
        <p:nvSpPr>
          <p:cNvPr id="191497" name="Oval 9"/>
          <p:cNvSpPr>
            <a:spLocks noChangeArrowheads="1"/>
          </p:cNvSpPr>
          <p:nvPr/>
        </p:nvSpPr>
        <p:spPr bwMode="auto">
          <a:xfrm>
            <a:off x="35052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6</a:t>
            </a:r>
          </a:p>
        </p:txBody>
      </p:sp>
      <p:cxnSp>
        <p:nvCxnSpPr>
          <p:cNvPr id="191498" name="AutoShape 10"/>
          <p:cNvCxnSpPr>
            <a:cxnSpLocks noChangeShapeType="1"/>
            <a:stCxn id="191490" idx="4"/>
            <a:endCxn id="191496" idx="0"/>
          </p:cNvCxnSpPr>
          <p:nvPr/>
        </p:nvCxnSpPr>
        <p:spPr bwMode="auto">
          <a:xfrm>
            <a:off x="1066800" y="2819400"/>
            <a:ext cx="0" cy="22860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499" name="AutoShape 11"/>
          <p:cNvCxnSpPr>
            <a:cxnSpLocks noChangeShapeType="1"/>
            <a:stCxn id="191496" idx="6"/>
            <a:endCxn id="191497" idx="2"/>
          </p:cNvCxnSpPr>
          <p:nvPr/>
        </p:nvCxnSpPr>
        <p:spPr bwMode="auto">
          <a:xfrm>
            <a:off x="1295400" y="5334000"/>
            <a:ext cx="2209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0" name="AutoShape 12"/>
          <p:cNvCxnSpPr>
            <a:cxnSpLocks noChangeShapeType="1"/>
            <a:stCxn id="191491" idx="4"/>
            <a:endCxn id="191497" idx="0"/>
          </p:cNvCxnSpPr>
          <p:nvPr/>
        </p:nvCxnSpPr>
        <p:spPr bwMode="auto">
          <a:xfrm>
            <a:off x="3733800" y="28194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1" name="AutoShape 13"/>
          <p:cNvCxnSpPr>
            <a:cxnSpLocks noChangeShapeType="1"/>
            <a:stCxn id="191490" idx="6"/>
            <a:endCxn id="191491" idx="2"/>
          </p:cNvCxnSpPr>
          <p:nvPr/>
        </p:nvCxnSpPr>
        <p:spPr bwMode="auto">
          <a:xfrm>
            <a:off x="1295400" y="2590800"/>
            <a:ext cx="2209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2" name="AutoShape 14"/>
          <p:cNvCxnSpPr>
            <a:cxnSpLocks noChangeShapeType="1"/>
            <a:stCxn id="191492" idx="0"/>
            <a:endCxn id="191492" idx="0"/>
          </p:cNvCxnSpPr>
          <p:nvPr/>
        </p:nvCxnSpPr>
        <p:spPr bwMode="auto">
          <a:xfrm>
            <a:off x="1828800" y="32766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3" name="AutoShape 15"/>
          <p:cNvCxnSpPr>
            <a:cxnSpLocks noChangeShapeType="1"/>
            <a:stCxn id="191492" idx="6"/>
            <a:endCxn id="191493" idx="2"/>
          </p:cNvCxnSpPr>
          <p:nvPr/>
        </p:nvCxnSpPr>
        <p:spPr bwMode="auto">
          <a:xfrm>
            <a:off x="2057400" y="3505200"/>
            <a:ext cx="685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4" name="AutoShape 16"/>
          <p:cNvCxnSpPr>
            <a:cxnSpLocks noChangeShapeType="1"/>
            <a:stCxn id="191494" idx="6"/>
            <a:endCxn id="191495" idx="2"/>
          </p:cNvCxnSpPr>
          <p:nvPr/>
        </p:nvCxnSpPr>
        <p:spPr bwMode="auto">
          <a:xfrm>
            <a:off x="2057400" y="4495800"/>
            <a:ext cx="685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5" name="AutoShape 17"/>
          <p:cNvCxnSpPr>
            <a:cxnSpLocks noChangeShapeType="1"/>
            <a:stCxn id="191493" idx="5"/>
            <a:endCxn id="191493" idx="4"/>
          </p:cNvCxnSpPr>
          <p:nvPr/>
        </p:nvCxnSpPr>
        <p:spPr bwMode="auto">
          <a:xfrm flipH="1">
            <a:off x="2971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6" name="AutoShape 18"/>
          <p:cNvCxnSpPr>
            <a:cxnSpLocks noChangeShapeType="1"/>
            <a:stCxn id="191493" idx="5"/>
            <a:endCxn id="191493" idx="4"/>
          </p:cNvCxnSpPr>
          <p:nvPr/>
        </p:nvCxnSpPr>
        <p:spPr bwMode="auto">
          <a:xfrm flipH="1">
            <a:off x="2971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7" name="AutoShape 19"/>
          <p:cNvCxnSpPr>
            <a:cxnSpLocks noChangeShapeType="1"/>
            <a:stCxn id="191493" idx="4"/>
            <a:endCxn id="191495" idx="0"/>
          </p:cNvCxnSpPr>
          <p:nvPr/>
        </p:nvCxnSpPr>
        <p:spPr bwMode="auto">
          <a:xfrm>
            <a:off x="2971800" y="3733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8" name="AutoShape 20"/>
          <p:cNvCxnSpPr>
            <a:cxnSpLocks noChangeShapeType="1"/>
            <a:stCxn id="191493" idx="7"/>
            <a:endCxn id="191491" idx="3"/>
          </p:cNvCxnSpPr>
          <p:nvPr/>
        </p:nvCxnSpPr>
        <p:spPr bwMode="auto">
          <a:xfrm flipV="1">
            <a:off x="3133725" y="2752725"/>
            <a:ext cx="4381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10" name="AutoShape 22"/>
          <p:cNvCxnSpPr>
            <a:cxnSpLocks noChangeShapeType="1"/>
            <a:stCxn id="191495" idx="5"/>
            <a:endCxn id="191497" idx="1"/>
          </p:cNvCxnSpPr>
          <p:nvPr/>
        </p:nvCxnSpPr>
        <p:spPr bwMode="auto">
          <a:xfrm>
            <a:off x="3133725" y="4657725"/>
            <a:ext cx="4381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511" name="Text Box 23"/>
          <p:cNvSpPr txBox="1">
            <a:spLocks noChangeArrowheads="1"/>
          </p:cNvSpPr>
          <p:nvPr/>
        </p:nvSpPr>
        <p:spPr bwMode="auto">
          <a:xfrm>
            <a:off x="36576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1512" name="Text Box 24"/>
          <p:cNvSpPr txBox="1">
            <a:spLocks noChangeArrowheads="1"/>
          </p:cNvSpPr>
          <p:nvPr/>
        </p:nvSpPr>
        <p:spPr bwMode="auto">
          <a:xfrm>
            <a:off x="22098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91513" name="Text Box 25"/>
          <p:cNvSpPr txBox="1">
            <a:spLocks noChangeArrowheads="1"/>
          </p:cNvSpPr>
          <p:nvPr/>
        </p:nvSpPr>
        <p:spPr bwMode="auto">
          <a:xfrm>
            <a:off x="2209800" y="2209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91514" name="Text Box 26"/>
          <p:cNvSpPr txBox="1">
            <a:spLocks noChangeArrowheads="1"/>
          </p:cNvSpPr>
          <p:nvPr/>
        </p:nvSpPr>
        <p:spPr bwMode="auto">
          <a:xfrm>
            <a:off x="7620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91515" name="Text Box 27"/>
          <p:cNvSpPr txBox="1">
            <a:spLocks noChangeArrowheads="1"/>
          </p:cNvSpPr>
          <p:nvPr/>
        </p:nvSpPr>
        <p:spPr bwMode="auto">
          <a:xfrm>
            <a:off x="6858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1516" name="Text Box 28"/>
          <p:cNvSpPr txBox="1">
            <a:spLocks noChangeArrowheads="1"/>
          </p:cNvSpPr>
          <p:nvPr/>
        </p:nvSpPr>
        <p:spPr bwMode="auto">
          <a:xfrm>
            <a:off x="2971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91517" name="Text Box 29"/>
          <p:cNvSpPr txBox="1">
            <a:spLocks noChangeArrowheads="1"/>
          </p:cNvSpPr>
          <p:nvPr/>
        </p:nvSpPr>
        <p:spPr bwMode="auto">
          <a:xfrm>
            <a:off x="22098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91518" name="Text Box 30"/>
          <p:cNvSpPr txBox="1">
            <a:spLocks noChangeArrowheads="1"/>
          </p:cNvSpPr>
          <p:nvPr/>
        </p:nvSpPr>
        <p:spPr bwMode="auto">
          <a:xfrm>
            <a:off x="2133600" y="4495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91519" name="Text Box 31"/>
          <p:cNvSpPr txBox="1">
            <a:spLocks noChangeArrowheads="1"/>
          </p:cNvSpPr>
          <p:nvPr/>
        </p:nvSpPr>
        <p:spPr bwMode="auto">
          <a:xfrm>
            <a:off x="2895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91520" name="Text Box 32"/>
          <p:cNvSpPr txBox="1">
            <a:spLocks noChangeArrowheads="1"/>
          </p:cNvSpPr>
          <p:nvPr/>
        </p:nvSpPr>
        <p:spPr bwMode="auto">
          <a:xfrm>
            <a:off x="28956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1523" name="Oval 35"/>
          <p:cNvSpPr>
            <a:spLocks noChangeArrowheads="1"/>
          </p:cNvSpPr>
          <p:nvPr/>
        </p:nvSpPr>
        <p:spPr bwMode="auto">
          <a:xfrm>
            <a:off x="5029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91524" name="Oval 36"/>
          <p:cNvSpPr>
            <a:spLocks noChangeArrowheads="1"/>
          </p:cNvSpPr>
          <p:nvPr/>
        </p:nvSpPr>
        <p:spPr bwMode="auto">
          <a:xfrm>
            <a:off x="5029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cxnSp>
        <p:nvCxnSpPr>
          <p:cNvPr id="191525" name="AutoShape 37"/>
          <p:cNvCxnSpPr>
            <a:cxnSpLocks noChangeShapeType="1"/>
            <a:stCxn id="191523" idx="4"/>
            <a:endCxn id="191524" idx="0"/>
          </p:cNvCxnSpPr>
          <p:nvPr/>
        </p:nvCxnSpPr>
        <p:spPr bwMode="auto">
          <a:xfrm>
            <a:off x="5257800" y="3733800"/>
            <a:ext cx="0" cy="5334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527" name="Text Box 39"/>
          <p:cNvSpPr txBox="1">
            <a:spLocks noChangeArrowheads="1"/>
          </p:cNvSpPr>
          <p:nvPr/>
        </p:nvSpPr>
        <p:spPr bwMode="auto">
          <a:xfrm>
            <a:off x="6248400" y="34290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91528" name="Text Box 40"/>
          <p:cNvSpPr txBox="1">
            <a:spLocks noChangeArrowheads="1"/>
          </p:cNvSpPr>
          <p:nvPr/>
        </p:nvSpPr>
        <p:spPr bwMode="auto">
          <a:xfrm>
            <a:off x="5943600" y="2971800"/>
            <a:ext cx="2133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>
                <a:latin typeface="Arial Black" pitchFamily="34" charset="0"/>
              </a:rPr>
              <a:t>Let’s choose {2, 7} at this moment</a:t>
            </a:r>
          </a:p>
        </p:txBody>
      </p:sp>
      <p:sp>
        <p:nvSpPr>
          <p:cNvPr id="191529" name="Rectangle 41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Prim’s algorithm</a:t>
            </a:r>
          </a:p>
        </p:txBody>
      </p:sp>
      <p:sp>
        <p:nvSpPr>
          <p:cNvPr id="191530" name="Text Box 42"/>
          <p:cNvSpPr txBox="1">
            <a:spLocks noChangeArrowheads="1"/>
          </p:cNvSpPr>
          <p:nvPr/>
        </p:nvSpPr>
        <p:spPr bwMode="auto">
          <a:xfrm>
            <a:off x="4800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91531" name="Text Box 43"/>
          <p:cNvSpPr txBox="1">
            <a:spLocks noChangeArrowheads="1"/>
          </p:cNvSpPr>
          <p:nvPr/>
        </p:nvSpPr>
        <p:spPr bwMode="auto">
          <a:xfrm>
            <a:off x="5943600" y="3886200"/>
            <a:ext cx="19812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We are free to choose {5,8} or {6,7} but not {7,8} because we need to avoid cycle</a:t>
            </a:r>
          </a:p>
        </p:txBody>
      </p:sp>
      <p:sp>
        <p:nvSpPr>
          <p:cNvPr id="191532" name="Oval 44"/>
          <p:cNvSpPr>
            <a:spLocks noChangeArrowheads="1"/>
          </p:cNvSpPr>
          <p:nvPr/>
        </p:nvSpPr>
        <p:spPr bwMode="auto">
          <a:xfrm>
            <a:off x="4267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cxnSp>
        <p:nvCxnSpPr>
          <p:cNvPr id="191533" name="AutoShape 45"/>
          <p:cNvCxnSpPr>
            <a:cxnSpLocks noChangeShapeType="1"/>
            <a:stCxn id="191532" idx="5"/>
          </p:cNvCxnSpPr>
          <p:nvPr/>
        </p:nvCxnSpPr>
        <p:spPr bwMode="auto">
          <a:xfrm>
            <a:off x="4657725" y="2752725"/>
            <a:ext cx="438150" cy="5905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534" name="Text Box 46"/>
          <p:cNvSpPr txBox="1">
            <a:spLocks noChangeArrowheads="1"/>
          </p:cNvSpPr>
          <p:nvPr/>
        </p:nvSpPr>
        <p:spPr bwMode="auto">
          <a:xfrm>
            <a:off x="48006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cxnSp>
        <p:nvCxnSpPr>
          <p:cNvPr id="191535" name="AutoShape 47"/>
          <p:cNvCxnSpPr>
            <a:cxnSpLocks noChangeShapeType="1"/>
          </p:cNvCxnSpPr>
          <p:nvPr/>
        </p:nvCxnSpPr>
        <p:spPr bwMode="auto">
          <a:xfrm flipH="1">
            <a:off x="4724400" y="4724400"/>
            <a:ext cx="438150" cy="5143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536" name="Text Box 48"/>
          <p:cNvSpPr txBox="1">
            <a:spLocks noChangeArrowheads="1"/>
          </p:cNvSpPr>
          <p:nvPr/>
        </p:nvSpPr>
        <p:spPr bwMode="auto">
          <a:xfrm>
            <a:off x="4876800" y="4876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1537" name="Oval 49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Oval 2"/>
          <p:cNvSpPr>
            <a:spLocks noChangeArrowheads="1"/>
          </p:cNvSpPr>
          <p:nvPr/>
        </p:nvSpPr>
        <p:spPr bwMode="auto">
          <a:xfrm>
            <a:off x="838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sp>
        <p:nvSpPr>
          <p:cNvPr id="192515" name="Oval 3"/>
          <p:cNvSpPr>
            <a:spLocks noChangeArrowheads="1"/>
          </p:cNvSpPr>
          <p:nvPr/>
        </p:nvSpPr>
        <p:spPr bwMode="auto">
          <a:xfrm>
            <a:off x="3505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92516" name="Oval 4"/>
          <p:cNvSpPr>
            <a:spLocks noChangeArrowheads="1"/>
          </p:cNvSpPr>
          <p:nvPr/>
        </p:nvSpPr>
        <p:spPr bwMode="auto">
          <a:xfrm>
            <a:off x="1600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92517" name="Oval 5"/>
          <p:cNvSpPr>
            <a:spLocks noChangeArrowheads="1"/>
          </p:cNvSpPr>
          <p:nvPr/>
        </p:nvSpPr>
        <p:spPr bwMode="auto">
          <a:xfrm>
            <a:off x="2743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92518" name="Oval 6"/>
          <p:cNvSpPr>
            <a:spLocks noChangeArrowheads="1"/>
          </p:cNvSpPr>
          <p:nvPr/>
        </p:nvSpPr>
        <p:spPr bwMode="auto">
          <a:xfrm>
            <a:off x="1600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92519" name="Oval 7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92520" name="Oval 8"/>
          <p:cNvSpPr>
            <a:spLocks noChangeArrowheads="1"/>
          </p:cNvSpPr>
          <p:nvPr/>
        </p:nvSpPr>
        <p:spPr bwMode="auto">
          <a:xfrm>
            <a:off x="8382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sp>
        <p:nvSpPr>
          <p:cNvPr id="192521" name="Oval 9"/>
          <p:cNvSpPr>
            <a:spLocks noChangeArrowheads="1"/>
          </p:cNvSpPr>
          <p:nvPr/>
        </p:nvSpPr>
        <p:spPr bwMode="auto">
          <a:xfrm>
            <a:off x="35052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6</a:t>
            </a:r>
          </a:p>
        </p:txBody>
      </p:sp>
      <p:cxnSp>
        <p:nvCxnSpPr>
          <p:cNvPr id="192522" name="AutoShape 10"/>
          <p:cNvCxnSpPr>
            <a:cxnSpLocks noChangeShapeType="1"/>
            <a:stCxn id="192514" idx="4"/>
            <a:endCxn id="192520" idx="0"/>
          </p:cNvCxnSpPr>
          <p:nvPr/>
        </p:nvCxnSpPr>
        <p:spPr bwMode="auto">
          <a:xfrm>
            <a:off x="1066800" y="28194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523" name="AutoShape 11"/>
          <p:cNvCxnSpPr>
            <a:cxnSpLocks noChangeShapeType="1"/>
            <a:stCxn id="192520" idx="6"/>
            <a:endCxn id="192521" idx="2"/>
          </p:cNvCxnSpPr>
          <p:nvPr/>
        </p:nvCxnSpPr>
        <p:spPr bwMode="auto">
          <a:xfrm>
            <a:off x="1295400" y="5334000"/>
            <a:ext cx="2209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524" name="AutoShape 12"/>
          <p:cNvCxnSpPr>
            <a:cxnSpLocks noChangeShapeType="1"/>
            <a:stCxn id="192515" idx="4"/>
            <a:endCxn id="192521" idx="0"/>
          </p:cNvCxnSpPr>
          <p:nvPr/>
        </p:nvCxnSpPr>
        <p:spPr bwMode="auto">
          <a:xfrm>
            <a:off x="3733800" y="2819400"/>
            <a:ext cx="0" cy="22860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526" name="AutoShape 14"/>
          <p:cNvCxnSpPr>
            <a:cxnSpLocks noChangeShapeType="1"/>
            <a:stCxn id="192516" idx="0"/>
            <a:endCxn id="192516" idx="0"/>
          </p:cNvCxnSpPr>
          <p:nvPr/>
        </p:nvCxnSpPr>
        <p:spPr bwMode="auto">
          <a:xfrm>
            <a:off x="1828800" y="32766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527" name="AutoShape 15"/>
          <p:cNvCxnSpPr>
            <a:cxnSpLocks noChangeShapeType="1"/>
            <a:stCxn id="192516" idx="6"/>
            <a:endCxn id="192517" idx="2"/>
          </p:cNvCxnSpPr>
          <p:nvPr/>
        </p:nvCxnSpPr>
        <p:spPr bwMode="auto">
          <a:xfrm>
            <a:off x="2057400" y="3505200"/>
            <a:ext cx="685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528" name="AutoShape 16"/>
          <p:cNvCxnSpPr>
            <a:cxnSpLocks noChangeShapeType="1"/>
            <a:stCxn id="192518" idx="6"/>
            <a:endCxn id="192519" idx="2"/>
          </p:cNvCxnSpPr>
          <p:nvPr/>
        </p:nvCxnSpPr>
        <p:spPr bwMode="auto">
          <a:xfrm>
            <a:off x="2057400" y="4495800"/>
            <a:ext cx="685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529" name="AutoShape 17"/>
          <p:cNvCxnSpPr>
            <a:cxnSpLocks noChangeShapeType="1"/>
            <a:stCxn id="192517" idx="5"/>
            <a:endCxn id="192517" idx="4"/>
          </p:cNvCxnSpPr>
          <p:nvPr/>
        </p:nvCxnSpPr>
        <p:spPr bwMode="auto">
          <a:xfrm flipH="1">
            <a:off x="2971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530" name="AutoShape 18"/>
          <p:cNvCxnSpPr>
            <a:cxnSpLocks noChangeShapeType="1"/>
            <a:stCxn id="192517" idx="5"/>
            <a:endCxn id="192517" idx="4"/>
          </p:cNvCxnSpPr>
          <p:nvPr/>
        </p:nvCxnSpPr>
        <p:spPr bwMode="auto">
          <a:xfrm flipH="1">
            <a:off x="2971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531" name="AutoShape 19"/>
          <p:cNvCxnSpPr>
            <a:cxnSpLocks noChangeShapeType="1"/>
            <a:stCxn id="192517" idx="4"/>
            <a:endCxn id="192519" idx="0"/>
          </p:cNvCxnSpPr>
          <p:nvPr/>
        </p:nvCxnSpPr>
        <p:spPr bwMode="auto">
          <a:xfrm>
            <a:off x="2971800" y="3733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532" name="AutoShape 20"/>
          <p:cNvCxnSpPr>
            <a:cxnSpLocks noChangeShapeType="1"/>
            <a:stCxn id="192517" idx="7"/>
            <a:endCxn id="192515" idx="3"/>
          </p:cNvCxnSpPr>
          <p:nvPr/>
        </p:nvCxnSpPr>
        <p:spPr bwMode="auto">
          <a:xfrm flipV="1">
            <a:off x="3133725" y="2752725"/>
            <a:ext cx="438150" cy="5905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533" name="AutoShape 21"/>
          <p:cNvCxnSpPr>
            <a:cxnSpLocks noChangeShapeType="1"/>
            <a:stCxn id="192519" idx="5"/>
            <a:endCxn id="192521" idx="1"/>
          </p:cNvCxnSpPr>
          <p:nvPr/>
        </p:nvCxnSpPr>
        <p:spPr bwMode="auto">
          <a:xfrm>
            <a:off x="3133725" y="4657725"/>
            <a:ext cx="4381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2534" name="Text Box 22"/>
          <p:cNvSpPr txBox="1">
            <a:spLocks noChangeArrowheads="1"/>
          </p:cNvSpPr>
          <p:nvPr/>
        </p:nvSpPr>
        <p:spPr bwMode="auto">
          <a:xfrm>
            <a:off x="36576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2535" name="Text Box 23"/>
          <p:cNvSpPr txBox="1">
            <a:spLocks noChangeArrowheads="1"/>
          </p:cNvSpPr>
          <p:nvPr/>
        </p:nvSpPr>
        <p:spPr bwMode="auto">
          <a:xfrm>
            <a:off x="22098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92537" name="Text Box 25"/>
          <p:cNvSpPr txBox="1">
            <a:spLocks noChangeArrowheads="1"/>
          </p:cNvSpPr>
          <p:nvPr/>
        </p:nvSpPr>
        <p:spPr bwMode="auto">
          <a:xfrm>
            <a:off x="7620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92538" name="Text Box 26"/>
          <p:cNvSpPr txBox="1">
            <a:spLocks noChangeArrowheads="1"/>
          </p:cNvSpPr>
          <p:nvPr/>
        </p:nvSpPr>
        <p:spPr bwMode="auto">
          <a:xfrm>
            <a:off x="6858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2539" name="Text Box 27"/>
          <p:cNvSpPr txBox="1">
            <a:spLocks noChangeArrowheads="1"/>
          </p:cNvSpPr>
          <p:nvPr/>
        </p:nvSpPr>
        <p:spPr bwMode="auto">
          <a:xfrm>
            <a:off x="2971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92540" name="Text Box 28"/>
          <p:cNvSpPr txBox="1">
            <a:spLocks noChangeArrowheads="1"/>
          </p:cNvSpPr>
          <p:nvPr/>
        </p:nvSpPr>
        <p:spPr bwMode="auto">
          <a:xfrm>
            <a:off x="22098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92541" name="Text Box 29"/>
          <p:cNvSpPr txBox="1">
            <a:spLocks noChangeArrowheads="1"/>
          </p:cNvSpPr>
          <p:nvPr/>
        </p:nvSpPr>
        <p:spPr bwMode="auto">
          <a:xfrm>
            <a:off x="2133600" y="4495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92542" name="Text Box 30"/>
          <p:cNvSpPr txBox="1">
            <a:spLocks noChangeArrowheads="1"/>
          </p:cNvSpPr>
          <p:nvPr/>
        </p:nvSpPr>
        <p:spPr bwMode="auto">
          <a:xfrm>
            <a:off x="2895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92543" name="Text Box 31"/>
          <p:cNvSpPr txBox="1">
            <a:spLocks noChangeArrowheads="1"/>
          </p:cNvSpPr>
          <p:nvPr/>
        </p:nvSpPr>
        <p:spPr bwMode="auto">
          <a:xfrm>
            <a:off x="28956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2544" name="Oval 32"/>
          <p:cNvSpPr>
            <a:spLocks noChangeArrowheads="1"/>
          </p:cNvSpPr>
          <p:nvPr/>
        </p:nvSpPr>
        <p:spPr bwMode="auto">
          <a:xfrm>
            <a:off x="5029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92545" name="Oval 33"/>
          <p:cNvSpPr>
            <a:spLocks noChangeArrowheads="1"/>
          </p:cNvSpPr>
          <p:nvPr/>
        </p:nvSpPr>
        <p:spPr bwMode="auto">
          <a:xfrm>
            <a:off x="5029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cxnSp>
        <p:nvCxnSpPr>
          <p:cNvPr id="192546" name="AutoShape 34"/>
          <p:cNvCxnSpPr>
            <a:cxnSpLocks noChangeShapeType="1"/>
            <a:stCxn id="192544" idx="4"/>
            <a:endCxn id="192545" idx="0"/>
          </p:cNvCxnSpPr>
          <p:nvPr/>
        </p:nvCxnSpPr>
        <p:spPr bwMode="auto">
          <a:xfrm>
            <a:off x="5257800" y="3733800"/>
            <a:ext cx="0" cy="5334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2547" name="Text Box 35"/>
          <p:cNvSpPr txBox="1">
            <a:spLocks noChangeArrowheads="1"/>
          </p:cNvSpPr>
          <p:nvPr/>
        </p:nvSpPr>
        <p:spPr bwMode="auto">
          <a:xfrm>
            <a:off x="6248400" y="34290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92548" name="Text Box 36"/>
          <p:cNvSpPr txBox="1">
            <a:spLocks noChangeArrowheads="1"/>
          </p:cNvSpPr>
          <p:nvPr/>
        </p:nvSpPr>
        <p:spPr bwMode="auto">
          <a:xfrm>
            <a:off x="6096000" y="3581400"/>
            <a:ext cx="2133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>
                <a:latin typeface="Arial Black" pitchFamily="34" charset="0"/>
              </a:rPr>
              <a:t>Let’s choose {5,8} at this moment</a:t>
            </a:r>
          </a:p>
        </p:txBody>
      </p:sp>
      <p:sp>
        <p:nvSpPr>
          <p:cNvPr id="192549" name="Rectangle 37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Prim’s algorithm</a:t>
            </a:r>
          </a:p>
        </p:txBody>
      </p:sp>
      <p:sp>
        <p:nvSpPr>
          <p:cNvPr id="192550" name="Text Box 38"/>
          <p:cNvSpPr txBox="1">
            <a:spLocks noChangeArrowheads="1"/>
          </p:cNvSpPr>
          <p:nvPr/>
        </p:nvSpPr>
        <p:spPr bwMode="auto">
          <a:xfrm>
            <a:off x="4800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92551" name="Text Box 39"/>
          <p:cNvSpPr txBox="1">
            <a:spLocks noChangeArrowheads="1"/>
          </p:cNvSpPr>
          <p:nvPr/>
        </p:nvSpPr>
        <p:spPr bwMode="auto">
          <a:xfrm>
            <a:off x="6019800" y="48768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The best choice is now {4,5}</a:t>
            </a:r>
          </a:p>
        </p:txBody>
      </p:sp>
      <p:sp>
        <p:nvSpPr>
          <p:cNvPr id="192552" name="Oval 40"/>
          <p:cNvSpPr>
            <a:spLocks noChangeArrowheads="1"/>
          </p:cNvSpPr>
          <p:nvPr/>
        </p:nvSpPr>
        <p:spPr bwMode="auto">
          <a:xfrm>
            <a:off x="4267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cxnSp>
        <p:nvCxnSpPr>
          <p:cNvPr id="192553" name="AutoShape 41"/>
          <p:cNvCxnSpPr>
            <a:cxnSpLocks noChangeShapeType="1"/>
            <a:stCxn id="192552" idx="5"/>
          </p:cNvCxnSpPr>
          <p:nvPr/>
        </p:nvCxnSpPr>
        <p:spPr bwMode="auto">
          <a:xfrm>
            <a:off x="4657725" y="2752725"/>
            <a:ext cx="438150" cy="5905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2554" name="Text Box 42"/>
          <p:cNvSpPr txBox="1">
            <a:spLocks noChangeArrowheads="1"/>
          </p:cNvSpPr>
          <p:nvPr/>
        </p:nvSpPr>
        <p:spPr bwMode="auto">
          <a:xfrm>
            <a:off x="48006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cxnSp>
        <p:nvCxnSpPr>
          <p:cNvPr id="192555" name="AutoShape 43"/>
          <p:cNvCxnSpPr>
            <a:cxnSpLocks noChangeShapeType="1"/>
          </p:cNvCxnSpPr>
          <p:nvPr/>
        </p:nvCxnSpPr>
        <p:spPr bwMode="auto">
          <a:xfrm flipH="1">
            <a:off x="4724400" y="4724400"/>
            <a:ext cx="438150" cy="5143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2556" name="Text Box 44"/>
          <p:cNvSpPr txBox="1">
            <a:spLocks noChangeArrowheads="1"/>
          </p:cNvSpPr>
          <p:nvPr/>
        </p:nvSpPr>
        <p:spPr bwMode="auto">
          <a:xfrm>
            <a:off x="4876800" y="4876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2557" name="Oval 45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cxnSp>
        <p:nvCxnSpPr>
          <p:cNvPr id="192558" name="AutoShape 46"/>
          <p:cNvCxnSpPr>
            <a:cxnSpLocks noChangeShapeType="1"/>
          </p:cNvCxnSpPr>
          <p:nvPr/>
        </p:nvCxnSpPr>
        <p:spPr bwMode="auto">
          <a:xfrm>
            <a:off x="4724400" y="2590800"/>
            <a:ext cx="2209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2559" name="Text Box 47"/>
          <p:cNvSpPr txBox="1">
            <a:spLocks noChangeArrowheads="1"/>
          </p:cNvSpPr>
          <p:nvPr/>
        </p:nvSpPr>
        <p:spPr bwMode="auto">
          <a:xfrm>
            <a:off x="5638800" y="2209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92560" name="Oval 48"/>
          <p:cNvSpPr>
            <a:spLocks noChangeArrowheads="1"/>
          </p:cNvSpPr>
          <p:nvPr/>
        </p:nvSpPr>
        <p:spPr bwMode="auto">
          <a:xfrm>
            <a:off x="6934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Oval 2"/>
          <p:cNvSpPr>
            <a:spLocks noChangeArrowheads="1"/>
          </p:cNvSpPr>
          <p:nvPr/>
        </p:nvSpPr>
        <p:spPr bwMode="auto">
          <a:xfrm>
            <a:off x="838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sp>
        <p:nvSpPr>
          <p:cNvPr id="193539" name="Oval 3"/>
          <p:cNvSpPr>
            <a:spLocks noChangeArrowheads="1"/>
          </p:cNvSpPr>
          <p:nvPr/>
        </p:nvSpPr>
        <p:spPr bwMode="auto">
          <a:xfrm>
            <a:off x="3505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93540" name="Oval 4"/>
          <p:cNvSpPr>
            <a:spLocks noChangeArrowheads="1"/>
          </p:cNvSpPr>
          <p:nvPr/>
        </p:nvSpPr>
        <p:spPr bwMode="auto">
          <a:xfrm>
            <a:off x="1600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93541" name="Oval 5"/>
          <p:cNvSpPr>
            <a:spLocks noChangeArrowheads="1"/>
          </p:cNvSpPr>
          <p:nvPr/>
        </p:nvSpPr>
        <p:spPr bwMode="auto">
          <a:xfrm>
            <a:off x="2743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93542" name="Oval 6"/>
          <p:cNvSpPr>
            <a:spLocks noChangeArrowheads="1"/>
          </p:cNvSpPr>
          <p:nvPr/>
        </p:nvSpPr>
        <p:spPr bwMode="auto">
          <a:xfrm>
            <a:off x="1600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93543" name="Oval 7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93544" name="Oval 8"/>
          <p:cNvSpPr>
            <a:spLocks noChangeArrowheads="1"/>
          </p:cNvSpPr>
          <p:nvPr/>
        </p:nvSpPr>
        <p:spPr bwMode="auto">
          <a:xfrm>
            <a:off x="8382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sp>
        <p:nvSpPr>
          <p:cNvPr id="193545" name="Oval 9"/>
          <p:cNvSpPr>
            <a:spLocks noChangeArrowheads="1"/>
          </p:cNvSpPr>
          <p:nvPr/>
        </p:nvSpPr>
        <p:spPr bwMode="auto">
          <a:xfrm>
            <a:off x="35052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6</a:t>
            </a:r>
          </a:p>
        </p:txBody>
      </p:sp>
      <p:cxnSp>
        <p:nvCxnSpPr>
          <p:cNvPr id="193546" name="AutoShape 10"/>
          <p:cNvCxnSpPr>
            <a:cxnSpLocks noChangeShapeType="1"/>
            <a:stCxn id="193538" idx="4"/>
            <a:endCxn id="193544" idx="0"/>
          </p:cNvCxnSpPr>
          <p:nvPr/>
        </p:nvCxnSpPr>
        <p:spPr bwMode="auto">
          <a:xfrm>
            <a:off x="1066800" y="28194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7" name="AutoShape 11"/>
          <p:cNvCxnSpPr>
            <a:cxnSpLocks noChangeShapeType="1"/>
            <a:stCxn id="193544" idx="6"/>
            <a:endCxn id="193545" idx="2"/>
          </p:cNvCxnSpPr>
          <p:nvPr/>
        </p:nvCxnSpPr>
        <p:spPr bwMode="auto">
          <a:xfrm>
            <a:off x="1295400" y="5334000"/>
            <a:ext cx="2209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8" name="AutoShape 12"/>
          <p:cNvCxnSpPr>
            <a:cxnSpLocks noChangeShapeType="1"/>
            <a:stCxn id="193539" idx="4"/>
            <a:endCxn id="193545" idx="0"/>
          </p:cNvCxnSpPr>
          <p:nvPr/>
        </p:nvCxnSpPr>
        <p:spPr bwMode="auto">
          <a:xfrm>
            <a:off x="3733800" y="2819400"/>
            <a:ext cx="0" cy="22860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9" name="AutoShape 13"/>
          <p:cNvCxnSpPr>
            <a:cxnSpLocks noChangeShapeType="1"/>
            <a:stCxn id="193540" idx="0"/>
            <a:endCxn id="193540" idx="0"/>
          </p:cNvCxnSpPr>
          <p:nvPr/>
        </p:nvCxnSpPr>
        <p:spPr bwMode="auto">
          <a:xfrm>
            <a:off x="1828800" y="32766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50" name="AutoShape 14"/>
          <p:cNvCxnSpPr>
            <a:cxnSpLocks noChangeShapeType="1"/>
            <a:stCxn id="193540" idx="6"/>
            <a:endCxn id="193541" idx="2"/>
          </p:cNvCxnSpPr>
          <p:nvPr/>
        </p:nvCxnSpPr>
        <p:spPr bwMode="auto">
          <a:xfrm>
            <a:off x="2057400" y="3505200"/>
            <a:ext cx="685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51" name="AutoShape 15"/>
          <p:cNvCxnSpPr>
            <a:cxnSpLocks noChangeShapeType="1"/>
            <a:stCxn id="193542" idx="6"/>
            <a:endCxn id="193543" idx="2"/>
          </p:cNvCxnSpPr>
          <p:nvPr/>
        </p:nvCxnSpPr>
        <p:spPr bwMode="auto">
          <a:xfrm>
            <a:off x="2057400" y="4495800"/>
            <a:ext cx="685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52" name="AutoShape 16"/>
          <p:cNvCxnSpPr>
            <a:cxnSpLocks noChangeShapeType="1"/>
            <a:stCxn id="193541" idx="5"/>
            <a:endCxn id="193541" idx="4"/>
          </p:cNvCxnSpPr>
          <p:nvPr/>
        </p:nvCxnSpPr>
        <p:spPr bwMode="auto">
          <a:xfrm flipH="1">
            <a:off x="2971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53" name="AutoShape 17"/>
          <p:cNvCxnSpPr>
            <a:cxnSpLocks noChangeShapeType="1"/>
            <a:stCxn id="193541" idx="5"/>
            <a:endCxn id="193541" idx="4"/>
          </p:cNvCxnSpPr>
          <p:nvPr/>
        </p:nvCxnSpPr>
        <p:spPr bwMode="auto">
          <a:xfrm flipH="1">
            <a:off x="2971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54" name="AutoShape 18"/>
          <p:cNvCxnSpPr>
            <a:cxnSpLocks noChangeShapeType="1"/>
            <a:stCxn id="193541" idx="4"/>
            <a:endCxn id="193543" idx="0"/>
          </p:cNvCxnSpPr>
          <p:nvPr/>
        </p:nvCxnSpPr>
        <p:spPr bwMode="auto">
          <a:xfrm>
            <a:off x="2971800" y="3733800"/>
            <a:ext cx="0" cy="5334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56" name="AutoShape 20"/>
          <p:cNvCxnSpPr>
            <a:cxnSpLocks noChangeShapeType="1"/>
            <a:stCxn id="193543" idx="5"/>
            <a:endCxn id="193545" idx="1"/>
          </p:cNvCxnSpPr>
          <p:nvPr/>
        </p:nvCxnSpPr>
        <p:spPr bwMode="auto">
          <a:xfrm>
            <a:off x="3133725" y="4657725"/>
            <a:ext cx="43815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557" name="Text Box 21"/>
          <p:cNvSpPr txBox="1">
            <a:spLocks noChangeArrowheads="1"/>
          </p:cNvSpPr>
          <p:nvPr/>
        </p:nvSpPr>
        <p:spPr bwMode="auto">
          <a:xfrm>
            <a:off x="36576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3558" name="Text Box 22"/>
          <p:cNvSpPr txBox="1">
            <a:spLocks noChangeArrowheads="1"/>
          </p:cNvSpPr>
          <p:nvPr/>
        </p:nvSpPr>
        <p:spPr bwMode="auto">
          <a:xfrm>
            <a:off x="22098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93559" name="Text Box 23"/>
          <p:cNvSpPr txBox="1">
            <a:spLocks noChangeArrowheads="1"/>
          </p:cNvSpPr>
          <p:nvPr/>
        </p:nvSpPr>
        <p:spPr bwMode="auto">
          <a:xfrm>
            <a:off x="7620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93560" name="Text Box 24"/>
          <p:cNvSpPr txBox="1">
            <a:spLocks noChangeArrowheads="1"/>
          </p:cNvSpPr>
          <p:nvPr/>
        </p:nvSpPr>
        <p:spPr bwMode="auto">
          <a:xfrm>
            <a:off x="6858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22098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93563" name="Text Box 27"/>
          <p:cNvSpPr txBox="1">
            <a:spLocks noChangeArrowheads="1"/>
          </p:cNvSpPr>
          <p:nvPr/>
        </p:nvSpPr>
        <p:spPr bwMode="auto">
          <a:xfrm>
            <a:off x="2133600" y="4495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93564" name="Text Box 28"/>
          <p:cNvSpPr txBox="1">
            <a:spLocks noChangeArrowheads="1"/>
          </p:cNvSpPr>
          <p:nvPr/>
        </p:nvSpPr>
        <p:spPr bwMode="auto">
          <a:xfrm>
            <a:off x="2895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93565" name="Text Box 29"/>
          <p:cNvSpPr txBox="1">
            <a:spLocks noChangeArrowheads="1"/>
          </p:cNvSpPr>
          <p:nvPr/>
        </p:nvSpPr>
        <p:spPr bwMode="auto">
          <a:xfrm>
            <a:off x="28956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3566" name="Oval 30"/>
          <p:cNvSpPr>
            <a:spLocks noChangeArrowheads="1"/>
          </p:cNvSpPr>
          <p:nvPr/>
        </p:nvSpPr>
        <p:spPr bwMode="auto">
          <a:xfrm>
            <a:off x="5029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93567" name="Oval 31"/>
          <p:cNvSpPr>
            <a:spLocks noChangeArrowheads="1"/>
          </p:cNvSpPr>
          <p:nvPr/>
        </p:nvSpPr>
        <p:spPr bwMode="auto">
          <a:xfrm>
            <a:off x="5029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cxnSp>
        <p:nvCxnSpPr>
          <p:cNvPr id="193568" name="AutoShape 32"/>
          <p:cNvCxnSpPr>
            <a:cxnSpLocks noChangeShapeType="1"/>
            <a:stCxn id="193566" idx="4"/>
            <a:endCxn id="193567" idx="0"/>
          </p:cNvCxnSpPr>
          <p:nvPr/>
        </p:nvCxnSpPr>
        <p:spPr bwMode="auto">
          <a:xfrm>
            <a:off x="5257800" y="3733800"/>
            <a:ext cx="0" cy="5334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569" name="Text Box 33"/>
          <p:cNvSpPr txBox="1">
            <a:spLocks noChangeArrowheads="1"/>
          </p:cNvSpPr>
          <p:nvPr/>
        </p:nvSpPr>
        <p:spPr bwMode="auto">
          <a:xfrm>
            <a:off x="6248400" y="34290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93571" name="Rectangle 35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Prim’s algorithm</a:t>
            </a:r>
          </a:p>
        </p:txBody>
      </p:sp>
      <p:sp>
        <p:nvSpPr>
          <p:cNvPr id="193572" name="Text Box 36"/>
          <p:cNvSpPr txBox="1">
            <a:spLocks noChangeArrowheads="1"/>
          </p:cNvSpPr>
          <p:nvPr/>
        </p:nvSpPr>
        <p:spPr bwMode="auto">
          <a:xfrm>
            <a:off x="4800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93573" name="Text Box 37"/>
          <p:cNvSpPr txBox="1">
            <a:spLocks noChangeArrowheads="1"/>
          </p:cNvSpPr>
          <p:nvPr/>
        </p:nvSpPr>
        <p:spPr bwMode="auto">
          <a:xfrm>
            <a:off x="6400800" y="39624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The best choice is now {4,3}</a:t>
            </a:r>
          </a:p>
        </p:txBody>
      </p:sp>
      <p:sp>
        <p:nvSpPr>
          <p:cNvPr id="193574" name="Oval 38"/>
          <p:cNvSpPr>
            <a:spLocks noChangeArrowheads="1"/>
          </p:cNvSpPr>
          <p:nvPr/>
        </p:nvSpPr>
        <p:spPr bwMode="auto">
          <a:xfrm>
            <a:off x="4267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cxnSp>
        <p:nvCxnSpPr>
          <p:cNvPr id="193575" name="AutoShape 39"/>
          <p:cNvCxnSpPr>
            <a:cxnSpLocks noChangeShapeType="1"/>
            <a:stCxn id="193574" idx="5"/>
          </p:cNvCxnSpPr>
          <p:nvPr/>
        </p:nvCxnSpPr>
        <p:spPr bwMode="auto">
          <a:xfrm>
            <a:off x="4657725" y="2752725"/>
            <a:ext cx="438150" cy="5905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576" name="Text Box 40"/>
          <p:cNvSpPr txBox="1">
            <a:spLocks noChangeArrowheads="1"/>
          </p:cNvSpPr>
          <p:nvPr/>
        </p:nvSpPr>
        <p:spPr bwMode="auto">
          <a:xfrm>
            <a:off x="48006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cxnSp>
        <p:nvCxnSpPr>
          <p:cNvPr id="193577" name="AutoShape 41"/>
          <p:cNvCxnSpPr>
            <a:cxnSpLocks noChangeShapeType="1"/>
          </p:cNvCxnSpPr>
          <p:nvPr/>
        </p:nvCxnSpPr>
        <p:spPr bwMode="auto">
          <a:xfrm flipH="1">
            <a:off x="4724400" y="4724400"/>
            <a:ext cx="438150" cy="5143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578" name="Text Box 42"/>
          <p:cNvSpPr txBox="1">
            <a:spLocks noChangeArrowheads="1"/>
          </p:cNvSpPr>
          <p:nvPr/>
        </p:nvSpPr>
        <p:spPr bwMode="auto">
          <a:xfrm>
            <a:off x="4876800" y="4876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cxnSp>
        <p:nvCxnSpPr>
          <p:cNvPr id="193580" name="AutoShape 44"/>
          <p:cNvCxnSpPr>
            <a:cxnSpLocks noChangeShapeType="1"/>
          </p:cNvCxnSpPr>
          <p:nvPr/>
        </p:nvCxnSpPr>
        <p:spPr bwMode="auto">
          <a:xfrm>
            <a:off x="4724400" y="2590800"/>
            <a:ext cx="2209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581" name="Text Box 45"/>
          <p:cNvSpPr txBox="1">
            <a:spLocks noChangeArrowheads="1"/>
          </p:cNvSpPr>
          <p:nvPr/>
        </p:nvSpPr>
        <p:spPr bwMode="auto">
          <a:xfrm>
            <a:off x="5638800" y="2209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93582" name="Oval 46"/>
          <p:cNvSpPr>
            <a:spLocks noChangeArrowheads="1"/>
          </p:cNvSpPr>
          <p:nvPr/>
        </p:nvSpPr>
        <p:spPr bwMode="auto">
          <a:xfrm>
            <a:off x="6934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  <p:cxnSp>
        <p:nvCxnSpPr>
          <p:cNvPr id="193583" name="AutoShape 47"/>
          <p:cNvCxnSpPr>
            <a:cxnSpLocks noChangeShapeType="1"/>
          </p:cNvCxnSpPr>
          <p:nvPr/>
        </p:nvCxnSpPr>
        <p:spPr bwMode="auto">
          <a:xfrm flipV="1">
            <a:off x="6562725" y="2752725"/>
            <a:ext cx="438150" cy="5905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584" name="Text Box 48"/>
          <p:cNvSpPr txBox="1">
            <a:spLocks noChangeArrowheads="1"/>
          </p:cNvSpPr>
          <p:nvPr/>
        </p:nvSpPr>
        <p:spPr bwMode="auto">
          <a:xfrm>
            <a:off x="6400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93585" name="Oval 49"/>
          <p:cNvSpPr>
            <a:spLocks noChangeArrowheads="1"/>
          </p:cNvSpPr>
          <p:nvPr/>
        </p:nvSpPr>
        <p:spPr bwMode="auto">
          <a:xfrm>
            <a:off x="6172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4</a:t>
            </a:r>
          </a:p>
        </p:txBody>
      </p:sp>
      <p:cxnSp>
        <p:nvCxnSpPr>
          <p:cNvPr id="193586" name="AutoShape 50"/>
          <p:cNvCxnSpPr>
            <a:cxnSpLocks noChangeShapeType="1"/>
            <a:stCxn id="193585" idx="5"/>
            <a:endCxn id="193585" idx="4"/>
          </p:cNvCxnSpPr>
          <p:nvPr/>
        </p:nvCxnSpPr>
        <p:spPr bwMode="auto">
          <a:xfrm flipH="1">
            <a:off x="6400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87" name="AutoShape 51"/>
          <p:cNvCxnSpPr>
            <a:cxnSpLocks noChangeShapeType="1"/>
            <a:stCxn id="193585" idx="5"/>
            <a:endCxn id="193585" idx="4"/>
          </p:cNvCxnSpPr>
          <p:nvPr/>
        </p:nvCxnSpPr>
        <p:spPr bwMode="auto">
          <a:xfrm flipH="1">
            <a:off x="6400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Oval 2"/>
          <p:cNvSpPr>
            <a:spLocks noChangeArrowheads="1"/>
          </p:cNvSpPr>
          <p:nvPr/>
        </p:nvSpPr>
        <p:spPr bwMode="auto">
          <a:xfrm>
            <a:off x="838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sp>
        <p:nvSpPr>
          <p:cNvPr id="194563" name="Oval 3"/>
          <p:cNvSpPr>
            <a:spLocks noChangeArrowheads="1"/>
          </p:cNvSpPr>
          <p:nvPr/>
        </p:nvSpPr>
        <p:spPr bwMode="auto">
          <a:xfrm>
            <a:off x="3505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94564" name="Oval 4"/>
          <p:cNvSpPr>
            <a:spLocks noChangeArrowheads="1"/>
          </p:cNvSpPr>
          <p:nvPr/>
        </p:nvSpPr>
        <p:spPr bwMode="auto">
          <a:xfrm>
            <a:off x="1600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94565" name="Oval 5"/>
          <p:cNvSpPr>
            <a:spLocks noChangeArrowheads="1"/>
          </p:cNvSpPr>
          <p:nvPr/>
        </p:nvSpPr>
        <p:spPr bwMode="auto">
          <a:xfrm>
            <a:off x="2743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94566" name="Oval 6"/>
          <p:cNvSpPr>
            <a:spLocks noChangeArrowheads="1"/>
          </p:cNvSpPr>
          <p:nvPr/>
        </p:nvSpPr>
        <p:spPr bwMode="auto">
          <a:xfrm>
            <a:off x="1600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94567" name="Oval 7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94568" name="Oval 8"/>
          <p:cNvSpPr>
            <a:spLocks noChangeArrowheads="1"/>
          </p:cNvSpPr>
          <p:nvPr/>
        </p:nvSpPr>
        <p:spPr bwMode="auto">
          <a:xfrm>
            <a:off x="8382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sp>
        <p:nvSpPr>
          <p:cNvPr id="194569" name="Oval 9"/>
          <p:cNvSpPr>
            <a:spLocks noChangeArrowheads="1"/>
          </p:cNvSpPr>
          <p:nvPr/>
        </p:nvSpPr>
        <p:spPr bwMode="auto">
          <a:xfrm>
            <a:off x="35052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6</a:t>
            </a:r>
          </a:p>
        </p:txBody>
      </p:sp>
      <p:cxnSp>
        <p:nvCxnSpPr>
          <p:cNvPr id="194570" name="AutoShape 10"/>
          <p:cNvCxnSpPr>
            <a:cxnSpLocks noChangeShapeType="1"/>
            <a:stCxn id="194562" idx="4"/>
            <a:endCxn id="194568" idx="0"/>
          </p:cNvCxnSpPr>
          <p:nvPr/>
        </p:nvCxnSpPr>
        <p:spPr bwMode="auto">
          <a:xfrm>
            <a:off x="1066800" y="28194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571" name="AutoShape 11"/>
          <p:cNvCxnSpPr>
            <a:cxnSpLocks noChangeShapeType="1"/>
            <a:stCxn id="194568" idx="6"/>
            <a:endCxn id="194569" idx="2"/>
          </p:cNvCxnSpPr>
          <p:nvPr/>
        </p:nvCxnSpPr>
        <p:spPr bwMode="auto">
          <a:xfrm>
            <a:off x="1295400" y="5334000"/>
            <a:ext cx="2209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572" name="AutoShape 12"/>
          <p:cNvCxnSpPr>
            <a:cxnSpLocks noChangeShapeType="1"/>
            <a:stCxn id="194563" idx="4"/>
            <a:endCxn id="194569" idx="0"/>
          </p:cNvCxnSpPr>
          <p:nvPr/>
        </p:nvCxnSpPr>
        <p:spPr bwMode="auto">
          <a:xfrm>
            <a:off x="3733800" y="2819400"/>
            <a:ext cx="0" cy="22860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573" name="AutoShape 13"/>
          <p:cNvCxnSpPr>
            <a:cxnSpLocks noChangeShapeType="1"/>
            <a:stCxn id="194564" idx="0"/>
            <a:endCxn id="194564" idx="0"/>
          </p:cNvCxnSpPr>
          <p:nvPr/>
        </p:nvCxnSpPr>
        <p:spPr bwMode="auto">
          <a:xfrm>
            <a:off x="1828800" y="32766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574" name="AutoShape 14"/>
          <p:cNvCxnSpPr>
            <a:cxnSpLocks noChangeShapeType="1"/>
            <a:stCxn id="194564" idx="6"/>
            <a:endCxn id="194565" idx="2"/>
          </p:cNvCxnSpPr>
          <p:nvPr/>
        </p:nvCxnSpPr>
        <p:spPr bwMode="auto">
          <a:xfrm>
            <a:off x="2057400" y="3505200"/>
            <a:ext cx="685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575" name="AutoShape 15"/>
          <p:cNvCxnSpPr>
            <a:cxnSpLocks noChangeShapeType="1"/>
            <a:stCxn id="194566" idx="6"/>
            <a:endCxn id="194567" idx="2"/>
          </p:cNvCxnSpPr>
          <p:nvPr/>
        </p:nvCxnSpPr>
        <p:spPr bwMode="auto">
          <a:xfrm>
            <a:off x="2057400" y="4495800"/>
            <a:ext cx="685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576" name="AutoShape 16"/>
          <p:cNvCxnSpPr>
            <a:cxnSpLocks noChangeShapeType="1"/>
            <a:stCxn id="194565" idx="5"/>
            <a:endCxn id="194565" idx="4"/>
          </p:cNvCxnSpPr>
          <p:nvPr/>
        </p:nvCxnSpPr>
        <p:spPr bwMode="auto">
          <a:xfrm flipH="1">
            <a:off x="2971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577" name="AutoShape 17"/>
          <p:cNvCxnSpPr>
            <a:cxnSpLocks noChangeShapeType="1"/>
            <a:stCxn id="194565" idx="5"/>
            <a:endCxn id="194565" idx="4"/>
          </p:cNvCxnSpPr>
          <p:nvPr/>
        </p:nvCxnSpPr>
        <p:spPr bwMode="auto">
          <a:xfrm flipH="1">
            <a:off x="2971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579" name="AutoShape 19"/>
          <p:cNvCxnSpPr>
            <a:cxnSpLocks noChangeShapeType="1"/>
            <a:stCxn id="194567" idx="5"/>
            <a:endCxn id="194569" idx="1"/>
          </p:cNvCxnSpPr>
          <p:nvPr/>
        </p:nvCxnSpPr>
        <p:spPr bwMode="auto">
          <a:xfrm>
            <a:off x="3133725" y="4657725"/>
            <a:ext cx="438150" cy="5143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580" name="Text Box 20"/>
          <p:cNvSpPr txBox="1">
            <a:spLocks noChangeArrowheads="1"/>
          </p:cNvSpPr>
          <p:nvPr/>
        </p:nvSpPr>
        <p:spPr bwMode="auto">
          <a:xfrm>
            <a:off x="36576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4581" name="Text Box 21"/>
          <p:cNvSpPr txBox="1">
            <a:spLocks noChangeArrowheads="1"/>
          </p:cNvSpPr>
          <p:nvPr/>
        </p:nvSpPr>
        <p:spPr bwMode="auto">
          <a:xfrm>
            <a:off x="22098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94582" name="Text Box 22"/>
          <p:cNvSpPr txBox="1">
            <a:spLocks noChangeArrowheads="1"/>
          </p:cNvSpPr>
          <p:nvPr/>
        </p:nvSpPr>
        <p:spPr bwMode="auto">
          <a:xfrm>
            <a:off x="7620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94583" name="Text Box 23"/>
          <p:cNvSpPr txBox="1">
            <a:spLocks noChangeArrowheads="1"/>
          </p:cNvSpPr>
          <p:nvPr/>
        </p:nvSpPr>
        <p:spPr bwMode="auto">
          <a:xfrm>
            <a:off x="6858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4584" name="Text Box 24"/>
          <p:cNvSpPr txBox="1">
            <a:spLocks noChangeArrowheads="1"/>
          </p:cNvSpPr>
          <p:nvPr/>
        </p:nvSpPr>
        <p:spPr bwMode="auto">
          <a:xfrm>
            <a:off x="22098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94585" name="Text Box 25"/>
          <p:cNvSpPr txBox="1">
            <a:spLocks noChangeArrowheads="1"/>
          </p:cNvSpPr>
          <p:nvPr/>
        </p:nvSpPr>
        <p:spPr bwMode="auto">
          <a:xfrm>
            <a:off x="2133600" y="4495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94587" name="Text Box 27"/>
          <p:cNvSpPr txBox="1">
            <a:spLocks noChangeArrowheads="1"/>
          </p:cNvSpPr>
          <p:nvPr/>
        </p:nvSpPr>
        <p:spPr bwMode="auto">
          <a:xfrm>
            <a:off x="28956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4588" name="Oval 28"/>
          <p:cNvSpPr>
            <a:spLocks noChangeArrowheads="1"/>
          </p:cNvSpPr>
          <p:nvPr/>
        </p:nvSpPr>
        <p:spPr bwMode="auto">
          <a:xfrm>
            <a:off x="5029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94589" name="Oval 29"/>
          <p:cNvSpPr>
            <a:spLocks noChangeArrowheads="1"/>
          </p:cNvSpPr>
          <p:nvPr/>
        </p:nvSpPr>
        <p:spPr bwMode="auto">
          <a:xfrm>
            <a:off x="5029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cxnSp>
        <p:nvCxnSpPr>
          <p:cNvPr id="194590" name="AutoShape 30"/>
          <p:cNvCxnSpPr>
            <a:cxnSpLocks noChangeShapeType="1"/>
            <a:stCxn id="194588" idx="4"/>
            <a:endCxn id="194589" idx="0"/>
          </p:cNvCxnSpPr>
          <p:nvPr/>
        </p:nvCxnSpPr>
        <p:spPr bwMode="auto">
          <a:xfrm>
            <a:off x="5257800" y="3733800"/>
            <a:ext cx="0" cy="5334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591" name="Text Box 31"/>
          <p:cNvSpPr txBox="1">
            <a:spLocks noChangeArrowheads="1"/>
          </p:cNvSpPr>
          <p:nvPr/>
        </p:nvSpPr>
        <p:spPr bwMode="auto">
          <a:xfrm>
            <a:off x="6248400" y="34290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94593" name="Rectangle 33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Prim’s algorithm</a:t>
            </a:r>
          </a:p>
        </p:txBody>
      </p:sp>
      <p:sp>
        <p:nvSpPr>
          <p:cNvPr id="194594" name="Text Box 34"/>
          <p:cNvSpPr txBox="1">
            <a:spLocks noChangeArrowheads="1"/>
          </p:cNvSpPr>
          <p:nvPr/>
        </p:nvSpPr>
        <p:spPr bwMode="auto">
          <a:xfrm>
            <a:off x="4800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94595" name="Text Box 35"/>
          <p:cNvSpPr txBox="1">
            <a:spLocks noChangeArrowheads="1"/>
          </p:cNvSpPr>
          <p:nvPr/>
        </p:nvSpPr>
        <p:spPr bwMode="auto">
          <a:xfrm>
            <a:off x="6934200" y="3581400"/>
            <a:ext cx="1981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The best choice is now {3,6} or {5,6}</a:t>
            </a:r>
          </a:p>
        </p:txBody>
      </p:sp>
      <p:sp>
        <p:nvSpPr>
          <p:cNvPr id="194596" name="Oval 36"/>
          <p:cNvSpPr>
            <a:spLocks noChangeArrowheads="1"/>
          </p:cNvSpPr>
          <p:nvPr/>
        </p:nvSpPr>
        <p:spPr bwMode="auto">
          <a:xfrm>
            <a:off x="4267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cxnSp>
        <p:nvCxnSpPr>
          <p:cNvPr id="194597" name="AutoShape 37"/>
          <p:cNvCxnSpPr>
            <a:cxnSpLocks noChangeShapeType="1"/>
            <a:stCxn id="194596" idx="5"/>
          </p:cNvCxnSpPr>
          <p:nvPr/>
        </p:nvCxnSpPr>
        <p:spPr bwMode="auto">
          <a:xfrm>
            <a:off x="4657725" y="2752725"/>
            <a:ext cx="438150" cy="5905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598" name="Text Box 38"/>
          <p:cNvSpPr txBox="1">
            <a:spLocks noChangeArrowheads="1"/>
          </p:cNvSpPr>
          <p:nvPr/>
        </p:nvSpPr>
        <p:spPr bwMode="auto">
          <a:xfrm>
            <a:off x="48006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cxnSp>
        <p:nvCxnSpPr>
          <p:cNvPr id="194599" name="AutoShape 39"/>
          <p:cNvCxnSpPr>
            <a:cxnSpLocks noChangeShapeType="1"/>
          </p:cNvCxnSpPr>
          <p:nvPr/>
        </p:nvCxnSpPr>
        <p:spPr bwMode="auto">
          <a:xfrm flipH="1">
            <a:off x="4724400" y="4724400"/>
            <a:ext cx="438150" cy="5143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00" name="Text Box 40"/>
          <p:cNvSpPr txBox="1">
            <a:spLocks noChangeArrowheads="1"/>
          </p:cNvSpPr>
          <p:nvPr/>
        </p:nvSpPr>
        <p:spPr bwMode="auto">
          <a:xfrm>
            <a:off x="4876800" y="4876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4601" name="Oval 41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cxnSp>
        <p:nvCxnSpPr>
          <p:cNvPr id="194602" name="AutoShape 42"/>
          <p:cNvCxnSpPr>
            <a:cxnSpLocks noChangeShapeType="1"/>
          </p:cNvCxnSpPr>
          <p:nvPr/>
        </p:nvCxnSpPr>
        <p:spPr bwMode="auto">
          <a:xfrm>
            <a:off x="4724400" y="2590800"/>
            <a:ext cx="2209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03" name="Text Box 43"/>
          <p:cNvSpPr txBox="1">
            <a:spLocks noChangeArrowheads="1"/>
          </p:cNvSpPr>
          <p:nvPr/>
        </p:nvSpPr>
        <p:spPr bwMode="auto">
          <a:xfrm>
            <a:off x="5638800" y="2209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94604" name="Oval 44"/>
          <p:cNvSpPr>
            <a:spLocks noChangeArrowheads="1"/>
          </p:cNvSpPr>
          <p:nvPr/>
        </p:nvSpPr>
        <p:spPr bwMode="auto">
          <a:xfrm>
            <a:off x="6934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  <p:cxnSp>
        <p:nvCxnSpPr>
          <p:cNvPr id="194605" name="AutoShape 45"/>
          <p:cNvCxnSpPr>
            <a:cxnSpLocks noChangeShapeType="1"/>
          </p:cNvCxnSpPr>
          <p:nvPr/>
        </p:nvCxnSpPr>
        <p:spPr bwMode="auto">
          <a:xfrm flipV="1">
            <a:off x="6562725" y="2752725"/>
            <a:ext cx="438150" cy="5905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06" name="Text Box 46"/>
          <p:cNvSpPr txBox="1">
            <a:spLocks noChangeArrowheads="1"/>
          </p:cNvSpPr>
          <p:nvPr/>
        </p:nvSpPr>
        <p:spPr bwMode="auto">
          <a:xfrm>
            <a:off x="6400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94607" name="Oval 47"/>
          <p:cNvSpPr>
            <a:spLocks noChangeArrowheads="1"/>
          </p:cNvSpPr>
          <p:nvPr/>
        </p:nvSpPr>
        <p:spPr bwMode="auto">
          <a:xfrm>
            <a:off x="6172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4</a:t>
            </a:r>
          </a:p>
        </p:txBody>
      </p:sp>
      <p:cxnSp>
        <p:nvCxnSpPr>
          <p:cNvPr id="194608" name="AutoShape 48"/>
          <p:cNvCxnSpPr>
            <a:cxnSpLocks noChangeShapeType="1"/>
            <a:stCxn id="194607" idx="5"/>
            <a:endCxn id="194607" idx="4"/>
          </p:cNvCxnSpPr>
          <p:nvPr/>
        </p:nvCxnSpPr>
        <p:spPr bwMode="auto">
          <a:xfrm flipH="1">
            <a:off x="6400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09" name="AutoShape 49"/>
          <p:cNvCxnSpPr>
            <a:cxnSpLocks noChangeShapeType="1"/>
            <a:stCxn id="194607" idx="5"/>
            <a:endCxn id="194607" idx="4"/>
          </p:cNvCxnSpPr>
          <p:nvPr/>
        </p:nvCxnSpPr>
        <p:spPr bwMode="auto">
          <a:xfrm flipH="1">
            <a:off x="6400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10" name="AutoShape 50"/>
          <p:cNvCxnSpPr>
            <a:cxnSpLocks noChangeShapeType="1"/>
          </p:cNvCxnSpPr>
          <p:nvPr/>
        </p:nvCxnSpPr>
        <p:spPr bwMode="auto">
          <a:xfrm>
            <a:off x="6400800" y="3733800"/>
            <a:ext cx="0" cy="5334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11" name="Text Box 51"/>
          <p:cNvSpPr txBox="1">
            <a:spLocks noChangeArrowheads="1"/>
          </p:cNvSpPr>
          <p:nvPr/>
        </p:nvSpPr>
        <p:spPr bwMode="auto">
          <a:xfrm>
            <a:off x="6324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94612" name="Oval 52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Oval 2"/>
          <p:cNvSpPr>
            <a:spLocks noChangeArrowheads="1"/>
          </p:cNvSpPr>
          <p:nvPr/>
        </p:nvSpPr>
        <p:spPr bwMode="auto">
          <a:xfrm>
            <a:off x="838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sp>
        <p:nvSpPr>
          <p:cNvPr id="195587" name="Oval 3"/>
          <p:cNvSpPr>
            <a:spLocks noChangeArrowheads="1"/>
          </p:cNvSpPr>
          <p:nvPr/>
        </p:nvSpPr>
        <p:spPr bwMode="auto">
          <a:xfrm>
            <a:off x="3505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95588" name="Oval 4"/>
          <p:cNvSpPr>
            <a:spLocks noChangeArrowheads="1"/>
          </p:cNvSpPr>
          <p:nvPr/>
        </p:nvSpPr>
        <p:spPr bwMode="auto">
          <a:xfrm>
            <a:off x="1600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95589" name="Oval 5"/>
          <p:cNvSpPr>
            <a:spLocks noChangeArrowheads="1"/>
          </p:cNvSpPr>
          <p:nvPr/>
        </p:nvSpPr>
        <p:spPr bwMode="auto">
          <a:xfrm>
            <a:off x="2743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95590" name="Oval 6"/>
          <p:cNvSpPr>
            <a:spLocks noChangeArrowheads="1"/>
          </p:cNvSpPr>
          <p:nvPr/>
        </p:nvSpPr>
        <p:spPr bwMode="auto">
          <a:xfrm>
            <a:off x="1600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95591" name="Oval 7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95592" name="Oval 8"/>
          <p:cNvSpPr>
            <a:spLocks noChangeArrowheads="1"/>
          </p:cNvSpPr>
          <p:nvPr/>
        </p:nvSpPr>
        <p:spPr bwMode="auto">
          <a:xfrm>
            <a:off x="8382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sp>
        <p:nvSpPr>
          <p:cNvPr id="195593" name="Oval 9"/>
          <p:cNvSpPr>
            <a:spLocks noChangeArrowheads="1"/>
          </p:cNvSpPr>
          <p:nvPr/>
        </p:nvSpPr>
        <p:spPr bwMode="auto">
          <a:xfrm>
            <a:off x="35052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6</a:t>
            </a:r>
          </a:p>
        </p:txBody>
      </p:sp>
      <p:cxnSp>
        <p:nvCxnSpPr>
          <p:cNvPr id="195594" name="AutoShape 10"/>
          <p:cNvCxnSpPr>
            <a:cxnSpLocks noChangeShapeType="1"/>
            <a:stCxn id="195586" idx="4"/>
            <a:endCxn id="195592" idx="0"/>
          </p:cNvCxnSpPr>
          <p:nvPr/>
        </p:nvCxnSpPr>
        <p:spPr bwMode="auto">
          <a:xfrm>
            <a:off x="1066800" y="28194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5" name="AutoShape 11"/>
          <p:cNvCxnSpPr>
            <a:cxnSpLocks noChangeShapeType="1"/>
            <a:stCxn id="195592" idx="6"/>
            <a:endCxn id="195593" idx="2"/>
          </p:cNvCxnSpPr>
          <p:nvPr/>
        </p:nvCxnSpPr>
        <p:spPr bwMode="auto">
          <a:xfrm>
            <a:off x="1295400" y="533400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6" name="AutoShape 12"/>
          <p:cNvCxnSpPr>
            <a:cxnSpLocks noChangeShapeType="1"/>
            <a:stCxn id="195587" idx="4"/>
            <a:endCxn id="195593" idx="0"/>
          </p:cNvCxnSpPr>
          <p:nvPr/>
        </p:nvCxnSpPr>
        <p:spPr bwMode="auto">
          <a:xfrm>
            <a:off x="3733800" y="2819400"/>
            <a:ext cx="0" cy="228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7" name="AutoShape 13"/>
          <p:cNvCxnSpPr>
            <a:cxnSpLocks noChangeShapeType="1"/>
            <a:stCxn id="195588" idx="0"/>
            <a:endCxn id="195588" idx="0"/>
          </p:cNvCxnSpPr>
          <p:nvPr/>
        </p:nvCxnSpPr>
        <p:spPr bwMode="auto">
          <a:xfrm>
            <a:off x="1828800" y="32766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8" name="AutoShape 14"/>
          <p:cNvCxnSpPr>
            <a:cxnSpLocks noChangeShapeType="1"/>
            <a:stCxn id="195588" idx="6"/>
            <a:endCxn id="195589" idx="2"/>
          </p:cNvCxnSpPr>
          <p:nvPr/>
        </p:nvCxnSpPr>
        <p:spPr bwMode="auto">
          <a:xfrm>
            <a:off x="2057400" y="35052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9" name="AutoShape 15"/>
          <p:cNvCxnSpPr>
            <a:cxnSpLocks noChangeShapeType="1"/>
            <a:stCxn id="195590" idx="6"/>
            <a:endCxn id="195591" idx="2"/>
          </p:cNvCxnSpPr>
          <p:nvPr/>
        </p:nvCxnSpPr>
        <p:spPr bwMode="auto">
          <a:xfrm>
            <a:off x="2057400" y="44958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00" name="AutoShape 16"/>
          <p:cNvCxnSpPr>
            <a:cxnSpLocks noChangeShapeType="1"/>
            <a:stCxn id="195589" idx="5"/>
            <a:endCxn id="195589" idx="4"/>
          </p:cNvCxnSpPr>
          <p:nvPr/>
        </p:nvCxnSpPr>
        <p:spPr bwMode="auto">
          <a:xfrm flipH="1">
            <a:off x="2971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01" name="AutoShape 17"/>
          <p:cNvCxnSpPr>
            <a:cxnSpLocks noChangeShapeType="1"/>
            <a:stCxn id="195589" idx="5"/>
            <a:endCxn id="195589" idx="4"/>
          </p:cNvCxnSpPr>
          <p:nvPr/>
        </p:nvCxnSpPr>
        <p:spPr bwMode="auto">
          <a:xfrm flipH="1">
            <a:off x="2971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36576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5604" name="Text Box 20"/>
          <p:cNvSpPr txBox="1">
            <a:spLocks noChangeArrowheads="1"/>
          </p:cNvSpPr>
          <p:nvPr/>
        </p:nvSpPr>
        <p:spPr bwMode="auto">
          <a:xfrm>
            <a:off x="22098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95605" name="Text Box 21"/>
          <p:cNvSpPr txBox="1">
            <a:spLocks noChangeArrowheads="1"/>
          </p:cNvSpPr>
          <p:nvPr/>
        </p:nvSpPr>
        <p:spPr bwMode="auto">
          <a:xfrm>
            <a:off x="7620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95606" name="Text Box 22"/>
          <p:cNvSpPr txBox="1">
            <a:spLocks noChangeArrowheads="1"/>
          </p:cNvSpPr>
          <p:nvPr/>
        </p:nvSpPr>
        <p:spPr bwMode="auto">
          <a:xfrm>
            <a:off x="685800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5607" name="Text Box 23"/>
          <p:cNvSpPr txBox="1">
            <a:spLocks noChangeArrowheads="1"/>
          </p:cNvSpPr>
          <p:nvPr/>
        </p:nvSpPr>
        <p:spPr bwMode="auto">
          <a:xfrm>
            <a:off x="22098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95608" name="Text Box 24"/>
          <p:cNvSpPr txBox="1">
            <a:spLocks noChangeArrowheads="1"/>
          </p:cNvSpPr>
          <p:nvPr/>
        </p:nvSpPr>
        <p:spPr bwMode="auto">
          <a:xfrm>
            <a:off x="2209800" y="4495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95610" name="Oval 26"/>
          <p:cNvSpPr>
            <a:spLocks noChangeArrowheads="1"/>
          </p:cNvSpPr>
          <p:nvPr/>
        </p:nvSpPr>
        <p:spPr bwMode="auto">
          <a:xfrm>
            <a:off x="5029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95611" name="Oval 27"/>
          <p:cNvSpPr>
            <a:spLocks noChangeArrowheads="1"/>
          </p:cNvSpPr>
          <p:nvPr/>
        </p:nvSpPr>
        <p:spPr bwMode="auto">
          <a:xfrm>
            <a:off x="5029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</p:txBody>
      </p:sp>
      <p:cxnSp>
        <p:nvCxnSpPr>
          <p:cNvPr id="195612" name="AutoShape 28"/>
          <p:cNvCxnSpPr>
            <a:cxnSpLocks noChangeShapeType="1"/>
            <a:stCxn id="195610" idx="4"/>
            <a:endCxn id="195611" idx="0"/>
          </p:cNvCxnSpPr>
          <p:nvPr/>
        </p:nvCxnSpPr>
        <p:spPr bwMode="auto">
          <a:xfrm>
            <a:off x="5257800" y="3733800"/>
            <a:ext cx="0" cy="5334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13" name="Text Box 29"/>
          <p:cNvSpPr txBox="1">
            <a:spLocks noChangeArrowheads="1"/>
          </p:cNvSpPr>
          <p:nvPr/>
        </p:nvSpPr>
        <p:spPr bwMode="auto">
          <a:xfrm>
            <a:off x="6248400" y="34290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/>
          </a:p>
        </p:txBody>
      </p:sp>
      <p:sp>
        <p:nvSpPr>
          <p:cNvPr id="195614" name="Rectangle 30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Prim’s algorithm</a:t>
            </a:r>
          </a:p>
        </p:txBody>
      </p:sp>
      <p:sp>
        <p:nvSpPr>
          <p:cNvPr id="195615" name="Text Box 31"/>
          <p:cNvSpPr txBox="1">
            <a:spLocks noChangeArrowheads="1"/>
          </p:cNvSpPr>
          <p:nvPr/>
        </p:nvSpPr>
        <p:spPr bwMode="auto">
          <a:xfrm>
            <a:off x="4800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95616" name="Text Box 32"/>
          <p:cNvSpPr txBox="1">
            <a:spLocks noChangeArrowheads="1"/>
          </p:cNvSpPr>
          <p:nvPr/>
        </p:nvSpPr>
        <p:spPr bwMode="auto">
          <a:xfrm>
            <a:off x="6934200" y="3581400"/>
            <a:ext cx="1981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A MST is formed</a:t>
            </a:r>
          </a:p>
          <a:p>
            <a:pPr algn="l">
              <a:spcBef>
                <a:spcPct val="50000"/>
              </a:spcBef>
            </a:pPr>
            <a:r>
              <a:rPr lang="en-US" altLang="en-US"/>
              <a:t>Weight = 93</a:t>
            </a:r>
          </a:p>
        </p:txBody>
      </p:sp>
      <p:sp>
        <p:nvSpPr>
          <p:cNvPr id="195617" name="Oval 33"/>
          <p:cNvSpPr>
            <a:spLocks noChangeArrowheads="1"/>
          </p:cNvSpPr>
          <p:nvPr/>
        </p:nvSpPr>
        <p:spPr bwMode="auto">
          <a:xfrm>
            <a:off x="4267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8</a:t>
            </a:r>
          </a:p>
        </p:txBody>
      </p:sp>
      <p:cxnSp>
        <p:nvCxnSpPr>
          <p:cNvPr id="195618" name="AutoShape 34"/>
          <p:cNvCxnSpPr>
            <a:cxnSpLocks noChangeShapeType="1"/>
            <a:stCxn id="195617" idx="5"/>
          </p:cNvCxnSpPr>
          <p:nvPr/>
        </p:nvCxnSpPr>
        <p:spPr bwMode="auto">
          <a:xfrm>
            <a:off x="4657725" y="2752725"/>
            <a:ext cx="438150" cy="5905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19" name="Text Box 35"/>
          <p:cNvSpPr txBox="1">
            <a:spLocks noChangeArrowheads="1"/>
          </p:cNvSpPr>
          <p:nvPr/>
        </p:nvSpPr>
        <p:spPr bwMode="auto">
          <a:xfrm>
            <a:off x="48006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cxnSp>
        <p:nvCxnSpPr>
          <p:cNvPr id="195620" name="AutoShape 36"/>
          <p:cNvCxnSpPr>
            <a:cxnSpLocks noChangeShapeType="1"/>
          </p:cNvCxnSpPr>
          <p:nvPr/>
        </p:nvCxnSpPr>
        <p:spPr bwMode="auto">
          <a:xfrm flipH="1">
            <a:off x="4724400" y="4724400"/>
            <a:ext cx="438150" cy="5143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21" name="Text Box 37"/>
          <p:cNvSpPr txBox="1">
            <a:spLocks noChangeArrowheads="1"/>
          </p:cNvSpPr>
          <p:nvPr/>
        </p:nvSpPr>
        <p:spPr bwMode="auto">
          <a:xfrm>
            <a:off x="4876800" y="4876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5622" name="Oval 38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7</a:t>
            </a:r>
          </a:p>
        </p:txBody>
      </p:sp>
      <p:cxnSp>
        <p:nvCxnSpPr>
          <p:cNvPr id="195623" name="AutoShape 39"/>
          <p:cNvCxnSpPr>
            <a:cxnSpLocks noChangeShapeType="1"/>
          </p:cNvCxnSpPr>
          <p:nvPr/>
        </p:nvCxnSpPr>
        <p:spPr bwMode="auto">
          <a:xfrm>
            <a:off x="4724400" y="2590800"/>
            <a:ext cx="22098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24" name="Text Box 40"/>
          <p:cNvSpPr txBox="1">
            <a:spLocks noChangeArrowheads="1"/>
          </p:cNvSpPr>
          <p:nvPr/>
        </p:nvSpPr>
        <p:spPr bwMode="auto">
          <a:xfrm>
            <a:off x="5638800" y="2209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15</a:t>
            </a:r>
          </a:p>
        </p:txBody>
      </p:sp>
      <p:sp>
        <p:nvSpPr>
          <p:cNvPr id="195625" name="Oval 41"/>
          <p:cNvSpPr>
            <a:spLocks noChangeArrowheads="1"/>
          </p:cNvSpPr>
          <p:nvPr/>
        </p:nvSpPr>
        <p:spPr bwMode="auto">
          <a:xfrm>
            <a:off x="69342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5</a:t>
            </a:r>
          </a:p>
        </p:txBody>
      </p:sp>
      <p:cxnSp>
        <p:nvCxnSpPr>
          <p:cNvPr id="195626" name="AutoShape 42"/>
          <p:cNvCxnSpPr>
            <a:cxnSpLocks noChangeShapeType="1"/>
          </p:cNvCxnSpPr>
          <p:nvPr/>
        </p:nvCxnSpPr>
        <p:spPr bwMode="auto">
          <a:xfrm flipV="1">
            <a:off x="6562725" y="2752725"/>
            <a:ext cx="438150" cy="5905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27" name="Text Box 43"/>
          <p:cNvSpPr txBox="1">
            <a:spLocks noChangeArrowheads="1"/>
          </p:cNvSpPr>
          <p:nvPr/>
        </p:nvSpPr>
        <p:spPr bwMode="auto">
          <a:xfrm>
            <a:off x="6400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195628" name="Oval 44"/>
          <p:cNvSpPr>
            <a:spLocks noChangeArrowheads="1"/>
          </p:cNvSpPr>
          <p:nvPr/>
        </p:nvSpPr>
        <p:spPr bwMode="auto">
          <a:xfrm>
            <a:off x="61722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4</a:t>
            </a:r>
          </a:p>
        </p:txBody>
      </p:sp>
      <p:cxnSp>
        <p:nvCxnSpPr>
          <p:cNvPr id="195629" name="AutoShape 45"/>
          <p:cNvCxnSpPr>
            <a:cxnSpLocks noChangeShapeType="1"/>
            <a:stCxn id="195628" idx="5"/>
            <a:endCxn id="195628" idx="4"/>
          </p:cNvCxnSpPr>
          <p:nvPr/>
        </p:nvCxnSpPr>
        <p:spPr bwMode="auto">
          <a:xfrm flipH="1">
            <a:off x="6400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30" name="AutoShape 46"/>
          <p:cNvCxnSpPr>
            <a:cxnSpLocks noChangeShapeType="1"/>
            <a:stCxn id="195628" idx="5"/>
            <a:endCxn id="195628" idx="4"/>
          </p:cNvCxnSpPr>
          <p:nvPr/>
        </p:nvCxnSpPr>
        <p:spPr bwMode="auto">
          <a:xfrm flipH="1">
            <a:off x="6400800" y="3667125"/>
            <a:ext cx="161925" cy="6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31" name="AutoShape 47"/>
          <p:cNvCxnSpPr>
            <a:cxnSpLocks noChangeShapeType="1"/>
          </p:cNvCxnSpPr>
          <p:nvPr/>
        </p:nvCxnSpPr>
        <p:spPr bwMode="auto">
          <a:xfrm>
            <a:off x="6400800" y="3733800"/>
            <a:ext cx="0" cy="5334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32" name="Text Box 48"/>
          <p:cNvSpPr txBox="1">
            <a:spLocks noChangeArrowheads="1"/>
          </p:cNvSpPr>
          <p:nvPr/>
        </p:nvSpPr>
        <p:spPr bwMode="auto">
          <a:xfrm>
            <a:off x="6324600" y="3810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95633" name="Oval 49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95634" name="Oval 50"/>
          <p:cNvSpPr>
            <a:spLocks noChangeArrowheads="1"/>
          </p:cNvSpPr>
          <p:nvPr/>
        </p:nvSpPr>
        <p:spPr bwMode="auto">
          <a:xfrm>
            <a:off x="6858000" y="5181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000000"/>
                </a:solidFill>
                <a:latin typeface="Arial Black" pitchFamily="34" charset="0"/>
              </a:rPr>
              <a:t>6</a:t>
            </a:r>
          </a:p>
        </p:txBody>
      </p:sp>
      <p:sp>
        <p:nvSpPr>
          <p:cNvPr id="195635" name="Text Box 51"/>
          <p:cNvSpPr txBox="1">
            <a:spLocks noChangeArrowheads="1"/>
          </p:cNvSpPr>
          <p:nvPr/>
        </p:nvSpPr>
        <p:spPr bwMode="auto">
          <a:xfrm>
            <a:off x="6248400" y="4876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cxnSp>
        <p:nvCxnSpPr>
          <p:cNvPr id="195636" name="AutoShape 52"/>
          <p:cNvCxnSpPr>
            <a:cxnSpLocks noChangeShapeType="1"/>
          </p:cNvCxnSpPr>
          <p:nvPr/>
        </p:nvCxnSpPr>
        <p:spPr bwMode="auto">
          <a:xfrm>
            <a:off x="6477000" y="4724400"/>
            <a:ext cx="438150" cy="5143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algorithm – more complex</a:t>
            </a:r>
          </a:p>
        </p:txBody>
      </p:sp>
      <p:sp>
        <p:nvSpPr>
          <p:cNvPr id="175108" name="Oval 4"/>
          <p:cNvSpPr>
            <a:spLocks noChangeArrowheads="1"/>
          </p:cNvSpPr>
          <p:nvPr/>
        </p:nvSpPr>
        <p:spPr bwMode="auto">
          <a:xfrm>
            <a:off x="1752600" y="23622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3886200" y="54102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10" name="Oval 6"/>
          <p:cNvSpPr>
            <a:spLocks noChangeArrowheads="1"/>
          </p:cNvSpPr>
          <p:nvPr/>
        </p:nvSpPr>
        <p:spPr bwMode="auto">
          <a:xfrm>
            <a:off x="6172200" y="54102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4953000" y="44958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12" name="Oval 8"/>
          <p:cNvSpPr>
            <a:spLocks noChangeArrowheads="1"/>
          </p:cNvSpPr>
          <p:nvPr/>
        </p:nvSpPr>
        <p:spPr bwMode="auto">
          <a:xfrm>
            <a:off x="2743200" y="47244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3276600" y="30480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Arial Black" pitchFamily="34" charset="0"/>
              </a:rPr>
              <a:t>0</a:t>
            </a:r>
          </a:p>
        </p:txBody>
      </p:sp>
      <p:sp>
        <p:nvSpPr>
          <p:cNvPr id="175114" name="Oval 10"/>
          <p:cNvSpPr>
            <a:spLocks noChangeArrowheads="1"/>
          </p:cNvSpPr>
          <p:nvPr/>
        </p:nvSpPr>
        <p:spPr bwMode="auto">
          <a:xfrm>
            <a:off x="4419600" y="35814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3352800" y="18288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16" name="Oval 12"/>
          <p:cNvSpPr>
            <a:spLocks noChangeArrowheads="1"/>
          </p:cNvSpPr>
          <p:nvPr/>
        </p:nvSpPr>
        <p:spPr bwMode="auto">
          <a:xfrm>
            <a:off x="4953000" y="2743200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5117" name="AutoShape 13"/>
          <p:cNvCxnSpPr>
            <a:cxnSpLocks noChangeShapeType="1"/>
          </p:cNvCxnSpPr>
          <p:nvPr/>
        </p:nvCxnSpPr>
        <p:spPr bwMode="auto">
          <a:xfrm>
            <a:off x="3657600" y="2057400"/>
            <a:ext cx="1339850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118" name="AutoShape 14"/>
          <p:cNvCxnSpPr>
            <a:cxnSpLocks noChangeShapeType="1"/>
            <a:stCxn id="175115" idx="4"/>
            <a:endCxn id="175113" idx="0"/>
          </p:cNvCxnSpPr>
          <p:nvPr/>
        </p:nvCxnSpPr>
        <p:spPr bwMode="auto">
          <a:xfrm flipH="1">
            <a:off x="3429000" y="2133600"/>
            <a:ext cx="76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119" name="AutoShape 15"/>
          <p:cNvCxnSpPr>
            <a:cxnSpLocks noChangeShapeType="1"/>
            <a:stCxn id="175115" idx="2"/>
            <a:endCxn id="175108" idx="7"/>
          </p:cNvCxnSpPr>
          <p:nvPr/>
        </p:nvCxnSpPr>
        <p:spPr bwMode="auto">
          <a:xfrm flipH="1">
            <a:off x="2012950" y="1981200"/>
            <a:ext cx="13398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120" name="AutoShape 16"/>
          <p:cNvCxnSpPr>
            <a:cxnSpLocks noChangeShapeType="1"/>
            <a:stCxn id="175108" idx="4"/>
            <a:endCxn id="175112" idx="1"/>
          </p:cNvCxnSpPr>
          <p:nvPr/>
        </p:nvCxnSpPr>
        <p:spPr bwMode="auto">
          <a:xfrm>
            <a:off x="1905000" y="2667000"/>
            <a:ext cx="882650" cy="2101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121" name="AutoShape 17"/>
          <p:cNvCxnSpPr>
            <a:cxnSpLocks noChangeShapeType="1"/>
            <a:stCxn id="175113" idx="4"/>
            <a:endCxn id="175112" idx="7"/>
          </p:cNvCxnSpPr>
          <p:nvPr/>
        </p:nvCxnSpPr>
        <p:spPr bwMode="auto">
          <a:xfrm flipH="1">
            <a:off x="3003550" y="3352800"/>
            <a:ext cx="425450" cy="1416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122" name="AutoShape 18"/>
          <p:cNvCxnSpPr>
            <a:cxnSpLocks noChangeShapeType="1"/>
            <a:stCxn id="175113" idx="5"/>
            <a:endCxn id="175114" idx="1"/>
          </p:cNvCxnSpPr>
          <p:nvPr/>
        </p:nvCxnSpPr>
        <p:spPr bwMode="auto">
          <a:xfrm>
            <a:off x="3536950" y="3308350"/>
            <a:ext cx="9271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123" name="AutoShape 19"/>
          <p:cNvCxnSpPr>
            <a:cxnSpLocks noChangeShapeType="1"/>
            <a:stCxn id="175116" idx="4"/>
            <a:endCxn id="175114" idx="7"/>
          </p:cNvCxnSpPr>
          <p:nvPr/>
        </p:nvCxnSpPr>
        <p:spPr bwMode="auto">
          <a:xfrm flipH="1">
            <a:off x="4679950" y="3048000"/>
            <a:ext cx="42545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124" name="AutoShape 20"/>
          <p:cNvCxnSpPr>
            <a:cxnSpLocks noChangeShapeType="1"/>
            <a:stCxn id="175113" idx="7"/>
            <a:endCxn id="175116" idx="2"/>
          </p:cNvCxnSpPr>
          <p:nvPr/>
        </p:nvCxnSpPr>
        <p:spPr bwMode="auto">
          <a:xfrm flipV="1">
            <a:off x="3536950" y="2895600"/>
            <a:ext cx="1416050" cy="19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125" name="AutoShape 21"/>
          <p:cNvCxnSpPr>
            <a:cxnSpLocks noChangeShapeType="1"/>
            <a:stCxn id="175114" idx="5"/>
            <a:endCxn id="175111" idx="1"/>
          </p:cNvCxnSpPr>
          <p:nvPr/>
        </p:nvCxnSpPr>
        <p:spPr bwMode="auto">
          <a:xfrm>
            <a:off x="4679950" y="3841750"/>
            <a:ext cx="3175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126" name="AutoShape 22"/>
          <p:cNvCxnSpPr>
            <a:cxnSpLocks noChangeShapeType="1"/>
            <a:stCxn id="175114" idx="3"/>
            <a:endCxn id="175112" idx="6"/>
          </p:cNvCxnSpPr>
          <p:nvPr/>
        </p:nvCxnSpPr>
        <p:spPr bwMode="auto">
          <a:xfrm flipH="1">
            <a:off x="3048000" y="3841750"/>
            <a:ext cx="14160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127" name="AutoShape 23"/>
          <p:cNvCxnSpPr>
            <a:cxnSpLocks noChangeShapeType="1"/>
            <a:stCxn id="175112" idx="5"/>
            <a:endCxn id="175109" idx="1"/>
          </p:cNvCxnSpPr>
          <p:nvPr/>
        </p:nvCxnSpPr>
        <p:spPr bwMode="auto">
          <a:xfrm>
            <a:off x="3003550" y="4984750"/>
            <a:ext cx="9271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128" name="AutoShape 24"/>
          <p:cNvCxnSpPr>
            <a:cxnSpLocks noChangeShapeType="1"/>
            <a:stCxn id="175111" idx="4"/>
            <a:endCxn id="175109" idx="7"/>
          </p:cNvCxnSpPr>
          <p:nvPr/>
        </p:nvCxnSpPr>
        <p:spPr bwMode="auto">
          <a:xfrm flipH="1">
            <a:off x="4146550" y="4800600"/>
            <a:ext cx="958850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129" name="AutoShape 25"/>
          <p:cNvCxnSpPr>
            <a:cxnSpLocks noChangeShapeType="1"/>
            <a:stCxn id="175111" idx="5"/>
            <a:endCxn id="175110" idx="0"/>
          </p:cNvCxnSpPr>
          <p:nvPr/>
        </p:nvCxnSpPr>
        <p:spPr bwMode="auto">
          <a:xfrm>
            <a:off x="5213350" y="4756150"/>
            <a:ext cx="1111250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130" name="AutoShape 26"/>
          <p:cNvCxnSpPr>
            <a:cxnSpLocks noChangeShapeType="1"/>
            <a:stCxn id="175109" idx="5"/>
            <a:endCxn id="175110" idx="3"/>
          </p:cNvCxnSpPr>
          <p:nvPr/>
        </p:nvCxnSpPr>
        <p:spPr bwMode="auto">
          <a:xfrm>
            <a:off x="4146550" y="5670550"/>
            <a:ext cx="2070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131" name="Text Box 27"/>
          <p:cNvSpPr txBox="1">
            <a:spLocks noChangeArrowheads="1"/>
          </p:cNvSpPr>
          <p:nvPr/>
        </p:nvSpPr>
        <p:spPr bwMode="auto">
          <a:xfrm>
            <a:off x="3962400" y="2667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175132" name="Text Box 28"/>
          <p:cNvSpPr txBox="1">
            <a:spLocks noChangeArrowheads="1"/>
          </p:cNvSpPr>
          <p:nvPr/>
        </p:nvSpPr>
        <p:spPr bwMode="auto">
          <a:xfrm>
            <a:off x="4191000" y="205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175133" name="Text Box 29"/>
          <p:cNvSpPr txBox="1">
            <a:spLocks noChangeArrowheads="1"/>
          </p:cNvSpPr>
          <p:nvPr/>
        </p:nvSpPr>
        <p:spPr bwMode="auto">
          <a:xfrm>
            <a:off x="3048000" y="2438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54</a:t>
            </a:r>
          </a:p>
        </p:txBody>
      </p:sp>
      <p:sp>
        <p:nvSpPr>
          <p:cNvPr id="175134" name="Text Box 30"/>
          <p:cNvSpPr txBox="1">
            <a:spLocks noChangeArrowheads="1"/>
          </p:cNvSpPr>
          <p:nvPr/>
        </p:nvSpPr>
        <p:spPr bwMode="auto">
          <a:xfrm>
            <a:off x="2286000" y="190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75135" name="Text Box 31"/>
          <p:cNvSpPr txBox="1">
            <a:spLocks noChangeArrowheads="1"/>
          </p:cNvSpPr>
          <p:nvPr/>
        </p:nvSpPr>
        <p:spPr bwMode="auto">
          <a:xfrm>
            <a:off x="1905000" y="3505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44</a:t>
            </a:r>
          </a:p>
        </p:txBody>
      </p:sp>
      <p:sp>
        <p:nvSpPr>
          <p:cNvPr id="175136" name="Text Box 32"/>
          <p:cNvSpPr txBox="1">
            <a:spLocks noChangeArrowheads="1"/>
          </p:cNvSpPr>
          <p:nvPr/>
        </p:nvSpPr>
        <p:spPr bwMode="auto">
          <a:xfrm>
            <a:off x="2819400" y="36576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75137" name="Text Box 33"/>
          <p:cNvSpPr txBox="1">
            <a:spLocks noChangeArrowheads="1"/>
          </p:cNvSpPr>
          <p:nvPr/>
        </p:nvSpPr>
        <p:spPr bwMode="auto">
          <a:xfrm>
            <a:off x="3810000" y="4343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99</a:t>
            </a:r>
          </a:p>
        </p:txBody>
      </p:sp>
      <p:sp>
        <p:nvSpPr>
          <p:cNvPr id="175138" name="Text Box 34"/>
          <p:cNvSpPr txBox="1">
            <a:spLocks noChangeArrowheads="1"/>
          </p:cNvSpPr>
          <p:nvPr/>
        </p:nvSpPr>
        <p:spPr bwMode="auto">
          <a:xfrm>
            <a:off x="4876800" y="40386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32</a:t>
            </a:r>
          </a:p>
        </p:txBody>
      </p:sp>
      <p:sp>
        <p:nvSpPr>
          <p:cNvPr id="175139" name="Text Box 35"/>
          <p:cNvSpPr txBox="1">
            <a:spLocks noChangeArrowheads="1"/>
          </p:cNvSpPr>
          <p:nvPr/>
        </p:nvSpPr>
        <p:spPr bwMode="auto">
          <a:xfrm>
            <a:off x="3733800" y="3505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75140" name="Text Box 36"/>
          <p:cNvSpPr txBox="1">
            <a:spLocks noChangeArrowheads="1"/>
          </p:cNvSpPr>
          <p:nvPr/>
        </p:nvSpPr>
        <p:spPr bwMode="auto">
          <a:xfrm>
            <a:off x="4876800" y="3276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100</a:t>
            </a:r>
          </a:p>
        </p:txBody>
      </p:sp>
      <p:sp>
        <p:nvSpPr>
          <p:cNvPr id="175141" name="Text Box 37"/>
          <p:cNvSpPr txBox="1">
            <a:spLocks noChangeArrowheads="1"/>
          </p:cNvSpPr>
          <p:nvPr/>
        </p:nvSpPr>
        <p:spPr bwMode="auto">
          <a:xfrm>
            <a:off x="32004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11</a:t>
            </a:r>
          </a:p>
        </p:txBody>
      </p:sp>
      <p:sp>
        <p:nvSpPr>
          <p:cNvPr id="175142" name="Text Box 38"/>
          <p:cNvSpPr txBox="1">
            <a:spLocks noChangeArrowheads="1"/>
          </p:cNvSpPr>
          <p:nvPr/>
        </p:nvSpPr>
        <p:spPr bwMode="auto">
          <a:xfrm>
            <a:off x="4572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75143" name="Text Box 39"/>
          <p:cNvSpPr txBox="1">
            <a:spLocks noChangeArrowheads="1"/>
          </p:cNvSpPr>
          <p:nvPr/>
        </p:nvSpPr>
        <p:spPr bwMode="auto">
          <a:xfrm>
            <a:off x="57150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31</a:t>
            </a:r>
          </a:p>
        </p:txBody>
      </p:sp>
      <p:sp>
        <p:nvSpPr>
          <p:cNvPr id="175144" name="Text Box 40"/>
          <p:cNvSpPr txBox="1">
            <a:spLocks noChangeArrowheads="1"/>
          </p:cNvSpPr>
          <p:nvPr/>
        </p:nvSpPr>
        <p:spPr bwMode="auto">
          <a:xfrm>
            <a:off x="50292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algorithm – more complex</a:t>
            </a:r>
          </a:p>
        </p:txBody>
      </p:sp>
      <p:sp>
        <p:nvSpPr>
          <p:cNvPr id="201731" name="Oval 3"/>
          <p:cNvSpPr>
            <a:spLocks noChangeArrowheads="1"/>
          </p:cNvSpPr>
          <p:nvPr/>
        </p:nvSpPr>
        <p:spPr bwMode="auto">
          <a:xfrm>
            <a:off x="1752600" y="23622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3886200" y="54102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6172200" y="54102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4953000" y="44958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2743200" y="47244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6" name="Oval 8"/>
          <p:cNvSpPr>
            <a:spLocks noChangeArrowheads="1"/>
          </p:cNvSpPr>
          <p:nvPr/>
        </p:nvSpPr>
        <p:spPr bwMode="auto">
          <a:xfrm>
            <a:off x="3276600" y="30480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Arial Black" pitchFamily="34" charset="0"/>
              </a:rPr>
              <a:t>0</a:t>
            </a:r>
          </a:p>
        </p:txBody>
      </p:sp>
      <p:sp>
        <p:nvSpPr>
          <p:cNvPr id="201737" name="Oval 9"/>
          <p:cNvSpPr>
            <a:spLocks noChangeArrowheads="1"/>
          </p:cNvSpPr>
          <p:nvPr/>
        </p:nvSpPr>
        <p:spPr bwMode="auto">
          <a:xfrm>
            <a:off x="4419600" y="35814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8" name="Oval 10"/>
          <p:cNvSpPr>
            <a:spLocks noChangeArrowheads="1"/>
          </p:cNvSpPr>
          <p:nvPr/>
        </p:nvSpPr>
        <p:spPr bwMode="auto">
          <a:xfrm>
            <a:off x="3352800" y="18288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9" name="Oval 11"/>
          <p:cNvSpPr>
            <a:spLocks noChangeArrowheads="1"/>
          </p:cNvSpPr>
          <p:nvPr/>
        </p:nvSpPr>
        <p:spPr bwMode="auto">
          <a:xfrm>
            <a:off x="4953000" y="27432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1740" name="AutoShape 12"/>
          <p:cNvCxnSpPr>
            <a:cxnSpLocks noChangeShapeType="1"/>
          </p:cNvCxnSpPr>
          <p:nvPr/>
        </p:nvCxnSpPr>
        <p:spPr bwMode="auto">
          <a:xfrm>
            <a:off x="3657600" y="2057400"/>
            <a:ext cx="1339850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1" name="AutoShape 13"/>
          <p:cNvCxnSpPr>
            <a:cxnSpLocks noChangeShapeType="1"/>
            <a:stCxn id="201738" idx="4"/>
            <a:endCxn id="201736" idx="0"/>
          </p:cNvCxnSpPr>
          <p:nvPr/>
        </p:nvCxnSpPr>
        <p:spPr bwMode="auto">
          <a:xfrm flipH="1">
            <a:off x="3429000" y="2133600"/>
            <a:ext cx="76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2" name="AutoShape 14"/>
          <p:cNvCxnSpPr>
            <a:cxnSpLocks noChangeShapeType="1"/>
            <a:stCxn id="201738" idx="2"/>
            <a:endCxn id="201731" idx="7"/>
          </p:cNvCxnSpPr>
          <p:nvPr/>
        </p:nvCxnSpPr>
        <p:spPr bwMode="auto">
          <a:xfrm flipH="1">
            <a:off x="2012950" y="1981200"/>
            <a:ext cx="13398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3" name="AutoShape 15"/>
          <p:cNvCxnSpPr>
            <a:cxnSpLocks noChangeShapeType="1"/>
            <a:stCxn id="201731" idx="4"/>
            <a:endCxn id="201735" idx="1"/>
          </p:cNvCxnSpPr>
          <p:nvPr/>
        </p:nvCxnSpPr>
        <p:spPr bwMode="auto">
          <a:xfrm>
            <a:off x="1905000" y="2667000"/>
            <a:ext cx="882650" cy="2101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4" name="AutoShape 16"/>
          <p:cNvCxnSpPr>
            <a:cxnSpLocks noChangeShapeType="1"/>
            <a:stCxn id="201736" idx="4"/>
            <a:endCxn id="201735" idx="7"/>
          </p:cNvCxnSpPr>
          <p:nvPr/>
        </p:nvCxnSpPr>
        <p:spPr bwMode="auto">
          <a:xfrm flipH="1">
            <a:off x="3003550" y="3352800"/>
            <a:ext cx="425450" cy="1416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5" name="AutoShape 17"/>
          <p:cNvCxnSpPr>
            <a:cxnSpLocks noChangeShapeType="1"/>
            <a:stCxn id="201736" idx="5"/>
            <a:endCxn id="201737" idx="1"/>
          </p:cNvCxnSpPr>
          <p:nvPr/>
        </p:nvCxnSpPr>
        <p:spPr bwMode="auto">
          <a:xfrm>
            <a:off x="3536950" y="3308350"/>
            <a:ext cx="9271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6" name="AutoShape 18"/>
          <p:cNvCxnSpPr>
            <a:cxnSpLocks noChangeShapeType="1"/>
            <a:stCxn id="201739" idx="4"/>
            <a:endCxn id="201737" idx="7"/>
          </p:cNvCxnSpPr>
          <p:nvPr/>
        </p:nvCxnSpPr>
        <p:spPr bwMode="auto">
          <a:xfrm flipH="1">
            <a:off x="4679950" y="3048000"/>
            <a:ext cx="42545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7" name="AutoShape 19"/>
          <p:cNvCxnSpPr>
            <a:cxnSpLocks noChangeShapeType="1"/>
            <a:stCxn id="201736" idx="7"/>
            <a:endCxn id="201739" idx="2"/>
          </p:cNvCxnSpPr>
          <p:nvPr/>
        </p:nvCxnSpPr>
        <p:spPr bwMode="auto">
          <a:xfrm flipV="1">
            <a:off x="3536950" y="2895600"/>
            <a:ext cx="1416050" cy="19685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8" name="AutoShape 20"/>
          <p:cNvCxnSpPr>
            <a:cxnSpLocks noChangeShapeType="1"/>
            <a:stCxn id="201737" idx="5"/>
            <a:endCxn id="201734" idx="1"/>
          </p:cNvCxnSpPr>
          <p:nvPr/>
        </p:nvCxnSpPr>
        <p:spPr bwMode="auto">
          <a:xfrm>
            <a:off x="4679950" y="3841750"/>
            <a:ext cx="3175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9" name="AutoShape 21"/>
          <p:cNvCxnSpPr>
            <a:cxnSpLocks noChangeShapeType="1"/>
            <a:stCxn id="201737" idx="3"/>
            <a:endCxn id="201735" idx="6"/>
          </p:cNvCxnSpPr>
          <p:nvPr/>
        </p:nvCxnSpPr>
        <p:spPr bwMode="auto">
          <a:xfrm flipH="1">
            <a:off x="3048000" y="3841750"/>
            <a:ext cx="14160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50" name="AutoShape 22"/>
          <p:cNvCxnSpPr>
            <a:cxnSpLocks noChangeShapeType="1"/>
            <a:stCxn id="201735" idx="5"/>
            <a:endCxn id="201732" idx="1"/>
          </p:cNvCxnSpPr>
          <p:nvPr/>
        </p:nvCxnSpPr>
        <p:spPr bwMode="auto">
          <a:xfrm>
            <a:off x="3003550" y="4984750"/>
            <a:ext cx="9271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51" name="AutoShape 23"/>
          <p:cNvCxnSpPr>
            <a:cxnSpLocks noChangeShapeType="1"/>
            <a:stCxn id="201734" idx="4"/>
            <a:endCxn id="201732" idx="7"/>
          </p:cNvCxnSpPr>
          <p:nvPr/>
        </p:nvCxnSpPr>
        <p:spPr bwMode="auto">
          <a:xfrm flipH="1">
            <a:off x="4146550" y="4800600"/>
            <a:ext cx="958850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52" name="AutoShape 24"/>
          <p:cNvCxnSpPr>
            <a:cxnSpLocks noChangeShapeType="1"/>
            <a:stCxn id="201734" idx="5"/>
            <a:endCxn id="201733" idx="0"/>
          </p:cNvCxnSpPr>
          <p:nvPr/>
        </p:nvCxnSpPr>
        <p:spPr bwMode="auto">
          <a:xfrm>
            <a:off x="5213350" y="4756150"/>
            <a:ext cx="1111250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53" name="AutoShape 25"/>
          <p:cNvCxnSpPr>
            <a:cxnSpLocks noChangeShapeType="1"/>
            <a:stCxn id="201732" idx="5"/>
            <a:endCxn id="201733" idx="3"/>
          </p:cNvCxnSpPr>
          <p:nvPr/>
        </p:nvCxnSpPr>
        <p:spPr bwMode="auto">
          <a:xfrm>
            <a:off x="4146550" y="5670550"/>
            <a:ext cx="2070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754" name="Text Box 26"/>
          <p:cNvSpPr txBox="1">
            <a:spLocks noChangeArrowheads="1"/>
          </p:cNvSpPr>
          <p:nvPr/>
        </p:nvSpPr>
        <p:spPr bwMode="auto">
          <a:xfrm>
            <a:off x="3962400" y="2667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201755" name="Text Box 27"/>
          <p:cNvSpPr txBox="1">
            <a:spLocks noChangeArrowheads="1"/>
          </p:cNvSpPr>
          <p:nvPr/>
        </p:nvSpPr>
        <p:spPr bwMode="auto">
          <a:xfrm>
            <a:off x="4191000" y="205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201756" name="Text Box 28"/>
          <p:cNvSpPr txBox="1">
            <a:spLocks noChangeArrowheads="1"/>
          </p:cNvSpPr>
          <p:nvPr/>
        </p:nvSpPr>
        <p:spPr bwMode="auto">
          <a:xfrm>
            <a:off x="3048000" y="2438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54</a:t>
            </a:r>
          </a:p>
        </p:txBody>
      </p:sp>
      <p:sp>
        <p:nvSpPr>
          <p:cNvPr id="201757" name="Text Box 29"/>
          <p:cNvSpPr txBox="1">
            <a:spLocks noChangeArrowheads="1"/>
          </p:cNvSpPr>
          <p:nvPr/>
        </p:nvSpPr>
        <p:spPr bwMode="auto">
          <a:xfrm>
            <a:off x="2286000" y="190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201758" name="Text Box 30"/>
          <p:cNvSpPr txBox="1">
            <a:spLocks noChangeArrowheads="1"/>
          </p:cNvSpPr>
          <p:nvPr/>
        </p:nvSpPr>
        <p:spPr bwMode="auto">
          <a:xfrm>
            <a:off x="1905000" y="3505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44</a:t>
            </a:r>
          </a:p>
        </p:txBody>
      </p:sp>
      <p:sp>
        <p:nvSpPr>
          <p:cNvPr id="201759" name="Text Box 31"/>
          <p:cNvSpPr txBox="1">
            <a:spLocks noChangeArrowheads="1"/>
          </p:cNvSpPr>
          <p:nvPr/>
        </p:nvSpPr>
        <p:spPr bwMode="auto">
          <a:xfrm>
            <a:off x="2819400" y="36576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201760" name="Text Box 32"/>
          <p:cNvSpPr txBox="1">
            <a:spLocks noChangeArrowheads="1"/>
          </p:cNvSpPr>
          <p:nvPr/>
        </p:nvSpPr>
        <p:spPr bwMode="auto">
          <a:xfrm>
            <a:off x="3810000" y="4343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99</a:t>
            </a:r>
          </a:p>
        </p:txBody>
      </p:sp>
      <p:sp>
        <p:nvSpPr>
          <p:cNvPr id="201761" name="Text Box 33"/>
          <p:cNvSpPr txBox="1">
            <a:spLocks noChangeArrowheads="1"/>
          </p:cNvSpPr>
          <p:nvPr/>
        </p:nvSpPr>
        <p:spPr bwMode="auto">
          <a:xfrm>
            <a:off x="4876800" y="40386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32</a:t>
            </a:r>
          </a:p>
        </p:txBody>
      </p:sp>
      <p:sp>
        <p:nvSpPr>
          <p:cNvPr id="201762" name="Text Box 34"/>
          <p:cNvSpPr txBox="1">
            <a:spLocks noChangeArrowheads="1"/>
          </p:cNvSpPr>
          <p:nvPr/>
        </p:nvSpPr>
        <p:spPr bwMode="auto">
          <a:xfrm>
            <a:off x="3733800" y="3505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01763" name="Text Box 35"/>
          <p:cNvSpPr txBox="1">
            <a:spLocks noChangeArrowheads="1"/>
          </p:cNvSpPr>
          <p:nvPr/>
        </p:nvSpPr>
        <p:spPr bwMode="auto">
          <a:xfrm>
            <a:off x="4876800" y="3276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100</a:t>
            </a:r>
          </a:p>
        </p:txBody>
      </p:sp>
      <p:sp>
        <p:nvSpPr>
          <p:cNvPr id="201764" name="Text Box 36"/>
          <p:cNvSpPr txBox="1">
            <a:spLocks noChangeArrowheads="1"/>
          </p:cNvSpPr>
          <p:nvPr/>
        </p:nvSpPr>
        <p:spPr bwMode="auto">
          <a:xfrm>
            <a:off x="32004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11</a:t>
            </a:r>
          </a:p>
        </p:txBody>
      </p:sp>
      <p:sp>
        <p:nvSpPr>
          <p:cNvPr id="201765" name="Text Box 37"/>
          <p:cNvSpPr txBox="1">
            <a:spLocks noChangeArrowheads="1"/>
          </p:cNvSpPr>
          <p:nvPr/>
        </p:nvSpPr>
        <p:spPr bwMode="auto">
          <a:xfrm>
            <a:off x="4572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201766" name="Text Box 38"/>
          <p:cNvSpPr txBox="1">
            <a:spLocks noChangeArrowheads="1"/>
          </p:cNvSpPr>
          <p:nvPr/>
        </p:nvSpPr>
        <p:spPr bwMode="auto">
          <a:xfrm>
            <a:off x="57150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31</a:t>
            </a:r>
          </a:p>
        </p:txBody>
      </p:sp>
      <p:sp>
        <p:nvSpPr>
          <p:cNvPr id="201767" name="Text Box 39"/>
          <p:cNvSpPr txBox="1">
            <a:spLocks noChangeArrowheads="1"/>
          </p:cNvSpPr>
          <p:nvPr/>
        </p:nvSpPr>
        <p:spPr bwMode="auto">
          <a:xfrm>
            <a:off x="50292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algorithm</a:t>
            </a:r>
          </a:p>
        </p:txBody>
      </p:sp>
      <p:sp>
        <p:nvSpPr>
          <p:cNvPr id="182275" name="Oval 3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76" name="Oval 4"/>
          <p:cNvSpPr>
            <a:spLocks noChangeArrowheads="1"/>
          </p:cNvSpPr>
          <p:nvPr/>
        </p:nvSpPr>
        <p:spPr bwMode="auto">
          <a:xfrm>
            <a:off x="3886200" y="51054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77" name="Oval 5"/>
          <p:cNvSpPr>
            <a:spLocks noChangeArrowheads="1"/>
          </p:cNvSpPr>
          <p:nvPr/>
        </p:nvSpPr>
        <p:spPr bwMode="auto">
          <a:xfrm>
            <a:off x="6172200" y="51054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78" name="Oval 6"/>
          <p:cNvSpPr>
            <a:spLocks noChangeArrowheads="1"/>
          </p:cNvSpPr>
          <p:nvPr/>
        </p:nvSpPr>
        <p:spPr bwMode="auto">
          <a:xfrm>
            <a:off x="4953000" y="41910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79" name="Oval 7"/>
          <p:cNvSpPr>
            <a:spLocks noChangeArrowheads="1"/>
          </p:cNvSpPr>
          <p:nvPr/>
        </p:nvSpPr>
        <p:spPr bwMode="auto">
          <a:xfrm>
            <a:off x="2743200" y="44196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80" name="Oval 8"/>
          <p:cNvSpPr>
            <a:spLocks noChangeArrowheads="1"/>
          </p:cNvSpPr>
          <p:nvPr/>
        </p:nvSpPr>
        <p:spPr bwMode="auto">
          <a:xfrm>
            <a:off x="3276600" y="27432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Arial Black" pitchFamily="34" charset="0"/>
              </a:rPr>
              <a:t>0</a:t>
            </a:r>
          </a:p>
        </p:txBody>
      </p:sp>
      <p:sp>
        <p:nvSpPr>
          <p:cNvPr id="182281" name="Oval 9"/>
          <p:cNvSpPr>
            <a:spLocks noChangeArrowheads="1"/>
          </p:cNvSpPr>
          <p:nvPr/>
        </p:nvSpPr>
        <p:spPr bwMode="auto">
          <a:xfrm>
            <a:off x="4419600" y="32766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82" name="Oval 10"/>
          <p:cNvSpPr>
            <a:spLocks noChangeArrowheads="1"/>
          </p:cNvSpPr>
          <p:nvPr/>
        </p:nvSpPr>
        <p:spPr bwMode="auto">
          <a:xfrm>
            <a:off x="3352800" y="15240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83" name="Oval 11"/>
          <p:cNvSpPr>
            <a:spLocks noChangeArrowheads="1"/>
          </p:cNvSpPr>
          <p:nvPr/>
        </p:nvSpPr>
        <p:spPr bwMode="auto">
          <a:xfrm>
            <a:off x="4953000" y="24384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2284" name="AutoShape 12"/>
          <p:cNvCxnSpPr>
            <a:cxnSpLocks noChangeShapeType="1"/>
          </p:cNvCxnSpPr>
          <p:nvPr/>
        </p:nvCxnSpPr>
        <p:spPr bwMode="auto">
          <a:xfrm>
            <a:off x="3657600" y="1752600"/>
            <a:ext cx="1339850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85" name="AutoShape 13"/>
          <p:cNvCxnSpPr>
            <a:cxnSpLocks noChangeShapeType="1"/>
            <a:stCxn id="182282" idx="4"/>
            <a:endCxn id="182280" idx="0"/>
          </p:cNvCxnSpPr>
          <p:nvPr/>
        </p:nvCxnSpPr>
        <p:spPr bwMode="auto">
          <a:xfrm flipH="1">
            <a:off x="3429000" y="1828800"/>
            <a:ext cx="76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86" name="AutoShape 14"/>
          <p:cNvCxnSpPr>
            <a:cxnSpLocks noChangeShapeType="1"/>
            <a:stCxn id="182282" idx="2"/>
            <a:endCxn id="182275" idx="7"/>
          </p:cNvCxnSpPr>
          <p:nvPr/>
        </p:nvCxnSpPr>
        <p:spPr bwMode="auto">
          <a:xfrm flipH="1">
            <a:off x="2012950" y="1676400"/>
            <a:ext cx="13398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87" name="AutoShape 15"/>
          <p:cNvCxnSpPr>
            <a:cxnSpLocks noChangeShapeType="1"/>
            <a:stCxn id="182275" idx="4"/>
            <a:endCxn id="182279" idx="1"/>
          </p:cNvCxnSpPr>
          <p:nvPr/>
        </p:nvCxnSpPr>
        <p:spPr bwMode="auto">
          <a:xfrm>
            <a:off x="1905000" y="2362200"/>
            <a:ext cx="882650" cy="2101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88" name="AutoShape 16"/>
          <p:cNvCxnSpPr>
            <a:cxnSpLocks noChangeShapeType="1"/>
            <a:stCxn id="182280" idx="4"/>
            <a:endCxn id="182279" idx="7"/>
          </p:cNvCxnSpPr>
          <p:nvPr/>
        </p:nvCxnSpPr>
        <p:spPr bwMode="auto">
          <a:xfrm flipH="1">
            <a:off x="3003550" y="3048000"/>
            <a:ext cx="425450" cy="1416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89" name="AutoShape 17"/>
          <p:cNvCxnSpPr>
            <a:cxnSpLocks noChangeShapeType="1"/>
            <a:stCxn id="182280" idx="5"/>
            <a:endCxn id="182281" idx="1"/>
          </p:cNvCxnSpPr>
          <p:nvPr/>
        </p:nvCxnSpPr>
        <p:spPr bwMode="auto">
          <a:xfrm>
            <a:off x="3536950" y="3003550"/>
            <a:ext cx="927100" cy="31750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0" name="AutoShape 18"/>
          <p:cNvCxnSpPr>
            <a:cxnSpLocks noChangeShapeType="1"/>
            <a:stCxn id="182283" idx="4"/>
            <a:endCxn id="182281" idx="7"/>
          </p:cNvCxnSpPr>
          <p:nvPr/>
        </p:nvCxnSpPr>
        <p:spPr bwMode="auto">
          <a:xfrm flipH="1">
            <a:off x="4679950" y="2743200"/>
            <a:ext cx="42545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1" name="AutoShape 19"/>
          <p:cNvCxnSpPr>
            <a:cxnSpLocks noChangeShapeType="1"/>
          </p:cNvCxnSpPr>
          <p:nvPr/>
        </p:nvCxnSpPr>
        <p:spPr bwMode="auto">
          <a:xfrm flipV="1">
            <a:off x="3505200" y="2590800"/>
            <a:ext cx="1416050" cy="19685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2" name="AutoShape 20"/>
          <p:cNvCxnSpPr>
            <a:cxnSpLocks noChangeShapeType="1"/>
            <a:stCxn id="182281" idx="5"/>
            <a:endCxn id="182278" idx="1"/>
          </p:cNvCxnSpPr>
          <p:nvPr/>
        </p:nvCxnSpPr>
        <p:spPr bwMode="auto">
          <a:xfrm>
            <a:off x="4679950" y="3536950"/>
            <a:ext cx="3175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3" name="AutoShape 21"/>
          <p:cNvCxnSpPr>
            <a:cxnSpLocks noChangeShapeType="1"/>
            <a:stCxn id="182281" idx="3"/>
            <a:endCxn id="182279" idx="6"/>
          </p:cNvCxnSpPr>
          <p:nvPr/>
        </p:nvCxnSpPr>
        <p:spPr bwMode="auto">
          <a:xfrm flipH="1">
            <a:off x="3048000" y="3536950"/>
            <a:ext cx="14160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4" name="AutoShape 22"/>
          <p:cNvCxnSpPr>
            <a:cxnSpLocks noChangeShapeType="1"/>
            <a:stCxn id="182279" idx="5"/>
            <a:endCxn id="182276" idx="1"/>
          </p:cNvCxnSpPr>
          <p:nvPr/>
        </p:nvCxnSpPr>
        <p:spPr bwMode="auto">
          <a:xfrm>
            <a:off x="3003550" y="4679950"/>
            <a:ext cx="9271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5" name="AutoShape 23"/>
          <p:cNvCxnSpPr>
            <a:cxnSpLocks noChangeShapeType="1"/>
            <a:stCxn id="182278" idx="4"/>
            <a:endCxn id="182276" idx="7"/>
          </p:cNvCxnSpPr>
          <p:nvPr/>
        </p:nvCxnSpPr>
        <p:spPr bwMode="auto">
          <a:xfrm flipH="1">
            <a:off x="4146550" y="4495800"/>
            <a:ext cx="958850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6" name="AutoShape 24"/>
          <p:cNvCxnSpPr>
            <a:cxnSpLocks noChangeShapeType="1"/>
            <a:stCxn id="182278" idx="5"/>
            <a:endCxn id="182277" idx="0"/>
          </p:cNvCxnSpPr>
          <p:nvPr/>
        </p:nvCxnSpPr>
        <p:spPr bwMode="auto">
          <a:xfrm>
            <a:off x="5213350" y="4451350"/>
            <a:ext cx="1111250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7" name="AutoShape 25"/>
          <p:cNvCxnSpPr>
            <a:cxnSpLocks noChangeShapeType="1"/>
            <a:stCxn id="182276" idx="5"/>
            <a:endCxn id="182277" idx="3"/>
          </p:cNvCxnSpPr>
          <p:nvPr/>
        </p:nvCxnSpPr>
        <p:spPr bwMode="auto">
          <a:xfrm>
            <a:off x="4146550" y="5365750"/>
            <a:ext cx="2070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298" name="Text Box 26"/>
          <p:cNvSpPr txBox="1">
            <a:spLocks noChangeArrowheads="1"/>
          </p:cNvSpPr>
          <p:nvPr/>
        </p:nvSpPr>
        <p:spPr bwMode="auto">
          <a:xfrm>
            <a:off x="3962400" y="2362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182299" name="Text Box 27"/>
          <p:cNvSpPr txBox="1">
            <a:spLocks noChangeArrowheads="1"/>
          </p:cNvSpPr>
          <p:nvPr/>
        </p:nvSpPr>
        <p:spPr bwMode="auto">
          <a:xfrm>
            <a:off x="4191000" y="1752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182300" name="Text Box 28"/>
          <p:cNvSpPr txBox="1">
            <a:spLocks noChangeArrowheads="1"/>
          </p:cNvSpPr>
          <p:nvPr/>
        </p:nvSpPr>
        <p:spPr bwMode="auto">
          <a:xfrm>
            <a:off x="3048000" y="2133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54</a:t>
            </a:r>
          </a:p>
        </p:txBody>
      </p:sp>
      <p:sp>
        <p:nvSpPr>
          <p:cNvPr id="182301" name="Text Box 29"/>
          <p:cNvSpPr txBox="1">
            <a:spLocks noChangeArrowheads="1"/>
          </p:cNvSpPr>
          <p:nvPr/>
        </p:nvSpPr>
        <p:spPr bwMode="auto">
          <a:xfrm>
            <a:off x="22860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82302" name="Text Box 30"/>
          <p:cNvSpPr txBox="1">
            <a:spLocks noChangeArrowheads="1"/>
          </p:cNvSpPr>
          <p:nvPr/>
        </p:nvSpPr>
        <p:spPr bwMode="auto">
          <a:xfrm>
            <a:off x="1905000" y="3200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44</a:t>
            </a:r>
          </a:p>
        </p:txBody>
      </p:sp>
      <p:sp>
        <p:nvSpPr>
          <p:cNvPr id="182303" name="Text Box 31"/>
          <p:cNvSpPr txBox="1">
            <a:spLocks noChangeArrowheads="1"/>
          </p:cNvSpPr>
          <p:nvPr/>
        </p:nvSpPr>
        <p:spPr bwMode="auto">
          <a:xfrm>
            <a:off x="2819400" y="3352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82304" name="Text Box 32"/>
          <p:cNvSpPr txBox="1">
            <a:spLocks noChangeArrowheads="1"/>
          </p:cNvSpPr>
          <p:nvPr/>
        </p:nvSpPr>
        <p:spPr bwMode="auto">
          <a:xfrm>
            <a:off x="38100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99</a:t>
            </a:r>
          </a:p>
        </p:txBody>
      </p:sp>
      <p:sp>
        <p:nvSpPr>
          <p:cNvPr id="182305" name="Text Box 33"/>
          <p:cNvSpPr txBox="1">
            <a:spLocks noChangeArrowheads="1"/>
          </p:cNvSpPr>
          <p:nvPr/>
        </p:nvSpPr>
        <p:spPr bwMode="auto">
          <a:xfrm>
            <a:off x="4876800" y="3733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32</a:t>
            </a:r>
          </a:p>
        </p:txBody>
      </p:sp>
      <p:sp>
        <p:nvSpPr>
          <p:cNvPr id="182306" name="Text Box 34"/>
          <p:cNvSpPr txBox="1">
            <a:spLocks noChangeArrowheads="1"/>
          </p:cNvSpPr>
          <p:nvPr/>
        </p:nvSpPr>
        <p:spPr bwMode="auto">
          <a:xfrm>
            <a:off x="37338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82307" name="Text Box 35"/>
          <p:cNvSpPr txBox="1">
            <a:spLocks noChangeArrowheads="1"/>
          </p:cNvSpPr>
          <p:nvPr/>
        </p:nvSpPr>
        <p:spPr bwMode="auto">
          <a:xfrm>
            <a:off x="4876800" y="2971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100</a:t>
            </a:r>
          </a:p>
        </p:txBody>
      </p:sp>
      <p:sp>
        <p:nvSpPr>
          <p:cNvPr id="182308" name="Text Box 36"/>
          <p:cNvSpPr txBox="1">
            <a:spLocks noChangeArrowheads="1"/>
          </p:cNvSpPr>
          <p:nvPr/>
        </p:nvSpPr>
        <p:spPr bwMode="auto">
          <a:xfrm>
            <a:off x="32004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11</a:t>
            </a:r>
          </a:p>
        </p:txBody>
      </p:sp>
      <p:sp>
        <p:nvSpPr>
          <p:cNvPr id="182309" name="Text Box 37"/>
          <p:cNvSpPr txBox="1">
            <a:spLocks noChangeArrowheads="1"/>
          </p:cNvSpPr>
          <p:nvPr/>
        </p:nvSpPr>
        <p:spPr bwMode="auto">
          <a:xfrm>
            <a:off x="45720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82310" name="Text Box 38"/>
          <p:cNvSpPr txBox="1">
            <a:spLocks noChangeArrowheads="1"/>
          </p:cNvSpPr>
          <p:nvPr/>
        </p:nvSpPr>
        <p:spPr bwMode="auto">
          <a:xfrm>
            <a:off x="5715000" y="4495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31</a:t>
            </a:r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5029200" y="54102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algorithm</a:t>
            </a:r>
          </a:p>
        </p:txBody>
      </p:sp>
      <p:sp>
        <p:nvSpPr>
          <p:cNvPr id="183299" name="Oval 3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0" name="Oval 4"/>
          <p:cNvSpPr>
            <a:spLocks noChangeArrowheads="1"/>
          </p:cNvSpPr>
          <p:nvPr/>
        </p:nvSpPr>
        <p:spPr bwMode="auto">
          <a:xfrm>
            <a:off x="3886200" y="51054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1" name="Oval 5"/>
          <p:cNvSpPr>
            <a:spLocks noChangeArrowheads="1"/>
          </p:cNvSpPr>
          <p:nvPr/>
        </p:nvSpPr>
        <p:spPr bwMode="auto">
          <a:xfrm>
            <a:off x="6172200" y="51054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2" name="Oval 6"/>
          <p:cNvSpPr>
            <a:spLocks noChangeArrowheads="1"/>
          </p:cNvSpPr>
          <p:nvPr/>
        </p:nvSpPr>
        <p:spPr bwMode="auto">
          <a:xfrm>
            <a:off x="4953000" y="41910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3" name="Oval 7"/>
          <p:cNvSpPr>
            <a:spLocks noChangeArrowheads="1"/>
          </p:cNvSpPr>
          <p:nvPr/>
        </p:nvSpPr>
        <p:spPr bwMode="auto">
          <a:xfrm>
            <a:off x="2743200" y="44196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4" name="Oval 8"/>
          <p:cNvSpPr>
            <a:spLocks noChangeArrowheads="1"/>
          </p:cNvSpPr>
          <p:nvPr/>
        </p:nvSpPr>
        <p:spPr bwMode="auto">
          <a:xfrm>
            <a:off x="3276600" y="27432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Arial Black" pitchFamily="34" charset="0"/>
              </a:rPr>
              <a:t>0</a:t>
            </a:r>
          </a:p>
        </p:txBody>
      </p:sp>
      <p:sp>
        <p:nvSpPr>
          <p:cNvPr id="183305" name="Oval 9"/>
          <p:cNvSpPr>
            <a:spLocks noChangeArrowheads="1"/>
          </p:cNvSpPr>
          <p:nvPr/>
        </p:nvSpPr>
        <p:spPr bwMode="auto">
          <a:xfrm>
            <a:off x="4419600" y="32766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6" name="Oval 10"/>
          <p:cNvSpPr>
            <a:spLocks noChangeArrowheads="1"/>
          </p:cNvSpPr>
          <p:nvPr/>
        </p:nvSpPr>
        <p:spPr bwMode="auto">
          <a:xfrm>
            <a:off x="3352800" y="15240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Oval 11"/>
          <p:cNvSpPr>
            <a:spLocks noChangeArrowheads="1"/>
          </p:cNvSpPr>
          <p:nvPr/>
        </p:nvSpPr>
        <p:spPr bwMode="auto">
          <a:xfrm>
            <a:off x="4953000" y="24384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3308" name="AutoShape 12"/>
          <p:cNvCxnSpPr>
            <a:cxnSpLocks noChangeShapeType="1"/>
          </p:cNvCxnSpPr>
          <p:nvPr/>
        </p:nvCxnSpPr>
        <p:spPr bwMode="auto">
          <a:xfrm>
            <a:off x="3657600" y="1752600"/>
            <a:ext cx="1339850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309" name="AutoShape 13"/>
          <p:cNvCxnSpPr>
            <a:cxnSpLocks noChangeShapeType="1"/>
            <a:stCxn id="183306" idx="4"/>
            <a:endCxn id="183304" idx="0"/>
          </p:cNvCxnSpPr>
          <p:nvPr/>
        </p:nvCxnSpPr>
        <p:spPr bwMode="auto">
          <a:xfrm flipH="1">
            <a:off x="3429000" y="1828800"/>
            <a:ext cx="76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310" name="AutoShape 14"/>
          <p:cNvCxnSpPr>
            <a:cxnSpLocks noChangeShapeType="1"/>
            <a:stCxn id="183306" idx="2"/>
            <a:endCxn id="183299" idx="7"/>
          </p:cNvCxnSpPr>
          <p:nvPr/>
        </p:nvCxnSpPr>
        <p:spPr bwMode="auto">
          <a:xfrm flipH="1">
            <a:off x="2012950" y="1676400"/>
            <a:ext cx="13398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311" name="AutoShape 15"/>
          <p:cNvCxnSpPr>
            <a:cxnSpLocks noChangeShapeType="1"/>
            <a:stCxn id="183299" idx="4"/>
            <a:endCxn id="183303" idx="1"/>
          </p:cNvCxnSpPr>
          <p:nvPr/>
        </p:nvCxnSpPr>
        <p:spPr bwMode="auto">
          <a:xfrm>
            <a:off x="1905000" y="2362200"/>
            <a:ext cx="882650" cy="2101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312" name="AutoShape 16"/>
          <p:cNvCxnSpPr>
            <a:cxnSpLocks noChangeShapeType="1"/>
            <a:stCxn id="183304" idx="4"/>
            <a:endCxn id="183303" idx="7"/>
          </p:cNvCxnSpPr>
          <p:nvPr/>
        </p:nvCxnSpPr>
        <p:spPr bwMode="auto">
          <a:xfrm flipH="1">
            <a:off x="3003550" y="3048000"/>
            <a:ext cx="425450" cy="141605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313" name="AutoShape 17"/>
          <p:cNvCxnSpPr>
            <a:cxnSpLocks noChangeShapeType="1"/>
            <a:stCxn id="183304" idx="5"/>
            <a:endCxn id="183305" idx="1"/>
          </p:cNvCxnSpPr>
          <p:nvPr/>
        </p:nvCxnSpPr>
        <p:spPr bwMode="auto">
          <a:xfrm>
            <a:off x="3536950" y="3003550"/>
            <a:ext cx="927100" cy="31750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314" name="AutoShape 18"/>
          <p:cNvCxnSpPr>
            <a:cxnSpLocks noChangeShapeType="1"/>
            <a:stCxn id="183307" idx="4"/>
            <a:endCxn id="183305" idx="7"/>
          </p:cNvCxnSpPr>
          <p:nvPr/>
        </p:nvCxnSpPr>
        <p:spPr bwMode="auto">
          <a:xfrm flipH="1">
            <a:off x="4679950" y="2743200"/>
            <a:ext cx="42545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315" name="AutoShape 19"/>
          <p:cNvCxnSpPr>
            <a:cxnSpLocks noChangeShapeType="1"/>
          </p:cNvCxnSpPr>
          <p:nvPr/>
        </p:nvCxnSpPr>
        <p:spPr bwMode="auto">
          <a:xfrm flipV="1">
            <a:off x="3505200" y="2590800"/>
            <a:ext cx="1416050" cy="19685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316" name="AutoShape 20"/>
          <p:cNvCxnSpPr>
            <a:cxnSpLocks noChangeShapeType="1"/>
            <a:stCxn id="183305" idx="5"/>
            <a:endCxn id="183302" idx="1"/>
          </p:cNvCxnSpPr>
          <p:nvPr/>
        </p:nvCxnSpPr>
        <p:spPr bwMode="auto">
          <a:xfrm>
            <a:off x="4679950" y="3536950"/>
            <a:ext cx="3175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317" name="AutoShape 21"/>
          <p:cNvCxnSpPr>
            <a:cxnSpLocks noChangeShapeType="1"/>
            <a:stCxn id="183305" idx="3"/>
            <a:endCxn id="183303" idx="6"/>
          </p:cNvCxnSpPr>
          <p:nvPr/>
        </p:nvCxnSpPr>
        <p:spPr bwMode="auto">
          <a:xfrm flipH="1">
            <a:off x="3048000" y="3536950"/>
            <a:ext cx="14160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318" name="AutoShape 22"/>
          <p:cNvCxnSpPr>
            <a:cxnSpLocks noChangeShapeType="1"/>
            <a:stCxn id="183303" idx="5"/>
            <a:endCxn id="183300" idx="1"/>
          </p:cNvCxnSpPr>
          <p:nvPr/>
        </p:nvCxnSpPr>
        <p:spPr bwMode="auto">
          <a:xfrm>
            <a:off x="3003550" y="4679950"/>
            <a:ext cx="9271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319" name="AutoShape 23"/>
          <p:cNvCxnSpPr>
            <a:cxnSpLocks noChangeShapeType="1"/>
            <a:stCxn id="183302" idx="4"/>
            <a:endCxn id="183300" idx="7"/>
          </p:cNvCxnSpPr>
          <p:nvPr/>
        </p:nvCxnSpPr>
        <p:spPr bwMode="auto">
          <a:xfrm flipH="1">
            <a:off x="4146550" y="4495800"/>
            <a:ext cx="958850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320" name="AutoShape 24"/>
          <p:cNvCxnSpPr>
            <a:cxnSpLocks noChangeShapeType="1"/>
            <a:stCxn id="183302" idx="5"/>
            <a:endCxn id="183301" idx="0"/>
          </p:cNvCxnSpPr>
          <p:nvPr/>
        </p:nvCxnSpPr>
        <p:spPr bwMode="auto">
          <a:xfrm>
            <a:off x="5213350" y="4451350"/>
            <a:ext cx="1111250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321" name="AutoShape 25"/>
          <p:cNvCxnSpPr>
            <a:cxnSpLocks noChangeShapeType="1"/>
            <a:stCxn id="183300" idx="5"/>
            <a:endCxn id="183301" idx="3"/>
          </p:cNvCxnSpPr>
          <p:nvPr/>
        </p:nvCxnSpPr>
        <p:spPr bwMode="auto">
          <a:xfrm>
            <a:off x="4146550" y="5365750"/>
            <a:ext cx="2070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3962400" y="2362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183323" name="Text Box 27"/>
          <p:cNvSpPr txBox="1">
            <a:spLocks noChangeArrowheads="1"/>
          </p:cNvSpPr>
          <p:nvPr/>
        </p:nvSpPr>
        <p:spPr bwMode="auto">
          <a:xfrm>
            <a:off x="4191000" y="1752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183324" name="Text Box 28"/>
          <p:cNvSpPr txBox="1">
            <a:spLocks noChangeArrowheads="1"/>
          </p:cNvSpPr>
          <p:nvPr/>
        </p:nvSpPr>
        <p:spPr bwMode="auto">
          <a:xfrm>
            <a:off x="3048000" y="2133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54</a:t>
            </a: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22860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83326" name="Text Box 30"/>
          <p:cNvSpPr txBox="1">
            <a:spLocks noChangeArrowheads="1"/>
          </p:cNvSpPr>
          <p:nvPr/>
        </p:nvSpPr>
        <p:spPr bwMode="auto">
          <a:xfrm>
            <a:off x="1905000" y="3200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44</a:t>
            </a:r>
          </a:p>
        </p:txBody>
      </p:sp>
      <p:sp>
        <p:nvSpPr>
          <p:cNvPr id="183327" name="Text Box 31"/>
          <p:cNvSpPr txBox="1">
            <a:spLocks noChangeArrowheads="1"/>
          </p:cNvSpPr>
          <p:nvPr/>
        </p:nvSpPr>
        <p:spPr bwMode="auto">
          <a:xfrm>
            <a:off x="2819400" y="3352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38100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99</a:t>
            </a:r>
          </a:p>
        </p:txBody>
      </p:sp>
      <p:sp>
        <p:nvSpPr>
          <p:cNvPr id="183329" name="Text Box 33"/>
          <p:cNvSpPr txBox="1">
            <a:spLocks noChangeArrowheads="1"/>
          </p:cNvSpPr>
          <p:nvPr/>
        </p:nvSpPr>
        <p:spPr bwMode="auto">
          <a:xfrm>
            <a:off x="4876800" y="3733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32</a:t>
            </a:r>
          </a:p>
        </p:txBody>
      </p:sp>
      <p:sp>
        <p:nvSpPr>
          <p:cNvPr id="183330" name="Text Box 34"/>
          <p:cNvSpPr txBox="1">
            <a:spLocks noChangeArrowheads="1"/>
          </p:cNvSpPr>
          <p:nvPr/>
        </p:nvSpPr>
        <p:spPr bwMode="auto">
          <a:xfrm>
            <a:off x="37338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83331" name="Text Box 35"/>
          <p:cNvSpPr txBox="1">
            <a:spLocks noChangeArrowheads="1"/>
          </p:cNvSpPr>
          <p:nvPr/>
        </p:nvSpPr>
        <p:spPr bwMode="auto">
          <a:xfrm>
            <a:off x="4876800" y="2971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100</a:t>
            </a:r>
          </a:p>
        </p:txBody>
      </p:sp>
      <p:sp>
        <p:nvSpPr>
          <p:cNvPr id="183332" name="Text Box 36"/>
          <p:cNvSpPr txBox="1">
            <a:spLocks noChangeArrowheads="1"/>
          </p:cNvSpPr>
          <p:nvPr/>
        </p:nvSpPr>
        <p:spPr bwMode="auto">
          <a:xfrm>
            <a:off x="32004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11</a:t>
            </a:r>
          </a:p>
        </p:txBody>
      </p:sp>
      <p:sp>
        <p:nvSpPr>
          <p:cNvPr id="183333" name="Text Box 37"/>
          <p:cNvSpPr txBox="1">
            <a:spLocks noChangeArrowheads="1"/>
          </p:cNvSpPr>
          <p:nvPr/>
        </p:nvSpPr>
        <p:spPr bwMode="auto">
          <a:xfrm>
            <a:off x="45720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83334" name="Text Box 38"/>
          <p:cNvSpPr txBox="1">
            <a:spLocks noChangeArrowheads="1"/>
          </p:cNvSpPr>
          <p:nvPr/>
        </p:nvSpPr>
        <p:spPr bwMode="auto">
          <a:xfrm>
            <a:off x="5715000" y="4495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31</a:t>
            </a:r>
          </a:p>
        </p:txBody>
      </p:sp>
      <p:sp>
        <p:nvSpPr>
          <p:cNvPr id="183335" name="Text Box 39"/>
          <p:cNvSpPr txBox="1">
            <a:spLocks noChangeArrowheads="1"/>
          </p:cNvSpPr>
          <p:nvPr/>
        </p:nvSpPr>
        <p:spPr bwMode="auto">
          <a:xfrm>
            <a:off x="5029200" y="54102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algorithm</a:t>
            </a:r>
          </a:p>
        </p:txBody>
      </p:sp>
      <p:sp>
        <p:nvSpPr>
          <p:cNvPr id="196611" name="Oval 3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2" name="Oval 4"/>
          <p:cNvSpPr>
            <a:spLocks noChangeArrowheads="1"/>
          </p:cNvSpPr>
          <p:nvPr/>
        </p:nvSpPr>
        <p:spPr bwMode="auto">
          <a:xfrm>
            <a:off x="3886200" y="51054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3" name="Oval 5"/>
          <p:cNvSpPr>
            <a:spLocks noChangeArrowheads="1"/>
          </p:cNvSpPr>
          <p:nvPr/>
        </p:nvSpPr>
        <p:spPr bwMode="auto">
          <a:xfrm>
            <a:off x="6172200" y="51054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4" name="Oval 6"/>
          <p:cNvSpPr>
            <a:spLocks noChangeArrowheads="1"/>
          </p:cNvSpPr>
          <p:nvPr/>
        </p:nvSpPr>
        <p:spPr bwMode="auto">
          <a:xfrm>
            <a:off x="4953000" y="41910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5" name="Oval 7"/>
          <p:cNvSpPr>
            <a:spLocks noChangeArrowheads="1"/>
          </p:cNvSpPr>
          <p:nvPr/>
        </p:nvSpPr>
        <p:spPr bwMode="auto">
          <a:xfrm>
            <a:off x="2743200" y="44196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6" name="Oval 8"/>
          <p:cNvSpPr>
            <a:spLocks noChangeArrowheads="1"/>
          </p:cNvSpPr>
          <p:nvPr/>
        </p:nvSpPr>
        <p:spPr bwMode="auto">
          <a:xfrm>
            <a:off x="3276600" y="27432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Arial Black" pitchFamily="34" charset="0"/>
              </a:rPr>
              <a:t>0</a:t>
            </a:r>
          </a:p>
        </p:txBody>
      </p:sp>
      <p:sp>
        <p:nvSpPr>
          <p:cNvPr id="196617" name="Oval 9"/>
          <p:cNvSpPr>
            <a:spLocks noChangeArrowheads="1"/>
          </p:cNvSpPr>
          <p:nvPr/>
        </p:nvSpPr>
        <p:spPr bwMode="auto">
          <a:xfrm>
            <a:off x="4419600" y="32766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8" name="Oval 10"/>
          <p:cNvSpPr>
            <a:spLocks noChangeArrowheads="1"/>
          </p:cNvSpPr>
          <p:nvPr/>
        </p:nvSpPr>
        <p:spPr bwMode="auto">
          <a:xfrm>
            <a:off x="3352800" y="15240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9" name="Oval 11"/>
          <p:cNvSpPr>
            <a:spLocks noChangeArrowheads="1"/>
          </p:cNvSpPr>
          <p:nvPr/>
        </p:nvSpPr>
        <p:spPr bwMode="auto">
          <a:xfrm>
            <a:off x="4953000" y="24384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6620" name="AutoShape 12"/>
          <p:cNvCxnSpPr>
            <a:cxnSpLocks noChangeShapeType="1"/>
          </p:cNvCxnSpPr>
          <p:nvPr/>
        </p:nvCxnSpPr>
        <p:spPr bwMode="auto">
          <a:xfrm>
            <a:off x="3657600" y="1752600"/>
            <a:ext cx="1339850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21" name="AutoShape 13"/>
          <p:cNvCxnSpPr>
            <a:cxnSpLocks noChangeShapeType="1"/>
            <a:stCxn id="196618" idx="4"/>
            <a:endCxn id="196616" idx="0"/>
          </p:cNvCxnSpPr>
          <p:nvPr/>
        </p:nvCxnSpPr>
        <p:spPr bwMode="auto">
          <a:xfrm flipH="1">
            <a:off x="3429000" y="1828800"/>
            <a:ext cx="76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22" name="AutoShape 14"/>
          <p:cNvCxnSpPr>
            <a:cxnSpLocks noChangeShapeType="1"/>
            <a:stCxn id="196618" idx="2"/>
            <a:endCxn id="196611" idx="7"/>
          </p:cNvCxnSpPr>
          <p:nvPr/>
        </p:nvCxnSpPr>
        <p:spPr bwMode="auto">
          <a:xfrm flipH="1">
            <a:off x="2012950" y="1676400"/>
            <a:ext cx="13398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23" name="AutoShape 15"/>
          <p:cNvCxnSpPr>
            <a:cxnSpLocks noChangeShapeType="1"/>
            <a:stCxn id="196611" idx="4"/>
            <a:endCxn id="196615" idx="1"/>
          </p:cNvCxnSpPr>
          <p:nvPr/>
        </p:nvCxnSpPr>
        <p:spPr bwMode="auto">
          <a:xfrm>
            <a:off x="1905000" y="2362200"/>
            <a:ext cx="882650" cy="2101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24" name="AutoShape 16"/>
          <p:cNvCxnSpPr>
            <a:cxnSpLocks noChangeShapeType="1"/>
            <a:stCxn id="196616" idx="4"/>
            <a:endCxn id="196615" idx="7"/>
          </p:cNvCxnSpPr>
          <p:nvPr/>
        </p:nvCxnSpPr>
        <p:spPr bwMode="auto">
          <a:xfrm flipH="1">
            <a:off x="3003550" y="3048000"/>
            <a:ext cx="425450" cy="141605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25" name="AutoShape 17"/>
          <p:cNvCxnSpPr>
            <a:cxnSpLocks noChangeShapeType="1"/>
            <a:stCxn id="196616" idx="5"/>
            <a:endCxn id="196617" idx="1"/>
          </p:cNvCxnSpPr>
          <p:nvPr/>
        </p:nvCxnSpPr>
        <p:spPr bwMode="auto">
          <a:xfrm>
            <a:off x="3536950" y="3003550"/>
            <a:ext cx="927100" cy="31750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26" name="AutoShape 18"/>
          <p:cNvCxnSpPr>
            <a:cxnSpLocks noChangeShapeType="1"/>
            <a:stCxn id="196619" idx="4"/>
            <a:endCxn id="196617" idx="7"/>
          </p:cNvCxnSpPr>
          <p:nvPr/>
        </p:nvCxnSpPr>
        <p:spPr bwMode="auto">
          <a:xfrm flipH="1">
            <a:off x="4679950" y="2743200"/>
            <a:ext cx="42545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27" name="AutoShape 19"/>
          <p:cNvCxnSpPr>
            <a:cxnSpLocks noChangeShapeType="1"/>
          </p:cNvCxnSpPr>
          <p:nvPr/>
        </p:nvCxnSpPr>
        <p:spPr bwMode="auto">
          <a:xfrm flipV="1">
            <a:off x="3505200" y="2590800"/>
            <a:ext cx="1416050" cy="19685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28" name="AutoShape 20"/>
          <p:cNvCxnSpPr>
            <a:cxnSpLocks noChangeShapeType="1"/>
            <a:stCxn id="196617" idx="5"/>
            <a:endCxn id="196614" idx="1"/>
          </p:cNvCxnSpPr>
          <p:nvPr/>
        </p:nvCxnSpPr>
        <p:spPr bwMode="auto">
          <a:xfrm>
            <a:off x="4679950" y="3536950"/>
            <a:ext cx="3175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29" name="AutoShape 21"/>
          <p:cNvCxnSpPr>
            <a:cxnSpLocks noChangeShapeType="1"/>
            <a:stCxn id="196617" idx="3"/>
            <a:endCxn id="196615" idx="6"/>
          </p:cNvCxnSpPr>
          <p:nvPr/>
        </p:nvCxnSpPr>
        <p:spPr bwMode="auto">
          <a:xfrm flipH="1">
            <a:off x="3048000" y="3536950"/>
            <a:ext cx="14160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30" name="AutoShape 22"/>
          <p:cNvCxnSpPr>
            <a:cxnSpLocks noChangeShapeType="1"/>
            <a:stCxn id="196615" idx="5"/>
            <a:endCxn id="196612" idx="1"/>
          </p:cNvCxnSpPr>
          <p:nvPr/>
        </p:nvCxnSpPr>
        <p:spPr bwMode="auto">
          <a:xfrm>
            <a:off x="3003550" y="4679950"/>
            <a:ext cx="927100" cy="46990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31" name="AutoShape 23"/>
          <p:cNvCxnSpPr>
            <a:cxnSpLocks noChangeShapeType="1"/>
            <a:stCxn id="196614" idx="4"/>
            <a:endCxn id="196612" idx="7"/>
          </p:cNvCxnSpPr>
          <p:nvPr/>
        </p:nvCxnSpPr>
        <p:spPr bwMode="auto">
          <a:xfrm flipH="1">
            <a:off x="4146550" y="4495800"/>
            <a:ext cx="958850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32" name="AutoShape 24"/>
          <p:cNvCxnSpPr>
            <a:cxnSpLocks noChangeShapeType="1"/>
            <a:stCxn id="196614" idx="5"/>
            <a:endCxn id="196613" idx="0"/>
          </p:cNvCxnSpPr>
          <p:nvPr/>
        </p:nvCxnSpPr>
        <p:spPr bwMode="auto">
          <a:xfrm>
            <a:off x="5213350" y="4451350"/>
            <a:ext cx="1111250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33" name="AutoShape 25"/>
          <p:cNvCxnSpPr>
            <a:cxnSpLocks noChangeShapeType="1"/>
            <a:stCxn id="196612" idx="5"/>
            <a:endCxn id="196613" idx="3"/>
          </p:cNvCxnSpPr>
          <p:nvPr/>
        </p:nvCxnSpPr>
        <p:spPr bwMode="auto">
          <a:xfrm>
            <a:off x="4146550" y="5365750"/>
            <a:ext cx="2070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3962400" y="2362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196635" name="Text Box 27"/>
          <p:cNvSpPr txBox="1">
            <a:spLocks noChangeArrowheads="1"/>
          </p:cNvSpPr>
          <p:nvPr/>
        </p:nvSpPr>
        <p:spPr bwMode="auto">
          <a:xfrm>
            <a:off x="4191000" y="1752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196636" name="Text Box 28"/>
          <p:cNvSpPr txBox="1">
            <a:spLocks noChangeArrowheads="1"/>
          </p:cNvSpPr>
          <p:nvPr/>
        </p:nvSpPr>
        <p:spPr bwMode="auto">
          <a:xfrm>
            <a:off x="3048000" y="2133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54</a:t>
            </a:r>
          </a:p>
        </p:txBody>
      </p:sp>
      <p:sp>
        <p:nvSpPr>
          <p:cNvPr id="196637" name="Text Box 29"/>
          <p:cNvSpPr txBox="1">
            <a:spLocks noChangeArrowheads="1"/>
          </p:cNvSpPr>
          <p:nvPr/>
        </p:nvSpPr>
        <p:spPr bwMode="auto">
          <a:xfrm>
            <a:off x="22860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96638" name="Text Box 30"/>
          <p:cNvSpPr txBox="1">
            <a:spLocks noChangeArrowheads="1"/>
          </p:cNvSpPr>
          <p:nvPr/>
        </p:nvSpPr>
        <p:spPr bwMode="auto">
          <a:xfrm>
            <a:off x="1905000" y="3200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44</a:t>
            </a:r>
          </a:p>
        </p:txBody>
      </p:sp>
      <p:sp>
        <p:nvSpPr>
          <p:cNvPr id="196639" name="Text Box 31"/>
          <p:cNvSpPr txBox="1">
            <a:spLocks noChangeArrowheads="1"/>
          </p:cNvSpPr>
          <p:nvPr/>
        </p:nvSpPr>
        <p:spPr bwMode="auto">
          <a:xfrm>
            <a:off x="2819400" y="3352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6640" name="Text Box 32"/>
          <p:cNvSpPr txBox="1">
            <a:spLocks noChangeArrowheads="1"/>
          </p:cNvSpPr>
          <p:nvPr/>
        </p:nvSpPr>
        <p:spPr bwMode="auto">
          <a:xfrm>
            <a:off x="38100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99</a:t>
            </a:r>
          </a:p>
        </p:txBody>
      </p:sp>
      <p:sp>
        <p:nvSpPr>
          <p:cNvPr id="196641" name="Text Box 33"/>
          <p:cNvSpPr txBox="1">
            <a:spLocks noChangeArrowheads="1"/>
          </p:cNvSpPr>
          <p:nvPr/>
        </p:nvSpPr>
        <p:spPr bwMode="auto">
          <a:xfrm>
            <a:off x="4876800" y="3733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32</a:t>
            </a:r>
          </a:p>
        </p:txBody>
      </p:sp>
      <p:sp>
        <p:nvSpPr>
          <p:cNvPr id="196642" name="Text Box 34"/>
          <p:cNvSpPr txBox="1">
            <a:spLocks noChangeArrowheads="1"/>
          </p:cNvSpPr>
          <p:nvPr/>
        </p:nvSpPr>
        <p:spPr bwMode="auto">
          <a:xfrm>
            <a:off x="37338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96643" name="Text Box 35"/>
          <p:cNvSpPr txBox="1">
            <a:spLocks noChangeArrowheads="1"/>
          </p:cNvSpPr>
          <p:nvPr/>
        </p:nvSpPr>
        <p:spPr bwMode="auto">
          <a:xfrm>
            <a:off x="4876800" y="2971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100</a:t>
            </a:r>
          </a:p>
        </p:txBody>
      </p:sp>
      <p:sp>
        <p:nvSpPr>
          <p:cNvPr id="196644" name="Text Box 36"/>
          <p:cNvSpPr txBox="1">
            <a:spLocks noChangeArrowheads="1"/>
          </p:cNvSpPr>
          <p:nvPr/>
        </p:nvSpPr>
        <p:spPr bwMode="auto">
          <a:xfrm>
            <a:off x="32004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11</a:t>
            </a:r>
          </a:p>
        </p:txBody>
      </p:sp>
      <p:sp>
        <p:nvSpPr>
          <p:cNvPr id="196645" name="Text Box 37"/>
          <p:cNvSpPr txBox="1">
            <a:spLocks noChangeArrowheads="1"/>
          </p:cNvSpPr>
          <p:nvPr/>
        </p:nvSpPr>
        <p:spPr bwMode="auto">
          <a:xfrm>
            <a:off x="45720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6646" name="Text Box 38"/>
          <p:cNvSpPr txBox="1">
            <a:spLocks noChangeArrowheads="1"/>
          </p:cNvSpPr>
          <p:nvPr/>
        </p:nvSpPr>
        <p:spPr bwMode="auto">
          <a:xfrm>
            <a:off x="5715000" y="4495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31</a:t>
            </a:r>
          </a:p>
        </p:txBody>
      </p:sp>
      <p:sp>
        <p:nvSpPr>
          <p:cNvPr id="196647" name="Text Box 39"/>
          <p:cNvSpPr txBox="1">
            <a:spLocks noChangeArrowheads="1"/>
          </p:cNvSpPr>
          <p:nvPr/>
        </p:nvSpPr>
        <p:spPr bwMode="auto">
          <a:xfrm>
            <a:off x="5029200" y="54102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Greedy Method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N inputs</a:t>
            </a:r>
          </a:p>
          <a:p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Require us to obtain a subset that satisfies constraints.</a:t>
            </a:r>
          </a:p>
          <a:p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Any subset that satisfies constraints is called a feasible solution.</a:t>
            </a:r>
          </a:p>
          <a:p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We need to find a a feasible solution that either maximizes or minimizes a given objective function.</a:t>
            </a:r>
          </a:p>
          <a:p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A feasible solution that does this is called an optimal solution.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4</a:t>
            </a:r>
            <a:r>
              <a:rPr lang="en-US" altLang="zh-TW" smtClean="0"/>
              <a:t> -</a:t>
            </a:r>
            <a:fld id="{F44EE737-4BB0-400A-8C5C-F8FAD937E9F3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921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algorithm</a:t>
            </a:r>
          </a:p>
        </p:txBody>
      </p:sp>
      <p:sp>
        <p:nvSpPr>
          <p:cNvPr id="197635" name="Oval 3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6" name="Oval 4"/>
          <p:cNvSpPr>
            <a:spLocks noChangeArrowheads="1"/>
          </p:cNvSpPr>
          <p:nvPr/>
        </p:nvSpPr>
        <p:spPr bwMode="auto">
          <a:xfrm>
            <a:off x="3886200" y="51054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7" name="Oval 5"/>
          <p:cNvSpPr>
            <a:spLocks noChangeArrowheads="1"/>
          </p:cNvSpPr>
          <p:nvPr/>
        </p:nvSpPr>
        <p:spPr bwMode="auto">
          <a:xfrm>
            <a:off x="6172200" y="51054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8" name="Oval 6"/>
          <p:cNvSpPr>
            <a:spLocks noChangeArrowheads="1"/>
          </p:cNvSpPr>
          <p:nvPr/>
        </p:nvSpPr>
        <p:spPr bwMode="auto">
          <a:xfrm>
            <a:off x="5105400" y="41910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9" name="Oval 7"/>
          <p:cNvSpPr>
            <a:spLocks noChangeArrowheads="1"/>
          </p:cNvSpPr>
          <p:nvPr/>
        </p:nvSpPr>
        <p:spPr bwMode="auto">
          <a:xfrm>
            <a:off x="2743200" y="44196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0" name="Oval 8"/>
          <p:cNvSpPr>
            <a:spLocks noChangeArrowheads="1"/>
          </p:cNvSpPr>
          <p:nvPr/>
        </p:nvSpPr>
        <p:spPr bwMode="auto">
          <a:xfrm>
            <a:off x="3276600" y="27432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Arial Black" pitchFamily="34" charset="0"/>
              </a:rPr>
              <a:t>0</a:t>
            </a:r>
          </a:p>
        </p:txBody>
      </p:sp>
      <p:sp>
        <p:nvSpPr>
          <p:cNvPr id="197641" name="Oval 9"/>
          <p:cNvSpPr>
            <a:spLocks noChangeArrowheads="1"/>
          </p:cNvSpPr>
          <p:nvPr/>
        </p:nvSpPr>
        <p:spPr bwMode="auto">
          <a:xfrm>
            <a:off x="4419600" y="32766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3352800" y="15240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3" name="Oval 11"/>
          <p:cNvSpPr>
            <a:spLocks noChangeArrowheads="1"/>
          </p:cNvSpPr>
          <p:nvPr/>
        </p:nvSpPr>
        <p:spPr bwMode="auto">
          <a:xfrm>
            <a:off x="4953000" y="24384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7644" name="AutoShape 12"/>
          <p:cNvCxnSpPr>
            <a:cxnSpLocks noChangeShapeType="1"/>
          </p:cNvCxnSpPr>
          <p:nvPr/>
        </p:nvCxnSpPr>
        <p:spPr bwMode="auto">
          <a:xfrm>
            <a:off x="3657600" y="1752600"/>
            <a:ext cx="1339850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5" name="AutoShape 13"/>
          <p:cNvCxnSpPr>
            <a:cxnSpLocks noChangeShapeType="1"/>
            <a:stCxn id="197642" idx="4"/>
            <a:endCxn id="197640" idx="0"/>
          </p:cNvCxnSpPr>
          <p:nvPr/>
        </p:nvCxnSpPr>
        <p:spPr bwMode="auto">
          <a:xfrm flipH="1">
            <a:off x="3429000" y="1828800"/>
            <a:ext cx="76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6" name="AutoShape 14"/>
          <p:cNvCxnSpPr>
            <a:cxnSpLocks noChangeShapeType="1"/>
            <a:stCxn id="197642" idx="2"/>
            <a:endCxn id="197635" idx="7"/>
          </p:cNvCxnSpPr>
          <p:nvPr/>
        </p:nvCxnSpPr>
        <p:spPr bwMode="auto">
          <a:xfrm flipH="1">
            <a:off x="2012950" y="1676400"/>
            <a:ext cx="13398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7" name="AutoShape 15"/>
          <p:cNvCxnSpPr>
            <a:cxnSpLocks noChangeShapeType="1"/>
            <a:stCxn id="197635" idx="4"/>
            <a:endCxn id="197639" idx="1"/>
          </p:cNvCxnSpPr>
          <p:nvPr/>
        </p:nvCxnSpPr>
        <p:spPr bwMode="auto">
          <a:xfrm>
            <a:off x="1905000" y="2362200"/>
            <a:ext cx="882650" cy="2101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8" name="AutoShape 16"/>
          <p:cNvCxnSpPr>
            <a:cxnSpLocks noChangeShapeType="1"/>
            <a:stCxn id="197640" idx="4"/>
            <a:endCxn id="197639" idx="7"/>
          </p:cNvCxnSpPr>
          <p:nvPr/>
        </p:nvCxnSpPr>
        <p:spPr bwMode="auto">
          <a:xfrm flipH="1">
            <a:off x="3003550" y="3048000"/>
            <a:ext cx="425450" cy="141605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9" name="AutoShape 17"/>
          <p:cNvCxnSpPr>
            <a:cxnSpLocks noChangeShapeType="1"/>
            <a:stCxn id="197640" idx="5"/>
            <a:endCxn id="197641" idx="1"/>
          </p:cNvCxnSpPr>
          <p:nvPr/>
        </p:nvCxnSpPr>
        <p:spPr bwMode="auto">
          <a:xfrm>
            <a:off x="3536950" y="3003550"/>
            <a:ext cx="927100" cy="31750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0" name="AutoShape 18"/>
          <p:cNvCxnSpPr>
            <a:cxnSpLocks noChangeShapeType="1"/>
            <a:stCxn id="197643" idx="4"/>
            <a:endCxn id="197641" idx="7"/>
          </p:cNvCxnSpPr>
          <p:nvPr/>
        </p:nvCxnSpPr>
        <p:spPr bwMode="auto">
          <a:xfrm flipH="1">
            <a:off x="4679950" y="2743200"/>
            <a:ext cx="42545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1" name="AutoShape 19"/>
          <p:cNvCxnSpPr>
            <a:cxnSpLocks noChangeShapeType="1"/>
          </p:cNvCxnSpPr>
          <p:nvPr/>
        </p:nvCxnSpPr>
        <p:spPr bwMode="auto">
          <a:xfrm flipV="1">
            <a:off x="3505200" y="2590800"/>
            <a:ext cx="1416050" cy="19685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2" name="AutoShape 20"/>
          <p:cNvCxnSpPr>
            <a:cxnSpLocks noChangeShapeType="1"/>
            <a:stCxn id="197641" idx="5"/>
            <a:endCxn id="197638" idx="1"/>
          </p:cNvCxnSpPr>
          <p:nvPr/>
        </p:nvCxnSpPr>
        <p:spPr bwMode="auto">
          <a:xfrm>
            <a:off x="4679950" y="3536950"/>
            <a:ext cx="4699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3" name="AutoShape 21"/>
          <p:cNvCxnSpPr>
            <a:cxnSpLocks noChangeShapeType="1"/>
            <a:stCxn id="197641" idx="3"/>
            <a:endCxn id="197639" idx="6"/>
          </p:cNvCxnSpPr>
          <p:nvPr/>
        </p:nvCxnSpPr>
        <p:spPr bwMode="auto">
          <a:xfrm flipH="1">
            <a:off x="3048000" y="3536950"/>
            <a:ext cx="14160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4" name="AutoShape 22"/>
          <p:cNvCxnSpPr>
            <a:cxnSpLocks noChangeShapeType="1"/>
            <a:stCxn id="197639" idx="5"/>
            <a:endCxn id="197636" idx="1"/>
          </p:cNvCxnSpPr>
          <p:nvPr/>
        </p:nvCxnSpPr>
        <p:spPr bwMode="auto">
          <a:xfrm>
            <a:off x="3003550" y="4679950"/>
            <a:ext cx="927100" cy="46990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5" name="AutoShape 23"/>
          <p:cNvCxnSpPr>
            <a:cxnSpLocks noChangeShapeType="1"/>
            <a:stCxn id="197638" idx="3"/>
            <a:endCxn id="197636" idx="7"/>
          </p:cNvCxnSpPr>
          <p:nvPr/>
        </p:nvCxnSpPr>
        <p:spPr bwMode="auto">
          <a:xfrm flipH="1">
            <a:off x="4146550" y="4451350"/>
            <a:ext cx="1003300" cy="69850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6" name="AutoShape 24"/>
          <p:cNvCxnSpPr>
            <a:cxnSpLocks noChangeShapeType="1"/>
            <a:stCxn id="197638" idx="5"/>
            <a:endCxn id="197637" idx="0"/>
          </p:cNvCxnSpPr>
          <p:nvPr/>
        </p:nvCxnSpPr>
        <p:spPr bwMode="auto">
          <a:xfrm>
            <a:off x="5365750" y="4451350"/>
            <a:ext cx="958850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7" name="AutoShape 25"/>
          <p:cNvCxnSpPr>
            <a:cxnSpLocks noChangeShapeType="1"/>
            <a:stCxn id="197636" idx="5"/>
            <a:endCxn id="197637" idx="3"/>
          </p:cNvCxnSpPr>
          <p:nvPr/>
        </p:nvCxnSpPr>
        <p:spPr bwMode="auto">
          <a:xfrm>
            <a:off x="4146550" y="5365750"/>
            <a:ext cx="2070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658" name="Text Box 26"/>
          <p:cNvSpPr txBox="1">
            <a:spLocks noChangeArrowheads="1"/>
          </p:cNvSpPr>
          <p:nvPr/>
        </p:nvSpPr>
        <p:spPr bwMode="auto">
          <a:xfrm>
            <a:off x="3962400" y="2362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197659" name="Text Box 27"/>
          <p:cNvSpPr txBox="1">
            <a:spLocks noChangeArrowheads="1"/>
          </p:cNvSpPr>
          <p:nvPr/>
        </p:nvSpPr>
        <p:spPr bwMode="auto">
          <a:xfrm>
            <a:off x="4191000" y="1752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197660" name="Text Box 28"/>
          <p:cNvSpPr txBox="1">
            <a:spLocks noChangeArrowheads="1"/>
          </p:cNvSpPr>
          <p:nvPr/>
        </p:nvSpPr>
        <p:spPr bwMode="auto">
          <a:xfrm>
            <a:off x="3048000" y="2133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54</a:t>
            </a:r>
          </a:p>
        </p:txBody>
      </p:sp>
      <p:sp>
        <p:nvSpPr>
          <p:cNvPr id="197661" name="Text Box 29"/>
          <p:cNvSpPr txBox="1">
            <a:spLocks noChangeArrowheads="1"/>
          </p:cNvSpPr>
          <p:nvPr/>
        </p:nvSpPr>
        <p:spPr bwMode="auto">
          <a:xfrm>
            <a:off x="22860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97662" name="Text Box 30"/>
          <p:cNvSpPr txBox="1">
            <a:spLocks noChangeArrowheads="1"/>
          </p:cNvSpPr>
          <p:nvPr/>
        </p:nvSpPr>
        <p:spPr bwMode="auto">
          <a:xfrm>
            <a:off x="1905000" y="3200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44</a:t>
            </a:r>
          </a:p>
        </p:txBody>
      </p:sp>
      <p:sp>
        <p:nvSpPr>
          <p:cNvPr id="197663" name="Text Box 31"/>
          <p:cNvSpPr txBox="1">
            <a:spLocks noChangeArrowheads="1"/>
          </p:cNvSpPr>
          <p:nvPr/>
        </p:nvSpPr>
        <p:spPr bwMode="auto">
          <a:xfrm>
            <a:off x="2819400" y="3352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7664" name="Text Box 32"/>
          <p:cNvSpPr txBox="1">
            <a:spLocks noChangeArrowheads="1"/>
          </p:cNvSpPr>
          <p:nvPr/>
        </p:nvSpPr>
        <p:spPr bwMode="auto">
          <a:xfrm>
            <a:off x="38100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99</a:t>
            </a:r>
          </a:p>
        </p:txBody>
      </p:sp>
      <p:sp>
        <p:nvSpPr>
          <p:cNvPr id="197665" name="Text Box 33"/>
          <p:cNvSpPr txBox="1">
            <a:spLocks noChangeArrowheads="1"/>
          </p:cNvSpPr>
          <p:nvPr/>
        </p:nvSpPr>
        <p:spPr bwMode="auto">
          <a:xfrm>
            <a:off x="4876800" y="3733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32</a:t>
            </a:r>
          </a:p>
        </p:txBody>
      </p:sp>
      <p:sp>
        <p:nvSpPr>
          <p:cNvPr id="197666" name="Text Box 34"/>
          <p:cNvSpPr txBox="1">
            <a:spLocks noChangeArrowheads="1"/>
          </p:cNvSpPr>
          <p:nvPr/>
        </p:nvSpPr>
        <p:spPr bwMode="auto">
          <a:xfrm>
            <a:off x="37338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97667" name="Text Box 35"/>
          <p:cNvSpPr txBox="1">
            <a:spLocks noChangeArrowheads="1"/>
          </p:cNvSpPr>
          <p:nvPr/>
        </p:nvSpPr>
        <p:spPr bwMode="auto">
          <a:xfrm>
            <a:off x="4876800" y="2971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100</a:t>
            </a:r>
          </a:p>
        </p:txBody>
      </p:sp>
      <p:sp>
        <p:nvSpPr>
          <p:cNvPr id="197668" name="Text Box 36"/>
          <p:cNvSpPr txBox="1">
            <a:spLocks noChangeArrowheads="1"/>
          </p:cNvSpPr>
          <p:nvPr/>
        </p:nvSpPr>
        <p:spPr bwMode="auto">
          <a:xfrm>
            <a:off x="32004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11</a:t>
            </a:r>
          </a:p>
        </p:txBody>
      </p:sp>
      <p:sp>
        <p:nvSpPr>
          <p:cNvPr id="197669" name="Text Box 37"/>
          <p:cNvSpPr txBox="1">
            <a:spLocks noChangeArrowheads="1"/>
          </p:cNvSpPr>
          <p:nvPr/>
        </p:nvSpPr>
        <p:spPr bwMode="auto">
          <a:xfrm>
            <a:off x="45720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7670" name="Text Box 38"/>
          <p:cNvSpPr txBox="1">
            <a:spLocks noChangeArrowheads="1"/>
          </p:cNvSpPr>
          <p:nvPr/>
        </p:nvSpPr>
        <p:spPr bwMode="auto">
          <a:xfrm>
            <a:off x="5715000" y="4495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31</a:t>
            </a:r>
          </a:p>
        </p:txBody>
      </p:sp>
      <p:sp>
        <p:nvSpPr>
          <p:cNvPr id="197671" name="Text Box 39"/>
          <p:cNvSpPr txBox="1">
            <a:spLocks noChangeArrowheads="1"/>
          </p:cNvSpPr>
          <p:nvPr/>
        </p:nvSpPr>
        <p:spPr bwMode="auto">
          <a:xfrm>
            <a:off x="5029200" y="54102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algorithm</a:t>
            </a:r>
          </a:p>
        </p:txBody>
      </p:sp>
      <p:sp>
        <p:nvSpPr>
          <p:cNvPr id="198659" name="Oval 3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0" name="Oval 4"/>
          <p:cNvSpPr>
            <a:spLocks noChangeArrowheads="1"/>
          </p:cNvSpPr>
          <p:nvPr/>
        </p:nvSpPr>
        <p:spPr bwMode="auto">
          <a:xfrm>
            <a:off x="3886200" y="51054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1" name="Oval 5"/>
          <p:cNvSpPr>
            <a:spLocks noChangeArrowheads="1"/>
          </p:cNvSpPr>
          <p:nvPr/>
        </p:nvSpPr>
        <p:spPr bwMode="auto">
          <a:xfrm>
            <a:off x="6172200" y="51054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2" name="Oval 6"/>
          <p:cNvSpPr>
            <a:spLocks noChangeArrowheads="1"/>
          </p:cNvSpPr>
          <p:nvPr/>
        </p:nvSpPr>
        <p:spPr bwMode="auto">
          <a:xfrm>
            <a:off x="5105400" y="41910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3" name="Oval 7"/>
          <p:cNvSpPr>
            <a:spLocks noChangeArrowheads="1"/>
          </p:cNvSpPr>
          <p:nvPr/>
        </p:nvSpPr>
        <p:spPr bwMode="auto">
          <a:xfrm>
            <a:off x="2743200" y="44196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4" name="Oval 8"/>
          <p:cNvSpPr>
            <a:spLocks noChangeArrowheads="1"/>
          </p:cNvSpPr>
          <p:nvPr/>
        </p:nvSpPr>
        <p:spPr bwMode="auto">
          <a:xfrm>
            <a:off x="3276600" y="27432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Arial Black" pitchFamily="34" charset="0"/>
              </a:rPr>
              <a:t>0</a:t>
            </a:r>
          </a:p>
        </p:txBody>
      </p:sp>
      <p:sp>
        <p:nvSpPr>
          <p:cNvPr id="198665" name="Oval 9"/>
          <p:cNvSpPr>
            <a:spLocks noChangeArrowheads="1"/>
          </p:cNvSpPr>
          <p:nvPr/>
        </p:nvSpPr>
        <p:spPr bwMode="auto">
          <a:xfrm>
            <a:off x="4419600" y="32766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6" name="Oval 10"/>
          <p:cNvSpPr>
            <a:spLocks noChangeArrowheads="1"/>
          </p:cNvSpPr>
          <p:nvPr/>
        </p:nvSpPr>
        <p:spPr bwMode="auto">
          <a:xfrm>
            <a:off x="3352800" y="15240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7" name="Oval 11"/>
          <p:cNvSpPr>
            <a:spLocks noChangeArrowheads="1"/>
          </p:cNvSpPr>
          <p:nvPr/>
        </p:nvSpPr>
        <p:spPr bwMode="auto">
          <a:xfrm>
            <a:off x="4953000" y="24384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8668" name="AutoShape 12"/>
          <p:cNvCxnSpPr>
            <a:cxnSpLocks noChangeShapeType="1"/>
          </p:cNvCxnSpPr>
          <p:nvPr/>
        </p:nvCxnSpPr>
        <p:spPr bwMode="auto">
          <a:xfrm>
            <a:off x="3657600" y="1752600"/>
            <a:ext cx="1339850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69" name="AutoShape 13"/>
          <p:cNvCxnSpPr>
            <a:cxnSpLocks noChangeShapeType="1"/>
            <a:stCxn id="198666" idx="4"/>
            <a:endCxn id="198664" idx="0"/>
          </p:cNvCxnSpPr>
          <p:nvPr/>
        </p:nvCxnSpPr>
        <p:spPr bwMode="auto">
          <a:xfrm flipH="1">
            <a:off x="3429000" y="1828800"/>
            <a:ext cx="76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0" name="AutoShape 14"/>
          <p:cNvCxnSpPr>
            <a:cxnSpLocks noChangeShapeType="1"/>
            <a:stCxn id="198666" idx="2"/>
            <a:endCxn id="198659" idx="7"/>
          </p:cNvCxnSpPr>
          <p:nvPr/>
        </p:nvCxnSpPr>
        <p:spPr bwMode="auto">
          <a:xfrm flipH="1">
            <a:off x="2012950" y="1676400"/>
            <a:ext cx="13398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1" name="AutoShape 15"/>
          <p:cNvCxnSpPr>
            <a:cxnSpLocks noChangeShapeType="1"/>
            <a:stCxn id="198659" idx="4"/>
            <a:endCxn id="198663" idx="1"/>
          </p:cNvCxnSpPr>
          <p:nvPr/>
        </p:nvCxnSpPr>
        <p:spPr bwMode="auto">
          <a:xfrm>
            <a:off x="1905000" y="2362200"/>
            <a:ext cx="882650" cy="2101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2" name="AutoShape 16"/>
          <p:cNvCxnSpPr>
            <a:cxnSpLocks noChangeShapeType="1"/>
            <a:stCxn id="198664" idx="4"/>
            <a:endCxn id="198663" idx="7"/>
          </p:cNvCxnSpPr>
          <p:nvPr/>
        </p:nvCxnSpPr>
        <p:spPr bwMode="auto">
          <a:xfrm flipH="1">
            <a:off x="3003550" y="3048000"/>
            <a:ext cx="425450" cy="141605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3" name="AutoShape 17"/>
          <p:cNvCxnSpPr>
            <a:cxnSpLocks noChangeShapeType="1"/>
            <a:stCxn id="198664" idx="5"/>
            <a:endCxn id="198665" idx="1"/>
          </p:cNvCxnSpPr>
          <p:nvPr/>
        </p:nvCxnSpPr>
        <p:spPr bwMode="auto">
          <a:xfrm>
            <a:off x="3536950" y="3003550"/>
            <a:ext cx="927100" cy="31750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4" name="AutoShape 18"/>
          <p:cNvCxnSpPr>
            <a:cxnSpLocks noChangeShapeType="1"/>
            <a:stCxn id="198667" idx="4"/>
            <a:endCxn id="198665" idx="7"/>
          </p:cNvCxnSpPr>
          <p:nvPr/>
        </p:nvCxnSpPr>
        <p:spPr bwMode="auto">
          <a:xfrm flipH="1">
            <a:off x="4679950" y="2743200"/>
            <a:ext cx="42545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5" name="AutoShape 19"/>
          <p:cNvCxnSpPr>
            <a:cxnSpLocks noChangeShapeType="1"/>
          </p:cNvCxnSpPr>
          <p:nvPr/>
        </p:nvCxnSpPr>
        <p:spPr bwMode="auto">
          <a:xfrm flipV="1">
            <a:off x="3505200" y="2590800"/>
            <a:ext cx="1416050" cy="19685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6" name="AutoShape 20"/>
          <p:cNvCxnSpPr>
            <a:cxnSpLocks noChangeShapeType="1"/>
            <a:stCxn id="198665" idx="5"/>
            <a:endCxn id="198662" idx="1"/>
          </p:cNvCxnSpPr>
          <p:nvPr/>
        </p:nvCxnSpPr>
        <p:spPr bwMode="auto">
          <a:xfrm>
            <a:off x="4679950" y="3536950"/>
            <a:ext cx="4699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7" name="AutoShape 21"/>
          <p:cNvCxnSpPr>
            <a:cxnSpLocks noChangeShapeType="1"/>
            <a:stCxn id="198665" idx="3"/>
            <a:endCxn id="198663" idx="6"/>
          </p:cNvCxnSpPr>
          <p:nvPr/>
        </p:nvCxnSpPr>
        <p:spPr bwMode="auto">
          <a:xfrm flipH="1">
            <a:off x="3048000" y="3536950"/>
            <a:ext cx="14160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8" name="AutoShape 22"/>
          <p:cNvCxnSpPr>
            <a:cxnSpLocks noChangeShapeType="1"/>
            <a:stCxn id="198663" idx="5"/>
            <a:endCxn id="198660" idx="1"/>
          </p:cNvCxnSpPr>
          <p:nvPr/>
        </p:nvCxnSpPr>
        <p:spPr bwMode="auto">
          <a:xfrm>
            <a:off x="3003550" y="4679950"/>
            <a:ext cx="927100" cy="46990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9" name="AutoShape 23"/>
          <p:cNvCxnSpPr>
            <a:cxnSpLocks noChangeShapeType="1"/>
            <a:stCxn id="198662" idx="3"/>
            <a:endCxn id="198660" idx="7"/>
          </p:cNvCxnSpPr>
          <p:nvPr/>
        </p:nvCxnSpPr>
        <p:spPr bwMode="auto">
          <a:xfrm flipH="1">
            <a:off x="4146550" y="4451350"/>
            <a:ext cx="1003300" cy="69850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80" name="AutoShape 24"/>
          <p:cNvCxnSpPr>
            <a:cxnSpLocks noChangeShapeType="1"/>
            <a:stCxn id="198662" idx="5"/>
            <a:endCxn id="198661" idx="0"/>
          </p:cNvCxnSpPr>
          <p:nvPr/>
        </p:nvCxnSpPr>
        <p:spPr bwMode="auto">
          <a:xfrm>
            <a:off x="5365750" y="4451350"/>
            <a:ext cx="958850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81" name="AutoShape 25"/>
          <p:cNvCxnSpPr>
            <a:cxnSpLocks noChangeShapeType="1"/>
            <a:stCxn id="198660" idx="5"/>
            <a:endCxn id="198661" idx="3"/>
          </p:cNvCxnSpPr>
          <p:nvPr/>
        </p:nvCxnSpPr>
        <p:spPr bwMode="auto">
          <a:xfrm>
            <a:off x="4146550" y="5365750"/>
            <a:ext cx="2070100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3962400" y="2362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198683" name="Text Box 27"/>
          <p:cNvSpPr txBox="1">
            <a:spLocks noChangeArrowheads="1"/>
          </p:cNvSpPr>
          <p:nvPr/>
        </p:nvSpPr>
        <p:spPr bwMode="auto">
          <a:xfrm>
            <a:off x="4191000" y="1752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198684" name="Text Box 28"/>
          <p:cNvSpPr txBox="1">
            <a:spLocks noChangeArrowheads="1"/>
          </p:cNvSpPr>
          <p:nvPr/>
        </p:nvSpPr>
        <p:spPr bwMode="auto">
          <a:xfrm>
            <a:off x="3048000" y="2133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54</a:t>
            </a:r>
          </a:p>
        </p:txBody>
      </p:sp>
      <p:sp>
        <p:nvSpPr>
          <p:cNvPr id="198685" name="Text Box 29"/>
          <p:cNvSpPr txBox="1">
            <a:spLocks noChangeArrowheads="1"/>
          </p:cNvSpPr>
          <p:nvPr/>
        </p:nvSpPr>
        <p:spPr bwMode="auto">
          <a:xfrm>
            <a:off x="22860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98686" name="Text Box 30"/>
          <p:cNvSpPr txBox="1">
            <a:spLocks noChangeArrowheads="1"/>
          </p:cNvSpPr>
          <p:nvPr/>
        </p:nvSpPr>
        <p:spPr bwMode="auto">
          <a:xfrm>
            <a:off x="1905000" y="3200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44</a:t>
            </a:r>
          </a:p>
        </p:txBody>
      </p:sp>
      <p:sp>
        <p:nvSpPr>
          <p:cNvPr id="198687" name="Text Box 31"/>
          <p:cNvSpPr txBox="1">
            <a:spLocks noChangeArrowheads="1"/>
          </p:cNvSpPr>
          <p:nvPr/>
        </p:nvSpPr>
        <p:spPr bwMode="auto">
          <a:xfrm>
            <a:off x="2819400" y="3352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8688" name="Text Box 32"/>
          <p:cNvSpPr txBox="1">
            <a:spLocks noChangeArrowheads="1"/>
          </p:cNvSpPr>
          <p:nvPr/>
        </p:nvSpPr>
        <p:spPr bwMode="auto">
          <a:xfrm>
            <a:off x="38100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99</a:t>
            </a:r>
          </a:p>
        </p:txBody>
      </p:sp>
      <p:sp>
        <p:nvSpPr>
          <p:cNvPr id="198689" name="Text Box 33"/>
          <p:cNvSpPr txBox="1">
            <a:spLocks noChangeArrowheads="1"/>
          </p:cNvSpPr>
          <p:nvPr/>
        </p:nvSpPr>
        <p:spPr bwMode="auto">
          <a:xfrm>
            <a:off x="4876800" y="3733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32</a:t>
            </a:r>
          </a:p>
        </p:txBody>
      </p:sp>
      <p:sp>
        <p:nvSpPr>
          <p:cNvPr id="198690" name="Text Box 34"/>
          <p:cNvSpPr txBox="1">
            <a:spLocks noChangeArrowheads="1"/>
          </p:cNvSpPr>
          <p:nvPr/>
        </p:nvSpPr>
        <p:spPr bwMode="auto">
          <a:xfrm>
            <a:off x="37338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98691" name="Text Box 35"/>
          <p:cNvSpPr txBox="1">
            <a:spLocks noChangeArrowheads="1"/>
          </p:cNvSpPr>
          <p:nvPr/>
        </p:nvSpPr>
        <p:spPr bwMode="auto">
          <a:xfrm>
            <a:off x="4876800" y="2971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100</a:t>
            </a:r>
          </a:p>
        </p:txBody>
      </p:sp>
      <p:sp>
        <p:nvSpPr>
          <p:cNvPr id="198692" name="Text Box 36"/>
          <p:cNvSpPr txBox="1">
            <a:spLocks noChangeArrowheads="1"/>
          </p:cNvSpPr>
          <p:nvPr/>
        </p:nvSpPr>
        <p:spPr bwMode="auto">
          <a:xfrm>
            <a:off x="32004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11</a:t>
            </a:r>
          </a:p>
        </p:txBody>
      </p:sp>
      <p:sp>
        <p:nvSpPr>
          <p:cNvPr id="198693" name="Text Box 37"/>
          <p:cNvSpPr txBox="1">
            <a:spLocks noChangeArrowheads="1"/>
          </p:cNvSpPr>
          <p:nvPr/>
        </p:nvSpPr>
        <p:spPr bwMode="auto">
          <a:xfrm>
            <a:off x="45720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8694" name="Text Box 38"/>
          <p:cNvSpPr txBox="1">
            <a:spLocks noChangeArrowheads="1"/>
          </p:cNvSpPr>
          <p:nvPr/>
        </p:nvSpPr>
        <p:spPr bwMode="auto">
          <a:xfrm>
            <a:off x="5715000" y="4495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31</a:t>
            </a:r>
          </a:p>
        </p:txBody>
      </p:sp>
      <p:sp>
        <p:nvSpPr>
          <p:cNvPr id="198695" name="Text Box 39"/>
          <p:cNvSpPr txBox="1">
            <a:spLocks noChangeArrowheads="1"/>
          </p:cNvSpPr>
          <p:nvPr/>
        </p:nvSpPr>
        <p:spPr bwMode="auto">
          <a:xfrm>
            <a:off x="5029200" y="54102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algorithm</a:t>
            </a:r>
          </a:p>
        </p:txBody>
      </p:sp>
      <p:sp>
        <p:nvSpPr>
          <p:cNvPr id="200707" name="Oval 3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08" name="Oval 4"/>
          <p:cNvSpPr>
            <a:spLocks noChangeArrowheads="1"/>
          </p:cNvSpPr>
          <p:nvPr/>
        </p:nvSpPr>
        <p:spPr bwMode="auto">
          <a:xfrm>
            <a:off x="3886200" y="51054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09" name="Oval 5"/>
          <p:cNvSpPr>
            <a:spLocks noChangeArrowheads="1"/>
          </p:cNvSpPr>
          <p:nvPr/>
        </p:nvSpPr>
        <p:spPr bwMode="auto">
          <a:xfrm>
            <a:off x="6172200" y="51054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10" name="Oval 6"/>
          <p:cNvSpPr>
            <a:spLocks noChangeArrowheads="1"/>
          </p:cNvSpPr>
          <p:nvPr/>
        </p:nvSpPr>
        <p:spPr bwMode="auto">
          <a:xfrm>
            <a:off x="5105400" y="41910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11" name="Oval 7"/>
          <p:cNvSpPr>
            <a:spLocks noChangeArrowheads="1"/>
          </p:cNvSpPr>
          <p:nvPr/>
        </p:nvSpPr>
        <p:spPr bwMode="auto">
          <a:xfrm>
            <a:off x="2743200" y="44196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12" name="Oval 8"/>
          <p:cNvSpPr>
            <a:spLocks noChangeArrowheads="1"/>
          </p:cNvSpPr>
          <p:nvPr/>
        </p:nvSpPr>
        <p:spPr bwMode="auto">
          <a:xfrm>
            <a:off x="3276600" y="27432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Arial Black" pitchFamily="34" charset="0"/>
              </a:rPr>
              <a:t>0</a:t>
            </a:r>
          </a:p>
        </p:txBody>
      </p:sp>
      <p:sp>
        <p:nvSpPr>
          <p:cNvPr id="200713" name="Oval 9"/>
          <p:cNvSpPr>
            <a:spLocks noChangeArrowheads="1"/>
          </p:cNvSpPr>
          <p:nvPr/>
        </p:nvSpPr>
        <p:spPr bwMode="auto">
          <a:xfrm>
            <a:off x="4419600" y="32766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14" name="Oval 10"/>
          <p:cNvSpPr>
            <a:spLocks noChangeArrowheads="1"/>
          </p:cNvSpPr>
          <p:nvPr/>
        </p:nvSpPr>
        <p:spPr bwMode="auto">
          <a:xfrm>
            <a:off x="3352800" y="15240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15" name="Oval 11"/>
          <p:cNvSpPr>
            <a:spLocks noChangeArrowheads="1"/>
          </p:cNvSpPr>
          <p:nvPr/>
        </p:nvSpPr>
        <p:spPr bwMode="auto">
          <a:xfrm>
            <a:off x="4953000" y="24384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0716" name="AutoShape 12"/>
          <p:cNvCxnSpPr>
            <a:cxnSpLocks noChangeShapeType="1"/>
          </p:cNvCxnSpPr>
          <p:nvPr/>
        </p:nvCxnSpPr>
        <p:spPr bwMode="auto">
          <a:xfrm>
            <a:off x="3657600" y="1752600"/>
            <a:ext cx="1339850" cy="80645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17" name="AutoShape 13"/>
          <p:cNvCxnSpPr>
            <a:cxnSpLocks noChangeShapeType="1"/>
            <a:stCxn id="200714" idx="4"/>
            <a:endCxn id="200712" idx="0"/>
          </p:cNvCxnSpPr>
          <p:nvPr/>
        </p:nvCxnSpPr>
        <p:spPr bwMode="auto">
          <a:xfrm flipH="1">
            <a:off x="3429000" y="1828800"/>
            <a:ext cx="76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18" name="AutoShape 14"/>
          <p:cNvCxnSpPr>
            <a:cxnSpLocks noChangeShapeType="1"/>
            <a:stCxn id="200714" idx="2"/>
            <a:endCxn id="200707" idx="7"/>
          </p:cNvCxnSpPr>
          <p:nvPr/>
        </p:nvCxnSpPr>
        <p:spPr bwMode="auto">
          <a:xfrm flipH="1">
            <a:off x="2012950" y="1676400"/>
            <a:ext cx="13398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19" name="AutoShape 15"/>
          <p:cNvCxnSpPr>
            <a:cxnSpLocks noChangeShapeType="1"/>
            <a:stCxn id="200707" idx="4"/>
            <a:endCxn id="200711" idx="1"/>
          </p:cNvCxnSpPr>
          <p:nvPr/>
        </p:nvCxnSpPr>
        <p:spPr bwMode="auto">
          <a:xfrm>
            <a:off x="1905000" y="2362200"/>
            <a:ext cx="882650" cy="2101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0" name="AutoShape 16"/>
          <p:cNvCxnSpPr>
            <a:cxnSpLocks noChangeShapeType="1"/>
            <a:stCxn id="200712" idx="4"/>
            <a:endCxn id="200711" idx="7"/>
          </p:cNvCxnSpPr>
          <p:nvPr/>
        </p:nvCxnSpPr>
        <p:spPr bwMode="auto">
          <a:xfrm flipH="1">
            <a:off x="3003550" y="3048000"/>
            <a:ext cx="425450" cy="141605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1" name="AutoShape 17"/>
          <p:cNvCxnSpPr>
            <a:cxnSpLocks noChangeShapeType="1"/>
            <a:stCxn id="200712" idx="5"/>
            <a:endCxn id="200713" idx="1"/>
          </p:cNvCxnSpPr>
          <p:nvPr/>
        </p:nvCxnSpPr>
        <p:spPr bwMode="auto">
          <a:xfrm>
            <a:off x="3536950" y="3003550"/>
            <a:ext cx="927100" cy="31750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2" name="AutoShape 18"/>
          <p:cNvCxnSpPr>
            <a:cxnSpLocks noChangeShapeType="1"/>
            <a:stCxn id="200715" idx="4"/>
            <a:endCxn id="200713" idx="7"/>
          </p:cNvCxnSpPr>
          <p:nvPr/>
        </p:nvCxnSpPr>
        <p:spPr bwMode="auto">
          <a:xfrm flipH="1">
            <a:off x="4679950" y="2743200"/>
            <a:ext cx="42545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3" name="AutoShape 19"/>
          <p:cNvCxnSpPr>
            <a:cxnSpLocks noChangeShapeType="1"/>
          </p:cNvCxnSpPr>
          <p:nvPr/>
        </p:nvCxnSpPr>
        <p:spPr bwMode="auto">
          <a:xfrm flipV="1">
            <a:off x="3505200" y="2590800"/>
            <a:ext cx="1416050" cy="19685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4" name="AutoShape 20"/>
          <p:cNvCxnSpPr>
            <a:cxnSpLocks noChangeShapeType="1"/>
            <a:stCxn id="200713" idx="5"/>
            <a:endCxn id="200710" idx="1"/>
          </p:cNvCxnSpPr>
          <p:nvPr/>
        </p:nvCxnSpPr>
        <p:spPr bwMode="auto">
          <a:xfrm>
            <a:off x="4679950" y="3536950"/>
            <a:ext cx="4699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5" name="AutoShape 21"/>
          <p:cNvCxnSpPr>
            <a:cxnSpLocks noChangeShapeType="1"/>
            <a:stCxn id="200713" idx="3"/>
            <a:endCxn id="200711" idx="6"/>
          </p:cNvCxnSpPr>
          <p:nvPr/>
        </p:nvCxnSpPr>
        <p:spPr bwMode="auto">
          <a:xfrm flipH="1">
            <a:off x="3048000" y="3536950"/>
            <a:ext cx="14160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6" name="AutoShape 22"/>
          <p:cNvCxnSpPr>
            <a:cxnSpLocks noChangeShapeType="1"/>
            <a:stCxn id="200711" idx="5"/>
            <a:endCxn id="200708" idx="1"/>
          </p:cNvCxnSpPr>
          <p:nvPr/>
        </p:nvCxnSpPr>
        <p:spPr bwMode="auto">
          <a:xfrm>
            <a:off x="3003550" y="4679950"/>
            <a:ext cx="927100" cy="46990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7" name="AutoShape 23"/>
          <p:cNvCxnSpPr>
            <a:cxnSpLocks noChangeShapeType="1"/>
            <a:stCxn id="200710" idx="3"/>
            <a:endCxn id="200708" idx="7"/>
          </p:cNvCxnSpPr>
          <p:nvPr/>
        </p:nvCxnSpPr>
        <p:spPr bwMode="auto">
          <a:xfrm flipH="1">
            <a:off x="4146550" y="4451350"/>
            <a:ext cx="1003300" cy="69850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8" name="AutoShape 24"/>
          <p:cNvCxnSpPr>
            <a:cxnSpLocks noChangeShapeType="1"/>
            <a:stCxn id="200710" idx="5"/>
            <a:endCxn id="200709" idx="0"/>
          </p:cNvCxnSpPr>
          <p:nvPr/>
        </p:nvCxnSpPr>
        <p:spPr bwMode="auto">
          <a:xfrm>
            <a:off x="5365750" y="4451350"/>
            <a:ext cx="958850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9" name="AutoShape 25"/>
          <p:cNvCxnSpPr>
            <a:cxnSpLocks noChangeShapeType="1"/>
            <a:stCxn id="200708" idx="5"/>
            <a:endCxn id="200709" idx="3"/>
          </p:cNvCxnSpPr>
          <p:nvPr/>
        </p:nvCxnSpPr>
        <p:spPr bwMode="auto">
          <a:xfrm>
            <a:off x="4146550" y="5365750"/>
            <a:ext cx="2070100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730" name="Text Box 26"/>
          <p:cNvSpPr txBox="1">
            <a:spLocks noChangeArrowheads="1"/>
          </p:cNvSpPr>
          <p:nvPr/>
        </p:nvSpPr>
        <p:spPr bwMode="auto">
          <a:xfrm>
            <a:off x="3962400" y="2362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200731" name="Text Box 27"/>
          <p:cNvSpPr txBox="1">
            <a:spLocks noChangeArrowheads="1"/>
          </p:cNvSpPr>
          <p:nvPr/>
        </p:nvSpPr>
        <p:spPr bwMode="auto">
          <a:xfrm>
            <a:off x="4191000" y="1752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200732" name="Text Box 28"/>
          <p:cNvSpPr txBox="1">
            <a:spLocks noChangeArrowheads="1"/>
          </p:cNvSpPr>
          <p:nvPr/>
        </p:nvSpPr>
        <p:spPr bwMode="auto">
          <a:xfrm>
            <a:off x="3048000" y="2133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54</a:t>
            </a:r>
          </a:p>
        </p:txBody>
      </p:sp>
      <p:sp>
        <p:nvSpPr>
          <p:cNvPr id="200733" name="Text Box 29"/>
          <p:cNvSpPr txBox="1">
            <a:spLocks noChangeArrowheads="1"/>
          </p:cNvSpPr>
          <p:nvPr/>
        </p:nvSpPr>
        <p:spPr bwMode="auto">
          <a:xfrm>
            <a:off x="22860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200734" name="Text Box 30"/>
          <p:cNvSpPr txBox="1">
            <a:spLocks noChangeArrowheads="1"/>
          </p:cNvSpPr>
          <p:nvPr/>
        </p:nvSpPr>
        <p:spPr bwMode="auto">
          <a:xfrm>
            <a:off x="1905000" y="3200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44</a:t>
            </a:r>
          </a:p>
        </p:txBody>
      </p:sp>
      <p:sp>
        <p:nvSpPr>
          <p:cNvPr id="200735" name="Text Box 31"/>
          <p:cNvSpPr txBox="1">
            <a:spLocks noChangeArrowheads="1"/>
          </p:cNvSpPr>
          <p:nvPr/>
        </p:nvSpPr>
        <p:spPr bwMode="auto">
          <a:xfrm>
            <a:off x="2819400" y="3352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200736" name="Text Box 32"/>
          <p:cNvSpPr txBox="1">
            <a:spLocks noChangeArrowheads="1"/>
          </p:cNvSpPr>
          <p:nvPr/>
        </p:nvSpPr>
        <p:spPr bwMode="auto">
          <a:xfrm>
            <a:off x="38100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99</a:t>
            </a:r>
          </a:p>
        </p:txBody>
      </p:sp>
      <p:sp>
        <p:nvSpPr>
          <p:cNvPr id="200737" name="Text Box 33"/>
          <p:cNvSpPr txBox="1">
            <a:spLocks noChangeArrowheads="1"/>
          </p:cNvSpPr>
          <p:nvPr/>
        </p:nvSpPr>
        <p:spPr bwMode="auto">
          <a:xfrm>
            <a:off x="4876800" y="3733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32</a:t>
            </a:r>
          </a:p>
        </p:txBody>
      </p:sp>
      <p:sp>
        <p:nvSpPr>
          <p:cNvPr id="200738" name="Text Box 34"/>
          <p:cNvSpPr txBox="1">
            <a:spLocks noChangeArrowheads="1"/>
          </p:cNvSpPr>
          <p:nvPr/>
        </p:nvSpPr>
        <p:spPr bwMode="auto">
          <a:xfrm>
            <a:off x="37338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00739" name="Text Box 35"/>
          <p:cNvSpPr txBox="1">
            <a:spLocks noChangeArrowheads="1"/>
          </p:cNvSpPr>
          <p:nvPr/>
        </p:nvSpPr>
        <p:spPr bwMode="auto">
          <a:xfrm>
            <a:off x="4876800" y="2971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100</a:t>
            </a:r>
          </a:p>
        </p:txBody>
      </p:sp>
      <p:sp>
        <p:nvSpPr>
          <p:cNvPr id="200740" name="Text Box 36"/>
          <p:cNvSpPr txBox="1">
            <a:spLocks noChangeArrowheads="1"/>
          </p:cNvSpPr>
          <p:nvPr/>
        </p:nvSpPr>
        <p:spPr bwMode="auto">
          <a:xfrm>
            <a:off x="32004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11</a:t>
            </a:r>
          </a:p>
        </p:txBody>
      </p:sp>
      <p:sp>
        <p:nvSpPr>
          <p:cNvPr id="200741" name="Text Box 37"/>
          <p:cNvSpPr txBox="1">
            <a:spLocks noChangeArrowheads="1"/>
          </p:cNvSpPr>
          <p:nvPr/>
        </p:nvSpPr>
        <p:spPr bwMode="auto">
          <a:xfrm>
            <a:off x="45720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200742" name="Text Box 38"/>
          <p:cNvSpPr txBox="1">
            <a:spLocks noChangeArrowheads="1"/>
          </p:cNvSpPr>
          <p:nvPr/>
        </p:nvSpPr>
        <p:spPr bwMode="auto">
          <a:xfrm>
            <a:off x="5715000" y="4495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31</a:t>
            </a:r>
          </a:p>
        </p:txBody>
      </p:sp>
      <p:sp>
        <p:nvSpPr>
          <p:cNvPr id="200743" name="Text Box 39"/>
          <p:cNvSpPr txBox="1">
            <a:spLocks noChangeArrowheads="1"/>
          </p:cNvSpPr>
          <p:nvPr/>
        </p:nvSpPr>
        <p:spPr bwMode="auto">
          <a:xfrm>
            <a:off x="5029200" y="54102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algorithm</a:t>
            </a:r>
          </a:p>
        </p:txBody>
      </p:sp>
      <p:sp>
        <p:nvSpPr>
          <p:cNvPr id="199683" name="Oval 3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84" name="Oval 4"/>
          <p:cNvSpPr>
            <a:spLocks noChangeArrowheads="1"/>
          </p:cNvSpPr>
          <p:nvPr/>
        </p:nvSpPr>
        <p:spPr bwMode="auto">
          <a:xfrm>
            <a:off x="3886200" y="51054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85" name="Oval 5"/>
          <p:cNvSpPr>
            <a:spLocks noChangeArrowheads="1"/>
          </p:cNvSpPr>
          <p:nvPr/>
        </p:nvSpPr>
        <p:spPr bwMode="auto">
          <a:xfrm>
            <a:off x="6172200" y="51054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86" name="Oval 6"/>
          <p:cNvSpPr>
            <a:spLocks noChangeArrowheads="1"/>
          </p:cNvSpPr>
          <p:nvPr/>
        </p:nvSpPr>
        <p:spPr bwMode="auto">
          <a:xfrm>
            <a:off x="5105400" y="41910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87" name="Oval 7"/>
          <p:cNvSpPr>
            <a:spLocks noChangeArrowheads="1"/>
          </p:cNvSpPr>
          <p:nvPr/>
        </p:nvSpPr>
        <p:spPr bwMode="auto">
          <a:xfrm>
            <a:off x="2743200" y="44196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88" name="Oval 8"/>
          <p:cNvSpPr>
            <a:spLocks noChangeArrowheads="1"/>
          </p:cNvSpPr>
          <p:nvPr/>
        </p:nvSpPr>
        <p:spPr bwMode="auto">
          <a:xfrm>
            <a:off x="3276600" y="2743200"/>
            <a:ext cx="304800" cy="304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Arial Black" pitchFamily="34" charset="0"/>
              </a:rPr>
              <a:t>0</a:t>
            </a:r>
          </a:p>
        </p:txBody>
      </p:sp>
      <p:sp>
        <p:nvSpPr>
          <p:cNvPr id="199689" name="Oval 9"/>
          <p:cNvSpPr>
            <a:spLocks noChangeArrowheads="1"/>
          </p:cNvSpPr>
          <p:nvPr/>
        </p:nvSpPr>
        <p:spPr bwMode="auto">
          <a:xfrm>
            <a:off x="4419600" y="32766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90" name="Oval 10"/>
          <p:cNvSpPr>
            <a:spLocks noChangeArrowheads="1"/>
          </p:cNvSpPr>
          <p:nvPr/>
        </p:nvSpPr>
        <p:spPr bwMode="auto">
          <a:xfrm>
            <a:off x="3352800" y="15240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91" name="Oval 11"/>
          <p:cNvSpPr>
            <a:spLocks noChangeArrowheads="1"/>
          </p:cNvSpPr>
          <p:nvPr/>
        </p:nvSpPr>
        <p:spPr bwMode="auto">
          <a:xfrm>
            <a:off x="4953000" y="2438400"/>
            <a:ext cx="304800" cy="304800"/>
          </a:xfrm>
          <a:prstGeom prst="ellipse">
            <a:avLst/>
          </a:prstGeom>
          <a:solidFill>
            <a:srgbClr val="3333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9692" name="AutoShape 12"/>
          <p:cNvCxnSpPr>
            <a:cxnSpLocks noChangeShapeType="1"/>
          </p:cNvCxnSpPr>
          <p:nvPr/>
        </p:nvCxnSpPr>
        <p:spPr bwMode="auto">
          <a:xfrm>
            <a:off x="3657600" y="1752600"/>
            <a:ext cx="1339850" cy="80645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3" name="AutoShape 13"/>
          <p:cNvCxnSpPr>
            <a:cxnSpLocks noChangeShapeType="1"/>
            <a:stCxn id="199690" idx="4"/>
            <a:endCxn id="199688" idx="0"/>
          </p:cNvCxnSpPr>
          <p:nvPr/>
        </p:nvCxnSpPr>
        <p:spPr bwMode="auto">
          <a:xfrm flipH="1">
            <a:off x="3429000" y="1828800"/>
            <a:ext cx="76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4" name="AutoShape 14"/>
          <p:cNvCxnSpPr>
            <a:cxnSpLocks noChangeShapeType="1"/>
          </p:cNvCxnSpPr>
          <p:nvPr/>
        </p:nvCxnSpPr>
        <p:spPr bwMode="auto">
          <a:xfrm flipH="1">
            <a:off x="1981200" y="1676400"/>
            <a:ext cx="1339850" cy="42545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5" name="AutoShape 15"/>
          <p:cNvCxnSpPr>
            <a:cxnSpLocks noChangeShapeType="1"/>
            <a:stCxn id="199683" idx="4"/>
            <a:endCxn id="199687" idx="1"/>
          </p:cNvCxnSpPr>
          <p:nvPr/>
        </p:nvCxnSpPr>
        <p:spPr bwMode="auto">
          <a:xfrm>
            <a:off x="1905000" y="2362200"/>
            <a:ext cx="882650" cy="2101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6" name="AutoShape 16"/>
          <p:cNvCxnSpPr>
            <a:cxnSpLocks noChangeShapeType="1"/>
            <a:stCxn id="199688" idx="4"/>
            <a:endCxn id="199687" idx="7"/>
          </p:cNvCxnSpPr>
          <p:nvPr/>
        </p:nvCxnSpPr>
        <p:spPr bwMode="auto">
          <a:xfrm flipH="1">
            <a:off x="3003550" y="3048000"/>
            <a:ext cx="425450" cy="141605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7" name="AutoShape 17"/>
          <p:cNvCxnSpPr>
            <a:cxnSpLocks noChangeShapeType="1"/>
            <a:stCxn id="199688" idx="5"/>
            <a:endCxn id="199689" idx="1"/>
          </p:cNvCxnSpPr>
          <p:nvPr/>
        </p:nvCxnSpPr>
        <p:spPr bwMode="auto">
          <a:xfrm>
            <a:off x="3536950" y="3003550"/>
            <a:ext cx="927100" cy="31750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8" name="AutoShape 18"/>
          <p:cNvCxnSpPr>
            <a:cxnSpLocks noChangeShapeType="1"/>
            <a:stCxn id="199691" idx="4"/>
            <a:endCxn id="199689" idx="7"/>
          </p:cNvCxnSpPr>
          <p:nvPr/>
        </p:nvCxnSpPr>
        <p:spPr bwMode="auto">
          <a:xfrm flipH="1">
            <a:off x="4679950" y="2743200"/>
            <a:ext cx="42545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9" name="AutoShape 19"/>
          <p:cNvCxnSpPr>
            <a:cxnSpLocks noChangeShapeType="1"/>
          </p:cNvCxnSpPr>
          <p:nvPr/>
        </p:nvCxnSpPr>
        <p:spPr bwMode="auto">
          <a:xfrm flipV="1">
            <a:off x="3505200" y="2590800"/>
            <a:ext cx="1416050" cy="19685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700" name="AutoShape 20"/>
          <p:cNvCxnSpPr>
            <a:cxnSpLocks noChangeShapeType="1"/>
            <a:stCxn id="199689" idx="5"/>
            <a:endCxn id="199686" idx="1"/>
          </p:cNvCxnSpPr>
          <p:nvPr/>
        </p:nvCxnSpPr>
        <p:spPr bwMode="auto">
          <a:xfrm>
            <a:off x="4679950" y="3536950"/>
            <a:ext cx="4699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701" name="AutoShape 21"/>
          <p:cNvCxnSpPr>
            <a:cxnSpLocks noChangeShapeType="1"/>
            <a:stCxn id="199689" idx="3"/>
            <a:endCxn id="199687" idx="6"/>
          </p:cNvCxnSpPr>
          <p:nvPr/>
        </p:nvCxnSpPr>
        <p:spPr bwMode="auto">
          <a:xfrm flipH="1">
            <a:off x="3048000" y="3536950"/>
            <a:ext cx="14160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702" name="AutoShape 22"/>
          <p:cNvCxnSpPr>
            <a:cxnSpLocks noChangeShapeType="1"/>
            <a:stCxn id="199687" idx="5"/>
            <a:endCxn id="199684" idx="1"/>
          </p:cNvCxnSpPr>
          <p:nvPr/>
        </p:nvCxnSpPr>
        <p:spPr bwMode="auto">
          <a:xfrm>
            <a:off x="3003550" y="4679950"/>
            <a:ext cx="927100" cy="46990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703" name="AutoShape 23"/>
          <p:cNvCxnSpPr>
            <a:cxnSpLocks noChangeShapeType="1"/>
            <a:stCxn id="199686" idx="3"/>
            <a:endCxn id="199684" idx="7"/>
          </p:cNvCxnSpPr>
          <p:nvPr/>
        </p:nvCxnSpPr>
        <p:spPr bwMode="auto">
          <a:xfrm flipH="1">
            <a:off x="4146550" y="4451350"/>
            <a:ext cx="1003300" cy="69850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704" name="AutoShape 24"/>
          <p:cNvCxnSpPr>
            <a:cxnSpLocks noChangeShapeType="1"/>
            <a:stCxn id="199686" idx="5"/>
            <a:endCxn id="199685" idx="0"/>
          </p:cNvCxnSpPr>
          <p:nvPr/>
        </p:nvCxnSpPr>
        <p:spPr bwMode="auto">
          <a:xfrm>
            <a:off x="5365750" y="4451350"/>
            <a:ext cx="958850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705" name="AutoShape 25"/>
          <p:cNvCxnSpPr>
            <a:cxnSpLocks noChangeShapeType="1"/>
            <a:stCxn id="199684" idx="5"/>
            <a:endCxn id="199685" idx="3"/>
          </p:cNvCxnSpPr>
          <p:nvPr/>
        </p:nvCxnSpPr>
        <p:spPr bwMode="auto">
          <a:xfrm>
            <a:off x="4146550" y="5365750"/>
            <a:ext cx="2070100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9706" name="Text Box 26"/>
          <p:cNvSpPr txBox="1">
            <a:spLocks noChangeArrowheads="1"/>
          </p:cNvSpPr>
          <p:nvPr/>
        </p:nvSpPr>
        <p:spPr bwMode="auto">
          <a:xfrm>
            <a:off x="3962400" y="2362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199707" name="Text Box 27"/>
          <p:cNvSpPr txBox="1">
            <a:spLocks noChangeArrowheads="1"/>
          </p:cNvSpPr>
          <p:nvPr/>
        </p:nvSpPr>
        <p:spPr bwMode="auto">
          <a:xfrm>
            <a:off x="4191000" y="1752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199708" name="Text Box 28"/>
          <p:cNvSpPr txBox="1">
            <a:spLocks noChangeArrowheads="1"/>
          </p:cNvSpPr>
          <p:nvPr/>
        </p:nvSpPr>
        <p:spPr bwMode="auto">
          <a:xfrm>
            <a:off x="3048000" y="2133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54</a:t>
            </a:r>
          </a:p>
        </p:txBody>
      </p:sp>
      <p:sp>
        <p:nvSpPr>
          <p:cNvPr id="199709" name="Text Box 29"/>
          <p:cNvSpPr txBox="1">
            <a:spLocks noChangeArrowheads="1"/>
          </p:cNvSpPr>
          <p:nvPr/>
        </p:nvSpPr>
        <p:spPr bwMode="auto">
          <a:xfrm>
            <a:off x="22860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99710" name="Text Box 30"/>
          <p:cNvSpPr txBox="1">
            <a:spLocks noChangeArrowheads="1"/>
          </p:cNvSpPr>
          <p:nvPr/>
        </p:nvSpPr>
        <p:spPr bwMode="auto">
          <a:xfrm>
            <a:off x="1905000" y="3200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44</a:t>
            </a:r>
          </a:p>
        </p:txBody>
      </p:sp>
      <p:sp>
        <p:nvSpPr>
          <p:cNvPr id="199711" name="Text Box 31"/>
          <p:cNvSpPr txBox="1">
            <a:spLocks noChangeArrowheads="1"/>
          </p:cNvSpPr>
          <p:nvPr/>
        </p:nvSpPr>
        <p:spPr bwMode="auto">
          <a:xfrm>
            <a:off x="2819400" y="3352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9712" name="Text Box 32"/>
          <p:cNvSpPr txBox="1">
            <a:spLocks noChangeArrowheads="1"/>
          </p:cNvSpPr>
          <p:nvPr/>
        </p:nvSpPr>
        <p:spPr bwMode="auto">
          <a:xfrm>
            <a:off x="38100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99</a:t>
            </a:r>
          </a:p>
        </p:txBody>
      </p:sp>
      <p:sp>
        <p:nvSpPr>
          <p:cNvPr id="199713" name="Text Box 33"/>
          <p:cNvSpPr txBox="1">
            <a:spLocks noChangeArrowheads="1"/>
          </p:cNvSpPr>
          <p:nvPr/>
        </p:nvSpPr>
        <p:spPr bwMode="auto">
          <a:xfrm>
            <a:off x="4876800" y="3733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32</a:t>
            </a:r>
          </a:p>
        </p:txBody>
      </p:sp>
      <p:sp>
        <p:nvSpPr>
          <p:cNvPr id="199714" name="Text Box 34"/>
          <p:cNvSpPr txBox="1">
            <a:spLocks noChangeArrowheads="1"/>
          </p:cNvSpPr>
          <p:nvPr/>
        </p:nvSpPr>
        <p:spPr bwMode="auto">
          <a:xfrm>
            <a:off x="37338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99715" name="Text Box 35"/>
          <p:cNvSpPr txBox="1">
            <a:spLocks noChangeArrowheads="1"/>
          </p:cNvSpPr>
          <p:nvPr/>
        </p:nvSpPr>
        <p:spPr bwMode="auto">
          <a:xfrm>
            <a:off x="4876800" y="2971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100</a:t>
            </a:r>
          </a:p>
        </p:txBody>
      </p:sp>
      <p:sp>
        <p:nvSpPr>
          <p:cNvPr id="199716" name="Text Box 36"/>
          <p:cNvSpPr txBox="1">
            <a:spLocks noChangeArrowheads="1"/>
          </p:cNvSpPr>
          <p:nvPr/>
        </p:nvSpPr>
        <p:spPr bwMode="auto">
          <a:xfrm>
            <a:off x="32004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11</a:t>
            </a:r>
          </a:p>
        </p:txBody>
      </p:sp>
      <p:sp>
        <p:nvSpPr>
          <p:cNvPr id="199717" name="Text Box 37"/>
          <p:cNvSpPr txBox="1">
            <a:spLocks noChangeArrowheads="1"/>
          </p:cNvSpPr>
          <p:nvPr/>
        </p:nvSpPr>
        <p:spPr bwMode="auto">
          <a:xfrm>
            <a:off x="45720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199718" name="Text Box 38"/>
          <p:cNvSpPr txBox="1">
            <a:spLocks noChangeArrowheads="1"/>
          </p:cNvSpPr>
          <p:nvPr/>
        </p:nvSpPr>
        <p:spPr bwMode="auto">
          <a:xfrm>
            <a:off x="5715000" y="4495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31</a:t>
            </a:r>
          </a:p>
        </p:txBody>
      </p:sp>
      <p:sp>
        <p:nvSpPr>
          <p:cNvPr id="199719" name="Text Box 39"/>
          <p:cNvSpPr txBox="1">
            <a:spLocks noChangeArrowheads="1"/>
          </p:cNvSpPr>
          <p:nvPr/>
        </p:nvSpPr>
        <p:spPr bwMode="auto">
          <a:xfrm>
            <a:off x="5029200" y="54102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19</a:t>
            </a:r>
          </a:p>
        </p:txBody>
      </p:sp>
      <p:sp>
        <p:nvSpPr>
          <p:cNvPr id="199720" name="Text Box 40"/>
          <p:cNvSpPr txBox="1">
            <a:spLocks noChangeArrowheads="1"/>
          </p:cNvSpPr>
          <p:nvPr/>
        </p:nvSpPr>
        <p:spPr bwMode="auto">
          <a:xfrm>
            <a:off x="5791200" y="28956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MST is formed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Compare Prim and Kruskal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4676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SimSun" pitchFamily="2" charset="-122"/>
              </a:rPr>
              <a:t>Both have the same output </a:t>
            </a:r>
            <a:r>
              <a:rPr lang="en-US" altLang="zh-CN" sz="2400">
                <a:ea typeface="SimSun" pitchFamily="2" charset="-122"/>
                <a:sym typeface="Wingdings" pitchFamily="2" charset="2"/>
              </a:rPr>
              <a:t></a:t>
            </a:r>
            <a:r>
              <a:rPr lang="en-US" altLang="zh-CN" sz="2400">
                <a:ea typeface="SimSun" pitchFamily="2" charset="-122"/>
              </a:rPr>
              <a:t> MST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SimSun" pitchFamily="2" charset="-122"/>
              </a:rPr>
              <a:t>Kruskal</a:t>
            </a:r>
            <a:r>
              <a:rPr lang="en-US" altLang="zh-CN" sz="2400">
                <a:latin typeface="Times New Roman"/>
                <a:ea typeface="SimSun" pitchFamily="2" charset="-122"/>
              </a:rPr>
              <a:t>’</a:t>
            </a:r>
            <a:r>
              <a:rPr lang="en-US" altLang="zh-CN" sz="2400">
                <a:ea typeface="SimSun" pitchFamily="2" charset="-122"/>
              </a:rPr>
              <a:t>s begins with forest and merge into a tree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SimSun" pitchFamily="2" charset="-122"/>
              </a:rPr>
              <a:t>Prim</a:t>
            </a:r>
            <a:r>
              <a:rPr lang="en-US" altLang="zh-CN" sz="2400">
                <a:latin typeface="Times New Roman"/>
                <a:ea typeface="SimSun" pitchFamily="2" charset="-122"/>
              </a:rPr>
              <a:t>’</a:t>
            </a:r>
            <a:r>
              <a:rPr lang="en-US" altLang="zh-CN" sz="2400">
                <a:ea typeface="SimSun" pitchFamily="2" charset="-122"/>
              </a:rPr>
              <a:t>s always stays as a tree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SimSun" pitchFamily="2" charset="-122"/>
              </a:rPr>
              <a:t>If you don</a:t>
            </a:r>
            <a:r>
              <a:rPr lang="en-US" altLang="zh-CN" sz="2400">
                <a:latin typeface="Times New Roman"/>
                <a:ea typeface="SimSun" pitchFamily="2" charset="-122"/>
              </a:rPr>
              <a:t>’</a:t>
            </a:r>
            <a:r>
              <a:rPr lang="en-US" altLang="zh-CN" sz="2400">
                <a:ea typeface="SimSun" pitchFamily="2" charset="-122"/>
              </a:rPr>
              <a:t>t know all the weight on edges </a:t>
            </a:r>
            <a:r>
              <a:rPr lang="en-US" altLang="zh-CN" sz="2400">
                <a:ea typeface="SimSun" pitchFamily="2" charset="-122"/>
                <a:sym typeface="Wingdings" pitchFamily="2" charset="2"/>
              </a:rPr>
              <a:t> use Prim</a:t>
            </a:r>
            <a:r>
              <a:rPr lang="en-US" altLang="zh-CN" sz="2400">
                <a:latin typeface="Times New Roman"/>
                <a:ea typeface="SimSun" pitchFamily="2" charset="-122"/>
                <a:sym typeface="Wingdings" pitchFamily="2" charset="2"/>
              </a:rPr>
              <a:t>’</a:t>
            </a:r>
            <a:r>
              <a:rPr lang="en-US" altLang="zh-CN" sz="2400">
                <a:ea typeface="SimSun" pitchFamily="2" charset="-122"/>
                <a:sym typeface="Wingdings" pitchFamily="2" charset="2"/>
              </a:rPr>
              <a:t>s algorithm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SimSun" pitchFamily="2" charset="-122"/>
                <a:sym typeface="Wingdings" pitchFamily="2" charset="2"/>
              </a:rPr>
              <a:t>If you only need partial solution on the graph  use Prim</a:t>
            </a:r>
            <a:r>
              <a:rPr lang="en-US" altLang="zh-CN" sz="2400">
                <a:latin typeface="Times New Roman"/>
                <a:ea typeface="SimSun" pitchFamily="2" charset="-122"/>
                <a:sym typeface="Wingdings" pitchFamily="2" charset="2"/>
              </a:rPr>
              <a:t>’</a:t>
            </a:r>
            <a:r>
              <a:rPr lang="en-US" altLang="zh-CN" sz="2400">
                <a:ea typeface="SimSun" pitchFamily="2" charset="-122"/>
                <a:sym typeface="Wingdings" pitchFamily="2" charset="2"/>
              </a:rPr>
              <a:t>s algorithm</a:t>
            </a:r>
            <a:endParaRPr lang="en-US" altLang="zh-CN" sz="2400">
              <a:ea typeface="SimSun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/>
      <p:bldP spid="10342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Compare Prim and Kruskal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2296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Complexity</a:t>
            </a:r>
          </a:p>
          <a:p>
            <a:pPr>
              <a:buFontTx/>
              <a:buNone/>
            </a:pPr>
            <a:r>
              <a:rPr lang="en-US" altLang="en-US"/>
              <a:t>Kruskal: O(NlogN)</a:t>
            </a:r>
          </a:p>
          <a:p>
            <a:pPr>
              <a:buFontTx/>
              <a:buNone/>
            </a:pPr>
            <a:r>
              <a:rPr lang="en-US" altLang="en-US"/>
              <a:t>              comparison sort for edges</a:t>
            </a:r>
          </a:p>
          <a:p>
            <a:pPr>
              <a:buFontTx/>
              <a:buNone/>
            </a:pPr>
            <a:r>
              <a:rPr lang="en-US" altLang="en-US"/>
              <a:t>Prim:     O(NlogN)</a:t>
            </a:r>
          </a:p>
          <a:p>
            <a:pPr>
              <a:buFontTx/>
              <a:buNone/>
            </a:pPr>
            <a:r>
              <a:rPr lang="en-US" altLang="en-US"/>
              <a:t>              search the least weight edge for</a:t>
            </a:r>
          </a:p>
          <a:p>
            <a:pPr>
              <a:buFontTx/>
              <a:buNone/>
            </a:pPr>
            <a:r>
              <a:rPr lang="en-US" altLang="en-US"/>
              <a:t>              every vertice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do we need MST? 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6629400" cy="3733800"/>
          </a:xfrm>
        </p:spPr>
        <p:txBody>
          <a:bodyPr/>
          <a:lstStyle/>
          <a:p>
            <a:r>
              <a:rPr lang="en-US" altLang="en-US"/>
              <a:t>a reasonable way for clustering points in space into natural groups </a:t>
            </a:r>
          </a:p>
          <a:p>
            <a:r>
              <a:rPr lang="en-US" altLang="en-US"/>
              <a:t>can be used to give approximate solutions to hard problems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Minimizing costs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600200"/>
            <a:ext cx="6400800" cy="358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SimSun" pitchFamily="2" charset="-122"/>
              </a:rPr>
              <a:t>Suppose you want to provide solution to :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SimSun" pitchFamily="2" charset="-122"/>
              </a:rPr>
              <a:t>electric power, Water, telephone lines, network setup</a:t>
            </a:r>
          </a:p>
          <a:p>
            <a:pPr lvl="1">
              <a:lnSpc>
                <a:spcPct val="80000"/>
              </a:lnSpc>
            </a:pPr>
            <a:endParaRPr lang="en-US" altLang="zh-CN" sz="2400">
              <a:ea typeface="SimSun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>
                <a:ea typeface="SimSun" pitchFamily="2" charset="-122"/>
              </a:rPr>
              <a:t>To minimize cost, you could connect locations using MST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>
              <a:ea typeface="SimSun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>
                <a:ea typeface="SimSun" pitchFamily="2" charset="-122"/>
              </a:rPr>
              <a:t>However, MST is not necessary the shortest path and it does not apply to cycle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The End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Spanning Tree properties: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600200"/>
            <a:ext cx="6096000" cy="3200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On a connected graph G=(V, E), a spanning tree: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is a connected </a:t>
            </a:r>
            <a:r>
              <a:rPr lang="en-US" altLang="en-US" sz="2800" dirty="0" err="1"/>
              <a:t>subgraph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acyclic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is a tree (|E| = |V| - 1)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contains all vertices of 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   (spanning)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Spanning trees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098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Suppose you have a connected undirected graph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Connected: every node is reachable from every other node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Undirected: edges do not have an associated direction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...then a </a:t>
            </a:r>
            <a:r>
              <a:rPr lang="en-US" altLang="zh-CN" sz="2000">
                <a:solidFill>
                  <a:schemeClr val="tx2"/>
                </a:solidFill>
                <a:ea typeface="SimSun" pitchFamily="2" charset="-122"/>
              </a:rPr>
              <a:t>spanning tree</a:t>
            </a:r>
            <a:r>
              <a:rPr lang="en-US" altLang="zh-CN" sz="2000">
                <a:ea typeface="SimSun" pitchFamily="2" charset="-122"/>
              </a:rPr>
              <a:t> of the graph is a connected subgraph in which there are no cycles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Total of 16 different spanning trees for the graph below</a:t>
            </a: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609600" y="4114800"/>
            <a:ext cx="2057400" cy="1768475"/>
            <a:chOff x="384" y="2592"/>
            <a:chExt cx="1296" cy="1114"/>
          </a:xfrm>
        </p:grpSpPr>
        <p:sp>
          <p:nvSpPr>
            <p:cNvPr id="206853" name="Oval 5"/>
            <p:cNvSpPr>
              <a:spLocks noChangeArrowheads="1"/>
            </p:cNvSpPr>
            <p:nvPr/>
          </p:nvSpPr>
          <p:spPr bwMode="auto">
            <a:xfrm>
              <a:off x="672" y="2592"/>
              <a:ext cx="193" cy="19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54" name="Oval 6"/>
            <p:cNvSpPr>
              <a:spLocks noChangeArrowheads="1"/>
            </p:cNvSpPr>
            <p:nvPr/>
          </p:nvSpPr>
          <p:spPr bwMode="auto">
            <a:xfrm>
              <a:off x="672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55" name="Oval 7"/>
            <p:cNvSpPr>
              <a:spLocks noChangeArrowheads="1"/>
            </p:cNvSpPr>
            <p:nvPr/>
          </p:nvSpPr>
          <p:spPr bwMode="auto">
            <a:xfrm>
              <a:off x="1200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56" name="Oval 8"/>
            <p:cNvSpPr>
              <a:spLocks noChangeArrowheads="1"/>
            </p:cNvSpPr>
            <p:nvPr/>
          </p:nvSpPr>
          <p:spPr bwMode="auto">
            <a:xfrm>
              <a:off x="1200" y="259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57" name="Line 9"/>
            <p:cNvSpPr>
              <a:spLocks noChangeShapeType="1"/>
            </p:cNvSpPr>
            <p:nvPr/>
          </p:nvSpPr>
          <p:spPr bwMode="auto">
            <a:xfrm>
              <a:off x="768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58" name="Line 10"/>
            <p:cNvSpPr>
              <a:spLocks noChangeShapeType="1"/>
            </p:cNvSpPr>
            <p:nvPr/>
          </p:nvSpPr>
          <p:spPr bwMode="auto">
            <a:xfrm>
              <a:off x="1296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59" name="Line 11"/>
            <p:cNvSpPr>
              <a:spLocks noChangeShapeType="1"/>
            </p:cNvSpPr>
            <p:nvPr/>
          </p:nvSpPr>
          <p:spPr bwMode="auto">
            <a:xfrm>
              <a:off x="864" y="268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60" name="Line 12"/>
            <p:cNvSpPr>
              <a:spLocks noChangeShapeType="1"/>
            </p:cNvSpPr>
            <p:nvPr/>
          </p:nvSpPr>
          <p:spPr bwMode="auto">
            <a:xfrm>
              <a:off x="864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61" name="Line 13"/>
            <p:cNvSpPr>
              <a:spLocks noChangeShapeType="1"/>
            </p:cNvSpPr>
            <p:nvPr/>
          </p:nvSpPr>
          <p:spPr bwMode="auto">
            <a:xfrm flipV="1">
              <a:off x="816" y="273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62" name="Line 14"/>
            <p:cNvSpPr>
              <a:spLocks noChangeShapeType="1"/>
            </p:cNvSpPr>
            <p:nvPr/>
          </p:nvSpPr>
          <p:spPr bwMode="auto">
            <a:xfrm>
              <a:off x="864" y="273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63" name="Text Box 15"/>
            <p:cNvSpPr txBox="1">
              <a:spLocks noChangeArrowheads="1"/>
            </p:cNvSpPr>
            <p:nvPr/>
          </p:nvSpPr>
          <p:spPr bwMode="auto">
            <a:xfrm>
              <a:off x="384" y="3264"/>
              <a:ext cx="129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A connected,</a:t>
              </a:r>
              <a:br>
                <a:rPr lang="en-US" altLang="zh-CN" sz="2000">
                  <a:latin typeface="Times New Roman" pitchFamily="18" charset="0"/>
                  <a:ea typeface="SimSun" pitchFamily="2" charset="-122"/>
                </a:rPr>
              </a:b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undirected graph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4343400"/>
            <a:ext cx="12858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62000" y="2346325"/>
            <a:ext cx="2057400" cy="1768475"/>
            <a:chOff x="384" y="2592"/>
            <a:chExt cx="1296" cy="1114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672" y="2592"/>
              <a:ext cx="193" cy="19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72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200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200" y="259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768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296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864" y="268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864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816" y="273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864" y="273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84" y="3264"/>
              <a:ext cx="129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A connected,</a:t>
              </a:r>
              <a:br>
                <a:rPr lang="en-US" altLang="zh-CN" sz="2000">
                  <a:latin typeface="Times New Roman" pitchFamily="18" charset="0"/>
                  <a:ea typeface="SimSun" pitchFamily="2" charset="-122"/>
                </a:rPr>
              </a:b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undirected graph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3" y="2438400"/>
            <a:ext cx="14001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2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09600" y="2590800"/>
            <a:ext cx="2057400" cy="1768475"/>
            <a:chOff x="384" y="2592"/>
            <a:chExt cx="1296" cy="1114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672" y="2592"/>
              <a:ext cx="193" cy="19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72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200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200" y="259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768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296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864" y="268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864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816" y="273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864" y="273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84" y="3264"/>
              <a:ext cx="129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A connected,</a:t>
              </a:r>
              <a:br>
                <a:rPr lang="en-US" altLang="zh-CN" sz="2000">
                  <a:latin typeface="Times New Roman" pitchFamily="18" charset="0"/>
                  <a:ea typeface="SimSun" pitchFamily="2" charset="-122"/>
                </a:rPr>
              </a:b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undirected graph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2871788"/>
            <a:ext cx="13525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73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09600" y="2651125"/>
            <a:ext cx="2057400" cy="1768475"/>
            <a:chOff x="384" y="2592"/>
            <a:chExt cx="1296" cy="1114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672" y="2592"/>
              <a:ext cx="193" cy="19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72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200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200" y="259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768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296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864" y="268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864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816" y="273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864" y="273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84" y="3264"/>
              <a:ext cx="129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A connected,</a:t>
              </a:r>
              <a:br>
                <a:rPr lang="en-US" altLang="zh-CN" sz="2000">
                  <a:latin typeface="Times New Roman" pitchFamily="18" charset="0"/>
                  <a:ea typeface="SimSun" pitchFamily="2" charset="-122"/>
                </a:rPr>
              </a:br>
              <a:r>
                <a:rPr lang="en-US" altLang="zh-CN" sz="2000">
                  <a:latin typeface="Times New Roman" pitchFamily="18" charset="0"/>
                  <a:ea typeface="SimSun" pitchFamily="2" charset="-122"/>
                </a:rPr>
                <a:t>undirected graph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895600"/>
            <a:ext cx="12382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37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mi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10" ma:contentTypeDescription="Create a new document." ma:contentTypeScope="" ma:versionID="438d5016957f0024ea938721b01b1799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12efb783438c67dbb33cebe90a576f7f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BE7B81-D780-4DDC-9458-96521AC1ACC8}"/>
</file>

<file path=customXml/itemProps2.xml><?xml version="1.0" encoding="utf-8"?>
<ds:datastoreItem xmlns:ds="http://schemas.openxmlformats.org/officeDocument/2006/customXml" ds:itemID="{07CB8FA1-CA1E-466D-BE03-073C51DA71C8}"/>
</file>

<file path=customXml/itemProps3.xml><?xml version="1.0" encoding="utf-8"?>
<ds:datastoreItem xmlns:ds="http://schemas.openxmlformats.org/officeDocument/2006/customXml" ds:itemID="{60EC10A9-34BA-481C-9790-5CB29BC83816}"/>
</file>

<file path=docProps/app.xml><?xml version="1.0" encoding="utf-8"?>
<Properties xmlns="http://schemas.openxmlformats.org/officeDocument/2006/extended-properties" xmlns:vt="http://schemas.openxmlformats.org/officeDocument/2006/docPropsVTypes">
  <Template>Clouds</Template>
  <TotalTime>1358</TotalTime>
  <Words>1829</Words>
  <Application>Microsoft Office PowerPoint</Application>
  <PresentationFormat>On-screen Show (4:3)</PresentationFormat>
  <Paragraphs>915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新細明體</vt:lpstr>
      <vt:lpstr>SimSun</vt:lpstr>
      <vt:lpstr>Arial</vt:lpstr>
      <vt:lpstr>Arial Black</vt:lpstr>
      <vt:lpstr>Calibri</vt:lpstr>
      <vt:lpstr>Tahoma</vt:lpstr>
      <vt:lpstr>Times New Roman</vt:lpstr>
      <vt:lpstr>UWKMJF (KSC)</vt:lpstr>
      <vt:lpstr>Wingdings</vt:lpstr>
      <vt:lpstr>Office Theme</vt:lpstr>
      <vt:lpstr>nmims</vt:lpstr>
      <vt:lpstr>Minimum Cost Spanning  Trees (MCST)</vt:lpstr>
      <vt:lpstr>The greedy method </vt:lpstr>
      <vt:lpstr>An simple example</vt:lpstr>
      <vt:lpstr>Greedy Method</vt:lpstr>
      <vt:lpstr>Spanning Tree properties:</vt:lpstr>
      <vt:lpstr>Spanning trees</vt:lpstr>
      <vt:lpstr>PowerPoint Presentation</vt:lpstr>
      <vt:lpstr>PowerPoint Presentation</vt:lpstr>
      <vt:lpstr>PowerPoint Presentation</vt:lpstr>
      <vt:lpstr>Finding a spanning tree</vt:lpstr>
      <vt:lpstr>Finding a spanning tree - BFS</vt:lpstr>
      <vt:lpstr>Finding a spanning tree - DFS</vt:lpstr>
      <vt:lpstr>Minimum weight(cost) spanning tree (MST)</vt:lpstr>
      <vt:lpstr>Finding Minimum Spanning Tree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 – more complex</vt:lpstr>
      <vt:lpstr>Prim’s algorithm – more complex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Compare Prim and Kruskal</vt:lpstr>
      <vt:lpstr>Compare Prim and Kruskal</vt:lpstr>
      <vt:lpstr>Why do we need MST? </vt:lpstr>
      <vt:lpstr>Minimizing costs</vt:lpstr>
      <vt:lpstr>The End</vt:lpstr>
    </vt:vector>
  </TitlesOfParts>
  <Company>Cyberdyne Worldwide Technologies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Trees</dc:title>
  <dc:creator>Abhay K Kolhe</dc:creator>
  <cp:lastModifiedBy>Abhay Kolhe</cp:lastModifiedBy>
  <cp:revision>23</cp:revision>
  <dcterms:created xsi:type="dcterms:W3CDTF">2004-03-20T22:26:48Z</dcterms:created>
  <dcterms:modified xsi:type="dcterms:W3CDTF">2020-07-30T17:07:08Z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