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6" r:id="rId18"/>
    <p:sldId id="277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5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8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9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0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2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D06-A36D-467D-B321-AD709789261C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7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7D06-A36D-467D-B321-AD709789261C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652A-A1B3-42B7-A475-1574DF685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2.png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wmf"/><Relationship Id="rId5" Type="http://schemas.openxmlformats.org/officeDocument/2006/relationships/image" Target="../media/image14.png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0.wmf"/><Relationship Id="rId4" Type="http://schemas.openxmlformats.org/officeDocument/2006/relationships/image" Target="../media/image13.png"/><Relationship Id="rId9" Type="http://schemas.openxmlformats.org/officeDocument/2006/relationships/image" Target="../media/image5.wmf"/><Relationship Id="rId14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Strassen’s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848600" cy="1524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A fundamental numerical operation is the multiplication of 2 matrices.</a:t>
            </a:r>
          </a:p>
          <a:p>
            <a:pPr lvl="1">
              <a:defRPr/>
            </a:pPr>
            <a:r>
              <a:rPr lang="en-US" dirty="0" smtClean="0"/>
              <a:t>The standard method of matrix multiplication of two n x n matrices takes T(n) = O(n</a:t>
            </a:r>
            <a:r>
              <a:rPr lang="en-US" baseline="30000" dirty="0" smtClean="0"/>
              <a:t>3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819400"/>
            <a:ext cx="20097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2743200"/>
            <a:ext cx="19335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819400"/>
            <a:ext cx="16287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>
                <a:latin typeface="Calibri" pitchFamily="34" charset="0"/>
                <a:cs typeface="Times New Roman" pitchFamily="18" charset="0"/>
              </a:rPr>
              <a:t> </a:t>
            </a:r>
            <a:endParaRPr lang="en-US" altLang="en-US"/>
          </a:p>
        </p:txBody>
      </p:sp>
      <p:sp>
        <p:nvSpPr>
          <p:cNvPr id="51209" name="TextBox 10"/>
          <p:cNvSpPr txBox="1">
            <a:spLocks noChangeArrowheads="1"/>
          </p:cNvSpPr>
          <p:nvPr/>
        </p:nvSpPr>
        <p:spPr bwMode="auto">
          <a:xfrm>
            <a:off x="3629025" y="30480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X</a:t>
            </a:r>
          </a:p>
        </p:txBody>
      </p:sp>
      <p:sp>
        <p:nvSpPr>
          <p:cNvPr id="51210" name="TextBox 11"/>
          <p:cNvSpPr txBox="1">
            <a:spLocks noChangeArrowheads="1"/>
          </p:cNvSpPr>
          <p:nvPr/>
        </p:nvSpPr>
        <p:spPr bwMode="auto">
          <a:xfrm>
            <a:off x="5991225" y="30480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=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066800" y="3962400"/>
            <a:ext cx="807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 dirty="0"/>
              <a:t>The following algorithm multiples n x n matrices A and B: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// Initialize C.</a:t>
            </a:r>
          </a:p>
          <a:p>
            <a:pPr>
              <a:defRPr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1 to n</a:t>
            </a:r>
          </a:p>
          <a:p>
            <a:pPr>
              <a:defRPr/>
            </a:pPr>
            <a:r>
              <a:rPr lang="en-US" sz="2400" dirty="0"/>
              <a:t>  for j = 1 to n</a:t>
            </a:r>
          </a:p>
          <a:p>
            <a:pPr>
              <a:defRPr/>
            </a:pPr>
            <a:r>
              <a:rPr lang="en-US" sz="2400" dirty="0"/>
              <a:t>    for k = 1 to n</a:t>
            </a:r>
          </a:p>
          <a:p>
            <a:pPr>
              <a:defRPr/>
            </a:pPr>
            <a:r>
              <a:rPr lang="en-US" sz="2400" dirty="0"/>
              <a:t>          C [</a:t>
            </a:r>
            <a:r>
              <a:rPr lang="en-US" sz="2400" dirty="0" err="1"/>
              <a:t>i</a:t>
            </a:r>
            <a:r>
              <a:rPr lang="en-US" sz="2400" dirty="0"/>
              <a:t>, j] += A[</a:t>
            </a:r>
            <a:r>
              <a:rPr lang="en-US" sz="2400" dirty="0" err="1"/>
              <a:t>i</a:t>
            </a:r>
            <a:r>
              <a:rPr lang="en-US" sz="2400" dirty="0"/>
              <a:t>, k] * B[k, j];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78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Easy way to remember Strassen’s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100" dirty="0">
                <a:solidFill>
                  <a:srgbClr val="00B050"/>
                </a:solidFill>
                <a:latin typeface="Roboto"/>
              </a:rPr>
              <a:t>P1 = A</a:t>
            </a:r>
            <a:br>
              <a:rPr lang="en-US" sz="2100" dirty="0">
                <a:solidFill>
                  <a:srgbClr val="00B050"/>
                </a:solidFill>
                <a:latin typeface="Roboto"/>
              </a:rPr>
            </a:br>
            <a:r>
              <a:rPr lang="en-US" sz="2100" dirty="0">
                <a:latin typeface="Roboto"/>
              </a:rPr>
              <a:t>P2= </a:t>
            </a:r>
            <a:r>
              <a:rPr lang="en-US" sz="2100" dirty="0" smtClean="0">
                <a:latin typeface="Roboto"/>
              </a:rPr>
              <a:t>H ;  P3</a:t>
            </a:r>
            <a:r>
              <a:rPr lang="en-US" sz="2100" dirty="0">
                <a:latin typeface="Roboto"/>
              </a:rPr>
              <a:t>= </a:t>
            </a:r>
            <a:r>
              <a:rPr lang="en-US" sz="2100" dirty="0" smtClean="0">
                <a:latin typeface="Roboto"/>
              </a:rPr>
              <a:t>E;   P4</a:t>
            </a:r>
            <a:r>
              <a:rPr lang="en-US" sz="2100" dirty="0">
                <a:latin typeface="Roboto"/>
              </a:rPr>
              <a:t>= D</a:t>
            </a:r>
            <a:br>
              <a:rPr lang="en-US" sz="2100" dirty="0">
                <a:latin typeface="Roboto"/>
              </a:rPr>
            </a:br>
            <a:r>
              <a:rPr lang="en-US" sz="2100" dirty="0">
                <a:latin typeface="Roboto"/>
              </a:rPr>
              <a:t>P5= ( A + D ) * ( E + H )</a:t>
            </a:r>
            <a:br>
              <a:rPr lang="en-US" sz="2100" dirty="0">
                <a:latin typeface="Roboto"/>
              </a:rPr>
            </a:br>
            <a:r>
              <a:rPr lang="en-US" sz="2100" dirty="0">
                <a:latin typeface="Roboto"/>
              </a:rPr>
              <a:t>P6= ( B – D ) * ( G + H)</a:t>
            </a:r>
            <a:br>
              <a:rPr lang="en-US" sz="2100" dirty="0">
                <a:latin typeface="Roboto"/>
              </a:rPr>
            </a:br>
            <a:r>
              <a:rPr lang="en-US" sz="2100" dirty="0">
                <a:latin typeface="Roboto"/>
              </a:rPr>
              <a:t>P7= ( A – C ) * ( E + F)</a:t>
            </a:r>
          </a:p>
          <a:p>
            <a:pPr fontAlgn="base"/>
            <a:r>
              <a:rPr lang="en-US" sz="2100" dirty="0">
                <a:latin typeface="Roboto"/>
              </a:rPr>
              <a:t>Come Back to P1 : we have A there and it’s adjacent element in Y Matrix is E, since Y is Column Matrix so we select a column in Y such that E won’t come, we find F H Column, so multiply A with (F – H)</a:t>
            </a:r>
            <a:br>
              <a:rPr lang="en-US" sz="2100" dirty="0">
                <a:latin typeface="Roboto"/>
              </a:rPr>
            </a:br>
            <a:r>
              <a:rPr lang="en-US" sz="2100" dirty="0">
                <a:latin typeface="Roboto"/>
              </a:rPr>
              <a:t>So, finally P1 = A * (F – H)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038725"/>
            <a:ext cx="66294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9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Easy way to remember Strassen’s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600" dirty="0">
                <a:latin typeface="Roboto"/>
              </a:rPr>
              <a:t>P1 = A * ( F – H)</a:t>
            </a:r>
            <a:br>
              <a:rPr lang="en-US" sz="1600" dirty="0">
                <a:latin typeface="Roboto"/>
              </a:rPr>
            </a:br>
            <a:r>
              <a:rPr lang="en-US" sz="1600" dirty="0">
                <a:solidFill>
                  <a:srgbClr val="00B050"/>
                </a:solidFill>
                <a:latin typeface="Roboto"/>
              </a:rPr>
              <a:t>P2= H</a:t>
            </a:r>
            <a:br>
              <a:rPr lang="en-US" sz="1600" dirty="0">
                <a:solidFill>
                  <a:srgbClr val="00B050"/>
                </a:solidFill>
                <a:latin typeface="Roboto"/>
              </a:rPr>
            </a:br>
            <a:r>
              <a:rPr lang="en-US" sz="1600" dirty="0">
                <a:latin typeface="Roboto"/>
              </a:rPr>
              <a:t>P3= </a:t>
            </a:r>
            <a:r>
              <a:rPr lang="en-US" sz="1600" dirty="0" smtClean="0">
                <a:latin typeface="Roboto"/>
              </a:rPr>
              <a:t>E;    P4</a:t>
            </a:r>
            <a:r>
              <a:rPr lang="en-US" sz="1600" dirty="0">
                <a:latin typeface="Roboto"/>
              </a:rPr>
              <a:t>= D</a:t>
            </a:r>
            <a:br>
              <a:rPr lang="en-US" sz="1600" dirty="0">
                <a:latin typeface="Roboto"/>
              </a:rPr>
            </a:br>
            <a:r>
              <a:rPr lang="en-US" sz="1600" dirty="0">
                <a:latin typeface="Roboto"/>
              </a:rPr>
              <a:t>P5= ( A + D ) * ( E + H )</a:t>
            </a:r>
            <a:br>
              <a:rPr lang="en-US" sz="1600" dirty="0">
                <a:latin typeface="Roboto"/>
              </a:rPr>
            </a:br>
            <a:r>
              <a:rPr lang="en-US" sz="1600" dirty="0">
                <a:latin typeface="Roboto"/>
              </a:rPr>
              <a:t>P6= ( B – D ) * ( G + H)</a:t>
            </a:r>
            <a:br>
              <a:rPr lang="en-US" sz="1600" dirty="0">
                <a:latin typeface="Roboto"/>
              </a:rPr>
            </a:br>
            <a:r>
              <a:rPr lang="en-US" sz="1600" dirty="0">
                <a:latin typeface="Roboto"/>
              </a:rPr>
              <a:t>P7= ( A – C ) * ( E + F)</a:t>
            </a:r>
          </a:p>
          <a:p>
            <a:pPr fontAlgn="base"/>
            <a:r>
              <a:rPr lang="en-US" sz="1600" dirty="0">
                <a:latin typeface="Roboto"/>
              </a:rPr>
              <a:t>Come Back to P2 : we have H there and it’s adjacent element in X Matrix is D, since X is Row Matrix so we select a Row in X such that D won’t come, we find A B Column, so multiply H with (A + B)</a:t>
            </a:r>
            <a:br>
              <a:rPr lang="en-US" sz="1600" dirty="0">
                <a:latin typeface="Roboto"/>
              </a:rPr>
            </a:br>
            <a:r>
              <a:rPr lang="en-US" sz="1600" dirty="0">
                <a:latin typeface="Roboto"/>
              </a:rPr>
              <a:t>So, finally P2 = (A + B) * H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17774"/>
            <a:ext cx="6400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0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Easy way to remember Strassen’s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600" dirty="0">
                <a:latin typeface="Roboto"/>
              </a:rPr>
              <a:t>P1 = A * ( F – H)</a:t>
            </a:r>
            <a:br>
              <a:rPr lang="en-US" sz="1600" dirty="0">
                <a:latin typeface="Roboto"/>
              </a:rPr>
            </a:br>
            <a:r>
              <a:rPr lang="en-US" sz="1600" dirty="0">
                <a:latin typeface="Roboto"/>
              </a:rPr>
              <a:t>P2= = (A + B) * H</a:t>
            </a:r>
          </a:p>
          <a:p>
            <a:pPr fontAlgn="base"/>
            <a:r>
              <a:rPr lang="en-US" sz="1600" dirty="0" smtClean="0">
                <a:solidFill>
                  <a:srgbClr val="00B050"/>
                </a:solidFill>
                <a:latin typeface="Roboto"/>
              </a:rPr>
              <a:t>P3</a:t>
            </a:r>
            <a:r>
              <a:rPr lang="en-US" sz="1600" dirty="0">
                <a:solidFill>
                  <a:srgbClr val="00B050"/>
                </a:solidFill>
                <a:latin typeface="Roboto"/>
              </a:rPr>
              <a:t>= E</a:t>
            </a:r>
            <a:br>
              <a:rPr lang="en-US" sz="1600" dirty="0">
                <a:solidFill>
                  <a:srgbClr val="00B050"/>
                </a:solidFill>
                <a:latin typeface="Roboto"/>
              </a:rPr>
            </a:br>
            <a:r>
              <a:rPr lang="en-US" sz="1600" dirty="0">
                <a:latin typeface="Roboto"/>
              </a:rPr>
              <a:t>P4= D</a:t>
            </a:r>
            <a:br>
              <a:rPr lang="en-US" sz="1600" dirty="0">
                <a:latin typeface="Roboto"/>
              </a:rPr>
            </a:br>
            <a:r>
              <a:rPr lang="en-US" sz="1600" dirty="0">
                <a:latin typeface="Roboto"/>
              </a:rPr>
              <a:t>P5= ( A + D ) * ( E + H )</a:t>
            </a:r>
            <a:br>
              <a:rPr lang="en-US" sz="1600" dirty="0">
                <a:latin typeface="Roboto"/>
              </a:rPr>
            </a:br>
            <a:r>
              <a:rPr lang="en-US" sz="1600" dirty="0">
                <a:latin typeface="Roboto"/>
              </a:rPr>
              <a:t>P6= ( B – D ) * ( G + H)</a:t>
            </a:r>
            <a:br>
              <a:rPr lang="en-US" sz="1600" dirty="0">
                <a:latin typeface="Roboto"/>
              </a:rPr>
            </a:br>
            <a:r>
              <a:rPr lang="en-US" sz="1600" dirty="0">
                <a:latin typeface="Roboto"/>
              </a:rPr>
              <a:t>P7= ( A – C ) * ( E + F)</a:t>
            </a:r>
          </a:p>
          <a:p>
            <a:pPr fontAlgn="base"/>
            <a:r>
              <a:rPr lang="en-US" sz="1600" dirty="0" smtClean="0">
                <a:latin typeface="Roboto"/>
              </a:rPr>
              <a:t>Come </a:t>
            </a:r>
            <a:r>
              <a:rPr lang="en-US" sz="1600" dirty="0">
                <a:latin typeface="Roboto"/>
              </a:rPr>
              <a:t>Back to P3 : we have E there and it’s adjacent element in X Matrix is A, since X is Row Matrix so we select a Row in X such that A won’t come, we find C D Column, so multiply E with (C + D)</a:t>
            </a:r>
            <a:br>
              <a:rPr lang="en-US" sz="1600" dirty="0">
                <a:latin typeface="Roboto"/>
              </a:rPr>
            </a:br>
            <a:r>
              <a:rPr lang="en-US" sz="1600" dirty="0">
                <a:latin typeface="Roboto"/>
              </a:rPr>
              <a:t>So, finally P3 = (C + D) * E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522107"/>
            <a:ext cx="6400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6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Easy way to remember Strassen’s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100" dirty="0">
                <a:latin typeface="Roboto"/>
              </a:rPr>
              <a:t>P1= A * ( F – H </a:t>
            </a:r>
            <a:r>
              <a:rPr lang="en-US" sz="2100" dirty="0" smtClean="0">
                <a:latin typeface="Roboto"/>
              </a:rPr>
              <a:t>);   P2</a:t>
            </a:r>
            <a:r>
              <a:rPr lang="en-US" sz="2100" dirty="0">
                <a:latin typeface="Roboto"/>
              </a:rPr>
              <a:t>= H * ( A + B </a:t>
            </a:r>
            <a:r>
              <a:rPr lang="en-US" sz="2100" dirty="0" smtClean="0">
                <a:latin typeface="Roboto"/>
              </a:rPr>
              <a:t>);    P3</a:t>
            </a:r>
            <a:r>
              <a:rPr lang="en-US" sz="2100" dirty="0">
                <a:latin typeface="Roboto"/>
              </a:rPr>
              <a:t>= E * ( C + D )</a:t>
            </a:r>
            <a:br>
              <a:rPr lang="en-US" sz="2100" dirty="0">
                <a:latin typeface="Roboto"/>
              </a:rPr>
            </a:br>
            <a:r>
              <a:rPr lang="en-US" sz="2100" dirty="0">
                <a:solidFill>
                  <a:srgbClr val="00B050"/>
                </a:solidFill>
                <a:latin typeface="Roboto"/>
              </a:rPr>
              <a:t>P4= D</a:t>
            </a:r>
            <a:br>
              <a:rPr lang="en-US" sz="2100" dirty="0">
                <a:solidFill>
                  <a:srgbClr val="00B050"/>
                </a:solidFill>
                <a:latin typeface="Roboto"/>
              </a:rPr>
            </a:br>
            <a:r>
              <a:rPr lang="en-US" sz="2100" dirty="0">
                <a:latin typeface="Roboto"/>
              </a:rPr>
              <a:t>P5= ( A + D ) * ( E + H )</a:t>
            </a:r>
            <a:br>
              <a:rPr lang="en-US" sz="2100" dirty="0">
                <a:latin typeface="Roboto"/>
              </a:rPr>
            </a:br>
            <a:r>
              <a:rPr lang="en-US" sz="2100" dirty="0">
                <a:latin typeface="Roboto"/>
              </a:rPr>
              <a:t>P6= ( B – D ) * ( G + H)</a:t>
            </a:r>
            <a:br>
              <a:rPr lang="en-US" sz="2100" dirty="0">
                <a:latin typeface="Roboto"/>
              </a:rPr>
            </a:br>
            <a:r>
              <a:rPr lang="en-US" sz="2100" dirty="0">
                <a:latin typeface="Roboto"/>
              </a:rPr>
              <a:t>P7= ( A – C ) * ( E + F)</a:t>
            </a:r>
          </a:p>
          <a:p>
            <a:pPr fontAlgn="base"/>
            <a:r>
              <a:rPr lang="en-US" sz="2100" dirty="0">
                <a:latin typeface="Roboto"/>
              </a:rPr>
              <a:t>Come Back to P4 : we have D there and it’s adjacent element in Y Matrix is H, since Y is Column Matrix so we select a column in Y such that H won’t come, we find G E Column, so multiply D with (G – E)</a:t>
            </a:r>
            <a:br>
              <a:rPr lang="en-US" sz="2100" dirty="0">
                <a:latin typeface="Roboto"/>
              </a:rPr>
            </a:br>
            <a:r>
              <a:rPr lang="en-US" sz="2100" dirty="0">
                <a:latin typeface="Roboto"/>
              </a:rPr>
              <a:t>So, finally P4 = D * (G – E)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038725"/>
            <a:ext cx="6400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Easy way to remember Strassen’s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900" dirty="0"/>
              <a:t>We are done with P1 – P7 equations, so now we move to C1 – C4 equations in Final Matrix C :</a:t>
            </a:r>
          </a:p>
          <a:p>
            <a:pPr fontAlgn="base"/>
            <a:r>
              <a:rPr lang="en-US" sz="1900" dirty="0"/>
              <a:t>Remember Counting : Write P1 + P2 at C2</a:t>
            </a:r>
          </a:p>
          <a:p>
            <a:pPr fontAlgn="base"/>
            <a:r>
              <a:rPr lang="en-US" sz="1900" dirty="0"/>
              <a:t>Write P3 + P4 at its diagonal Position i.e. at C3</a:t>
            </a:r>
          </a:p>
          <a:p>
            <a:pPr fontAlgn="base"/>
            <a:r>
              <a:rPr lang="en-US" sz="1900" dirty="0"/>
              <a:t>Write P4 + P5 + P6 at 1st position and subtract P2 i.e. C1 = P4 + P5 + P6 – P2</a:t>
            </a:r>
          </a:p>
          <a:p>
            <a:pPr fontAlgn="base"/>
            <a:r>
              <a:rPr lang="en-US" sz="1900" dirty="0"/>
              <a:t>Write odd values at last Position with alternating – and + sign i.e. P1 P3 P5 P7 becomes</a:t>
            </a:r>
            <a:br>
              <a:rPr lang="en-US" sz="1900" dirty="0"/>
            </a:br>
            <a:r>
              <a:rPr lang="en-US" sz="1900" dirty="0"/>
              <a:t>C4 = P1 – P3 + P5 – P7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4495800"/>
            <a:ext cx="56292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0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Example(2 *2)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  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 = A * 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56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Example(2 *2)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  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 = A * B</a:t>
                </a:r>
              </a:p>
              <a:p>
                <a:endParaRPr lang="en-US" dirty="0"/>
              </a:p>
              <a:p>
                <a:r>
                  <a:rPr lang="en-US" dirty="0" smtClean="0"/>
                  <a:t>C =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01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Example(2 *2)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t"/>
            <a:r>
              <a:rPr lang="en-US" dirty="0"/>
              <a:t>a</a:t>
            </a:r>
            <a:r>
              <a:rPr lang="en-US" dirty="0" smtClean="0"/>
              <a:t>11 = 1  (a)</a:t>
            </a:r>
          </a:p>
          <a:p>
            <a:pPr fontAlgn="t"/>
            <a:r>
              <a:rPr lang="en-US" dirty="0" smtClean="0"/>
              <a:t>a12 </a:t>
            </a:r>
            <a:r>
              <a:rPr lang="en-US" dirty="0"/>
              <a:t>= </a:t>
            </a:r>
            <a:r>
              <a:rPr lang="en-US" dirty="0" smtClean="0"/>
              <a:t>3   (b)</a:t>
            </a:r>
            <a:endParaRPr lang="en-US" dirty="0"/>
          </a:p>
          <a:p>
            <a:pPr fontAlgn="t"/>
            <a:r>
              <a:rPr lang="en-US" dirty="0" smtClean="0"/>
              <a:t>a21 </a:t>
            </a:r>
            <a:r>
              <a:rPr lang="en-US" dirty="0"/>
              <a:t>= </a:t>
            </a:r>
            <a:r>
              <a:rPr lang="en-US" dirty="0" smtClean="0"/>
              <a:t>7   (c)</a:t>
            </a:r>
            <a:endParaRPr lang="en-US" dirty="0"/>
          </a:p>
          <a:p>
            <a:pPr fontAlgn="t"/>
            <a:r>
              <a:rPr lang="en-US" dirty="0" smtClean="0"/>
              <a:t>a22 </a:t>
            </a:r>
            <a:r>
              <a:rPr lang="en-US" dirty="0"/>
              <a:t>= </a:t>
            </a:r>
            <a:r>
              <a:rPr lang="en-US" dirty="0" smtClean="0"/>
              <a:t>5   (d)</a:t>
            </a:r>
            <a:endParaRPr lang="en-US" dirty="0"/>
          </a:p>
          <a:p>
            <a:pPr fontAlgn="t"/>
            <a:r>
              <a:rPr lang="en-US" dirty="0" smtClean="0"/>
              <a:t>b11 </a:t>
            </a:r>
            <a:r>
              <a:rPr lang="en-US" dirty="0"/>
              <a:t>= </a:t>
            </a:r>
            <a:r>
              <a:rPr lang="en-US" dirty="0" smtClean="0"/>
              <a:t>6   (e)</a:t>
            </a:r>
            <a:endParaRPr lang="en-US" dirty="0"/>
          </a:p>
          <a:p>
            <a:pPr fontAlgn="t"/>
            <a:r>
              <a:rPr lang="en-US" dirty="0" smtClean="0"/>
              <a:t>b12 </a:t>
            </a:r>
            <a:r>
              <a:rPr lang="en-US" dirty="0"/>
              <a:t>= </a:t>
            </a:r>
            <a:r>
              <a:rPr lang="en-US" dirty="0" smtClean="0"/>
              <a:t>8   (f)</a:t>
            </a:r>
            <a:endParaRPr lang="en-US" dirty="0"/>
          </a:p>
          <a:p>
            <a:pPr fontAlgn="t"/>
            <a:r>
              <a:rPr lang="en-US" dirty="0" smtClean="0"/>
              <a:t>b21 </a:t>
            </a:r>
            <a:r>
              <a:rPr lang="en-US" dirty="0"/>
              <a:t>= </a:t>
            </a:r>
            <a:r>
              <a:rPr lang="en-US" dirty="0" smtClean="0"/>
              <a:t>4   (g)</a:t>
            </a:r>
            <a:endParaRPr lang="en-US" dirty="0"/>
          </a:p>
          <a:p>
            <a:pPr fontAlgn="t"/>
            <a:r>
              <a:rPr lang="en-US" dirty="0" smtClean="0"/>
              <a:t>b22 </a:t>
            </a:r>
            <a:r>
              <a:rPr lang="en-US" dirty="0"/>
              <a:t>= </a:t>
            </a:r>
            <a:r>
              <a:rPr lang="en-US" dirty="0" smtClean="0"/>
              <a:t>2   (h)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Example(2 *2)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 smtClean="0"/>
              <a:t>P1 = 6</a:t>
            </a:r>
          </a:p>
          <a:p>
            <a:pPr fontAlgn="t"/>
            <a:r>
              <a:rPr lang="en-US" dirty="0" smtClean="0"/>
              <a:t>p2 </a:t>
            </a:r>
            <a:r>
              <a:rPr lang="en-US" dirty="0"/>
              <a:t>= </a:t>
            </a:r>
            <a:r>
              <a:rPr lang="en-US" dirty="0" smtClean="0"/>
              <a:t>8</a:t>
            </a:r>
            <a:endParaRPr lang="en-US" dirty="0"/>
          </a:p>
          <a:p>
            <a:pPr fontAlgn="t"/>
            <a:r>
              <a:rPr lang="en-US" dirty="0" smtClean="0"/>
              <a:t>p3 </a:t>
            </a:r>
            <a:r>
              <a:rPr lang="en-US" dirty="0"/>
              <a:t>= </a:t>
            </a:r>
            <a:r>
              <a:rPr lang="en-US" dirty="0" smtClean="0"/>
              <a:t>72</a:t>
            </a:r>
            <a:endParaRPr lang="en-US" dirty="0"/>
          </a:p>
          <a:p>
            <a:pPr fontAlgn="t"/>
            <a:r>
              <a:rPr lang="en-US" dirty="0" smtClean="0"/>
              <a:t>p4 </a:t>
            </a:r>
            <a:r>
              <a:rPr lang="en-US" dirty="0"/>
              <a:t>= </a:t>
            </a:r>
            <a:r>
              <a:rPr lang="en-US" dirty="0" smtClean="0"/>
              <a:t>-</a:t>
            </a:r>
            <a:r>
              <a:rPr lang="en-US" dirty="0"/>
              <a:t>10</a:t>
            </a:r>
          </a:p>
          <a:p>
            <a:pPr fontAlgn="t"/>
            <a:r>
              <a:rPr lang="en-US" dirty="0" smtClean="0"/>
              <a:t>p5 </a:t>
            </a:r>
            <a:r>
              <a:rPr lang="en-US" dirty="0"/>
              <a:t>= </a:t>
            </a:r>
            <a:r>
              <a:rPr lang="en-US" dirty="0" smtClean="0"/>
              <a:t> 48</a:t>
            </a:r>
            <a:endParaRPr lang="en-US" dirty="0"/>
          </a:p>
          <a:p>
            <a:pPr fontAlgn="t"/>
            <a:r>
              <a:rPr lang="en-US" dirty="0" smtClean="0"/>
              <a:t>p6 </a:t>
            </a:r>
            <a:r>
              <a:rPr lang="en-US" dirty="0"/>
              <a:t>= </a:t>
            </a:r>
            <a:r>
              <a:rPr lang="en-US" dirty="0" smtClean="0"/>
              <a:t>-</a:t>
            </a:r>
            <a:r>
              <a:rPr lang="en-US" dirty="0"/>
              <a:t>12</a:t>
            </a:r>
          </a:p>
          <a:p>
            <a:pPr fontAlgn="t"/>
            <a:r>
              <a:rPr lang="en-US" dirty="0" smtClean="0"/>
              <a:t>p7 </a:t>
            </a:r>
            <a:r>
              <a:rPr lang="en-US" dirty="0"/>
              <a:t>= </a:t>
            </a:r>
            <a:r>
              <a:rPr lang="en-US" dirty="0" smtClean="0"/>
              <a:t>-</a:t>
            </a:r>
            <a:r>
              <a:rPr lang="en-US" dirty="0"/>
              <a:t>84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1600200"/>
            <a:ext cx="4286250" cy="1095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7593" y="3124200"/>
            <a:ext cx="16392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dirty="0"/>
              <a:t>a11 = 1  (a)</a:t>
            </a:r>
          </a:p>
          <a:p>
            <a:pPr fontAlgn="t"/>
            <a:r>
              <a:rPr lang="en-US" dirty="0"/>
              <a:t>a12 = 3   (b)</a:t>
            </a:r>
          </a:p>
          <a:p>
            <a:pPr fontAlgn="t"/>
            <a:r>
              <a:rPr lang="en-US" dirty="0"/>
              <a:t>a21 = 7   (c)</a:t>
            </a:r>
          </a:p>
          <a:p>
            <a:pPr fontAlgn="t"/>
            <a:r>
              <a:rPr lang="en-US" dirty="0"/>
              <a:t>a22 = 5   (d)</a:t>
            </a:r>
          </a:p>
          <a:p>
            <a:pPr fontAlgn="t"/>
            <a:r>
              <a:rPr lang="en-US" dirty="0"/>
              <a:t>b11 = 6   (e)</a:t>
            </a:r>
          </a:p>
          <a:p>
            <a:pPr fontAlgn="t"/>
            <a:r>
              <a:rPr lang="en-US" dirty="0"/>
              <a:t>b12 = 8   (f)</a:t>
            </a:r>
          </a:p>
          <a:p>
            <a:pPr fontAlgn="t"/>
            <a:r>
              <a:rPr lang="en-US" dirty="0"/>
              <a:t>b21 = 4   (g)</a:t>
            </a:r>
          </a:p>
          <a:p>
            <a:pPr fontAlgn="t"/>
            <a:r>
              <a:rPr lang="en-US" dirty="0"/>
              <a:t>b22 = 2   (h)</a:t>
            </a:r>
          </a:p>
        </p:txBody>
      </p:sp>
    </p:spTree>
    <p:extLst>
      <p:ext uri="{BB962C8B-B14F-4D97-AF65-F5344CB8AC3E}">
        <p14:creationId xmlns:p14="http://schemas.microsoft.com/office/powerpoint/2010/main" val="12124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Example(2 *2)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271723"/>
              </p:ext>
            </p:extLst>
          </p:nvPr>
        </p:nvGraphicFramePr>
        <p:xfrm>
          <a:off x="457200" y="1600200"/>
          <a:ext cx="5029200" cy="1439326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455786308"/>
                    </a:ext>
                  </a:extLst>
                </a:gridCol>
              </a:tblGrid>
              <a:tr h="312135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nn-NO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c11 = p5 + p4 - p2 + p6 // 18</a:t>
                      </a:r>
                      <a:endParaRPr lang="en-US" sz="1500" dirty="0" smtClean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  <a:p>
                      <a:pPr fontAlgn="t"/>
                      <a:r>
                        <a:rPr lang="en-US" sz="15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c12 </a:t>
                      </a:r>
                      <a:r>
                        <a:rPr lang="en-US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p1 </a:t>
                      </a:r>
                      <a:r>
                        <a:rPr lang="en-US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p2 </a:t>
                      </a:r>
                      <a:r>
                        <a:rPr lang="en-US" sz="15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// 14</a:t>
                      </a:r>
                      <a:endParaRPr lang="en-US" sz="15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81285" marR="81285" marT="39017" marB="39017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583170"/>
                  </a:ext>
                </a:extLst>
              </a:tr>
              <a:tr h="312135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c21 </a:t>
                      </a:r>
                      <a:r>
                        <a:rPr lang="en-US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p3 </a:t>
                      </a:r>
                      <a:r>
                        <a:rPr lang="en-US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p4 </a:t>
                      </a:r>
                      <a:r>
                        <a:rPr lang="en-US" sz="15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// 62</a:t>
                      </a:r>
                      <a:endParaRPr lang="en-US" sz="15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81285" marR="81285" marT="39017" marB="390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58559"/>
                  </a:ext>
                </a:extLst>
              </a:tr>
              <a:tr h="546237"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 smtClean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c22 </a:t>
                      </a:r>
                      <a:r>
                        <a:rPr lang="en-US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p5 </a:t>
                      </a:r>
                      <a:r>
                        <a:rPr lang="en-US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+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p1 </a:t>
                      </a:r>
                      <a:r>
                        <a:rPr lang="en-US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-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p3 </a:t>
                      </a:r>
                      <a:r>
                        <a:rPr lang="en-US" sz="15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-</a:t>
                      </a:r>
                      <a:r>
                        <a:rPr lang="en-US" sz="1500" dirty="0">
                          <a:solidFill>
                            <a:srgbClr val="24292E"/>
                          </a:solidFill>
                          <a:effectLst/>
                          <a:latin typeface="SFMono-Regular"/>
                        </a:rPr>
                        <a:t> p7 </a:t>
                      </a:r>
                      <a:r>
                        <a:rPr lang="en-US" sz="1500" dirty="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// 66</a:t>
                      </a:r>
                      <a:endParaRPr lang="en-US" sz="15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81285" marR="81285" marT="39017" marB="390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7069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3886200"/>
                <a:ext cx="2438400" cy="554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86200"/>
                <a:ext cx="2438400" cy="554254"/>
              </a:xfrm>
              <a:prstGeom prst="rect">
                <a:avLst/>
              </a:prstGeom>
              <a:blipFill>
                <a:blip r:embed="rId2"/>
                <a:stretch>
                  <a:fillRect l="-2250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16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9350" cy="762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Strassen’s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035" name="Content Placeholder 2"/>
          <p:cNvSpPr>
            <a:spLocks noGrp="1"/>
          </p:cNvSpPr>
          <p:nvPr>
            <p:ph idx="1"/>
          </p:nvPr>
        </p:nvSpPr>
        <p:spPr>
          <a:xfrm>
            <a:off x="1066800" y="838200"/>
            <a:ext cx="8077200" cy="838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We can use a Divide and Conquer solution to solve matrix multiplication by separating a matrix into 4 quadrants:</a:t>
            </a:r>
          </a:p>
          <a:p>
            <a:pPr>
              <a:defRPr/>
            </a:pPr>
            <a:endParaRPr lang="en-US" dirty="0" smtClean="0"/>
          </a:p>
        </p:txBody>
      </p:sp>
      <p:pic>
        <p:nvPicPr>
          <p:cNvPr id="103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19335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1905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52600"/>
            <a:ext cx="18383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40" name="Rectangle 6"/>
          <p:cNvSpPr>
            <a:spLocks noChangeArrowheads="1"/>
          </p:cNvSpPr>
          <p:nvPr/>
        </p:nvSpPr>
        <p:spPr bwMode="auto">
          <a:xfrm>
            <a:off x="3200400" y="1676400"/>
            <a:ext cx="30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>
                <a:latin typeface="Calibri" pitchFamily="34" charset="0"/>
                <a:cs typeface="Times New Roman" pitchFamily="18" charset="0"/>
              </a:rPr>
              <a:t>  X</a:t>
            </a:r>
            <a:endParaRPr lang="en-US" altLang="en-US"/>
          </a:p>
        </p:txBody>
      </p:sp>
      <p:sp>
        <p:nvSpPr>
          <p:cNvPr id="1041" name="Rectangle 7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42" name="TextBox 15"/>
          <p:cNvSpPr txBox="1">
            <a:spLocks noChangeArrowheads="1"/>
          </p:cNvSpPr>
          <p:nvPr/>
        </p:nvSpPr>
        <p:spPr bwMode="auto">
          <a:xfrm>
            <a:off x="5943600" y="20574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=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1666875" y="2119313"/>
            <a:ext cx="8858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H="1">
            <a:off x="1143000" y="2119313"/>
            <a:ext cx="193357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4110037" y="2176463"/>
            <a:ext cx="10001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H="1">
            <a:off x="3657600" y="2176463"/>
            <a:ext cx="1905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400800" y="2195513"/>
            <a:ext cx="18383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6877050" y="2195513"/>
            <a:ext cx="8858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1295400" y="26670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>
                <a:latin typeface="+mn-lt"/>
              </a:rPr>
              <a:t>Then we know have: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3200" dirty="0">
              <a:latin typeface="+mn-lt"/>
            </a:endParaRPr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1676400" y="3276600"/>
          <a:ext cx="1333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6" imgW="952087" imgH="482391" progId="Equation.3">
                  <p:embed/>
                </p:oleObj>
              </mc:Choice>
              <mc:Fallback>
                <p:oleObj name="Equation" r:id="rId6" imgW="952087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76600"/>
                        <a:ext cx="13335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4"/>
          <p:cNvGraphicFramePr>
            <a:graphicFrameLocks noChangeAspect="1"/>
          </p:cNvGraphicFramePr>
          <p:nvPr/>
        </p:nvGraphicFramePr>
        <p:xfrm>
          <a:off x="3200400" y="327660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8" imgW="952087" imgH="482391" progId="Equation.3">
                  <p:embed/>
                </p:oleObj>
              </mc:Choice>
              <mc:Fallback>
                <p:oleObj name="Equation" r:id="rId8" imgW="952087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0"/>
                        <a:ext cx="1371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3"/>
          <p:cNvGraphicFramePr>
            <a:graphicFrameLocks noChangeAspect="1"/>
          </p:cNvGraphicFramePr>
          <p:nvPr/>
        </p:nvGraphicFramePr>
        <p:xfrm>
          <a:off x="5029200" y="3276600"/>
          <a:ext cx="1333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10" imgW="927100" imgH="482600" progId="Equation.3">
                  <p:embed/>
                </p:oleObj>
              </mc:Choice>
              <mc:Fallback>
                <p:oleObj name="Equation" r:id="rId10" imgW="927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76600"/>
                        <a:ext cx="1333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2"/>
          <p:cNvGraphicFramePr>
            <a:graphicFrameLocks noChangeAspect="1"/>
          </p:cNvGraphicFramePr>
          <p:nvPr/>
        </p:nvGraphicFramePr>
        <p:xfrm>
          <a:off x="1600200" y="4273550"/>
          <a:ext cx="1257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12" imgW="520248" imgH="177646" progId="Equation.3">
                  <p:embed/>
                </p:oleObj>
              </mc:Choice>
              <mc:Fallback>
                <p:oleObj name="Equation" r:id="rId12" imgW="520248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73550"/>
                        <a:ext cx="12573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1"/>
          <p:cNvGraphicFramePr>
            <a:graphicFrameLocks noChangeAspect="1"/>
          </p:cNvGraphicFramePr>
          <p:nvPr/>
        </p:nvGraphicFramePr>
        <p:xfrm>
          <a:off x="5867400" y="4191000"/>
          <a:ext cx="1828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14" imgW="1180588" imgH="215806" progId="Equation.3">
                  <p:embed/>
                </p:oleObj>
              </mc:Choice>
              <mc:Fallback>
                <p:oleObj name="Equation" r:id="rId14" imgW="118058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91000"/>
                        <a:ext cx="18288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0"/>
          <p:cNvGraphicFramePr>
            <a:graphicFrameLocks noChangeAspect="1"/>
          </p:cNvGraphicFramePr>
          <p:nvPr/>
        </p:nvGraphicFramePr>
        <p:xfrm>
          <a:off x="5867400" y="4552950"/>
          <a:ext cx="1771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16" imgW="1143000" imgH="215900" progId="Equation.3">
                  <p:embed/>
                </p:oleObj>
              </mc:Choice>
              <mc:Fallback>
                <p:oleObj name="Equation" r:id="rId16" imgW="1143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52950"/>
                        <a:ext cx="17716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5867400" y="4914900"/>
          <a:ext cx="1771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18" imgW="1143000" imgH="215900" progId="Equation.3">
                  <p:embed/>
                </p:oleObj>
              </mc:Choice>
              <mc:Fallback>
                <p:oleObj name="Equation" r:id="rId18" imgW="1143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914900"/>
                        <a:ext cx="17716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8"/>
          <p:cNvGraphicFramePr>
            <a:graphicFrameLocks noChangeAspect="1"/>
          </p:cNvGraphicFramePr>
          <p:nvPr/>
        </p:nvGraphicFramePr>
        <p:xfrm>
          <a:off x="5867400" y="5276850"/>
          <a:ext cx="1809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20" imgW="1167893" imgH="215806" progId="Equation.3">
                  <p:embed/>
                </p:oleObj>
              </mc:Choice>
              <mc:Fallback>
                <p:oleObj name="Equation" r:id="rId20" imgW="116789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276850"/>
                        <a:ext cx="18097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51" name="Rectangle 17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>
                <a:cs typeface="Times New Roman" pitchFamily="18" charset="0"/>
              </a:rPr>
              <a:t>	</a:t>
            </a:r>
            <a:endParaRPr lang="en-US" altLang="en-US"/>
          </a:p>
        </p:txBody>
      </p:sp>
      <p:sp>
        <p:nvSpPr>
          <p:cNvPr id="1052" name="Rectangle 18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>
                <a:cs typeface="Times New Roman" pitchFamily="18" charset="0"/>
              </a:rPr>
              <a:t>	</a:t>
            </a:r>
            <a:endParaRPr lang="en-US" altLang="en-US"/>
          </a:p>
        </p:txBody>
      </p:sp>
      <p:sp>
        <p:nvSpPr>
          <p:cNvPr id="1053" name="Rectangle 19"/>
          <p:cNvSpPr>
            <a:spLocks noChangeArrowheads="1"/>
          </p:cNvSpPr>
          <p:nvPr/>
        </p:nvSpPr>
        <p:spPr bwMode="auto">
          <a:xfrm>
            <a:off x="1219200" y="427355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>
                <a:cs typeface="Times New Roman" pitchFamily="18" charset="0"/>
              </a:rPr>
              <a:t>if </a:t>
            </a:r>
            <a:endParaRPr lang="en-US" altLang="en-US"/>
          </a:p>
        </p:txBody>
      </p:sp>
      <p:sp>
        <p:nvSpPr>
          <p:cNvPr id="1054" name="Rectangle 20"/>
          <p:cNvSpPr>
            <a:spLocks noChangeArrowheads="1"/>
          </p:cNvSpPr>
          <p:nvPr/>
        </p:nvSpPr>
        <p:spPr bwMode="auto">
          <a:xfrm>
            <a:off x="2743200" y="4267200"/>
            <a:ext cx="31242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>
                <a:cs typeface="Times New Roman" pitchFamily="18" charset="0"/>
              </a:rPr>
              <a:t>, then we have the following:</a:t>
            </a:r>
            <a:endParaRPr lang="en-US" altLang="en-US" sz="600"/>
          </a:p>
          <a:p>
            <a:endParaRPr lang="en-US" altLang="en-US"/>
          </a:p>
        </p:txBody>
      </p:sp>
      <p:sp>
        <p:nvSpPr>
          <p:cNvPr id="1055" name="Rectangle 21"/>
          <p:cNvSpPr>
            <a:spLocks noChangeArrowheads="1"/>
          </p:cNvSpPr>
          <p:nvPr/>
        </p:nvSpPr>
        <p:spPr bwMode="auto">
          <a:xfrm>
            <a:off x="0" y="4124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>
                <a:cs typeface="Times New Roman" pitchFamily="18" charset="0"/>
              </a:rPr>
              <a:t>			</a:t>
            </a:r>
            <a:endParaRPr lang="en-US" altLang="en-US" sz="600"/>
          </a:p>
          <a:p>
            <a:endParaRPr lang="en-US" altLang="en-US"/>
          </a:p>
        </p:txBody>
      </p:sp>
      <p:sp>
        <p:nvSpPr>
          <p:cNvPr id="1056" name="Rectangle 22"/>
          <p:cNvSpPr>
            <a:spLocks noChangeArrowheads="1"/>
          </p:cNvSpPr>
          <p:nvPr/>
        </p:nvSpPr>
        <p:spPr bwMode="auto">
          <a:xfrm>
            <a:off x="0" y="4486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>
                <a:cs typeface="Times New Roman" pitchFamily="18" charset="0"/>
              </a:rPr>
              <a:t>			</a:t>
            </a:r>
            <a:endParaRPr lang="en-US" altLang="en-US" sz="600"/>
          </a:p>
          <a:p>
            <a:endParaRPr lang="en-US" altLang="en-US"/>
          </a:p>
        </p:txBody>
      </p:sp>
      <p:sp>
        <p:nvSpPr>
          <p:cNvPr id="1057" name="Rectangle 23"/>
          <p:cNvSpPr>
            <a:spLocks noChangeArrowheads="1"/>
          </p:cNvSpPr>
          <p:nvPr/>
        </p:nvSpPr>
        <p:spPr bwMode="auto">
          <a:xfrm>
            <a:off x="0" y="4848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>
                <a:cs typeface="Times New Roman" pitchFamily="18" charset="0"/>
              </a:rPr>
              <a:t>			</a:t>
            </a:r>
            <a:endParaRPr lang="en-US" altLang="en-US" sz="600"/>
          </a:p>
          <a:p>
            <a:endParaRPr lang="en-US" altLang="en-US"/>
          </a:p>
        </p:txBody>
      </p:sp>
      <p:sp>
        <p:nvSpPr>
          <p:cNvPr id="1058" name="Rectangle 24"/>
          <p:cNvSpPr>
            <a:spLocks noChangeArrowheads="1"/>
          </p:cNvSpPr>
          <p:nvPr/>
        </p:nvSpPr>
        <p:spPr bwMode="auto">
          <a:xfrm>
            <a:off x="0" y="5210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>
                <a:cs typeface="Times New Roman" pitchFamily="18" charset="0"/>
              </a:rPr>
              <a:t>			</a:t>
            </a:r>
            <a:endParaRPr lang="en-US" altLang="en-US"/>
          </a:p>
        </p:txBody>
      </p:sp>
      <p:sp>
        <p:nvSpPr>
          <p:cNvPr id="1059" name="Content Placeholder 2"/>
          <p:cNvSpPr txBox="1">
            <a:spLocks/>
          </p:cNvSpPr>
          <p:nvPr/>
        </p:nvSpPr>
        <p:spPr bwMode="auto">
          <a:xfrm>
            <a:off x="1066800" y="5791200"/>
            <a:ext cx="746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8     n/2 * n/2 matrix multiples +   4     n/2 * n/2 matrix additions</a:t>
            </a:r>
          </a:p>
          <a:p>
            <a:pPr eaLnBrk="1" hangingPunct="1"/>
            <a:r>
              <a:rPr lang="en-US" altLang="en-US" sz="2000"/>
              <a:t>	T(n) = 8T(n/2) + O(n</a:t>
            </a:r>
            <a:r>
              <a:rPr lang="en-US" altLang="en-US" sz="2000" baseline="30000"/>
              <a:t>2</a:t>
            </a:r>
            <a:r>
              <a:rPr lang="en-US" altLang="en-US" sz="2000"/>
              <a:t>)</a:t>
            </a:r>
          </a:p>
          <a:p>
            <a:pPr eaLnBrk="1" hangingPunct="1"/>
            <a:r>
              <a:rPr lang="en-US" altLang="en-US" sz="2000"/>
              <a:t>	If we solve using the master theorem we still have O(n</a:t>
            </a:r>
            <a:r>
              <a:rPr lang="en-US" altLang="en-US" sz="2000" baseline="30000"/>
              <a:t>3</a:t>
            </a:r>
            <a:r>
              <a:rPr lang="en-US" altLang="en-US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99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(3 *3)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Strassen’s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5638800" cy="5638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err="1" smtClean="0"/>
              <a:t>Strassen</a:t>
            </a:r>
            <a:r>
              <a:rPr lang="en-US" dirty="0" smtClean="0"/>
              <a:t> showed how two matrices can be multiplied using only 7 multiplications and 18 additions:</a:t>
            </a:r>
          </a:p>
          <a:p>
            <a:pPr lvl="1">
              <a:defRPr/>
            </a:pPr>
            <a:r>
              <a:rPr lang="en-US" dirty="0" smtClean="0"/>
              <a:t>Consider calculating the following 7 products:</a:t>
            </a:r>
          </a:p>
          <a:p>
            <a:pPr lvl="2">
              <a:defRPr/>
            </a:pPr>
            <a:r>
              <a:rPr lang="en-US" dirty="0"/>
              <a:t>P</a:t>
            </a:r>
            <a:r>
              <a:rPr lang="en-US" dirty="0" smtClean="0"/>
              <a:t> = (a</a:t>
            </a:r>
            <a:r>
              <a:rPr lang="en-US" baseline="-25000" dirty="0" smtClean="0"/>
              <a:t>11</a:t>
            </a:r>
            <a:r>
              <a:rPr lang="en-US" dirty="0" smtClean="0"/>
              <a:t> + a</a:t>
            </a:r>
            <a:r>
              <a:rPr lang="en-US" baseline="-25000" dirty="0" smtClean="0"/>
              <a:t>22</a:t>
            </a:r>
            <a:r>
              <a:rPr lang="en-US" dirty="0" smtClean="0"/>
              <a:t>) * (b</a:t>
            </a:r>
            <a:r>
              <a:rPr lang="en-US" baseline="-25000" dirty="0" smtClean="0"/>
              <a:t>11</a:t>
            </a:r>
            <a:r>
              <a:rPr lang="en-US" dirty="0" smtClean="0"/>
              <a:t> + b</a:t>
            </a:r>
            <a:r>
              <a:rPr lang="en-US" baseline="-25000" dirty="0" smtClean="0"/>
              <a:t>22</a:t>
            </a:r>
            <a:r>
              <a:rPr lang="en-US" dirty="0" smtClean="0"/>
              <a:t>)</a:t>
            </a:r>
          </a:p>
          <a:p>
            <a:pPr lvl="2">
              <a:defRPr/>
            </a:pPr>
            <a:r>
              <a:rPr lang="en-US" dirty="0"/>
              <a:t>Q</a:t>
            </a:r>
            <a:r>
              <a:rPr lang="en-US" dirty="0" smtClean="0"/>
              <a:t> = (a</a:t>
            </a:r>
            <a:r>
              <a:rPr lang="en-US" baseline="-25000" dirty="0" smtClean="0"/>
              <a:t>21</a:t>
            </a:r>
            <a:r>
              <a:rPr lang="en-US" dirty="0" smtClean="0"/>
              <a:t> + a</a:t>
            </a:r>
            <a:r>
              <a:rPr lang="en-US" baseline="-25000" dirty="0" smtClean="0"/>
              <a:t>22</a:t>
            </a:r>
            <a:r>
              <a:rPr lang="en-US" dirty="0" smtClean="0"/>
              <a:t>) * b</a:t>
            </a:r>
            <a:r>
              <a:rPr lang="en-US" baseline="-25000" dirty="0" smtClean="0"/>
              <a:t>11</a:t>
            </a:r>
            <a:endParaRPr lang="en-US" dirty="0" smtClean="0"/>
          </a:p>
          <a:p>
            <a:pPr lvl="2">
              <a:defRPr/>
            </a:pPr>
            <a:r>
              <a:rPr lang="en-US" dirty="0"/>
              <a:t>R</a:t>
            </a:r>
            <a:r>
              <a:rPr lang="en-US" dirty="0" smtClean="0"/>
              <a:t> = a</a:t>
            </a:r>
            <a:r>
              <a:rPr lang="en-US" baseline="-25000" dirty="0" smtClean="0"/>
              <a:t>11</a:t>
            </a:r>
            <a:r>
              <a:rPr lang="en-US" dirty="0" smtClean="0"/>
              <a:t>*( b</a:t>
            </a:r>
            <a:r>
              <a:rPr lang="en-US" baseline="-25000" dirty="0" smtClean="0"/>
              <a:t>12</a:t>
            </a:r>
            <a:r>
              <a:rPr lang="en-US" dirty="0" smtClean="0"/>
              <a:t> – b</a:t>
            </a:r>
            <a:r>
              <a:rPr lang="en-US" baseline="-25000" dirty="0" smtClean="0"/>
              <a:t>22</a:t>
            </a:r>
            <a:r>
              <a:rPr lang="en-US" dirty="0" smtClean="0"/>
              <a:t>)</a:t>
            </a:r>
          </a:p>
          <a:p>
            <a:pPr lvl="2">
              <a:defRPr/>
            </a:pPr>
            <a:r>
              <a:rPr lang="en-US" dirty="0"/>
              <a:t>S</a:t>
            </a:r>
            <a:r>
              <a:rPr lang="en-US" dirty="0" smtClean="0"/>
              <a:t> = a</a:t>
            </a:r>
            <a:r>
              <a:rPr lang="en-US" baseline="-25000" dirty="0" smtClean="0"/>
              <a:t>22</a:t>
            </a:r>
            <a:r>
              <a:rPr lang="en-US" dirty="0" smtClean="0"/>
              <a:t> * (b</a:t>
            </a:r>
            <a:r>
              <a:rPr lang="en-US" baseline="-25000" dirty="0" smtClean="0"/>
              <a:t>21</a:t>
            </a:r>
            <a:r>
              <a:rPr lang="en-US" dirty="0" smtClean="0"/>
              <a:t> – b</a:t>
            </a:r>
            <a:r>
              <a:rPr lang="en-US" baseline="-25000" dirty="0" smtClean="0"/>
              <a:t>11</a:t>
            </a:r>
            <a:r>
              <a:rPr lang="en-US" dirty="0" smtClean="0"/>
              <a:t>)</a:t>
            </a:r>
          </a:p>
          <a:p>
            <a:pPr lvl="2">
              <a:defRPr/>
            </a:pPr>
            <a:r>
              <a:rPr lang="en-US" dirty="0"/>
              <a:t>T</a:t>
            </a:r>
            <a:r>
              <a:rPr lang="en-US" dirty="0" smtClean="0"/>
              <a:t> = (a</a:t>
            </a:r>
            <a:r>
              <a:rPr lang="en-US" baseline="-25000" dirty="0" smtClean="0"/>
              <a:t>11</a:t>
            </a:r>
            <a:r>
              <a:rPr lang="en-US" dirty="0" smtClean="0"/>
              <a:t> + a</a:t>
            </a:r>
            <a:r>
              <a:rPr lang="en-US" baseline="-25000" dirty="0" smtClean="0"/>
              <a:t>12</a:t>
            </a:r>
            <a:r>
              <a:rPr lang="en-US" dirty="0" smtClean="0"/>
              <a:t>) * b</a:t>
            </a:r>
            <a:r>
              <a:rPr lang="en-US" baseline="-25000" dirty="0" smtClean="0"/>
              <a:t>22</a:t>
            </a:r>
            <a:r>
              <a:rPr lang="en-US" dirty="0" smtClean="0"/>
              <a:t> </a:t>
            </a:r>
          </a:p>
          <a:p>
            <a:pPr lvl="2">
              <a:defRPr/>
            </a:pPr>
            <a:r>
              <a:rPr lang="en-US" dirty="0"/>
              <a:t>U</a:t>
            </a:r>
            <a:r>
              <a:rPr lang="en-US" dirty="0" smtClean="0"/>
              <a:t> = (a</a:t>
            </a:r>
            <a:r>
              <a:rPr lang="en-US" baseline="-25000" dirty="0" smtClean="0"/>
              <a:t>21</a:t>
            </a:r>
            <a:r>
              <a:rPr lang="en-US" dirty="0" smtClean="0"/>
              <a:t> – a</a:t>
            </a:r>
            <a:r>
              <a:rPr lang="en-US" baseline="-25000" dirty="0" smtClean="0"/>
              <a:t>11</a:t>
            </a:r>
            <a:r>
              <a:rPr lang="en-US" dirty="0" smtClean="0"/>
              <a:t>) * (b</a:t>
            </a:r>
            <a:r>
              <a:rPr lang="en-US" baseline="-25000" dirty="0" smtClean="0"/>
              <a:t>11 </a:t>
            </a:r>
            <a:r>
              <a:rPr lang="en-US" dirty="0" smtClean="0"/>
              <a:t>+ b</a:t>
            </a:r>
            <a:r>
              <a:rPr lang="en-US" baseline="-25000" dirty="0" smtClean="0"/>
              <a:t>12</a:t>
            </a:r>
            <a:r>
              <a:rPr lang="en-US" dirty="0" smtClean="0"/>
              <a:t>)</a:t>
            </a:r>
          </a:p>
          <a:p>
            <a:pPr lvl="2">
              <a:defRPr/>
            </a:pPr>
            <a:r>
              <a:rPr lang="en-US" dirty="0"/>
              <a:t>V</a:t>
            </a:r>
            <a:r>
              <a:rPr lang="en-US" dirty="0" smtClean="0"/>
              <a:t> = (a</a:t>
            </a:r>
            <a:r>
              <a:rPr lang="en-US" baseline="-25000" dirty="0" smtClean="0"/>
              <a:t>12</a:t>
            </a:r>
            <a:r>
              <a:rPr lang="en-US" dirty="0" smtClean="0"/>
              <a:t> – a</a:t>
            </a:r>
            <a:r>
              <a:rPr lang="en-US" baseline="-25000" dirty="0" smtClean="0"/>
              <a:t>22</a:t>
            </a:r>
            <a:r>
              <a:rPr lang="en-US" dirty="0" smtClean="0"/>
              <a:t>) * (b</a:t>
            </a:r>
            <a:r>
              <a:rPr lang="en-US" baseline="-25000" dirty="0" smtClean="0"/>
              <a:t>21 </a:t>
            </a:r>
            <a:r>
              <a:rPr lang="en-US" dirty="0" smtClean="0"/>
              <a:t>+ b</a:t>
            </a:r>
            <a:r>
              <a:rPr lang="en-US" baseline="-25000" dirty="0" smtClean="0"/>
              <a:t>22</a:t>
            </a:r>
            <a:r>
              <a:rPr lang="en-US" dirty="0" smtClean="0"/>
              <a:t>)</a:t>
            </a:r>
          </a:p>
          <a:p>
            <a:pPr lvl="2">
              <a:buFont typeface="Wingdings 2" pitchFamily="18" charset="2"/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It turns out that</a:t>
            </a:r>
          </a:p>
          <a:p>
            <a:pPr lvl="2">
              <a:defRPr/>
            </a:pPr>
            <a:r>
              <a:rPr lang="en-US" dirty="0" smtClean="0"/>
              <a:t>c</a:t>
            </a:r>
            <a:r>
              <a:rPr lang="en-US" baseline="-25000" dirty="0" smtClean="0"/>
              <a:t>11</a:t>
            </a:r>
            <a:r>
              <a:rPr lang="en-US" dirty="0" smtClean="0"/>
              <a:t> = P + S – T</a:t>
            </a:r>
            <a:r>
              <a:rPr lang="en-US" baseline="-25000" dirty="0" smtClean="0"/>
              <a:t> </a:t>
            </a:r>
            <a:r>
              <a:rPr lang="en-US" dirty="0" smtClean="0"/>
              <a:t>+ V</a:t>
            </a:r>
          </a:p>
          <a:p>
            <a:pPr lvl="2">
              <a:defRPr/>
            </a:pPr>
            <a:r>
              <a:rPr lang="en-US" dirty="0" smtClean="0"/>
              <a:t>c</a:t>
            </a:r>
            <a:r>
              <a:rPr lang="en-US" baseline="-25000" dirty="0" smtClean="0"/>
              <a:t>12</a:t>
            </a:r>
            <a:r>
              <a:rPr lang="en-US" dirty="0" smtClean="0"/>
              <a:t> = </a:t>
            </a:r>
            <a:r>
              <a:rPr lang="en-US" dirty="0"/>
              <a:t>R</a:t>
            </a:r>
            <a:r>
              <a:rPr lang="en-US" dirty="0" smtClean="0"/>
              <a:t> + </a:t>
            </a:r>
            <a:r>
              <a:rPr lang="en-US" dirty="0"/>
              <a:t>T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c</a:t>
            </a:r>
            <a:r>
              <a:rPr lang="en-US" baseline="-25000" dirty="0" smtClean="0"/>
              <a:t>21</a:t>
            </a:r>
            <a:r>
              <a:rPr lang="en-US" dirty="0" smtClean="0"/>
              <a:t> = </a:t>
            </a:r>
            <a:r>
              <a:rPr lang="en-US" dirty="0"/>
              <a:t>Q</a:t>
            </a:r>
            <a:r>
              <a:rPr lang="en-US" dirty="0" smtClean="0"/>
              <a:t> + </a:t>
            </a:r>
            <a:r>
              <a:rPr lang="en-US" dirty="0"/>
              <a:t>S</a:t>
            </a:r>
            <a:r>
              <a:rPr lang="en-US" dirty="0" smtClean="0"/>
              <a:t> </a:t>
            </a:r>
          </a:p>
          <a:p>
            <a:pPr lvl="2">
              <a:defRPr/>
            </a:pPr>
            <a:r>
              <a:rPr lang="en-US" dirty="0" smtClean="0"/>
              <a:t>c</a:t>
            </a:r>
            <a:r>
              <a:rPr lang="en-US" baseline="-25000" dirty="0" smtClean="0"/>
              <a:t>22</a:t>
            </a:r>
            <a:r>
              <a:rPr lang="en-US" dirty="0" smtClean="0"/>
              <a:t> = </a:t>
            </a:r>
            <a:r>
              <a:rPr lang="en-US" dirty="0"/>
              <a:t>P</a:t>
            </a:r>
            <a:r>
              <a:rPr lang="en-US" dirty="0" smtClean="0"/>
              <a:t> + R – Q</a:t>
            </a:r>
            <a:r>
              <a:rPr lang="en-US" baseline="-25000" dirty="0" smtClean="0"/>
              <a:t> </a:t>
            </a:r>
            <a:r>
              <a:rPr lang="en-US" dirty="0" smtClean="0"/>
              <a:t>+ U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Strassen’s</a:t>
            </a:r>
            <a:r>
              <a:rPr lang="en-US" dirty="0" smtClean="0"/>
              <a:t>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981200"/>
          <a:ext cx="7153275" cy="138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7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7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Mult</a:t>
                      </a:r>
                      <a:endParaRPr lang="en-US" sz="16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</a:t>
                      </a:r>
                      <a:endParaRPr lang="en-US" sz="16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Recurrence</a:t>
                      </a:r>
                      <a:r>
                        <a:rPr lang="en-US" sz="1600" baseline="0" dirty="0" smtClean="0"/>
                        <a:t> Relation</a:t>
                      </a:r>
                      <a:endParaRPr lang="en-US" sz="16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Runtime</a:t>
                      </a:r>
                      <a:endParaRPr lang="en-US" sz="1600" dirty="0"/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Regular</a:t>
                      </a:r>
                      <a:endParaRPr 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T(n) = 8T(n/2)</a:t>
                      </a:r>
                      <a:r>
                        <a:rPr lang="en-US" sz="1800" baseline="0" dirty="0" smtClean="0"/>
                        <a:t> + O(n</a:t>
                      </a:r>
                      <a:r>
                        <a:rPr lang="en-US" sz="1800" baseline="30000" dirty="0" smtClean="0"/>
                        <a:t>2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O(n</a:t>
                      </a:r>
                      <a:r>
                        <a:rPr lang="en-US" sz="1800" baseline="30000" dirty="0" smtClean="0"/>
                        <a:t>3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8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Strassen</a:t>
                      </a:r>
                      <a:endParaRPr 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18</a:t>
                      </a:r>
                      <a:endParaRPr 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T(n) = 7T(n/2)</a:t>
                      </a:r>
                      <a:r>
                        <a:rPr lang="en-US" sz="1800" baseline="0" dirty="0" smtClean="0"/>
                        <a:t> + O(n</a:t>
                      </a:r>
                      <a:r>
                        <a:rPr lang="en-US" sz="1800" baseline="30000" dirty="0" smtClean="0"/>
                        <a:t>2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L="91449" marR="91449"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O(n </a:t>
                      </a:r>
                      <a:r>
                        <a:rPr lang="en-US" sz="1800" baseline="30000" dirty="0" smtClean="0"/>
                        <a:t>log</a:t>
                      </a:r>
                      <a:r>
                        <a:rPr lang="en-US" sz="1800" baseline="10000" dirty="0" smtClean="0"/>
                        <a:t>2</a:t>
                      </a:r>
                      <a:r>
                        <a:rPr lang="en-US" sz="1800" baseline="30000" dirty="0" smtClean="0"/>
                        <a:t>7</a:t>
                      </a:r>
                      <a:r>
                        <a:rPr lang="en-US" sz="1800" dirty="0" smtClean="0"/>
                        <a:t>) = O(n</a:t>
                      </a:r>
                      <a:r>
                        <a:rPr lang="en-US" sz="1800" baseline="30000" dirty="0" smtClean="0"/>
                        <a:t>2.81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L="91449" marR="91449"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28914" y="58674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Fastest known </a:t>
            </a:r>
            <a:r>
              <a:rPr lang="en-US" dirty="0" smtClean="0"/>
              <a:t>method is </a:t>
            </a:r>
            <a:r>
              <a:rPr lang="en-US" dirty="0"/>
              <a:t>O(n</a:t>
            </a:r>
            <a:r>
              <a:rPr lang="en-US" baseline="30000" dirty="0"/>
              <a:t>2.3727</a:t>
            </a:r>
            <a:r>
              <a:rPr lang="en-US" dirty="0"/>
              <a:t>) [</a:t>
            </a:r>
            <a:r>
              <a:rPr lang="en-US" dirty="0" err="1"/>
              <a:t>Winograd</a:t>
            </a:r>
            <a:r>
              <a:rPr lang="en-US" dirty="0"/>
              <a:t>-Coppersmith algorithm improved by V. Williams]</a:t>
            </a:r>
          </a:p>
        </p:txBody>
      </p:sp>
    </p:spTree>
    <p:extLst>
      <p:ext uri="{BB962C8B-B14F-4D97-AF65-F5344CB8AC3E}">
        <p14:creationId xmlns:p14="http://schemas.microsoft.com/office/powerpoint/2010/main" val="2606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Strassen’s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8077200" cy="5791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I have no idea how </a:t>
            </a:r>
            <a:r>
              <a:rPr lang="en-US" dirty="0" err="1" smtClean="0"/>
              <a:t>Strassen</a:t>
            </a:r>
            <a:r>
              <a:rPr lang="en-US" dirty="0" smtClean="0"/>
              <a:t> came up with these combinations. </a:t>
            </a:r>
          </a:p>
          <a:p>
            <a:pPr lvl="1">
              <a:defRPr/>
            </a:pPr>
            <a:r>
              <a:rPr lang="en-US" dirty="0" smtClean="0"/>
              <a:t>He probably realized that he wanted to determine each element in the product using less than 8 multiplications. </a:t>
            </a:r>
          </a:p>
          <a:p>
            <a:pPr lvl="2">
              <a:defRPr/>
            </a:pPr>
            <a:r>
              <a:rPr lang="en-US" dirty="0" smtClean="0"/>
              <a:t>From there, he probably just played around with it. 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If we let T(n) be the running time of </a:t>
            </a:r>
            <a:r>
              <a:rPr lang="en-US" dirty="0" err="1" smtClean="0"/>
              <a:t>Strassen's</a:t>
            </a:r>
            <a:r>
              <a:rPr lang="en-US" dirty="0" smtClean="0"/>
              <a:t> algorithm, then it satisfies the following recurrence relation:</a:t>
            </a:r>
          </a:p>
          <a:p>
            <a:pPr lvl="1">
              <a:defRPr/>
            </a:pPr>
            <a:r>
              <a:rPr lang="en-US" dirty="0" smtClean="0"/>
              <a:t>T(n) = 7T(n/2) +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2">
              <a:defRPr/>
            </a:pPr>
            <a:r>
              <a:rPr lang="en-US" dirty="0" smtClean="0"/>
              <a:t>It's important to note that the hidden constant in the O(n</a:t>
            </a:r>
            <a:r>
              <a:rPr lang="en-US" baseline="30000" dirty="0" smtClean="0"/>
              <a:t>2</a:t>
            </a:r>
            <a:r>
              <a:rPr lang="en-US" dirty="0" smtClean="0"/>
              <a:t>) term is larger than the corresponding constant for the standard divide and conquer algorithm for this problem.</a:t>
            </a:r>
          </a:p>
          <a:p>
            <a:pPr lvl="1">
              <a:defRPr/>
            </a:pPr>
            <a:r>
              <a:rPr lang="en-US" dirty="0" smtClean="0"/>
              <a:t> However, for large matrices this algorithm yields an improvement over the standard one with respect to time.</a:t>
            </a:r>
          </a:p>
        </p:txBody>
      </p:sp>
    </p:spTree>
    <p:extLst>
      <p:ext uri="{BB962C8B-B14F-4D97-AF65-F5344CB8AC3E}">
        <p14:creationId xmlns:p14="http://schemas.microsoft.com/office/powerpoint/2010/main" val="41891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Easy way to remember Strassen’s Matrix </a:t>
            </a:r>
            <a:r>
              <a:rPr lang="en-US" sz="3200" dirty="0" smtClean="0"/>
              <a:t>Equation</a:t>
            </a:r>
            <a:endParaRPr lang="en-US" sz="32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53620"/>
            <a:ext cx="7238999" cy="435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2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Easy way to remember Strassen’s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latin typeface="Roboto"/>
              </a:rPr>
              <a:t>You just need to remember 4 Rules :</a:t>
            </a:r>
          </a:p>
          <a:p>
            <a:pPr fontAlgn="base"/>
            <a:r>
              <a:rPr lang="en-US" dirty="0">
                <a:latin typeface="Roboto"/>
              </a:rPr>
              <a:t>AHED (Learn it as ‘Ahead’)</a:t>
            </a:r>
          </a:p>
          <a:p>
            <a:pPr fontAlgn="base"/>
            <a:r>
              <a:rPr lang="en-US" dirty="0">
                <a:latin typeface="Roboto"/>
              </a:rPr>
              <a:t>Diagonal</a:t>
            </a:r>
          </a:p>
          <a:p>
            <a:pPr fontAlgn="base"/>
            <a:r>
              <a:rPr lang="en-US" dirty="0">
                <a:latin typeface="Roboto"/>
              </a:rPr>
              <a:t>Last CR</a:t>
            </a:r>
          </a:p>
          <a:p>
            <a:pPr fontAlgn="base"/>
            <a:r>
              <a:rPr lang="en-US" dirty="0">
                <a:latin typeface="Roboto"/>
              </a:rPr>
              <a:t>First CR</a:t>
            </a:r>
          </a:p>
          <a:p>
            <a:pPr fontAlgn="base"/>
            <a:r>
              <a:rPr lang="en-US" dirty="0">
                <a:latin typeface="Roboto"/>
              </a:rPr>
              <a:t>Also, consider X as (Row +) and Y as (Column -) 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3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Easy way to remember Strassen’s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Roboto"/>
              </a:rPr>
              <a:t>Follow the Steps :</a:t>
            </a:r>
          </a:p>
          <a:p>
            <a:pPr fontAlgn="base"/>
            <a:r>
              <a:rPr lang="en-US" sz="2400" dirty="0">
                <a:latin typeface="Roboto"/>
              </a:rPr>
              <a:t>Write P1 = A; P2 = H; P3 = E; P4 = D</a:t>
            </a:r>
          </a:p>
          <a:p>
            <a:pPr fontAlgn="base"/>
            <a:r>
              <a:rPr lang="en-US" sz="2400" dirty="0">
                <a:latin typeface="Roboto"/>
              </a:rPr>
              <a:t>For P5 we will use Diagonal Rule i.e.</a:t>
            </a:r>
            <a:br>
              <a:rPr lang="en-US" sz="2400" dirty="0">
                <a:latin typeface="Roboto"/>
              </a:rPr>
            </a:br>
            <a:r>
              <a:rPr lang="en-US" sz="2400" dirty="0">
                <a:latin typeface="Roboto"/>
              </a:rPr>
              <a:t>(Sum the Diagonal Elements Of Matrix X ) * (Sum the Diagonal Elements Of Matrix Y ), we </a:t>
            </a:r>
            <a:r>
              <a:rPr lang="en-US" sz="2400" dirty="0" smtClean="0">
                <a:latin typeface="Roboto"/>
              </a:rPr>
              <a:t>get P5 </a:t>
            </a:r>
            <a:r>
              <a:rPr lang="en-US" sz="2400" dirty="0">
                <a:latin typeface="Roboto"/>
              </a:rPr>
              <a:t>= (A + D)* (E + </a:t>
            </a:r>
            <a:r>
              <a:rPr lang="en-US" sz="2400" dirty="0" smtClean="0">
                <a:latin typeface="Roboto"/>
              </a:rPr>
              <a:t>H)</a:t>
            </a:r>
            <a:endParaRPr lang="en-US" sz="2400" dirty="0">
              <a:latin typeface="Roboto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4038600"/>
            <a:ext cx="63627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6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Easy way to remember Strassen’s Matrix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800" dirty="0">
                <a:latin typeface="Roboto"/>
              </a:rPr>
              <a:t>P1 = A</a:t>
            </a:r>
            <a:br>
              <a:rPr lang="en-US" sz="1800" dirty="0">
                <a:latin typeface="Roboto"/>
              </a:rPr>
            </a:br>
            <a:r>
              <a:rPr lang="en-US" sz="1800" dirty="0">
                <a:latin typeface="Roboto"/>
              </a:rPr>
              <a:t>P2= H</a:t>
            </a:r>
            <a:br>
              <a:rPr lang="en-US" sz="1800" dirty="0">
                <a:latin typeface="Roboto"/>
              </a:rPr>
            </a:br>
            <a:r>
              <a:rPr lang="en-US" sz="1800" dirty="0">
                <a:latin typeface="Roboto"/>
              </a:rPr>
              <a:t>P3= E</a:t>
            </a:r>
            <a:br>
              <a:rPr lang="en-US" sz="1800" dirty="0">
                <a:latin typeface="Roboto"/>
              </a:rPr>
            </a:br>
            <a:r>
              <a:rPr lang="en-US" sz="1800" dirty="0">
                <a:latin typeface="Roboto"/>
              </a:rPr>
              <a:t>P4= D</a:t>
            </a:r>
            <a:br>
              <a:rPr lang="en-US" sz="1800" dirty="0">
                <a:latin typeface="Roboto"/>
              </a:rPr>
            </a:br>
            <a:r>
              <a:rPr lang="en-US" sz="1800" dirty="0">
                <a:latin typeface="Roboto"/>
              </a:rPr>
              <a:t>P5= ( A + D ) * ( E + H )</a:t>
            </a:r>
          </a:p>
          <a:p>
            <a:pPr fontAlgn="base"/>
            <a:r>
              <a:rPr lang="en-US" sz="1800" dirty="0">
                <a:latin typeface="Roboto"/>
              </a:rPr>
              <a:t>For P6 we will use Last CR Rule i.e. Last Column of X and Last Row of Y and remember that Row+ and Column- so i.e. (B – D) * (G + H), we get</a:t>
            </a:r>
            <a:br>
              <a:rPr lang="en-US" sz="1800" dirty="0">
                <a:latin typeface="Roboto"/>
              </a:rPr>
            </a:br>
            <a:r>
              <a:rPr lang="en-US" sz="1800" dirty="0">
                <a:latin typeface="Roboto"/>
              </a:rPr>
              <a:t>P6 = (B – D) * (G + H)</a:t>
            </a:r>
          </a:p>
          <a:p>
            <a:pPr fontAlgn="base"/>
            <a:r>
              <a:rPr lang="en-US" sz="1800" dirty="0">
                <a:latin typeface="Roboto"/>
              </a:rPr>
              <a:t>For P7 we will use First CR Rule i.e. First Column of X and First Row of Y and remember that Row+ and Column- so i.e. (A – C) * (E + F), we get</a:t>
            </a:r>
            <a:br>
              <a:rPr lang="en-US" sz="1800" dirty="0">
                <a:latin typeface="Roboto"/>
              </a:rPr>
            </a:br>
            <a:r>
              <a:rPr lang="en-US" sz="1800" dirty="0">
                <a:latin typeface="Roboto"/>
              </a:rPr>
              <a:t>P7 = (A – C) * (E + F)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027839"/>
            <a:ext cx="64103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1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4F3106-86C4-440F-B582-79EF87B67BA4}"/>
</file>

<file path=customXml/itemProps2.xml><?xml version="1.0" encoding="utf-8"?>
<ds:datastoreItem xmlns:ds="http://schemas.openxmlformats.org/officeDocument/2006/customXml" ds:itemID="{27A19380-DE26-4BD0-8288-9FC0DF11A56B}"/>
</file>

<file path=customXml/itemProps3.xml><?xml version="1.0" encoding="utf-8"?>
<ds:datastoreItem xmlns:ds="http://schemas.openxmlformats.org/officeDocument/2006/customXml" ds:itemID="{1C0E54E1-DB9B-4CDD-A433-E4EDE714D0E2}"/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898</Words>
  <Application>Microsoft Office PowerPoint</Application>
  <PresentationFormat>On-screen Show (4:3)</PresentationFormat>
  <Paragraphs>149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Roboto</vt:lpstr>
      <vt:lpstr>SFMono-Regular</vt:lpstr>
      <vt:lpstr>Times New Roman</vt:lpstr>
      <vt:lpstr>Wingdings 2</vt:lpstr>
      <vt:lpstr>Office Theme</vt:lpstr>
      <vt:lpstr>Equation</vt:lpstr>
      <vt:lpstr>Strassen’s Algorithm</vt:lpstr>
      <vt:lpstr>Strassen’s Algorithm</vt:lpstr>
      <vt:lpstr>Strassen’s Algorithm</vt:lpstr>
      <vt:lpstr>Strassen’s Algorithm</vt:lpstr>
      <vt:lpstr>Strassen’s Algorithm</vt:lpstr>
      <vt:lpstr>Easy way to remember Strassen’s Matrix Equation</vt:lpstr>
      <vt:lpstr>Easy way to remember Strassen’s Matrix Equation</vt:lpstr>
      <vt:lpstr>Easy way to remember Strassen’s Matrix Equation</vt:lpstr>
      <vt:lpstr>Easy way to remember Strassen’s Matrix Equation</vt:lpstr>
      <vt:lpstr>Easy way to remember Strassen’s Matrix Equation</vt:lpstr>
      <vt:lpstr>Easy way to remember Strassen’s Matrix Equation</vt:lpstr>
      <vt:lpstr>Easy way to remember Strassen’s Matrix Equation</vt:lpstr>
      <vt:lpstr>Easy way to remember Strassen’s Matrix Equation</vt:lpstr>
      <vt:lpstr>Easy way to remember Strassen’s Matrix Equation</vt:lpstr>
      <vt:lpstr>Example(2 *2)</vt:lpstr>
      <vt:lpstr>Example(2 *2)</vt:lpstr>
      <vt:lpstr>Example(2 *2)</vt:lpstr>
      <vt:lpstr>Example(2 *2)</vt:lpstr>
      <vt:lpstr>Example(2 *2)</vt:lpstr>
      <vt:lpstr>Example (3 *3)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Strassen’s Algorithm</dc:title>
  <dc:creator>Abhay Kolhe</dc:creator>
  <cp:lastModifiedBy>Abhay Kolhe</cp:lastModifiedBy>
  <cp:revision>11</cp:revision>
  <dcterms:created xsi:type="dcterms:W3CDTF">2015-09-02T11:25:25Z</dcterms:created>
  <dcterms:modified xsi:type="dcterms:W3CDTF">2020-07-26T18:15:07Z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