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Bebas Neue"/>
      <p:regular r:id="rId37"/>
    </p:embeddedFont>
    <p:embeddedFont>
      <p:font typeface="Fira Sans Extra Condensed Medium"/>
      <p:regular r:id="rId38"/>
      <p:bold r:id="rId39"/>
      <p:italic r:id="rId40"/>
      <p:boldItalic r:id="rId41"/>
    </p:embeddedFont>
    <p:embeddedFont>
      <p:font typeface="Fira Sans Extra Condense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5.xml"/><Relationship Id="rId42" Type="http://schemas.openxmlformats.org/officeDocument/2006/relationships/font" Target="fonts/FiraSansExtraCondensed-regular.fntdata"/><Relationship Id="rId41" Type="http://schemas.openxmlformats.org/officeDocument/2006/relationships/font" Target="fonts/FiraSansExtraCondensedMedium-boldItalic.fntdata"/><Relationship Id="rId22" Type="http://schemas.openxmlformats.org/officeDocument/2006/relationships/slide" Target="slides/slide17.xml"/><Relationship Id="rId44" Type="http://schemas.openxmlformats.org/officeDocument/2006/relationships/font" Target="fonts/FiraSansExtraCondensed-italic.fntdata"/><Relationship Id="rId21" Type="http://schemas.openxmlformats.org/officeDocument/2006/relationships/slide" Target="slides/slide16.xml"/><Relationship Id="rId43" Type="http://schemas.openxmlformats.org/officeDocument/2006/relationships/font" Target="fonts/FiraSansExtraCondensed-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FiraSansExtra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BebasNeu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FiraSansExtraCondensedMedium-bold.fntdata"/><Relationship Id="rId16" Type="http://schemas.openxmlformats.org/officeDocument/2006/relationships/slide" Target="slides/slide11.xml"/><Relationship Id="rId38" Type="http://schemas.openxmlformats.org/officeDocument/2006/relationships/font" Target="fonts/FiraSansExtraCondensed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a51c804fc6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a51c804fc6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a51c804fc6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a51c804fc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86ca632b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86ca632b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a51c804fc6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a51c804fc6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a51c804fc6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a51c804fc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a51c804fc6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a51c804fc6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a51c804fc6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a51c804fc6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2" name="Shape 2212"/>
        <p:cNvGrpSpPr/>
        <p:nvPr/>
      </p:nvGrpSpPr>
      <p:grpSpPr>
        <a:xfrm>
          <a:off x="0" y="0"/>
          <a:ext cx="0" cy="0"/>
          <a:chOff x="0" y="0"/>
          <a:chExt cx="0" cy="0"/>
        </a:xfrm>
      </p:grpSpPr>
      <p:sp>
        <p:nvSpPr>
          <p:cNvPr id="2213" name="Google Shape;2213;ga51c804fc6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4" name="Google Shape;2214;ga51c804fc6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9" name="Shape 2219"/>
        <p:cNvGrpSpPr/>
        <p:nvPr/>
      </p:nvGrpSpPr>
      <p:grpSpPr>
        <a:xfrm>
          <a:off x="0" y="0"/>
          <a:ext cx="0" cy="0"/>
          <a:chOff x="0" y="0"/>
          <a:chExt cx="0" cy="0"/>
        </a:xfrm>
      </p:grpSpPr>
      <p:sp>
        <p:nvSpPr>
          <p:cNvPr id="2220" name="Google Shape;2220;ga51c804fc6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1" name="Google Shape;2221;ga51c804fc6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a51c804fc6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a51c804fc6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86ca632b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86ca632b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a51c804fc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a51c804fc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a51c804fc6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0" name="Google Shape;2240;ga51c804fc6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a51c804fc6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a51c804fc6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a51c804fc6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a51c804fc6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a51c804fc6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a51c804fc6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3" name="Shape 2263"/>
        <p:cNvGrpSpPr/>
        <p:nvPr/>
      </p:nvGrpSpPr>
      <p:grpSpPr>
        <a:xfrm>
          <a:off x="0" y="0"/>
          <a:ext cx="0" cy="0"/>
          <a:chOff x="0" y="0"/>
          <a:chExt cx="0" cy="0"/>
        </a:xfrm>
      </p:grpSpPr>
      <p:sp>
        <p:nvSpPr>
          <p:cNvPr id="2264" name="Google Shape;2264;ga51c804fc6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a51c804fc6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g92b987f4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1" name="Google Shape;2271;g92b987f4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a51c804fc6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a51c804fc6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86ca632bb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86ca632bb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86ca632bb8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86ca632bb8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92b9ca3f2f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92b9ca3f2f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92b987f4a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92b987f4a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a51c804f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a51c804f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a51c804fc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a51c804fc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a51c804fc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a51c804fc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KNN VS NAIVE BAYES </a:t>
            </a:r>
            <a:r>
              <a:rPr lang="en">
                <a:solidFill>
                  <a:schemeClr val="dk2"/>
                </a:solidFill>
              </a:rPr>
              <a:t>CLASSIFICATION</a:t>
            </a:r>
            <a:endParaRPr>
              <a:solidFill>
                <a:schemeClr val="dk2"/>
              </a:solidFill>
            </a:endParaRPr>
          </a:p>
        </p:txBody>
      </p:sp>
      <p:sp>
        <p:nvSpPr>
          <p:cNvPr id="1852" name="Google Shape;1852;p22"/>
          <p:cNvSpPr txBox="1"/>
          <p:nvPr>
            <p:ph idx="1" type="subTitle"/>
          </p:nvPr>
        </p:nvSpPr>
        <p:spPr>
          <a:xfrm>
            <a:off x="1009200" y="3372271"/>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A COMPARATIVE STUDY</a:t>
            </a:r>
            <a:endParaRPr>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31"/>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ADVANTAGES</a:t>
            </a:r>
            <a:endParaRPr/>
          </a:p>
        </p:txBody>
      </p:sp>
      <p:sp>
        <p:nvSpPr>
          <p:cNvPr id="2111" name="Google Shape;2111;p31"/>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Easy to understand and implement.</a:t>
            </a:r>
            <a:endParaRPr/>
          </a:p>
          <a:p>
            <a:pPr indent="-361950" lvl="0" marL="457200" rtl="0" algn="l">
              <a:spcBef>
                <a:spcPts val="0"/>
              </a:spcBef>
              <a:spcAft>
                <a:spcPts val="0"/>
              </a:spcAft>
              <a:buSzPts val="2100"/>
              <a:buChar char="●"/>
            </a:pPr>
            <a:r>
              <a:rPr lang="en"/>
              <a:t>Training is very fast.</a:t>
            </a:r>
            <a:endParaRPr/>
          </a:p>
          <a:p>
            <a:pPr indent="-361950" lvl="0" marL="457200" rtl="0" algn="l">
              <a:spcBef>
                <a:spcPts val="0"/>
              </a:spcBef>
              <a:spcAft>
                <a:spcPts val="0"/>
              </a:spcAft>
              <a:buSzPts val="2100"/>
              <a:buChar char="●"/>
            </a:pPr>
            <a:r>
              <a:rPr lang="en"/>
              <a:t>It is robust to noisy training data.</a:t>
            </a:r>
            <a:endParaRPr/>
          </a:p>
          <a:p>
            <a:pPr indent="-361950" lvl="0" marL="457200" rtl="0" algn="l">
              <a:spcBef>
                <a:spcPts val="0"/>
              </a:spcBef>
              <a:spcAft>
                <a:spcPts val="0"/>
              </a:spcAft>
              <a:buSzPts val="2100"/>
              <a:buChar char="●"/>
            </a:pPr>
            <a:r>
              <a:rPr lang="en"/>
              <a:t>It performs well on applications in which a sample can have many class labels.</a:t>
            </a:r>
            <a:endParaRPr/>
          </a:p>
        </p:txBody>
      </p:sp>
      <p:pic>
        <p:nvPicPr>
          <p:cNvPr id="2112" name="Google Shape;2112;p31"/>
          <p:cNvPicPr preferRelativeResize="0"/>
          <p:nvPr/>
        </p:nvPicPr>
        <p:blipFill rotWithShape="1">
          <a:blip r:embed="rId3">
            <a:alphaModFix/>
          </a:blip>
          <a:srcRect b="9079" l="0" r="0" t="-4956"/>
          <a:stretch/>
        </p:blipFill>
        <p:spPr>
          <a:xfrm>
            <a:off x="1520825" y="1869725"/>
            <a:ext cx="1774400" cy="1821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32"/>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Disadvantages</a:t>
            </a:r>
            <a:endParaRPr/>
          </a:p>
        </p:txBody>
      </p:sp>
      <p:sp>
        <p:nvSpPr>
          <p:cNvPr id="2118" name="Google Shape;2118;p32"/>
          <p:cNvSpPr txBox="1"/>
          <p:nvPr>
            <p:ph idx="1" type="subTitle"/>
          </p:nvPr>
        </p:nvSpPr>
        <p:spPr>
          <a:xfrm>
            <a:off x="507400" y="2736250"/>
            <a:ext cx="4320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Lazy learners incur expensive computational costs when the number of potential neighbors which to compare a given unlabeled sample is large</a:t>
            </a:r>
            <a:endParaRPr/>
          </a:p>
          <a:p>
            <a:pPr indent="-361950" lvl="0" marL="457200" rtl="0" algn="l">
              <a:spcBef>
                <a:spcPts val="0"/>
              </a:spcBef>
              <a:spcAft>
                <a:spcPts val="0"/>
              </a:spcAft>
              <a:buSzPts val="2100"/>
              <a:buChar char="●"/>
            </a:pPr>
            <a:r>
              <a:rPr lang="en"/>
              <a:t>It is sensitive to the local structure of the data.</a:t>
            </a:r>
            <a:endParaRPr/>
          </a:p>
          <a:p>
            <a:pPr indent="-361950" lvl="0" marL="457200" rtl="0" algn="l">
              <a:spcBef>
                <a:spcPts val="0"/>
              </a:spcBef>
              <a:spcAft>
                <a:spcPts val="0"/>
              </a:spcAft>
              <a:buSzPts val="2100"/>
              <a:buChar char="●"/>
            </a:pPr>
            <a:r>
              <a:rPr lang="en"/>
              <a:t>Memory limitation. </a:t>
            </a:r>
            <a:endParaRPr/>
          </a:p>
          <a:p>
            <a:pPr indent="-361950" lvl="0" marL="457200" rtl="0" algn="l">
              <a:spcBef>
                <a:spcPts val="0"/>
              </a:spcBef>
              <a:spcAft>
                <a:spcPts val="0"/>
              </a:spcAft>
              <a:buSzPts val="2100"/>
              <a:buChar char="●"/>
            </a:pPr>
            <a:r>
              <a:rPr lang="en"/>
              <a:t>As it is supervised lazy learner, it runs slowly. </a:t>
            </a:r>
            <a:endParaRPr/>
          </a:p>
        </p:txBody>
      </p:sp>
      <p:grpSp>
        <p:nvGrpSpPr>
          <p:cNvPr id="2119" name="Google Shape;2119;p32"/>
          <p:cNvGrpSpPr/>
          <p:nvPr/>
        </p:nvGrpSpPr>
        <p:grpSpPr>
          <a:xfrm>
            <a:off x="5223124" y="1747380"/>
            <a:ext cx="4264443" cy="2945603"/>
            <a:chOff x="5011723" y="1494466"/>
            <a:chExt cx="4267431" cy="2947666"/>
          </a:xfrm>
        </p:grpSpPr>
        <p:grpSp>
          <p:nvGrpSpPr>
            <p:cNvPr id="2120" name="Google Shape;2120;p32"/>
            <p:cNvGrpSpPr/>
            <p:nvPr/>
          </p:nvGrpSpPr>
          <p:grpSpPr>
            <a:xfrm>
              <a:off x="5011723" y="1494466"/>
              <a:ext cx="2857496" cy="2154750"/>
              <a:chOff x="3499629" y="1503696"/>
              <a:chExt cx="1163286" cy="877163"/>
            </a:xfrm>
          </p:grpSpPr>
          <p:sp>
            <p:nvSpPr>
              <p:cNvPr id="2121" name="Google Shape;2121;p32"/>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2"/>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2"/>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2"/>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2"/>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2"/>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2"/>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2"/>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2"/>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2"/>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2"/>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2"/>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2"/>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4" name="Google Shape;2134;p32"/>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135" name="Google Shape;2135;p32"/>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2"/>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2"/>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2"/>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39" name="Google Shape;2139;p32"/>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140" name="Google Shape;2140;p32"/>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141" name="Google Shape;2141;p32"/>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142" name="Google Shape;2142;p32"/>
            <p:cNvGrpSpPr/>
            <p:nvPr/>
          </p:nvGrpSpPr>
          <p:grpSpPr>
            <a:xfrm>
              <a:off x="6090716" y="2028530"/>
              <a:ext cx="978651" cy="1086812"/>
              <a:chOff x="6151275" y="2095925"/>
              <a:chExt cx="857113" cy="951841"/>
            </a:xfrm>
          </p:grpSpPr>
          <p:sp>
            <p:nvSpPr>
              <p:cNvPr id="2143" name="Google Shape;2143;p32"/>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2"/>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5" name="Google Shape;2145;p32"/>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6" name="Google Shape;2146;p32"/>
          <p:cNvPicPr preferRelativeResize="0"/>
          <p:nvPr/>
        </p:nvPicPr>
        <p:blipFill rotWithShape="1">
          <a:blip r:embed="rId3">
            <a:alphaModFix/>
          </a:blip>
          <a:srcRect b="9079" l="0" r="0" t="-4956"/>
          <a:stretch/>
        </p:blipFill>
        <p:spPr>
          <a:xfrm>
            <a:off x="6028625" y="2039025"/>
            <a:ext cx="1429376" cy="14675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33"/>
          <p:cNvSpPr/>
          <p:nvPr/>
        </p:nvSpPr>
        <p:spPr>
          <a:xfrm>
            <a:off x="482463" y="1491900"/>
            <a:ext cx="3754800" cy="32412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4910463" y="1491900"/>
            <a:ext cx="3754800" cy="3241200"/>
          </a:xfrm>
          <a:prstGeom prst="rect">
            <a:avLst/>
          </a:prstGeom>
          <a:solidFill>
            <a:schemeClr val="accent1"/>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txBox="1"/>
          <p:nvPr/>
        </p:nvSpPr>
        <p:spPr>
          <a:xfrm>
            <a:off x="1282274" y="296977"/>
            <a:ext cx="6579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Fira Sans Extra Condensed Medium"/>
                <a:ea typeface="Fira Sans Extra Condensed Medium"/>
                <a:cs typeface="Fira Sans Extra Condensed Medium"/>
                <a:sym typeface="Fira Sans Extra Condensed Medium"/>
              </a:rPr>
              <a:t>KNN VS NAIVE BAYES</a:t>
            </a:r>
            <a:endParaRPr sz="3000">
              <a:solidFill>
                <a:srgbClr val="FFFFFF"/>
              </a:solidFill>
              <a:latin typeface="Fira Sans Extra Condensed Medium"/>
              <a:ea typeface="Fira Sans Extra Condensed Medium"/>
              <a:cs typeface="Fira Sans Extra Condensed Medium"/>
              <a:sym typeface="Fira Sans Extra Condensed Medium"/>
            </a:endParaRPr>
          </a:p>
        </p:txBody>
      </p:sp>
      <p:sp>
        <p:nvSpPr>
          <p:cNvPr id="2154" name="Google Shape;2154;p33"/>
          <p:cNvSpPr txBox="1"/>
          <p:nvPr/>
        </p:nvSpPr>
        <p:spPr>
          <a:xfrm>
            <a:off x="769969" y="1864125"/>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Provides high accuracy.</a:t>
            </a:r>
            <a:endParaRPr sz="1200">
              <a:solidFill>
                <a:srgbClr val="000000"/>
              </a:solidFill>
              <a:latin typeface="Roboto"/>
              <a:ea typeface="Roboto"/>
              <a:cs typeface="Roboto"/>
              <a:sym typeface="Roboto"/>
            </a:endParaRPr>
          </a:p>
        </p:txBody>
      </p:sp>
      <p:sp>
        <p:nvSpPr>
          <p:cNvPr id="2155" name="Google Shape;2155;p33"/>
          <p:cNvSpPr txBox="1"/>
          <p:nvPr/>
        </p:nvSpPr>
        <p:spPr>
          <a:xfrm>
            <a:off x="766272" y="2559414"/>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Small data</a:t>
            </a:r>
            <a:endParaRPr sz="1200">
              <a:solidFill>
                <a:srgbClr val="000000"/>
              </a:solidFill>
              <a:latin typeface="Roboto"/>
              <a:ea typeface="Roboto"/>
              <a:cs typeface="Roboto"/>
              <a:sym typeface="Roboto"/>
            </a:endParaRPr>
          </a:p>
        </p:txBody>
      </p:sp>
      <p:sp>
        <p:nvSpPr>
          <p:cNvPr id="2156" name="Google Shape;2156;p33"/>
          <p:cNvSpPr txBox="1"/>
          <p:nvPr/>
        </p:nvSpPr>
        <p:spPr>
          <a:xfrm>
            <a:off x="766272" y="3263632"/>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Slower for large data</a:t>
            </a:r>
            <a:endParaRPr sz="1200">
              <a:solidFill>
                <a:srgbClr val="000000"/>
              </a:solidFill>
              <a:latin typeface="Roboto"/>
              <a:ea typeface="Roboto"/>
              <a:cs typeface="Roboto"/>
              <a:sym typeface="Roboto"/>
            </a:endParaRPr>
          </a:p>
        </p:txBody>
      </p:sp>
      <p:sp>
        <p:nvSpPr>
          <p:cNvPr id="2157" name="Google Shape;2157;p33"/>
          <p:cNvSpPr txBox="1"/>
          <p:nvPr/>
        </p:nvSpPr>
        <p:spPr>
          <a:xfrm>
            <a:off x="766272" y="3959351"/>
            <a:ext cx="3187200" cy="5667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It can’t deal with noisy data.</a:t>
            </a:r>
            <a:endParaRPr sz="1200">
              <a:solidFill>
                <a:srgbClr val="000000"/>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58" name="Google Shape;2158;p33"/>
          <p:cNvSpPr txBox="1"/>
          <p:nvPr/>
        </p:nvSpPr>
        <p:spPr>
          <a:xfrm flipH="1">
            <a:off x="5192375" y="1864125"/>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800">
                <a:latin typeface="Roboto"/>
                <a:ea typeface="Roboto"/>
                <a:cs typeface="Roboto"/>
                <a:sym typeface="Roboto"/>
              </a:rPr>
              <a:t>For obtaining good results it requires a very large number of records.</a:t>
            </a:r>
            <a:endParaRPr sz="8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59" name="Google Shape;2159;p33"/>
          <p:cNvSpPr txBox="1"/>
          <p:nvPr/>
        </p:nvSpPr>
        <p:spPr>
          <a:xfrm flipH="1">
            <a:off x="5196067" y="2559414"/>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Huge data</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0" name="Google Shape;2160;p33"/>
          <p:cNvSpPr txBox="1"/>
          <p:nvPr/>
        </p:nvSpPr>
        <p:spPr>
          <a:xfrm flipH="1">
            <a:off x="5196067" y="3263632"/>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200">
                <a:latin typeface="Roboto"/>
                <a:ea typeface="Roboto"/>
                <a:cs typeface="Roboto"/>
                <a:sym typeface="Roboto"/>
              </a:rPr>
              <a:t>Faster than KNN.</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1" name="Google Shape;2161;p33"/>
          <p:cNvSpPr txBox="1"/>
          <p:nvPr/>
        </p:nvSpPr>
        <p:spPr>
          <a:xfrm flipH="1">
            <a:off x="5196067" y="3959351"/>
            <a:ext cx="3183600" cy="5667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1371600" spcFirstLastPara="1" rIns="18287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It can deal with noisy data</a:t>
            </a:r>
            <a:endParaRPr sz="1200">
              <a:latin typeface="Roboto"/>
              <a:ea typeface="Roboto"/>
              <a:cs typeface="Roboto"/>
              <a:sym typeface="Roboto"/>
            </a:endParaRPr>
          </a:p>
          <a:p>
            <a:pPr indent="0" lvl="0" marL="0" rtl="0" algn="l">
              <a:lnSpc>
                <a:spcPct val="115000"/>
              </a:lnSpc>
              <a:spcBef>
                <a:spcPts val="1600"/>
              </a:spcBef>
              <a:spcAft>
                <a:spcPts val="0"/>
              </a:spcAft>
              <a:buNone/>
            </a:pPr>
            <a:r>
              <a:t/>
            </a:r>
            <a:endParaRPr sz="1200">
              <a:latin typeface="Roboto"/>
              <a:ea typeface="Roboto"/>
              <a:cs typeface="Roboto"/>
              <a:sym typeface="Roboto"/>
            </a:endParaRPr>
          </a:p>
          <a:p>
            <a:pPr indent="0" lvl="0" marL="0" rtl="0" algn="l">
              <a:lnSpc>
                <a:spcPct val="115000"/>
              </a:lnSpc>
              <a:spcBef>
                <a:spcPts val="1600"/>
              </a:spcBef>
              <a:spcAft>
                <a:spcPts val="1600"/>
              </a:spcAft>
              <a:buNone/>
            </a:pPr>
            <a:r>
              <a:t/>
            </a:r>
            <a:endParaRPr sz="1200">
              <a:latin typeface="Roboto"/>
              <a:ea typeface="Roboto"/>
              <a:cs typeface="Roboto"/>
              <a:sym typeface="Roboto"/>
            </a:endParaRPr>
          </a:p>
        </p:txBody>
      </p:sp>
      <p:sp>
        <p:nvSpPr>
          <p:cNvPr id="2162" name="Google Shape;2162;p33"/>
          <p:cNvSpPr txBox="1"/>
          <p:nvPr/>
        </p:nvSpPr>
        <p:spPr>
          <a:xfrm>
            <a:off x="1075241" y="1973150"/>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Accuracy</a:t>
            </a:r>
            <a:endParaRPr b="1" sz="2000">
              <a:solidFill>
                <a:srgbClr val="000000"/>
              </a:solidFill>
              <a:latin typeface="Fira Sans Extra Condensed"/>
              <a:ea typeface="Fira Sans Extra Condensed"/>
              <a:cs typeface="Fira Sans Extra Condensed"/>
              <a:sym typeface="Fira Sans Extra Condensed"/>
            </a:endParaRPr>
          </a:p>
        </p:txBody>
      </p:sp>
      <p:sp>
        <p:nvSpPr>
          <p:cNvPr id="2163" name="Google Shape;2163;p33"/>
          <p:cNvSpPr txBox="1"/>
          <p:nvPr/>
        </p:nvSpPr>
        <p:spPr>
          <a:xfrm>
            <a:off x="1073974" y="2668429"/>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Fira Sans Extra Condensed"/>
                <a:ea typeface="Fira Sans Extra Condensed"/>
                <a:cs typeface="Fira Sans Extra Condensed"/>
                <a:sym typeface="Fira Sans Extra Condensed"/>
              </a:rPr>
              <a:t>Effectiveness on</a:t>
            </a:r>
            <a:endParaRPr b="1" sz="800">
              <a:solidFill>
                <a:srgbClr val="000000"/>
              </a:solidFill>
              <a:latin typeface="Fira Sans Extra Condensed"/>
              <a:ea typeface="Fira Sans Extra Condensed"/>
              <a:cs typeface="Fira Sans Extra Condensed"/>
              <a:sym typeface="Fira Sans Extra Condensed"/>
            </a:endParaRPr>
          </a:p>
        </p:txBody>
      </p:sp>
      <p:sp>
        <p:nvSpPr>
          <p:cNvPr id="2164" name="Google Shape;2164;p33"/>
          <p:cNvSpPr txBox="1"/>
          <p:nvPr/>
        </p:nvSpPr>
        <p:spPr>
          <a:xfrm>
            <a:off x="1073974" y="3369126"/>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Speed</a:t>
            </a:r>
            <a:endParaRPr b="1" sz="2000">
              <a:solidFill>
                <a:srgbClr val="000000"/>
              </a:solidFill>
              <a:latin typeface="Fira Sans Extra Condensed"/>
              <a:ea typeface="Fira Sans Extra Condensed"/>
              <a:cs typeface="Fira Sans Extra Condensed"/>
              <a:sym typeface="Fira Sans Extra Condensed"/>
            </a:endParaRPr>
          </a:p>
        </p:txBody>
      </p:sp>
      <p:sp>
        <p:nvSpPr>
          <p:cNvPr id="2165" name="Google Shape;2165;p33"/>
          <p:cNvSpPr txBox="1"/>
          <p:nvPr/>
        </p:nvSpPr>
        <p:spPr>
          <a:xfrm>
            <a:off x="1073974" y="4068375"/>
            <a:ext cx="10929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000">
                <a:latin typeface="Fira Sans Extra Condensed"/>
                <a:ea typeface="Fira Sans Extra Condensed"/>
                <a:cs typeface="Fira Sans Extra Condensed"/>
                <a:sym typeface="Fira Sans Extra Condensed"/>
              </a:rPr>
              <a:t>Dataset</a:t>
            </a:r>
            <a:endParaRPr b="1" sz="2000">
              <a:latin typeface="Fira Sans Extra Condensed"/>
              <a:ea typeface="Fira Sans Extra Condensed"/>
              <a:cs typeface="Fira Sans Extra Condensed"/>
              <a:sym typeface="Fira Sans Extra Condensed"/>
            </a:endParaRPr>
          </a:p>
        </p:txBody>
      </p:sp>
      <p:sp>
        <p:nvSpPr>
          <p:cNvPr id="2166" name="Google Shape;2166;p33"/>
          <p:cNvSpPr txBox="1"/>
          <p:nvPr/>
        </p:nvSpPr>
        <p:spPr>
          <a:xfrm flipH="1">
            <a:off x="5495088" y="1973150"/>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Accuracy</a:t>
            </a:r>
            <a:endParaRPr b="1" sz="3000">
              <a:latin typeface="Fira Sans Extra Condensed"/>
              <a:ea typeface="Fira Sans Extra Condensed"/>
              <a:cs typeface="Fira Sans Extra Condensed"/>
              <a:sym typeface="Fira Sans Extra Condensed"/>
            </a:endParaRPr>
          </a:p>
        </p:txBody>
      </p:sp>
      <p:sp>
        <p:nvSpPr>
          <p:cNvPr id="2167" name="Google Shape;2167;p33"/>
          <p:cNvSpPr txBox="1"/>
          <p:nvPr/>
        </p:nvSpPr>
        <p:spPr>
          <a:xfrm flipH="1">
            <a:off x="5496357" y="2669854"/>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Fira Sans Extra Condensed"/>
                <a:ea typeface="Fira Sans Extra Condensed"/>
                <a:cs typeface="Fira Sans Extra Condensed"/>
                <a:sym typeface="Fira Sans Extra Condensed"/>
              </a:rPr>
              <a:t>Effectiveness on</a:t>
            </a:r>
            <a:endParaRPr b="1" sz="2000">
              <a:latin typeface="Fira Sans Extra Condensed"/>
              <a:ea typeface="Fira Sans Extra Condensed"/>
              <a:cs typeface="Fira Sans Extra Condensed"/>
              <a:sym typeface="Fira Sans Extra Condensed"/>
            </a:endParaRPr>
          </a:p>
        </p:txBody>
      </p:sp>
      <p:sp>
        <p:nvSpPr>
          <p:cNvPr id="2168" name="Google Shape;2168;p33"/>
          <p:cNvSpPr txBox="1"/>
          <p:nvPr/>
        </p:nvSpPr>
        <p:spPr>
          <a:xfrm flipH="1">
            <a:off x="5496357" y="3369126"/>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000">
                <a:latin typeface="Fira Sans Extra Condensed"/>
                <a:ea typeface="Fira Sans Extra Condensed"/>
                <a:cs typeface="Fira Sans Extra Condensed"/>
                <a:sym typeface="Fira Sans Extra Condensed"/>
              </a:rPr>
              <a:t>Speed</a:t>
            </a:r>
            <a:endParaRPr b="1" sz="2000">
              <a:latin typeface="Fira Sans Extra Condensed"/>
              <a:ea typeface="Fira Sans Extra Condensed"/>
              <a:cs typeface="Fira Sans Extra Condensed"/>
              <a:sym typeface="Fira Sans Extra Condensed"/>
            </a:endParaRPr>
          </a:p>
        </p:txBody>
      </p:sp>
      <p:sp>
        <p:nvSpPr>
          <p:cNvPr id="2169" name="Google Shape;2169;p33"/>
          <p:cNvSpPr txBox="1"/>
          <p:nvPr/>
        </p:nvSpPr>
        <p:spPr>
          <a:xfrm flipH="1">
            <a:off x="5496357" y="4068375"/>
            <a:ext cx="1094100" cy="3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Fira Sans Extra Condensed"/>
                <a:ea typeface="Fira Sans Extra Condensed"/>
                <a:cs typeface="Fira Sans Extra Condensed"/>
                <a:sym typeface="Fira Sans Extra Condensed"/>
              </a:rPr>
              <a:t>Dataset</a:t>
            </a:r>
            <a:endParaRPr b="1" sz="2000">
              <a:latin typeface="Fira Sans Extra Condensed"/>
              <a:ea typeface="Fira Sans Extra Condensed"/>
              <a:cs typeface="Fira Sans Extra Condensed"/>
              <a:sym typeface="Fira Sans Extra Condensed"/>
            </a:endParaRPr>
          </a:p>
        </p:txBody>
      </p:sp>
      <p:sp>
        <p:nvSpPr>
          <p:cNvPr id="2170" name="Google Shape;2170;p33"/>
          <p:cNvSpPr/>
          <p:nvPr/>
        </p:nvSpPr>
        <p:spPr>
          <a:xfrm>
            <a:off x="559781" y="1921935"/>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1</a:t>
            </a:r>
            <a:endParaRPr sz="2000">
              <a:solidFill>
                <a:srgbClr val="FFFFFF"/>
              </a:solidFill>
            </a:endParaRPr>
          </a:p>
        </p:txBody>
      </p:sp>
      <p:sp>
        <p:nvSpPr>
          <p:cNvPr id="2171" name="Google Shape;2171;p33"/>
          <p:cNvSpPr/>
          <p:nvPr/>
        </p:nvSpPr>
        <p:spPr>
          <a:xfrm>
            <a:off x="559781" y="2614011"/>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2</a:t>
            </a:r>
            <a:endParaRPr sz="2000">
              <a:solidFill>
                <a:srgbClr val="FFFFFF"/>
              </a:solidFill>
            </a:endParaRPr>
          </a:p>
        </p:txBody>
      </p:sp>
      <p:sp>
        <p:nvSpPr>
          <p:cNvPr id="2172" name="Google Shape;2172;p33"/>
          <p:cNvSpPr/>
          <p:nvPr/>
        </p:nvSpPr>
        <p:spPr>
          <a:xfrm flipH="1">
            <a:off x="559769" y="4042250"/>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4</a:t>
            </a:r>
            <a:endParaRPr sz="2000">
              <a:solidFill>
                <a:srgbClr val="FFFFFF"/>
              </a:solidFill>
            </a:endParaRPr>
          </a:p>
        </p:txBody>
      </p:sp>
      <p:sp>
        <p:nvSpPr>
          <p:cNvPr id="2173" name="Google Shape;2173;p33"/>
          <p:cNvSpPr/>
          <p:nvPr/>
        </p:nvSpPr>
        <p:spPr>
          <a:xfrm>
            <a:off x="559781" y="3306093"/>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3</a:t>
            </a:r>
            <a:endParaRPr sz="2000">
              <a:solidFill>
                <a:srgbClr val="FFFFFF"/>
              </a:solidFill>
            </a:endParaRPr>
          </a:p>
        </p:txBody>
      </p:sp>
      <p:sp>
        <p:nvSpPr>
          <p:cNvPr id="2174" name="Google Shape;2174;p33"/>
          <p:cNvSpPr/>
          <p:nvPr/>
        </p:nvSpPr>
        <p:spPr>
          <a:xfrm flipH="1">
            <a:off x="4982150" y="1921935"/>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1</a:t>
            </a:r>
            <a:endParaRPr sz="2000">
              <a:solidFill>
                <a:srgbClr val="FFFFFF"/>
              </a:solidFill>
            </a:endParaRPr>
          </a:p>
        </p:txBody>
      </p:sp>
      <p:sp>
        <p:nvSpPr>
          <p:cNvPr id="2175" name="Google Shape;2175;p33"/>
          <p:cNvSpPr/>
          <p:nvPr/>
        </p:nvSpPr>
        <p:spPr>
          <a:xfrm flipH="1">
            <a:off x="4982150" y="2614011"/>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2</a:t>
            </a:r>
            <a:endParaRPr sz="2000">
              <a:solidFill>
                <a:srgbClr val="FFFFFF"/>
              </a:solidFill>
            </a:endParaRPr>
          </a:p>
        </p:txBody>
      </p:sp>
      <p:sp>
        <p:nvSpPr>
          <p:cNvPr id="2176" name="Google Shape;2176;p33"/>
          <p:cNvSpPr/>
          <p:nvPr/>
        </p:nvSpPr>
        <p:spPr>
          <a:xfrm>
            <a:off x="4982163" y="4023850"/>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4</a:t>
            </a:r>
            <a:endParaRPr sz="2000">
              <a:solidFill>
                <a:srgbClr val="FFFFFF"/>
              </a:solidFill>
            </a:endParaRPr>
          </a:p>
        </p:txBody>
      </p:sp>
      <p:sp>
        <p:nvSpPr>
          <p:cNvPr id="2177" name="Google Shape;2177;p33"/>
          <p:cNvSpPr/>
          <p:nvPr/>
        </p:nvSpPr>
        <p:spPr>
          <a:xfrm flipH="1">
            <a:off x="4982150" y="3306093"/>
            <a:ext cx="438000" cy="437700"/>
          </a:xfrm>
          <a:prstGeom prst="ellipse">
            <a:avLst/>
          </a:prstGeom>
          <a:solidFill>
            <a:schemeClr val="accent3"/>
          </a:solidFill>
          <a:ln>
            <a:noFill/>
          </a:ln>
        </p:spPr>
        <p:txBody>
          <a:bodyPr anchorCtr="0" anchor="ctr" bIns="91425" lIns="8227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3</a:t>
            </a:r>
            <a:endParaRPr sz="2000">
              <a:solidFill>
                <a:srgbClr val="FFFFFF"/>
              </a:solidFill>
            </a:endParaRPr>
          </a:p>
        </p:txBody>
      </p:sp>
      <p:sp>
        <p:nvSpPr>
          <p:cNvPr id="2178" name="Google Shape;2178;p33"/>
          <p:cNvSpPr txBox="1"/>
          <p:nvPr/>
        </p:nvSpPr>
        <p:spPr>
          <a:xfrm>
            <a:off x="1469150" y="1325550"/>
            <a:ext cx="1788900" cy="339000"/>
          </a:xfrm>
          <a:prstGeom prst="rect">
            <a:avLst/>
          </a:prstGeom>
          <a:solidFill>
            <a:schemeClr val="dk2"/>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Fira Sans Extra Condensed"/>
                <a:ea typeface="Fira Sans Extra Condensed"/>
                <a:cs typeface="Fira Sans Extra Condensed"/>
                <a:sym typeface="Fira Sans Extra Condensed"/>
              </a:rPr>
              <a:t>KNN</a:t>
            </a:r>
            <a:endParaRPr b="1" sz="2000">
              <a:solidFill>
                <a:srgbClr val="FFFFFF"/>
              </a:solidFill>
              <a:latin typeface="Fira Sans Extra Condensed"/>
              <a:ea typeface="Fira Sans Extra Condensed"/>
              <a:cs typeface="Fira Sans Extra Condensed"/>
              <a:sym typeface="Fira Sans Extra Condensed"/>
            </a:endParaRPr>
          </a:p>
        </p:txBody>
      </p:sp>
      <p:sp>
        <p:nvSpPr>
          <p:cNvPr id="2179" name="Google Shape;2179;p33"/>
          <p:cNvSpPr txBox="1"/>
          <p:nvPr/>
        </p:nvSpPr>
        <p:spPr>
          <a:xfrm>
            <a:off x="5893425" y="1325550"/>
            <a:ext cx="1788900" cy="339000"/>
          </a:xfrm>
          <a:prstGeom prst="rect">
            <a:avLst/>
          </a:prstGeom>
          <a:solidFill>
            <a:schemeClr val="dk2"/>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Fira Sans Extra Condensed"/>
                <a:ea typeface="Fira Sans Extra Condensed"/>
                <a:cs typeface="Fira Sans Extra Condensed"/>
                <a:sym typeface="Fira Sans Extra Condensed"/>
              </a:rPr>
              <a:t>NAIVE BAYES</a:t>
            </a:r>
            <a:endParaRPr b="1" sz="2000">
              <a:solidFill>
                <a:srgbClr val="FFFFFF"/>
              </a:solidFill>
              <a:latin typeface="Fira Sans Extra Condensed"/>
              <a:ea typeface="Fira Sans Extra Condensed"/>
              <a:cs typeface="Fira Sans Extra Condensed"/>
              <a:sym typeface="Fira Sans Extra Condensed"/>
            </a:endParaRPr>
          </a:p>
        </p:txBody>
      </p:sp>
      <p:sp>
        <p:nvSpPr>
          <p:cNvPr id="2180" name="Google Shape;2180;p33"/>
          <p:cNvSpPr/>
          <p:nvPr/>
        </p:nvSpPr>
        <p:spPr>
          <a:xfrm>
            <a:off x="4408950" y="19862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4408950" y="26829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4408950" y="3359200"/>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4408950" y="4081425"/>
            <a:ext cx="326100" cy="331500"/>
          </a:xfrm>
          <a:prstGeom prst="chevron">
            <a:avLst>
              <a:gd fmla="val 50000"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3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189" name="Google Shape;2189;p34"/>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chose a medical dataset, where the result to be predicted was weather a person would get </a:t>
            </a:r>
            <a:r>
              <a:rPr lang="en"/>
              <a:t>diabetes</a:t>
            </a:r>
            <a:r>
              <a:rPr lang="en"/>
              <a:t> or not there are 8 </a:t>
            </a:r>
            <a:r>
              <a:rPr lang="en"/>
              <a:t>data points</a:t>
            </a:r>
            <a:r>
              <a:rPr lang="en"/>
              <a:t> to predict it.</a:t>
            </a:r>
            <a:endParaRPr/>
          </a:p>
        </p:txBody>
      </p:sp>
      <p:pic>
        <p:nvPicPr>
          <p:cNvPr id="2190" name="Google Shape;2190;p34"/>
          <p:cNvPicPr preferRelativeResize="0"/>
          <p:nvPr/>
        </p:nvPicPr>
        <p:blipFill>
          <a:blip r:embed="rId3">
            <a:alphaModFix/>
          </a:blip>
          <a:stretch>
            <a:fillRect/>
          </a:stretch>
        </p:blipFill>
        <p:spPr>
          <a:xfrm>
            <a:off x="842950" y="2180525"/>
            <a:ext cx="7458075" cy="165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3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196" name="Google Shape;2196;p35"/>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hadeled the NA values, there were none.</a:t>
            </a:r>
            <a:endParaRPr/>
          </a:p>
        </p:txBody>
      </p:sp>
      <p:pic>
        <p:nvPicPr>
          <p:cNvPr id="2197" name="Google Shape;2197;p35"/>
          <p:cNvPicPr preferRelativeResize="0"/>
          <p:nvPr/>
        </p:nvPicPr>
        <p:blipFill>
          <a:blip r:embed="rId3">
            <a:alphaModFix/>
          </a:blip>
          <a:stretch>
            <a:fillRect/>
          </a:stretch>
        </p:blipFill>
        <p:spPr>
          <a:xfrm>
            <a:off x="2243125" y="1805375"/>
            <a:ext cx="4657725" cy="220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3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OVERVIEW</a:t>
            </a:r>
            <a:endParaRPr/>
          </a:p>
        </p:txBody>
      </p:sp>
      <p:sp>
        <p:nvSpPr>
          <p:cNvPr id="2203" name="Google Shape;2203;p36"/>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found this data to be skewed which is not ideal for these types of classification. However, it is indicative of real life data as irl we observe less of the population </a:t>
            </a:r>
            <a:r>
              <a:rPr lang="en"/>
              <a:t>ultimately</a:t>
            </a:r>
            <a:r>
              <a:rPr lang="en"/>
              <a:t> is </a:t>
            </a:r>
            <a:r>
              <a:rPr lang="en"/>
              <a:t>affected</a:t>
            </a:r>
            <a:r>
              <a:rPr lang="en"/>
              <a:t> by diabetes but we decided to upsample the data to get better results.</a:t>
            </a:r>
            <a:endParaRPr/>
          </a:p>
        </p:txBody>
      </p:sp>
      <p:pic>
        <p:nvPicPr>
          <p:cNvPr id="2204" name="Google Shape;2204;p36"/>
          <p:cNvPicPr preferRelativeResize="0"/>
          <p:nvPr/>
        </p:nvPicPr>
        <p:blipFill>
          <a:blip r:embed="rId3">
            <a:alphaModFix/>
          </a:blip>
          <a:stretch>
            <a:fillRect/>
          </a:stretch>
        </p:blipFill>
        <p:spPr>
          <a:xfrm>
            <a:off x="2505075" y="2000250"/>
            <a:ext cx="4133850"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3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preprocessing-</a:t>
            </a:r>
            <a:r>
              <a:rPr lang="en"/>
              <a:t>UPSAmpling</a:t>
            </a:r>
            <a:endParaRPr/>
          </a:p>
        </p:txBody>
      </p:sp>
      <p:sp>
        <p:nvSpPr>
          <p:cNvPr id="2210" name="Google Shape;2210;p37"/>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upsampled the data so that the algos work better</a:t>
            </a:r>
            <a:endParaRPr/>
          </a:p>
        </p:txBody>
      </p:sp>
      <p:pic>
        <p:nvPicPr>
          <p:cNvPr id="2211" name="Google Shape;2211;p37"/>
          <p:cNvPicPr preferRelativeResize="0"/>
          <p:nvPr/>
        </p:nvPicPr>
        <p:blipFill>
          <a:blip r:embed="rId3">
            <a:alphaModFix/>
          </a:blip>
          <a:stretch>
            <a:fillRect/>
          </a:stretch>
        </p:blipFill>
        <p:spPr>
          <a:xfrm>
            <a:off x="1695450" y="1742700"/>
            <a:ext cx="5753100" cy="316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5" name="Shape 2215"/>
        <p:cNvGrpSpPr/>
        <p:nvPr/>
      </p:nvGrpSpPr>
      <p:grpSpPr>
        <a:xfrm>
          <a:off x="0" y="0"/>
          <a:ext cx="0" cy="0"/>
          <a:chOff x="0" y="0"/>
          <a:chExt cx="0" cy="0"/>
        </a:xfrm>
      </p:grpSpPr>
      <p:sp>
        <p:nvSpPr>
          <p:cNvPr id="2216" name="Google Shape;2216;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preprocessing</a:t>
            </a:r>
            <a:endParaRPr/>
          </a:p>
        </p:txBody>
      </p:sp>
      <p:sp>
        <p:nvSpPr>
          <p:cNvPr id="2217" name="Google Shape;2217;p38"/>
          <p:cNvSpPr txBox="1"/>
          <p:nvPr>
            <p:ph idx="1" type="body"/>
          </p:nvPr>
        </p:nvSpPr>
        <p:spPr>
          <a:xfrm>
            <a:off x="720000" y="1242175"/>
            <a:ext cx="77040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added the kfolds column, and jumbled the rows, then we added a seed to preserve this iteration then added folds for 5 splits. [0 to 4] for eg if this dataset was 10 items long 2 items for valid and 8 for train each fold.</a:t>
            </a:r>
            <a:endParaRPr/>
          </a:p>
        </p:txBody>
      </p:sp>
      <p:pic>
        <p:nvPicPr>
          <p:cNvPr id="2218" name="Google Shape;2218;p38"/>
          <p:cNvPicPr preferRelativeResize="0"/>
          <p:nvPr/>
        </p:nvPicPr>
        <p:blipFill>
          <a:blip r:embed="rId3">
            <a:alphaModFix/>
          </a:blip>
          <a:stretch>
            <a:fillRect/>
          </a:stretch>
        </p:blipFill>
        <p:spPr>
          <a:xfrm>
            <a:off x="2425974" y="1643925"/>
            <a:ext cx="4292049" cy="3457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2" name="Shape 2222"/>
        <p:cNvGrpSpPr/>
        <p:nvPr/>
      </p:nvGrpSpPr>
      <p:grpSpPr>
        <a:xfrm>
          <a:off x="0" y="0"/>
          <a:ext cx="0" cy="0"/>
          <a:chOff x="0" y="0"/>
          <a:chExt cx="0" cy="0"/>
        </a:xfrm>
      </p:grpSpPr>
      <p:sp>
        <p:nvSpPr>
          <p:cNvPr id="2223" name="Google Shape;2223;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Dataset </a:t>
            </a:r>
            <a:r>
              <a:rPr lang="en"/>
              <a:t>preprocessing-</a:t>
            </a:r>
            <a:r>
              <a:rPr lang="en"/>
              <a:t>scaling</a:t>
            </a:r>
            <a:endParaRPr/>
          </a:p>
        </p:txBody>
      </p:sp>
      <p:sp>
        <p:nvSpPr>
          <p:cNvPr id="2224" name="Google Shape;2224;p39"/>
          <p:cNvSpPr txBox="1"/>
          <p:nvPr>
            <p:ph idx="1" type="body"/>
          </p:nvPr>
        </p:nvSpPr>
        <p:spPr>
          <a:xfrm>
            <a:off x="345750" y="1242175"/>
            <a:ext cx="8452500" cy="33267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We scaled the dataset in normal distribution then unscaled the outcome and kfolds cus that has no need to be scaled.</a:t>
            </a:r>
            <a:endParaRPr/>
          </a:p>
        </p:txBody>
      </p:sp>
      <p:pic>
        <p:nvPicPr>
          <p:cNvPr id="2225" name="Google Shape;2225;p39"/>
          <p:cNvPicPr preferRelativeResize="0"/>
          <p:nvPr/>
        </p:nvPicPr>
        <p:blipFill>
          <a:blip r:embed="rId3">
            <a:alphaModFix/>
          </a:blip>
          <a:stretch>
            <a:fillRect/>
          </a:stretch>
        </p:blipFill>
        <p:spPr>
          <a:xfrm>
            <a:off x="57150" y="1752600"/>
            <a:ext cx="9029700" cy="339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40"/>
          <p:cNvSpPr txBox="1"/>
          <p:nvPr>
            <p:ph type="title"/>
          </p:nvPr>
        </p:nvSpPr>
        <p:spPr>
          <a:xfrm>
            <a:off x="720013" y="54000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Then we OPTIMISED the KNN ALGO.</a:t>
            </a:r>
            <a:endParaRPr/>
          </a:p>
        </p:txBody>
      </p:sp>
      <p:pic>
        <p:nvPicPr>
          <p:cNvPr id="2231" name="Google Shape;2231;p40"/>
          <p:cNvPicPr preferRelativeResize="0"/>
          <p:nvPr/>
        </p:nvPicPr>
        <p:blipFill>
          <a:blip r:embed="rId3">
            <a:alphaModFix/>
          </a:blip>
          <a:stretch>
            <a:fillRect/>
          </a:stretch>
        </p:blipFill>
        <p:spPr>
          <a:xfrm>
            <a:off x="1719263" y="1552575"/>
            <a:ext cx="5705475" cy="203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74" name="Google Shape;1874;p2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COMPARISON THEORY</a:t>
            </a:r>
            <a:endParaRPr/>
          </a:p>
        </p:txBody>
      </p:sp>
      <p:sp>
        <p:nvSpPr>
          <p:cNvPr id="1875" name="Google Shape;1875;p23"/>
          <p:cNvSpPr txBox="1"/>
          <p:nvPr>
            <p:ph idx="9" type="title"/>
          </p:nvPr>
        </p:nvSpPr>
        <p:spPr>
          <a:xfrm>
            <a:off x="683250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876" name="Google Shape;1876;p23"/>
          <p:cNvSpPr txBox="1"/>
          <p:nvPr>
            <p:ph idx="5" type="title"/>
          </p:nvPr>
        </p:nvSpPr>
        <p:spPr>
          <a:xfrm>
            <a:off x="720000" y="2868050"/>
            <a:ext cx="14220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NAIVE BAYES OVERVIEW</a:t>
            </a:r>
            <a:endParaRPr/>
          </a:p>
        </p:txBody>
      </p:sp>
      <p:sp>
        <p:nvSpPr>
          <p:cNvPr id="1877" name="Google Shape;1877;p23"/>
          <p:cNvSpPr txBox="1"/>
          <p:nvPr>
            <p:ph idx="6" type="title"/>
          </p:nvPr>
        </p:nvSpPr>
        <p:spPr>
          <a:xfrm>
            <a:off x="3828350" y="1766950"/>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878" name="Google Shape;1878;p23"/>
          <p:cNvSpPr txBox="1"/>
          <p:nvPr>
            <p:ph idx="2" type="title"/>
          </p:nvPr>
        </p:nvSpPr>
        <p:spPr>
          <a:xfrm>
            <a:off x="3673800" y="2868050"/>
            <a:ext cx="146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KNN OVERVIEW</a:t>
            </a:r>
            <a:endParaRPr/>
          </a:p>
        </p:txBody>
      </p:sp>
      <p:sp>
        <p:nvSpPr>
          <p:cNvPr id="1879" name="Google Shape;1879;p23"/>
          <p:cNvSpPr txBox="1"/>
          <p:nvPr>
            <p:ph idx="3" type="title"/>
          </p:nvPr>
        </p:nvSpPr>
        <p:spPr>
          <a:xfrm>
            <a:off x="878350" y="1766925"/>
            <a:ext cx="584700" cy="58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28 was optimum!</a:t>
            </a:r>
            <a:endParaRPr/>
          </a:p>
        </p:txBody>
      </p:sp>
      <p:pic>
        <p:nvPicPr>
          <p:cNvPr id="2237" name="Google Shape;2237;p41"/>
          <p:cNvPicPr preferRelativeResize="0"/>
          <p:nvPr/>
        </p:nvPicPr>
        <p:blipFill>
          <a:blip r:embed="rId3">
            <a:alphaModFix/>
          </a:blip>
          <a:stretch>
            <a:fillRect/>
          </a:stretch>
        </p:blipFill>
        <p:spPr>
          <a:xfrm>
            <a:off x="1880875" y="950275"/>
            <a:ext cx="5382241" cy="388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4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Here is a plot to visualise the optimization:</a:t>
            </a:r>
            <a:endParaRPr/>
          </a:p>
        </p:txBody>
      </p:sp>
      <p:pic>
        <p:nvPicPr>
          <p:cNvPr id="2243" name="Google Shape;2243;p42"/>
          <p:cNvPicPr preferRelativeResize="0"/>
          <p:nvPr/>
        </p:nvPicPr>
        <p:blipFill>
          <a:blip r:embed="rId3">
            <a:alphaModFix/>
          </a:blip>
          <a:stretch>
            <a:fillRect/>
          </a:stretch>
        </p:blipFill>
        <p:spPr>
          <a:xfrm>
            <a:off x="2073275" y="1070675"/>
            <a:ext cx="5124450" cy="390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43"/>
          <p:cNvSpPr txBox="1"/>
          <p:nvPr>
            <p:ph type="title"/>
          </p:nvPr>
        </p:nvSpPr>
        <p:spPr>
          <a:xfrm>
            <a:off x="720000" y="2037150"/>
            <a:ext cx="7704000" cy="106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We’ll see the classifications in action in the demo, here are the results we obtained!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HEATMAPS-KNN</a:t>
            </a:r>
            <a:endParaRPr/>
          </a:p>
        </p:txBody>
      </p:sp>
      <p:sp>
        <p:nvSpPr>
          <p:cNvPr id="2254" name="Google Shape;2254;p4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t>Here we, need to observe that in medical datasets type b errors are not tolerated thus PD-TD should be high, which it is, its</a:t>
            </a:r>
            <a:r>
              <a:rPr lang="en"/>
              <a:t> 69 Nice, which is high and an acceptable result.</a:t>
            </a:r>
            <a:endParaRPr sz="1700">
              <a:solidFill>
                <a:schemeClr val="dk2"/>
              </a:solidFill>
              <a:latin typeface="Bebas Neue"/>
              <a:ea typeface="Bebas Neue"/>
              <a:cs typeface="Bebas Neue"/>
              <a:sym typeface="Bebas Neue"/>
            </a:endParaRPr>
          </a:p>
        </p:txBody>
      </p:sp>
      <p:pic>
        <p:nvPicPr>
          <p:cNvPr id="2255" name="Google Shape;2255;p44"/>
          <p:cNvPicPr preferRelativeResize="0"/>
          <p:nvPr/>
        </p:nvPicPr>
        <p:blipFill>
          <a:blip r:embed="rId3">
            <a:alphaModFix/>
          </a:blip>
          <a:stretch>
            <a:fillRect/>
          </a:stretch>
        </p:blipFill>
        <p:spPr>
          <a:xfrm>
            <a:off x="926725" y="1796375"/>
            <a:ext cx="7200625" cy="328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4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HEATMAPS-NAIVE BAYES</a:t>
            </a:r>
            <a:endParaRPr/>
          </a:p>
        </p:txBody>
      </p:sp>
      <p:sp>
        <p:nvSpPr>
          <p:cNvPr id="2261" name="Google Shape;2261;p45"/>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t>Here , observe that since we upscaled this dataset, as opposed to previous iterations of this experiment when we did not, we got similar results for the relevant TD-PD heatmap, which is</a:t>
            </a:r>
            <a:r>
              <a:rPr lang="en"/>
              <a:t> </a:t>
            </a:r>
            <a:r>
              <a:rPr lang="en"/>
              <a:t>69 nice, which is the same as knn</a:t>
            </a:r>
            <a:endParaRPr/>
          </a:p>
        </p:txBody>
      </p:sp>
      <p:pic>
        <p:nvPicPr>
          <p:cNvPr id="2262" name="Google Shape;2262;p45"/>
          <p:cNvPicPr preferRelativeResize="0"/>
          <p:nvPr/>
        </p:nvPicPr>
        <p:blipFill>
          <a:blip r:embed="rId3">
            <a:alphaModFix/>
          </a:blip>
          <a:stretch>
            <a:fillRect/>
          </a:stretch>
        </p:blipFill>
        <p:spPr>
          <a:xfrm>
            <a:off x="776275" y="1864938"/>
            <a:ext cx="7591425" cy="3248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4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 obtained-CLASSIFICATION REPORT.</a:t>
            </a:r>
            <a:endParaRPr/>
          </a:p>
        </p:txBody>
      </p:sp>
      <p:pic>
        <p:nvPicPr>
          <p:cNvPr id="2268" name="Google Shape;2268;p46"/>
          <p:cNvPicPr preferRelativeResize="0"/>
          <p:nvPr/>
        </p:nvPicPr>
        <p:blipFill>
          <a:blip r:embed="rId3">
            <a:alphaModFix/>
          </a:blip>
          <a:stretch>
            <a:fillRect/>
          </a:stretch>
        </p:blipFill>
        <p:spPr>
          <a:xfrm>
            <a:off x="2568076" y="1064425"/>
            <a:ext cx="4007849" cy="398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p47"/>
          <p:cNvSpPr txBox="1"/>
          <p:nvPr>
            <p:ph idx="1" type="subTitle"/>
          </p:nvPr>
        </p:nvSpPr>
        <p:spPr>
          <a:xfrm>
            <a:off x="1055850" y="1623202"/>
            <a:ext cx="7032300" cy="2170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comparative study has shown that each algorithm has its own set of advantages and disadvantages as well as its own area of implementation. None of the algorithm can satisfy all </a:t>
            </a:r>
            <a:r>
              <a:rPr lang="en"/>
              <a:t>constraints</a:t>
            </a:r>
            <a:r>
              <a:rPr lang="en"/>
              <a:t> and criteria. Depending on application and requirements, specific algorithm can be chosen. Here we obtained similar results for both, thus this leaves more room for further comparison</a:t>
            </a:r>
            <a:endParaRPr/>
          </a:p>
        </p:txBody>
      </p:sp>
      <p:sp>
        <p:nvSpPr>
          <p:cNvPr id="2274" name="Google Shape;2274;p47"/>
          <p:cNvSpPr txBox="1"/>
          <p:nvPr>
            <p:ph idx="4294967295" type="title"/>
          </p:nvPr>
        </p:nvSpPr>
        <p:spPr>
          <a:xfrm>
            <a:off x="720000" y="1134788"/>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48"/>
          <p:cNvSpPr txBox="1"/>
          <p:nvPr>
            <p:ph type="title"/>
          </p:nvPr>
        </p:nvSpPr>
        <p:spPr>
          <a:xfrm>
            <a:off x="720000" y="2037150"/>
            <a:ext cx="7704000" cy="1069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8100"/>
              <a:t>THANK YOU!</a:t>
            </a:r>
            <a:endParaRPr sz="8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1885" name="Google Shape;1885;p24"/>
          <p:cNvSpPr txBox="1"/>
          <p:nvPr>
            <p:ph idx="2" type="title"/>
          </p:nvPr>
        </p:nvSpPr>
        <p:spPr>
          <a:xfrm>
            <a:off x="720000" y="2868050"/>
            <a:ext cx="11745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DATASET OVERVIEW</a:t>
            </a:r>
            <a:endParaRPr/>
          </a:p>
        </p:txBody>
      </p:sp>
      <p:sp>
        <p:nvSpPr>
          <p:cNvPr id="1886" name="Google Shape;1886;p24"/>
          <p:cNvSpPr txBox="1"/>
          <p:nvPr>
            <p:ph idx="3" type="title"/>
          </p:nvPr>
        </p:nvSpPr>
        <p:spPr>
          <a:xfrm>
            <a:off x="87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887" name="Google Shape;1887;p24"/>
          <p:cNvSpPr txBox="1"/>
          <p:nvPr>
            <p:ph idx="5" type="title"/>
          </p:nvPr>
        </p:nvSpPr>
        <p:spPr>
          <a:xfrm>
            <a:off x="3666725" y="2868050"/>
            <a:ext cx="14067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Practical comparison</a:t>
            </a:r>
            <a:endParaRPr/>
          </a:p>
        </p:txBody>
      </p:sp>
      <p:sp>
        <p:nvSpPr>
          <p:cNvPr id="1888" name="Google Shape;1888;p24"/>
          <p:cNvSpPr txBox="1"/>
          <p:nvPr>
            <p:ph idx="6" type="title"/>
          </p:nvPr>
        </p:nvSpPr>
        <p:spPr>
          <a:xfrm>
            <a:off x="382835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1889" name="Google Shape;1889;p2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results</a:t>
            </a:r>
            <a:endParaRPr/>
          </a:p>
        </p:txBody>
      </p:sp>
      <p:sp>
        <p:nvSpPr>
          <p:cNvPr id="1890" name="Google Shape;1890;p24"/>
          <p:cNvSpPr txBox="1"/>
          <p:nvPr>
            <p:ph idx="9" type="title"/>
          </p:nvPr>
        </p:nvSpPr>
        <p:spPr>
          <a:xfrm>
            <a:off x="6832500" y="1768675"/>
            <a:ext cx="5847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25"/>
          <p:cNvSpPr txBox="1"/>
          <p:nvPr>
            <p:ph type="title"/>
          </p:nvPr>
        </p:nvSpPr>
        <p:spPr>
          <a:xfrm>
            <a:off x="4914300" y="160020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NAIVE BAYES</a:t>
            </a:r>
            <a:endParaRPr/>
          </a:p>
        </p:txBody>
      </p:sp>
      <p:sp>
        <p:nvSpPr>
          <p:cNvPr id="1896" name="Google Shape;1896;p25"/>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The Naive Bayes Classifier technique is based on Bayesian Theorem and it is used when the dimensionality of the inputs is high.</a:t>
            </a:r>
            <a:endParaRPr/>
          </a:p>
        </p:txBody>
      </p:sp>
      <p:grpSp>
        <p:nvGrpSpPr>
          <p:cNvPr id="1897" name="Google Shape;1897;p25"/>
          <p:cNvGrpSpPr/>
          <p:nvPr/>
        </p:nvGrpSpPr>
        <p:grpSpPr>
          <a:xfrm>
            <a:off x="2079988" y="2381809"/>
            <a:ext cx="622204" cy="916058"/>
            <a:chOff x="2071313" y="2116009"/>
            <a:chExt cx="622204" cy="916058"/>
          </a:xfrm>
        </p:grpSpPr>
        <p:sp>
          <p:nvSpPr>
            <p:cNvPr id="1898" name="Google Shape;1898;p25"/>
            <p:cNvSpPr/>
            <p:nvPr/>
          </p:nvSpPr>
          <p:spPr>
            <a:xfrm>
              <a:off x="2088552" y="2798660"/>
              <a:ext cx="602092" cy="233408"/>
            </a:xfrm>
            <a:custGeom>
              <a:rect b="b" l="l" r="r" t="t"/>
              <a:pathLst>
                <a:path extrusionOk="0" h="2031" w="5239">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5"/>
            <p:cNvSpPr/>
            <p:nvPr/>
          </p:nvSpPr>
          <p:spPr>
            <a:xfrm>
              <a:off x="2088552" y="2798660"/>
              <a:ext cx="602092" cy="233408"/>
            </a:xfrm>
            <a:custGeom>
              <a:rect b="b" l="l" r="r" t="t"/>
              <a:pathLst>
                <a:path extrusionOk="0" fill="none" h="2031" w="5239">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5"/>
            <p:cNvSpPr/>
            <p:nvPr/>
          </p:nvSpPr>
          <p:spPr>
            <a:xfrm>
              <a:off x="2082806" y="2732463"/>
              <a:ext cx="610711" cy="129633"/>
            </a:xfrm>
            <a:custGeom>
              <a:rect b="b" l="l" r="r" t="t"/>
              <a:pathLst>
                <a:path extrusionOk="0" h="1128" w="5314">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5"/>
            <p:cNvSpPr/>
            <p:nvPr/>
          </p:nvSpPr>
          <p:spPr>
            <a:xfrm>
              <a:off x="2082806" y="2732463"/>
              <a:ext cx="610711" cy="129633"/>
            </a:xfrm>
            <a:custGeom>
              <a:rect b="b" l="l" r="r" t="t"/>
              <a:pathLst>
                <a:path extrusionOk="0" fill="none" h="1128" w="5314">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5"/>
            <p:cNvSpPr/>
            <p:nvPr/>
          </p:nvSpPr>
          <p:spPr>
            <a:xfrm>
              <a:off x="2169229" y="2700744"/>
              <a:ext cx="414879" cy="161351"/>
            </a:xfrm>
            <a:custGeom>
              <a:rect b="b" l="l" r="r" t="t"/>
              <a:pathLst>
                <a:path extrusionOk="0" h="1404" w="361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5"/>
            <p:cNvSpPr/>
            <p:nvPr/>
          </p:nvSpPr>
          <p:spPr>
            <a:xfrm>
              <a:off x="2169229" y="2700744"/>
              <a:ext cx="414879" cy="161351"/>
            </a:xfrm>
            <a:custGeom>
              <a:rect b="b" l="l" r="r" t="t"/>
              <a:pathLst>
                <a:path extrusionOk="0" fill="none" h="1404" w="361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
            <p:cNvSpPr/>
            <p:nvPr/>
          </p:nvSpPr>
          <p:spPr>
            <a:xfrm>
              <a:off x="2074187" y="2490433"/>
              <a:ext cx="602092" cy="236281"/>
            </a:xfrm>
            <a:custGeom>
              <a:rect b="b" l="l" r="r" t="t"/>
              <a:pathLst>
                <a:path extrusionOk="0" h="2056" w="5239">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5"/>
            <p:cNvSpPr/>
            <p:nvPr/>
          </p:nvSpPr>
          <p:spPr>
            <a:xfrm>
              <a:off x="2074187" y="2490433"/>
              <a:ext cx="602092" cy="236281"/>
            </a:xfrm>
            <a:custGeom>
              <a:rect b="b" l="l" r="r" t="t"/>
              <a:pathLst>
                <a:path extrusionOk="0" fill="none" h="2056" w="5239">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5"/>
            <p:cNvSpPr/>
            <p:nvPr/>
          </p:nvSpPr>
          <p:spPr>
            <a:xfrm>
              <a:off x="2071313" y="2424236"/>
              <a:ext cx="610711" cy="124001"/>
            </a:xfrm>
            <a:custGeom>
              <a:rect b="b" l="l" r="r" t="t"/>
              <a:pathLst>
                <a:path extrusionOk="0" h="1079" w="5314">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5"/>
            <p:cNvSpPr/>
            <p:nvPr/>
          </p:nvSpPr>
          <p:spPr>
            <a:xfrm>
              <a:off x="2247033" y="2490433"/>
              <a:ext cx="259271" cy="43326"/>
            </a:xfrm>
            <a:custGeom>
              <a:rect b="b" l="l" r="r" t="t"/>
              <a:pathLst>
                <a:path extrusionOk="0" h="377" w="2256">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5"/>
            <p:cNvSpPr/>
            <p:nvPr/>
          </p:nvSpPr>
          <p:spPr>
            <a:xfrm>
              <a:off x="2071313" y="2424236"/>
              <a:ext cx="610711" cy="124001"/>
            </a:xfrm>
            <a:custGeom>
              <a:rect b="b" l="l" r="r" t="t"/>
              <a:pathLst>
                <a:path extrusionOk="0" fill="none" h="1079" w="5314">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
            <p:cNvSpPr/>
            <p:nvPr/>
          </p:nvSpPr>
          <p:spPr>
            <a:xfrm>
              <a:off x="2169229" y="2392517"/>
              <a:ext cx="414879" cy="161466"/>
            </a:xfrm>
            <a:custGeom>
              <a:rect b="b" l="l" r="r" t="t"/>
              <a:pathLst>
                <a:path extrusionOk="0" h="1405" w="361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5"/>
            <p:cNvSpPr/>
            <p:nvPr/>
          </p:nvSpPr>
          <p:spPr>
            <a:xfrm>
              <a:off x="2169229" y="2392517"/>
              <a:ext cx="414879" cy="161466"/>
            </a:xfrm>
            <a:custGeom>
              <a:rect b="b" l="l" r="r" t="t"/>
              <a:pathLst>
                <a:path extrusionOk="0" fill="none" h="1405" w="361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5"/>
            <p:cNvSpPr/>
            <p:nvPr/>
          </p:nvSpPr>
          <p:spPr>
            <a:xfrm>
              <a:off x="2074187" y="2182320"/>
              <a:ext cx="602092" cy="236281"/>
            </a:xfrm>
            <a:custGeom>
              <a:rect b="b" l="l" r="r" t="t"/>
              <a:pathLst>
                <a:path extrusionOk="0" h="2056" w="5239">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5"/>
            <p:cNvSpPr/>
            <p:nvPr/>
          </p:nvSpPr>
          <p:spPr>
            <a:xfrm>
              <a:off x="2074187" y="2182320"/>
              <a:ext cx="602092" cy="236281"/>
            </a:xfrm>
            <a:custGeom>
              <a:rect b="b" l="l" r="r" t="t"/>
              <a:pathLst>
                <a:path extrusionOk="0" fill="none" h="2056" w="5239">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5"/>
            <p:cNvSpPr/>
            <p:nvPr/>
          </p:nvSpPr>
          <p:spPr>
            <a:xfrm>
              <a:off x="2071313" y="2116009"/>
              <a:ext cx="610711" cy="121128"/>
            </a:xfrm>
            <a:custGeom>
              <a:rect b="b" l="l" r="r" t="t"/>
              <a:pathLst>
                <a:path extrusionOk="0" h="1054" w="531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
            <p:cNvSpPr/>
            <p:nvPr/>
          </p:nvSpPr>
          <p:spPr>
            <a:xfrm>
              <a:off x="2071313" y="2116009"/>
              <a:ext cx="610711" cy="121128"/>
            </a:xfrm>
            <a:custGeom>
              <a:rect b="b" l="l" r="r" t="t"/>
              <a:pathLst>
                <a:path extrusionOk="0" fill="none" h="1054" w="531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5"/>
            <p:cNvSpPr/>
            <p:nvPr/>
          </p:nvSpPr>
          <p:spPr>
            <a:xfrm>
              <a:off x="2247033" y="2162094"/>
              <a:ext cx="259271" cy="43326"/>
            </a:xfrm>
            <a:custGeom>
              <a:rect b="b" l="l" r="r" t="t"/>
              <a:pathLst>
                <a:path extrusionOk="0" h="377" w="2256">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a:t>
            </a:r>
            <a:r>
              <a:rPr lang="en"/>
              <a:t>aive bayes features</a:t>
            </a:r>
            <a:endParaRPr/>
          </a:p>
        </p:txBody>
      </p:sp>
      <p:grpSp>
        <p:nvGrpSpPr>
          <p:cNvPr id="1921" name="Google Shape;1921;p26"/>
          <p:cNvGrpSpPr/>
          <p:nvPr/>
        </p:nvGrpSpPr>
        <p:grpSpPr>
          <a:xfrm>
            <a:off x="3580035" y="1736048"/>
            <a:ext cx="1981929" cy="2335377"/>
            <a:chOff x="1315980" y="1943904"/>
            <a:chExt cx="1719977" cy="2026709"/>
          </a:xfrm>
        </p:grpSpPr>
        <p:sp>
          <p:nvSpPr>
            <p:cNvPr id="1922" name="Google Shape;1922;p26"/>
            <p:cNvSpPr/>
            <p:nvPr/>
          </p:nvSpPr>
          <p:spPr>
            <a:xfrm>
              <a:off x="2275272" y="1981145"/>
              <a:ext cx="760684" cy="1959296"/>
            </a:xfrm>
            <a:custGeom>
              <a:rect b="b" l="l" r="r" t="t"/>
              <a:pathLst>
                <a:path extrusionOk="0" h="11364" w="4412">
                  <a:moveTo>
                    <a:pt x="929" y="0"/>
                  </a:moveTo>
                  <a:cubicBezTo>
                    <a:pt x="738" y="0"/>
                    <a:pt x="547" y="38"/>
                    <a:pt x="377" y="110"/>
                  </a:cubicBezTo>
                  <a:cubicBezTo>
                    <a:pt x="377" y="135"/>
                    <a:pt x="352" y="160"/>
                    <a:pt x="327" y="185"/>
                  </a:cubicBezTo>
                  <a:cubicBezTo>
                    <a:pt x="276" y="260"/>
                    <a:pt x="226" y="311"/>
                    <a:pt x="226" y="386"/>
                  </a:cubicBezTo>
                  <a:cubicBezTo>
                    <a:pt x="226" y="486"/>
                    <a:pt x="276" y="561"/>
                    <a:pt x="327" y="636"/>
                  </a:cubicBezTo>
                  <a:cubicBezTo>
                    <a:pt x="377" y="737"/>
                    <a:pt x="452" y="837"/>
                    <a:pt x="502" y="937"/>
                  </a:cubicBezTo>
                  <a:cubicBezTo>
                    <a:pt x="778" y="1388"/>
                    <a:pt x="1028" y="1814"/>
                    <a:pt x="1254" y="2265"/>
                  </a:cubicBezTo>
                  <a:cubicBezTo>
                    <a:pt x="1304" y="2391"/>
                    <a:pt x="1379" y="2516"/>
                    <a:pt x="1429" y="2641"/>
                  </a:cubicBezTo>
                  <a:cubicBezTo>
                    <a:pt x="1454" y="2666"/>
                    <a:pt x="1479" y="2717"/>
                    <a:pt x="1479" y="2742"/>
                  </a:cubicBezTo>
                  <a:cubicBezTo>
                    <a:pt x="1580" y="2967"/>
                    <a:pt x="1655" y="3218"/>
                    <a:pt x="1555" y="3443"/>
                  </a:cubicBezTo>
                  <a:cubicBezTo>
                    <a:pt x="2056" y="3468"/>
                    <a:pt x="2507" y="3869"/>
                    <a:pt x="2582" y="4346"/>
                  </a:cubicBezTo>
                  <a:cubicBezTo>
                    <a:pt x="2607" y="4396"/>
                    <a:pt x="2607" y="4421"/>
                    <a:pt x="2607" y="4471"/>
                  </a:cubicBezTo>
                  <a:cubicBezTo>
                    <a:pt x="2632" y="4922"/>
                    <a:pt x="2382" y="5373"/>
                    <a:pt x="1981" y="5574"/>
                  </a:cubicBezTo>
                  <a:cubicBezTo>
                    <a:pt x="1956" y="5599"/>
                    <a:pt x="1905" y="5624"/>
                    <a:pt x="1855" y="5649"/>
                  </a:cubicBezTo>
                  <a:cubicBezTo>
                    <a:pt x="1805" y="5749"/>
                    <a:pt x="1830" y="5875"/>
                    <a:pt x="1905" y="5950"/>
                  </a:cubicBezTo>
                  <a:cubicBezTo>
                    <a:pt x="1981" y="6025"/>
                    <a:pt x="2106" y="6075"/>
                    <a:pt x="2181" y="6150"/>
                  </a:cubicBezTo>
                  <a:cubicBezTo>
                    <a:pt x="2407" y="6326"/>
                    <a:pt x="2482" y="6626"/>
                    <a:pt x="2457" y="6902"/>
                  </a:cubicBezTo>
                  <a:cubicBezTo>
                    <a:pt x="2432" y="7052"/>
                    <a:pt x="2382" y="7203"/>
                    <a:pt x="2332" y="7353"/>
                  </a:cubicBezTo>
                  <a:cubicBezTo>
                    <a:pt x="2281" y="7479"/>
                    <a:pt x="2231" y="7579"/>
                    <a:pt x="2181" y="7679"/>
                  </a:cubicBezTo>
                  <a:cubicBezTo>
                    <a:pt x="2099" y="7822"/>
                    <a:pt x="1985" y="7982"/>
                    <a:pt x="1850" y="7982"/>
                  </a:cubicBezTo>
                  <a:cubicBezTo>
                    <a:pt x="1819" y="7982"/>
                    <a:pt x="1788" y="7973"/>
                    <a:pt x="1755" y="7955"/>
                  </a:cubicBezTo>
                  <a:lnTo>
                    <a:pt x="1755" y="7955"/>
                  </a:lnTo>
                  <a:cubicBezTo>
                    <a:pt x="1705" y="8230"/>
                    <a:pt x="1730" y="8506"/>
                    <a:pt x="1830" y="8782"/>
                  </a:cubicBezTo>
                  <a:cubicBezTo>
                    <a:pt x="1830" y="8832"/>
                    <a:pt x="1855" y="8882"/>
                    <a:pt x="1855" y="8957"/>
                  </a:cubicBezTo>
                  <a:cubicBezTo>
                    <a:pt x="1855" y="9007"/>
                    <a:pt x="1805" y="9083"/>
                    <a:pt x="1755" y="9108"/>
                  </a:cubicBezTo>
                  <a:cubicBezTo>
                    <a:pt x="1682" y="9144"/>
                    <a:pt x="1581" y="9168"/>
                    <a:pt x="1484" y="9168"/>
                  </a:cubicBezTo>
                  <a:cubicBezTo>
                    <a:pt x="1448" y="9168"/>
                    <a:pt x="1413" y="9164"/>
                    <a:pt x="1379" y="9158"/>
                  </a:cubicBezTo>
                  <a:cubicBezTo>
                    <a:pt x="1304" y="9383"/>
                    <a:pt x="1254" y="9609"/>
                    <a:pt x="1179" y="9809"/>
                  </a:cubicBezTo>
                  <a:cubicBezTo>
                    <a:pt x="1179" y="9834"/>
                    <a:pt x="1154" y="9859"/>
                    <a:pt x="1154" y="9859"/>
                  </a:cubicBezTo>
                  <a:cubicBezTo>
                    <a:pt x="1103" y="10010"/>
                    <a:pt x="1053" y="10160"/>
                    <a:pt x="903" y="10185"/>
                  </a:cubicBezTo>
                  <a:cubicBezTo>
                    <a:pt x="836" y="10185"/>
                    <a:pt x="769" y="10163"/>
                    <a:pt x="710" y="10163"/>
                  </a:cubicBezTo>
                  <a:cubicBezTo>
                    <a:pt x="680" y="10163"/>
                    <a:pt x="652" y="10169"/>
                    <a:pt x="627" y="10185"/>
                  </a:cubicBezTo>
                  <a:cubicBezTo>
                    <a:pt x="627" y="10210"/>
                    <a:pt x="602" y="10210"/>
                    <a:pt x="602" y="10235"/>
                  </a:cubicBezTo>
                  <a:cubicBezTo>
                    <a:pt x="602" y="10260"/>
                    <a:pt x="602" y="10286"/>
                    <a:pt x="577" y="10311"/>
                  </a:cubicBezTo>
                  <a:cubicBezTo>
                    <a:pt x="577" y="10461"/>
                    <a:pt x="552" y="10611"/>
                    <a:pt x="527" y="10762"/>
                  </a:cubicBezTo>
                  <a:cubicBezTo>
                    <a:pt x="503" y="10757"/>
                    <a:pt x="480" y="10755"/>
                    <a:pt x="456" y="10755"/>
                  </a:cubicBezTo>
                  <a:cubicBezTo>
                    <a:pt x="235" y="10755"/>
                    <a:pt x="46" y="10961"/>
                    <a:pt x="1" y="11188"/>
                  </a:cubicBezTo>
                  <a:cubicBezTo>
                    <a:pt x="176" y="11213"/>
                    <a:pt x="301" y="11288"/>
                    <a:pt x="301" y="11288"/>
                  </a:cubicBezTo>
                  <a:cubicBezTo>
                    <a:pt x="427" y="11343"/>
                    <a:pt x="535" y="11364"/>
                    <a:pt x="629" y="11364"/>
                  </a:cubicBezTo>
                  <a:cubicBezTo>
                    <a:pt x="965" y="11364"/>
                    <a:pt x="1103" y="11088"/>
                    <a:pt x="1103" y="11088"/>
                  </a:cubicBezTo>
                  <a:cubicBezTo>
                    <a:pt x="1173" y="11099"/>
                    <a:pt x="1238" y="11105"/>
                    <a:pt x="1301" y="11105"/>
                  </a:cubicBezTo>
                  <a:cubicBezTo>
                    <a:pt x="2026" y="11105"/>
                    <a:pt x="2281" y="10361"/>
                    <a:pt x="2281" y="10361"/>
                  </a:cubicBezTo>
                  <a:cubicBezTo>
                    <a:pt x="3509" y="9809"/>
                    <a:pt x="3284" y="8732"/>
                    <a:pt x="3284" y="8732"/>
                  </a:cubicBezTo>
                  <a:cubicBezTo>
                    <a:pt x="4011" y="8406"/>
                    <a:pt x="3585" y="7804"/>
                    <a:pt x="3585" y="7804"/>
                  </a:cubicBezTo>
                  <a:cubicBezTo>
                    <a:pt x="4412" y="7303"/>
                    <a:pt x="3936" y="6276"/>
                    <a:pt x="3936" y="6276"/>
                  </a:cubicBezTo>
                  <a:cubicBezTo>
                    <a:pt x="4036" y="5950"/>
                    <a:pt x="4111" y="5699"/>
                    <a:pt x="4136" y="5448"/>
                  </a:cubicBezTo>
                  <a:cubicBezTo>
                    <a:pt x="4236" y="4396"/>
                    <a:pt x="3660" y="3995"/>
                    <a:pt x="3710" y="3719"/>
                  </a:cubicBezTo>
                  <a:cubicBezTo>
                    <a:pt x="3760" y="3418"/>
                    <a:pt x="3309" y="2992"/>
                    <a:pt x="3309" y="2992"/>
                  </a:cubicBezTo>
                  <a:cubicBezTo>
                    <a:pt x="3309" y="2992"/>
                    <a:pt x="3685" y="2291"/>
                    <a:pt x="2958" y="1789"/>
                  </a:cubicBezTo>
                  <a:cubicBezTo>
                    <a:pt x="2332" y="1363"/>
                    <a:pt x="2156" y="1088"/>
                    <a:pt x="2131" y="1012"/>
                  </a:cubicBezTo>
                  <a:cubicBezTo>
                    <a:pt x="2106" y="1012"/>
                    <a:pt x="2106" y="987"/>
                    <a:pt x="2106" y="987"/>
                  </a:cubicBezTo>
                  <a:cubicBezTo>
                    <a:pt x="2013" y="302"/>
                    <a:pt x="1470"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6"/>
            <p:cNvSpPr/>
            <p:nvPr/>
          </p:nvSpPr>
          <p:spPr>
            <a:xfrm>
              <a:off x="1328911" y="1981145"/>
              <a:ext cx="760684" cy="1959296"/>
            </a:xfrm>
            <a:custGeom>
              <a:rect b="b" l="l" r="r" t="t"/>
              <a:pathLst>
                <a:path extrusionOk="0" h="11364" w="4412">
                  <a:moveTo>
                    <a:pt x="3494" y="0"/>
                  </a:moveTo>
                  <a:cubicBezTo>
                    <a:pt x="2957" y="0"/>
                    <a:pt x="2399" y="302"/>
                    <a:pt x="2307" y="987"/>
                  </a:cubicBezTo>
                  <a:cubicBezTo>
                    <a:pt x="2307" y="987"/>
                    <a:pt x="2307" y="1012"/>
                    <a:pt x="2307" y="1012"/>
                  </a:cubicBezTo>
                  <a:cubicBezTo>
                    <a:pt x="2257" y="1088"/>
                    <a:pt x="2081" y="1363"/>
                    <a:pt x="1455" y="1789"/>
                  </a:cubicBezTo>
                  <a:cubicBezTo>
                    <a:pt x="728" y="2291"/>
                    <a:pt x="1104" y="2992"/>
                    <a:pt x="1104" y="2992"/>
                  </a:cubicBezTo>
                  <a:cubicBezTo>
                    <a:pt x="1104" y="2992"/>
                    <a:pt x="653" y="3418"/>
                    <a:pt x="703" y="3719"/>
                  </a:cubicBezTo>
                  <a:cubicBezTo>
                    <a:pt x="753" y="3995"/>
                    <a:pt x="176" y="4396"/>
                    <a:pt x="302" y="5448"/>
                  </a:cubicBezTo>
                  <a:cubicBezTo>
                    <a:pt x="327" y="5699"/>
                    <a:pt x="377" y="5950"/>
                    <a:pt x="502" y="6276"/>
                  </a:cubicBezTo>
                  <a:cubicBezTo>
                    <a:pt x="502" y="6276"/>
                    <a:pt x="1" y="7303"/>
                    <a:pt x="828" y="7804"/>
                  </a:cubicBezTo>
                  <a:cubicBezTo>
                    <a:pt x="828" y="7804"/>
                    <a:pt x="427" y="8406"/>
                    <a:pt x="1129" y="8732"/>
                  </a:cubicBezTo>
                  <a:cubicBezTo>
                    <a:pt x="1129" y="8732"/>
                    <a:pt x="903" y="9809"/>
                    <a:pt x="2131" y="10361"/>
                  </a:cubicBezTo>
                  <a:cubicBezTo>
                    <a:pt x="2131" y="10361"/>
                    <a:pt x="2386" y="11105"/>
                    <a:pt x="3112" y="11105"/>
                  </a:cubicBezTo>
                  <a:cubicBezTo>
                    <a:pt x="3174" y="11105"/>
                    <a:pt x="3240" y="11099"/>
                    <a:pt x="3309" y="11088"/>
                  </a:cubicBezTo>
                  <a:cubicBezTo>
                    <a:pt x="3309" y="11088"/>
                    <a:pt x="3447" y="11364"/>
                    <a:pt x="3784" y="11364"/>
                  </a:cubicBezTo>
                  <a:cubicBezTo>
                    <a:pt x="3877" y="11364"/>
                    <a:pt x="3986" y="11343"/>
                    <a:pt x="4111" y="11288"/>
                  </a:cubicBezTo>
                  <a:cubicBezTo>
                    <a:pt x="4111" y="11288"/>
                    <a:pt x="4237" y="11213"/>
                    <a:pt x="4412" y="11188"/>
                  </a:cubicBezTo>
                  <a:cubicBezTo>
                    <a:pt x="4367" y="10961"/>
                    <a:pt x="4178" y="10755"/>
                    <a:pt x="3956" y="10755"/>
                  </a:cubicBezTo>
                  <a:cubicBezTo>
                    <a:pt x="3933" y="10755"/>
                    <a:pt x="3909" y="10757"/>
                    <a:pt x="3886" y="10762"/>
                  </a:cubicBezTo>
                  <a:cubicBezTo>
                    <a:pt x="3861" y="10611"/>
                    <a:pt x="3861" y="10461"/>
                    <a:pt x="3836" y="10311"/>
                  </a:cubicBezTo>
                  <a:cubicBezTo>
                    <a:pt x="3836" y="10286"/>
                    <a:pt x="3836" y="10260"/>
                    <a:pt x="3810" y="10235"/>
                  </a:cubicBezTo>
                  <a:cubicBezTo>
                    <a:pt x="3810" y="10210"/>
                    <a:pt x="3810" y="10210"/>
                    <a:pt x="3785" y="10185"/>
                  </a:cubicBezTo>
                  <a:cubicBezTo>
                    <a:pt x="3769" y="10169"/>
                    <a:pt x="3744" y="10163"/>
                    <a:pt x="3714" y="10163"/>
                  </a:cubicBezTo>
                  <a:cubicBezTo>
                    <a:pt x="3655" y="10163"/>
                    <a:pt x="3577" y="10185"/>
                    <a:pt x="3510" y="10185"/>
                  </a:cubicBezTo>
                  <a:cubicBezTo>
                    <a:pt x="3384" y="10160"/>
                    <a:pt x="3309" y="10010"/>
                    <a:pt x="3259" y="9859"/>
                  </a:cubicBezTo>
                  <a:cubicBezTo>
                    <a:pt x="3259" y="9859"/>
                    <a:pt x="3259" y="9834"/>
                    <a:pt x="3234" y="9809"/>
                  </a:cubicBezTo>
                  <a:cubicBezTo>
                    <a:pt x="3184" y="9609"/>
                    <a:pt x="3109" y="9383"/>
                    <a:pt x="3034" y="9158"/>
                  </a:cubicBezTo>
                  <a:cubicBezTo>
                    <a:pt x="3000" y="9164"/>
                    <a:pt x="2966" y="9168"/>
                    <a:pt x="2933" y="9168"/>
                  </a:cubicBezTo>
                  <a:cubicBezTo>
                    <a:pt x="2843" y="9168"/>
                    <a:pt x="2756" y="9144"/>
                    <a:pt x="2683" y="9108"/>
                  </a:cubicBezTo>
                  <a:cubicBezTo>
                    <a:pt x="2607" y="9083"/>
                    <a:pt x="2582" y="9007"/>
                    <a:pt x="2557" y="8957"/>
                  </a:cubicBezTo>
                  <a:cubicBezTo>
                    <a:pt x="2557" y="8882"/>
                    <a:pt x="2582" y="8832"/>
                    <a:pt x="2607" y="8782"/>
                  </a:cubicBezTo>
                  <a:cubicBezTo>
                    <a:pt x="2683" y="8506"/>
                    <a:pt x="2708" y="8230"/>
                    <a:pt x="2658" y="7955"/>
                  </a:cubicBezTo>
                  <a:lnTo>
                    <a:pt x="2658" y="7955"/>
                  </a:lnTo>
                  <a:cubicBezTo>
                    <a:pt x="2630" y="7973"/>
                    <a:pt x="2601" y="7982"/>
                    <a:pt x="2572" y="7982"/>
                  </a:cubicBezTo>
                  <a:cubicBezTo>
                    <a:pt x="2446" y="7982"/>
                    <a:pt x="2318" y="7822"/>
                    <a:pt x="2257" y="7679"/>
                  </a:cubicBezTo>
                  <a:cubicBezTo>
                    <a:pt x="2206" y="7579"/>
                    <a:pt x="2156" y="7479"/>
                    <a:pt x="2106" y="7353"/>
                  </a:cubicBezTo>
                  <a:cubicBezTo>
                    <a:pt x="2031" y="7203"/>
                    <a:pt x="1981" y="7052"/>
                    <a:pt x="1981" y="6902"/>
                  </a:cubicBezTo>
                  <a:cubicBezTo>
                    <a:pt x="1931" y="6626"/>
                    <a:pt x="2031" y="6326"/>
                    <a:pt x="2232" y="6150"/>
                  </a:cubicBezTo>
                  <a:cubicBezTo>
                    <a:pt x="2332" y="6075"/>
                    <a:pt x="2432" y="6025"/>
                    <a:pt x="2507" y="5950"/>
                  </a:cubicBezTo>
                  <a:cubicBezTo>
                    <a:pt x="2582" y="5875"/>
                    <a:pt x="2633" y="5749"/>
                    <a:pt x="2557" y="5649"/>
                  </a:cubicBezTo>
                  <a:cubicBezTo>
                    <a:pt x="2532" y="5624"/>
                    <a:pt x="2482" y="5599"/>
                    <a:pt x="2432" y="5574"/>
                  </a:cubicBezTo>
                  <a:cubicBezTo>
                    <a:pt x="2031" y="5373"/>
                    <a:pt x="1780" y="4922"/>
                    <a:pt x="1805" y="4471"/>
                  </a:cubicBezTo>
                  <a:cubicBezTo>
                    <a:pt x="1805" y="4421"/>
                    <a:pt x="1831" y="4396"/>
                    <a:pt x="1831" y="4346"/>
                  </a:cubicBezTo>
                  <a:cubicBezTo>
                    <a:pt x="1931" y="3869"/>
                    <a:pt x="2357" y="3468"/>
                    <a:pt x="2858" y="3443"/>
                  </a:cubicBezTo>
                  <a:cubicBezTo>
                    <a:pt x="2758" y="3218"/>
                    <a:pt x="2833" y="2967"/>
                    <a:pt x="2933" y="2742"/>
                  </a:cubicBezTo>
                  <a:cubicBezTo>
                    <a:pt x="2958" y="2717"/>
                    <a:pt x="2958" y="2666"/>
                    <a:pt x="2983" y="2641"/>
                  </a:cubicBezTo>
                  <a:cubicBezTo>
                    <a:pt x="3034" y="2516"/>
                    <a:pt x="3109" y="2391"/>
                    <a:pt x="3159" y="2265"/>
                  </a:cubicBezTo>
                  <a:cubicBezTo>
                    <a:pt x="3409" y="1814"/>
                    <a:pt x="3635" y="1388"/>
                    <a:pt x="3911" y="937"/>
                  </a:cubicBezTo>
                  <a:cubicBezTo>
                    <a:pt x="3961" y="837"/>
                    <a:pt x="4036" y="737"/>
                    <a:pt x="4086" y="636"/>
                  </a:cubicBezTo>
                  <a:cubicBezTo>
                    <a:pt x="4136" y="561"/>
                    <a:pt x="4186" y="486"/>
                    <a:pt x="4186" y="386"/>
                  </a:cubicBezTo>
                  <a:cubicBezTo>
                    <a:pt x="4186" y="311"/>
                    <a:pt x="4136" y="260"/>
                    <a:pt x="4086" y="185"/>
                  </a:cubicBezTo>
                  <a:cubicBezTo>
                    <a:pt x="4086" y="160"/>
                    <a:pt x="4061" y="135"/>
                    <a:pt x="4036" y="110"/>
                  </a:cubicBezTo>
                  <a:cubicBezTo>
                    <a:pt x="3872" y="38"/>
                    <a:pt x="3685" y="0"/>
                    <a:pt x="34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6"/>
            <p:cNvSpPr/>
            <p:nvPr/>
          </p:nvSpPr>
          <p:spPr>
            <a:xfrm>
              <a:off x="1315980" y="1943904"/>
              <a:ext cx="834132" cy="2026709"/>
            </a:xfrm>
            <a:custGeom>
              <a:rect b="b" l="l" r="r" t="t"/>
              <a:pathLst>
                <a:path extrusionOk="0" fill="none" h="11755" w="4838">
                  <a:moveTo>
                    <a:pt x="4838" y="1679"/>
                  </a:moveTo>
                  <a:cubicBezTo>
                    <a:pt x="4838" y="1253"/>
                    <a:pt x="4637" y="652"/>
                    <a:pt x="4362" y="426"/>
                  </a:cubicBezTo>
                  <a:cubicBezTo>
                    <a:pt x="3760" y="0"/>
                    <a:pt x="2557" y="151"/>
                    <a:pt x="2407" y="1203"/>
                  </a:cubicBezTo>
                  <a:cubicBezTo>
                    <a:pt x="2407" y="1203"/>
                    <a:pt x="2307" y="1504"/>
                    <a:pt x="1555" y="2005"/>
                  </a:cubicBezTo>
                  <a:cubicBezTo>
                    <a:pt x="828" y="2507"/>
                    <a:pt x="1204" y="3208"/>
                    <a:pt x="1204" y="3208"/>
                  </a:cubicBezTo>
                  <a:cubicBezTo>
                    <a:pt x="1204" y="3208"/>
                    <a:pt x="753" y="3634"/>
                    <a:pt x="803" y="3960"/>
                  </a:cubicBezTo>
                  <a:cubicBezTo>
                    <a:pt x="853" y="4261"/>
                    <a:pt x="1" y="4787"/>
                    <a:pt x="602" y="6492"/>
                  </a:cubicBezTo>
                  <a:cubicBezTo>
                    <a:pt x="602" y="6492"/>
                    <a:pt x="101" y="7519"/>
                    <a:pt x="928" y="8020"/>
                  </a:cubicBezTo>
                  <a:cubicBezTo>
                    <a:pt x="928" y="8020"/>
                    <a:pt x="527" y="8622"/>
                    <a:pt x="1254" y="8948"/>
                  </a:cubicBezTo>
                  <a:cubicBezTo>
                    <a:pt x="1254" y="8948"/>
                    <a:pt x="1003" y="10025"/>
                    <a:pt x="2231" y="10577"/>
                  </a:cubicBezTo>
                  <a:cubicBezTo>
                    <a:pt x="2231" y="10577"/>
                    <a:pt x="2532" y="11454"/>
                    <a:pt x="3409" y="11304"/>
                  </a:cubicBezTo>
                  <a:cubicBezTo>
                    <a:pt x="3409" y="11304"/>
                    <a:pt x="3635" y="11755"/>
                    <a:pt x="4211" y="11504"/>
                  </a:cubicBezTo>
                  <a:cubicBezTo>
                    <a:pt x="4211" y="11504"/>
                    <a:pt x="4512" y="11329"/>
                    <a:pt x="4838" y="11429"/>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6"/>
            <p:cNvSpPr/>
            <p:nvPr/>
          </p:nvSpPr>
          <p:spPr>
            <a:xfrm>
              <a:off x="1679077" y="2151314"/>
              <a:ext cx="272239" cy="237757"/>
            </a:xfrm>
            <a:custGeom>
              <a:rect b="b" l="l" r="r" t="t"/>
              <a:pathLst>
                <a:path extrusionOk="0" fill="none" h="1379" w="1579">
                  <a:moveTo>
                    <a:pt x="301" y="0"/>
                  </a:moveTo>
                  <a:cubicBezTo>
                    <a:pt x="301" y="0"/>
                    <a:pt x="0" y="1379"/>
                    <a:pt x="1579"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6"/>
            <p:cNvSpPr/>
            <p:nvPr/>
          </p:nvSpPr>
          <p:spPr>
            <a:xfrm>
              <a:off x="1791316" y="2488377"/>
              <a:ext cx="358790" cy="198964"/>
            </a:xfrm>
            <a:custGeom>
              <a:rect b="b" l="l" r="r" t="t"/>
              <a:pathLst>
                <a:path extrusionOk="0" fill="none" h="1154" w="2081">
                  <a:moveTo>
                    <a:pt x="2081" y="0"/>
                  </a:moveTo>
                  <a:cubicBezTo>
                    <a:pt x="2081" y="0"/>
                    <a:pt x="1454" y="1153"/>
                    <a:pt x="1"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6"/>
            <p:cNvSpPr/>
            <p:nvPr/>
          </p:nvSpPr>
          <p:spPr>
            <a:xfrm>
              <a:off x="1765454" y="2440791"/>
              <a:ext cx="254998" cy="172930"/>
            </a:xfrm>
            <a:custGeom>
              <a:rect b="b" l="l" r="r" t="t"/>
              <a:pathLst>
                <a:path extrusionOk="0" fill="none" h="1003" w="1479">
                  <a:moveTo>
                    <a:pt x="1429" y="1003"/>
                  </a:moveTo>
                  <a:cubicBezTo>
                    <a:pt x="1429" y="1003"/>
                    <a:pt x="1479" y="176"/>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6"/>
            <p:cNvSpPr/>
            <p:nvPr/>
          </p:nvSpPr>
          <p:spPr>
            <a:xfrm>
              <a:off x="1454253" y="2626650"/>
              <a:ext cx="220516" cy="164309"/>
            </a:xfrm>
            <a:custGeom>
              <a:rect b="b" l="l" r="r" t="t"/>
              <a:pathLst>
                <a:path extrusionOk="0" fill="none" h="953" w="1279">
                  <a:moveTo>
                    <a:pt x="1" y="0"/>
                  </a:moveTo>
                  <a:cubicBezTo>
                    <a:pt x="1" y="0"/>
                    <a:pt x="577" y="953"/>
                    <a:pt x="1279" y="7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6"/>
            <p:cNvSpPr/>
            <p:nvPr/>
          </p:nvSpPr>
          <p:spPr>
            <a:xfrm>
              <a:off x="1860453" y="2669752"/>
              <a:ext cx="289653" cy="186033"/>
            </a:xfrm>
            <a:custGeom>
              <a:rect b="b" l="l" r="r" t="t"/>
              <a:pathLst>
                <a:path extrusionOk="0" fill="none" h="1079" w="1680">
                  <a:moveTo>
                    <a:pt x="1680" y="101"/>
                  </a:moveTo>
                  <a:cubicBezTo>
                    <a:pt x="1680" y="101"/>
                    <a:pt x="352" y="1"/>
                    <a:pt x="1" y="107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6"/>
            <p:cNvSpPr/>
            <p:nvPr/>
          </p:nvSpPr>
          <p:spPr>
            <a:xfrm>
              <a:off x="1998726" y="2721648"/>
              <a:ext cx="82241" cy="198964"/>
            </a:xfrm>
            <a:custGeom>
              <a:rect b="b" l="l" r="r" t="t"/>
              <a:pathLst>
                <a:path extrusionOk="0" fill="none" h="1154" w="477">
                  <a:moveTo>
                    <a:pt x="1" y="1"/>
                  </a:moveTo>
                  <a:cubicBezTo>
                    <a:pt x="1" y="1"/>
                    <a:pt x="477" y="402"/>
                    <a:pt x="76" y="1153"/>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6"/>
            <p:cNvSpPr/>
            <p:nvPr/>
          </p:nvSpPr>
          <p:spPr>
            <a:xfrm>
              <a:off x="1385117" y="2920437"/>
              <a:ext cx="324308" cy="116896"/>
            </a:xfrm>
            <a:custGeom>
              <a:rect b="b" l="l" r="r" t="t"/>
              <a:pathLst>
                <a:path extrusionOk="0" fill="none" h="678" w="1881">
                  <a:moveTo>
                    <a:pt x="1" y="0"/>
                  </a:moveTo>
                  <a:cubicBezTo>
                    <a:pt x="1" y="0"/>
                    <a:pt x="302" y="276"/>
                    <a:pt x="728" y="452"/>
                  </a:cubicBezTo>
                  <a:cubicBezTo>
                    <a:pt x="1078" y="602"/>
                    <a:pt x="1505" y="677"/>
                    <a:pt x="1880" y="5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6"/>
            <p:cNvSpPr/>
            <p:nvPr/>
          </p:nvSpPr>
          <p:spPr>
            <a:xfrm>
              <a:off x="1510459" y="2872852"/>
              <a:ext cx="134137" cy="125516"/>
            </a:xfrm>
            <a:custGeom>
              <a:rect b="b" l="l" r="r" t="t"/>
              <a:pathLst>
                <a:path extrusionOk="0" fill="none" h="728" w="778">
                  <a:moveTo>
                    <a:pt x="778" y="1"/>
                  </a:moveTo>
                  <a:cubicBezTo>
                    <a:pt x="778" y="1"/>
                    <a:pt x="126" y="226"/>
                    <a:pt x="1" y="7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6"/>
            <p:cNvSpPr/>
            <p:nvPr/>
          </p:nvSpPr>
          <p:spPr>
            <a:xfrm>
              <a:off x="1951141" y="2017351"/>
              <a:ext cx="129827" cy="147068"/>
            </a:xfrm>
            <a:custGeom>
              <a:rect b="b" l="l" r="r" t="t"/>
              <a:pathLst>
                <a:path extrusionOk="0" fill="none" h="853" w="753">
                  <a:moveTo>
                    <a:pt x="678" y="0"/>
                  </a:moveTo>
                  <a:cubicBezTo>
                    <a:pt x="678" y="0"/>
                    <a:pt x="753" y="752"/>
                    <a:pt x="1" y="85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6"/>
            <p:cNvSpPr/>
            <p:nvPr/>
          </p:nvSpPr>
          <p:spPr>
            <a:xfrm>
              <a:off x="1696318" y="3024056"/>
              <a:ext cx="190343" cy="224998"/>
            </a:xfrm>
            <a:custGeom>
              <a:rect b="b" l="l" r="r" t="t"/>
              <a:pathLst>
                <a:path extrusionOk="0" fill="none" h="1305" w="1104">
                  <a:moveTo>
                    <a:pt x="1103" y="1"/>
                  </a:moveTo>
                  <a:cubicBezTo>
                    <a:pt x="1103" y="1"/>
                    <a:pt x="0" y="452"/>
                    <a:pt x="176"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6"/>
            <p:cNvSpPr/>
            <p:nvPr/>
          </p:nvSpPr>
          <p:spPr>
            <a:xfrm>
              <a:off x="1951141" y="3231466"/>
              <a:ext cx="198964" cy="142930"/>
            </a:xfrm>
            <a:custGeom>
              <a:rect b="b" l="l" r="r" t="t"/>
              <a:pathLst>
                <a:path extrusionOk="0" fill="none" h="829" w="1154">
                  <a:moveTo>
                    <a:pt x="1154" y="1"/>
                  </a:moveTo>
                  <a:cubicBezTo>
                    <a:pt x="1154" y="1"/>
                    <a:pt x="828" y="803"/>
                    <a:pt x="1" y="8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6"/>
            <p:cNvSpPr/>
            <p:nvPr/>
          </p:nvSpPr>
          <p:spPr>
            <a:xfrm>
              <a:off x="1532010" y="3374221"/>
              <a:ext cx="233619" cy="138447"/>
            </a:xfrm>
            <a:custGeom>
              <a:rect b="b" l="l" r="r" t="t"/>
              <a:pathLst>
                <a:path extrusionOk="0" fill="none" h="803" w="1355">
                  <a:moveTo>
                    <a:pt x="1" y="652"/>
                  </a:moveTo>
                  <a:cubicBezTo>
                    <a:pt x="1" y="652"/>
                    <a:pt x="978" y="802"/>
                    <a:pt x="1354"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6"/>
            <p:cNvSpPr/>
            <p:nvPr/>
          </p:nvSpPr>
          <p:spPr>
            <a:xfrm>
              <a:off x="1700628" y="3538356"/>
              <a:ext cx="285343" cy="229136"/>
            </a:xfrm>
            <a:custGeom>
              <a:rect b="b" l="l" r="r" t="t"/>
              <a:pathLst>
                <a:path extrusionOk="0" fill="none" h="1329" w="1655">
                  <a:moveTo>
                    <a:pt x="0" y="1329"/>
                  </a:moveTo>
                  <a:cubicBezTo>
                    <a:pt x="0" y="1329"/>
                    <a:pt x="1103" y="1254"/>
                    <a:pt x="1654"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6"/>
            <p:cNvSpPr/>
            <p:nvPr/>
          </p:nvSpPr>
          <p:spPr>
            <a:xfrm>
              <a:off x="1761144" y="3490771"/>
              <a:ext cx="77930" cy="224826"/>
            </a:xfrm>
            <a:custGeom>
              <a:rect b="b" l="l" r="r" t="t"/>
              <a:pathLst>
                <a:path extrusionOk="0" fill="none" h="1304" w="452">
                  <a:moveTo>
                    <a:pt x="251" y="1"/>
                  </a:moveTo>
                  <a:cubicBezTo>
                    <a:pt x="251" y="1"/>
                    <a:pt x="0" y="953"/>
                    <a:pt x="451"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6"/>
            <p:cNvSpPr/>
            <p:nvPr/>
          </p:nvSpPr>
          <p:spPr>
            <a:xfrm>
              <a:off x="1968554" y="3672319"/>
              <a:ext cx="181550" cy="142758"/>
            </a:xfrm>
            <a:custGeom>
              <a:rect b="b" l="l" r="r" t="t"/>
              <a:pathLst>
                <a:path extrusionOk="0" fill="none" h="828" w="1053">
                  <a:moveTo>
                    <a:pt x="1053" y="0"/>
                  </a:moveTo>
                  <a:cubicBezTo>
                    <a:pt x="1053" y="0"/>
                    <a:pt x="0" y="101"/>
                    <a:pt x="0"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6"/>
            <p:cNvSpPr/>
            <p:nvPr/>
          </p:nvSpPr>
          <p:spPr>
            <a:xfrm>
              <a:off x="2223377" y="1952525"/>
              <a:ext cx="812580" cy="2018088"/>
            </a:xfrm>
            <a:custGeom>
              <a:rect b="b" l="l" r="r" t="t"/>
              <a:pathLst>
                <a:path extrusionOk="0" fill="none" h="11705" w="4713">
                  <a:moveTo>
                    <a:pt x="4437" y="5614"/>
                  </a:moveTo>
                  <a:cubicBezTo>
                    <a:pt x="4412" y="5865"/>
                    <a:pt x="4337" y="6116"/>
                    <a:pt x="4237" y="6442"/>
                  </a:cubicBezTo>
                  <a:cubicBezTo>
                    <a:pt x="4237" y="6442"/>
                    <a:pt x="4713" y="7469"/>
                    <a:pt x="3886" y="7970"/>
                  </a:cubicBezTo>
                  <a:cubicBezTo>
                    <a:pt x="3886" y="7970"/>
                    <a:pt x="4312" y="8572"/>
                    <a:pt x="3585" y="8898"/>
                  </a:cubicBezTo>
                  <a:cubicBezTo>
                    <a:pt x="3585" y="8898"/>
                    <a:pt x="3810" y="9975"/>
                    <a:pt x="2582" y="10527"/>
                  </a:cubicBezTo>
                  <a:cubicBezTo>
                    <a:pt x="2582" y="10527"/>
                    <a:pt x="2282" y="11404"/>
                    <a:pt x="1404" y="11254"/>
                  </a:cubicBezTo>
                  <a:cubicBezTo>
                    <a:pt x="1404" y="11254"/>
                    <a:pt x="1179" y="11705"/>
                    <a:pt x="602" y="11454"/>
                  </a:cubicBezTo>
                  <a:cubicBezTo>
                    <a:pt x="602" y="11454"/>
                    <a:pt x="477" y="11379"/>
                    <a:pt x="302" y="11354"/>
                  </a:cubicBezTo>
                  <a:cubicBezTo>
                    <a:pt x="201" y="11329"/>
                    <a:pt x="101" y="11329"/>
                    <a:pt x="1" y="11379"/>
                  </a:cubicBezTo>
                  <a:lnTo>
                    <a:pt x="1" y="1629"/>
                  </a:lnTo>
                  <a:cubicBezTo>
                    <a:pt x="1" y="1203"/>
                    <a:pt x="176" y="602"/>
                    <a:pt x="477" y="376"/>
                  </a:cubicBezTo>
                  <a:cubicBezTo>
                    <a:pt x="527" y="351"/>
                    <a:pt x="602" y="301"/>
                    <a:pt x="678" y="276"/>
                  </a:cubicBezTo>
                  <a:cubicBezTo>
                    <a:pt x="1329" y="0"/>
                    <a:pt x="2282" y="226"/>
                    <a:pt x="2407" y="1153"/>
                  </a:cubicBezTo>
                  <a:cubicBezTo>
                    <a:pt x="2407" y="1153"/>
                    <a:pt x="2407" y="1178"/>
                    <a:pt x="2432" y="1178"/>
                  </a:cubicBezTo>
                  <a:lnTo>
                    <a:pt x="2432" y="1178"/>
                  </a:lnTo>
                  <a:cubicBezTo>
                    <a:pt x="2457" y="1254"/>
                    <a:pt x="2633" y="1529"/>
                    <a:pt x="3259" y="1955"/>
                  </a:cubicBezTo>
                  <a:cubicBezTo>
                    <a:pt x="3986" y="2457"/>
                    <a:pt x="3610" y="3158"/>
                    <a:pt x="3610" y="3158"/>
                  </a:cubicBezTo>
                  <a:cubicBezTo>
                    <a:pt x="3610" y="3158"/>
                    <a:pt x="4061" y="3584"/>
                    <a:pt x="4011" y="3885"/>
                  </a:cubicBezTo>
                  <a:cubicBezTo>
                    <a:pt x="3961" y="4161"/>
                    <a:pt x="4537" y="4562"/>
                    <a:pt x="4437" y="5614"/>
                  </a:cubicBezTo>
                  <a:close/>
                </a:path>
              </a:pathLst>
            </a:custGeom>
            <a:solidFill>
              <a:srgbClr val="FFFFFF"/>
            </a:solid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6"/>
            <p:cNvSpPr/>
            <p:nvPr/>
          </p:nvSpPr>
          <p:spPr>
            <a:xfrm>
              <a:off x="2422166" y="2151314"/>
              <a:ext cx="246550" cy="224826"/>
            </a:xfrm>
            <a:custGeom>
              <a:rect b="b" l="l" r="r" t="t"/>
              <a:pathLst>
                <a:path extrusionOk="0" fill="none" h="1304" w="1430">
                  <a:moveTo>
                    <a:pt x="1" y="1304"/>
                  </a:moveTo>
                  <a:cubicBezTo>
                    <a:pt x="151" y="1304"/>
                    <a:pt x="277" y="1304"/>
                    <a:pt x="402" y="1278"/>
                  </a:cubicBezTo>
                  <a:cubicBezTo>
                    <a:pt x="1429" y="1128"/>
                    <a:pt x="1304" y="176"/>
                    <a:pt x="1279" y="25"/>
                  </a:cubicBezTo>
                  <a:lnTo>
                    <a:pt x="1279" y="25"/>
                  </a:lnTo>
                  <a:cubicBezTo>
                    <a:pt x="1279" y="25"/>
                    <a:pt x="1279" y="0"/>
                    <a:pt x="1279"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6"/>
            <p:cNvSpPr/>
            <p:nvPr/>
          </p:nvSpPr>
          <p:spPr>
            <a:xfrm>
              <a:off x="2223377" y="2488377"/>
              <a:ext cx="358963" cy="198964"/>
            </a:xfrm>
            <a:custGeom>
              <a:rect b="b" l="l" r="r" t="t"/>
              <a:pathLst>
                <a:path extrusionOk="0" fill="none" h="1154" w="2082">
                  <a:moveTo>
                    <a:pt x="1" y="0"/>
                  </a:moveTo>
                  <a:cubicBezTo>
                    <a:pt x="1" y="0"/>
                    <a:pt x="628" y="1153"/>
                    <a:pt x="2081"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6"/>
            <p:cNvSpPr/>
            <p:nvPr/>
          </p:nvSpPr>
          <p:spPr>
            <a:xfrm>
              <a:off x="2348719" y="2440791"/>
              <a:ext cx="259481" cy="172930"/>
            </a:xfrm>
            <a:custGeom>
              <a:rect b="b" l="l" r="r" t="t"/>
              <a:pathLst>
                <a:path extrusionOk="0" fill="none" h="1003" w="1505">
                  <a:moveTo>
                    <a:pt x="76" y="1003"/>
                  </a:moveTo>
                  <a:cubicBezTo>
                    <a:pt x="76" y="1003"/>
                    <a:pt x="1" y="176"/>
                    <a:pt x="1505"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6"/>
            <p:cNvSpPr/>
            <p:nvPr/>
          </p:nvSpPr>
          <p:spPr>
            <a:xfrm>
              <a:off x="2694403" y="2626650"/>
              <a:ext cx="220516" cy="164309"/>
            </a:xfrm>
            <a:custGeom>
              <a:rect b="b" l="l" r="r" t="t"/>
              <a:pathLst>
                <a:path extrusionOk="0" fill="none" h="953" w="1279">
                  <a:moveTo>
                    <a:pt x="1279" y="0"/>
                  </a:moveTo>
                  <a:cubicBezTo>
                    <a:pt x="1279" y="0"/>
                    <a:pt x="728" y="953"/>
                    <a:pt x="1" y="7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6"/>
            <p:cNvSpPr/>
            <p:nvPr/>
          </p:nvSpPr>
          <p:spPr>
            <a:xfrm>
              <a:off x="2668541" y="2501307"/>
              <a:ext cx="177240" cy="73620"/>
            </a:xfrm>
            <a:custGeom>
              <a:rect b="b" l="l" r="r" t="t"/>
              <a:pathLst>
                <a:path extrusionOk="0" fill="none" h="427" w="1028">
                  <a:moveTo>
                    <a:pt x="1028" y="0"/>
                  </a:moveTo>
                  <a:cubicBezTo>
                    <a:pt x="1028" y="0"/>
                    <a:pt x="652" y="426"/>
                    <a:pt x="0" y="76"/>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6"/>
            <p:cNvSpPr/>
            <p:nvPr/>
          </p:nvSpPr>
          <p:spPr>
            <a:xfrm>
              <a:off x="2223377" y="2669752"/>
              <a:ext cx="285515" cy="186033"/>
            </a:xfrm>
            <a:custGeom>
              <a:rect b="b" l="l" r="r" t="t"/>
              <a:pathLst>
                <a:path extrusionOk="0" fill="none" h="1079" w="1656">
                  <a:moveTo>
                    <a:pt x="1" y="101"/>
                  </a:moveTo>
                  <a:cubicBezTo>
                    <a:pt x="1" y="101"/>
                    <a:pt x="1329" y="1"/>
                    <a:pt x="1655" y="107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6"/>
            <p:cNvSpPr/>
            <p:nvPr/>
          </p:nvSpPr>
          <p:spPr>
            <a:xfrm>
              <a:off x="2288203" y="2721648"/>
              <a:ext cx="86723" cy="198964"/>
            </a:xfrm>
            <a:custGeom>
              <a:rect b="b" l="l" r="r" t="t"/>
              <a:pathLst>
                <a:path extrusionOk="0" fill="none" h="1154" w="503">
                  <a:moveTo>
                    <a:pt x="502" y="1"/>
                  </a:moveTo>
                  <a:cubicBezTo>
                    <a:pt x="502" y="1"/>
                    <a:pt x="1" y="402"/>
                    <a:pt x="427" y="1153"/>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6"/>
            <p:cNvSpPr/>
            <p:nvPr/>
          </p:nvSpPr>
          <p:spPr>
            <a:xfrm>
              <a:off x="2664231" y="2920437"/>
              <a:ext cx="324308" cy="116896"/>
            </a:xfrm>
            <a:custGeom>
              <a:rect b="b" l="l" r="r" t="t"/>
              <a:pathLst>
                <a:path extrusionOk="0" fill="none" h="678" w="1881">
                  <a:moveTo>
                    <a:pt x="1880" y="0"/>
                  </a:moveTo>
                  <a:cubicBezTo>
                    <a:pt x="1880" y="0"/>
                    <a:pt x="1554" y="276"/>
                    <a:pt x="1128" y="452"/>
                  </a:cubicBezTo>
                  <a:cubicBezTo>
                    <a:pt x="777" y="602"/>
                    <a:pt x="376" y="677"/>
                    <a:pt x="0" y="50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6"/>
            <p:cNvSpPr/>
            <p:nvPr/>
          </p:nvSpPr>
          <p:spPr>
            <a:xfrm>
              <a:off x="2729057" y="2872852"/>
              <a:ext cx="129827" cy="125516"/>
            </a:xfrm>
            <a:custGeom>
              <a:rect b="b" l="l" r="r" t="t"/>
              <a:pathLst>
                <a:path extrusionOk="0" fill="none" h="728" w="753">
                  <a:moveTo>
                    <a:pt x="0" y="1"/>
                  </a:moveTo>
                  <a:cubicBezTo>
                    <a:pt x="0" y="1"/>
                    <a:pt x="652" y="226"/>
                    <a:pt x="752" y="7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6"/>
            <p:cNvSpPr/>
            <p:nvPr/>
          </p:nvSpPr>
          <p:spPr>
            <a:xfrm>
              <a:off x="2292513" y="2017351"/>
              <a:ext cx="129827" cy="147068"/>
            </a:xfrm>
            <a:custGeom>
              <a:rect b="b" l="l" r="r" t="t"/>
              <a:pathLst>
                <a:path extrusionOk="0" fill="none" h="853" w="753">
                  <a:moveTo>
                    <a:pt x="76" y="0"/>
                  </a:moveTo>
                  <a:cubicBezTo>
                    <a:pt x="76" y="0"/>
                    <a:pt x="1" y="752"/>
                    <a:pt x="753" y="852"/>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6"/>
            <p:cNvSpPr/>
            <p:nvPr/>
          </p:nvSpPr>
          <p:spPr>
            <a:xfrm>
              <a:off x="2387684" y="3171122"/>
              <a:ext cx="574823" cy="177240"/>
            </a:xfrm>
            <a:custGeom>
              <a:rect b="b" l="l" r="r" t="t"/>
              <a:pathLst>
                <a:path extrusionOk="0" fill="none" h="1028" w="3334">
                  <a:moveTo>
                    <a:pt x="3334" y="0"/>
                  </a:moveTo>
                  <a:cubicBezTo>
                    <a:pt x="3334" y="0"/>
                    <a:pt x="1730" y="1028"/>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6"/>
            <p:cNvSpPr/>
            <p:nvPr/>
          </p:nvSpPr>
          <p:spPr>
            <a:xfrm>
              <a:off x="2482682" y="3024056"/>
              <a:ext cx="190343" cy="224998"/>
            </a:xfrm>
            <a:custGeom>
              <a:rect b="b" l="l" r="r" t="t"/>
              <a:pathLst>
                <a:path extrusionOk="0" fill="none" h="1305" w="1104">
                  <a:moveTo>
                    <a:pt x="1" y="1"/>
                  </a:moveTo>
                  <a:cubicBezTo>
                    <a:pt x="1" y="1"/>
                    <a:pt x="1103" y="452"/>
                    <a:pt x="928"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6"/>
            <p:cNvSpPr/>
            <p:nvPr/>
          </p:nvSpPr>
          <p:spPr>
            <a:xfrm>
              <a:off x="2223377" y="3231466"/>
              <a:ext cx="198964" cy="142930"/>
            </a:xfrm>
            <a:custGeom>
              <a:rect b="b" l="l" r="r" t="t"/>
              <a:pathLst>
                <a:path extrusionOk="0" fill="none" h="829" w="1154">
                  <a:moveTo>
                    <a:pt x="1" y="1"/>
                  </a:moveTo>
                  <a:cubicBezTo>
                    <a:pt x="1" y="1"/>
                    <a:pt x="302" y="803"/>
                    <a:pt x="1154" y="828"/>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6"/>
            <p:cNvSpPr/>
            <p:nvPr/>
          </p:nvSpPr>
          <p:spPr>
            <a:xfrm>
              <a:off x="2608025" y="3374221"/>
              <a:ext cx="233447" cy="138447"/>
            </a:xfrm>
            <a:custGeom>
              <a:rect b="b" l="l" r="r" t="t"/>
              <a:pathLst>
                <a:path extrusionOk="0" fill="none" h="803" w="1354">
                  <a:moveTo>
                    <a:pt x="1354" y="652"/>
                  </a:moveTo>
                  <a:cubicBezTo>
                    <a:pt x="1354" y="652"/>
                    <a:pt x="351" y="802"/>
                    <a:pt x="1"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6"/>
            <p:cNvSpPr/>
            <p:nvPr/>
          </p:nvSpPr>
          <p:spPr>
            <a:xfrm>
              <a:off x="2387684" y="3538356"/>
              <a:ext cx="281032" cy="229136"/>
            </a:xfrm>
            <a:custGeom>
              <a:rect b="b" l="l" r="r" t="t"/>
              <a:pathLst>
                <a:path extrusionOk="0" fill="none" h="1329" w="1630">
                  <a:moveTo>
                    <a:pt x="1629" y="1329"/>
                  </a:moveTo>
                  <a:cubicBezTo>
                    <a:pt x="1629" y="1329"/>
                    <a:pt x="552" y="1254"/>
                    <a:pt x="0" y="0"/>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6"/>
            <p:cNvSpPr/>
            <p:nvPr/>
          </p:nvSpPr>
          <p:spPr>
            <a:xfrm>
              <a:off x="2530268" y="3490771"/>
              <a:ext cx="77930" cy="224826"/>
            </a:xfrm>
            <a:custGeom>
              <a:rect b="b" l="l" r="r" t="t"/>
              <a:pathLst>
                <a:path extrusionOk="0" fill="none" h="1304" w="452">
                  <a:moveTo>
                    <a:pt x="201" y="1"/>
                  </a:moveTo>
                  <a:cubicBezTo>
                    <a:pt x="201" y="1"/>
                    <a:pt x="452" y="953"/>
                    <a:pt x="0" y="1304"/>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6"/>
            <p:cNvSpPr/>
            <p:nvPr/>
          </p:nvSpPr>
          <p:spPr>
            <a:xfrm>
              <a:off x="2223377" y="3672319"/>
              <a:ext cx="177412" cy="142758"/>
            </a:xfrm>
            <a:custGeom>
              <a:rect b="b" l="l" r="r" t="t"/>
              <a:pathLst>
                <a:path extrusionOk="0" fill="none" h="828" w="1029">
                  <a:moveTo>
                    <a:pt x="1" y="0"/>
                  </a:moveTo>
                  <a:cubicBezTo>
                    <a:pt x="1" y="0"/>
                    <a:pt x="1029" y="101"/>
                    <a:pt x="1029" y="827"/>
                  </a:cubicBez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58" name="Google Shape;1958;p26"/>
          <p:cNvCxnSpPr/>
          <p:nvPr/>
        </p:nvCxnSpPr>
        <p:spPr>
          <a:xfrm>
            <a:off x="2659200" y="1728975"/>
            <a:ext cx="1702800" cy="6201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59" name="Google Shape;1959;p26"/>
          <p:cNvCxnSpPr/>
          <p:nvPr/>
        </p:nvCxnSpPr>
        <p:spPr>
          <a:xfrm flipH="1">
            <a:off x="4883525" y="1720275"/>
            <a:ext cx="1702800" cy="6291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60" name="Google Shape;1960;p26"/>
          <p:cNvCxnSpPr/>
          <p:nvPr/>
        </p:nvCxnSpPr>
        <p:spPr>
          <a:xfrm flipH="1" rot="10800000">
            <a:off x="2661350" y="3610775"/>
            <a:ext cx="1700700" cy="325800"/>
          </a:xfrm>
          <a:prstGeom prst="bentConnector3">
            <a:avLst>
              <a:gd fmla="val 50000" name="adj1"/>
            </a:avLst>
          </a:prstGeom>
          <a:noFill/>
          <a:ln cap="flat" cmpd="sng" w="19050">
            <a:solidFill>
              <a:schemeClr val="dk2"/>
            </a:solidFill>
            <a:prstDash val="solid"/>
            <a:round/>
            <a:headEnd len="med" w="med" type="none"/>
            <a:tailEnd len="med" w="med" type="oval"/>
          </a:ln>
        </p:spPr>
      </p:cxnSp>
      <p:cxnSp>
        <p:nvCxnSpPr>
          <p:cNvPr id="1961" name="Google Shape;1961;p26"/>
          <p:cNvCxnSpPr/>
          <p:nvPr/>
        </p:nvCxnSpPr>
        <p:spPr>
          <a:xfrm rot="10800000">
            <a:off x="4883525" y="3610875"/>
            <a:ext cx="1702800" cy="576900"/>
          </a:xfrm>
          <a:prstGeom prst="bentConnector3">
            <a:avLst>
              <a:gd fmla="val 50000" name="adj1"/>
            </a:avLst>
          </a:prstGeom>
          <a:noFill/>
          <a:ln cap="flat" cmpd="sng" w="19050">
            <a:solidFill>
              <a:schemeClr val="dk2"/>
            </a:solidFill>
            <a:prstDash val="solid"/>
            <a:round/>
            <a:headEnd len="med" w="med" type="none"/>
            <a:tailEnd len="med" w="med" type="oval"/>
          </a:ln>
        </p:spPr>
      </p:cxnSp>
      <p:sp>
        <p:nvSpPr>
          <p:cNvPr id="1962" name="Google Shape;1962;p26"/>
          <p:cNvSpPr txBox="1"/>
          <p:nvPr/>
        </p:nvSpPr>
        <p:spPr>
          <a:xfrm>
            <a:off x="86100" y="2101825"/>
            <a:ext cx="2429700" cy="1201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model that generates the data behind the scenes by estimating the assumptions, distributions of the model</a:t>
            </a:r>
            <a:endParaRPr sz="1600">
              <a:solidFill>
                <a:schemeClr val="dk1"/>
              </a:solidFill>
              <a:latin typeface="Roboto"/>
              <a:ea typeface="Roboto"/>
              <a:cs typeface="Roboto"/>
              <a:sym typeface="Roboto"/>
            </a:endParaRPr>
          </a:p>
        </p:txBody>
      </p:sp>
      <p:sp>
        <p:nvSpPr>
          <p:cNvPr id="1963" name="Google Shape;1963;p26"/>
          <p:cNvSpPr txBox="1"/>
          <p:nvPr/>
        </p:nvSpPr>
        <p:spPr>
          <a:xfrm>
            <a:off x="764000" y="1546450"/>
            <a:ext cx="1751700" cy="316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2400">
                <a:solidFill>
                  <a:schemeClr val="dk2"/>
                </a:solidFill>
                <a:latin typeface="Bebas Neue"/>
                <a:ea typeface="Bebas Neue"/>
                <a:cs typeface="Bebas Neue"/>
                <a:sym typeface="Bebas Neue"/>
              </a:rPr>
              <a:t>generative classifier</a:t>
            </a:r>
            <a:endParaRPr sz="2400">
              <a:solidFill>
                <a:schemeClr val="dk2"/>
              </a:solidFill>
              <a:latin typeface="Bebas Neue"/>
              <a:ea typeface="Bebas Neue"/>
              <a:cs typeface="Bebas Neue"/>
              <a:sym typeface="Bebas Neue"/>
            </a:endParaRPr>
          </a:p>
        </p:txBody>
      </p:sp>
      <p:sp>
        <p:nvSpPr>
          <p:cNvPr id="1964" name="Google Shape;1964;p26"/>
          <p:cNvSpPr txBox="1"/>
          <p:nvPr/>
        </p:nvSpPr>
        <p:spPr>
          <a:xfrm>
            <a:off x="619400" y="4071350"/>
            <a:ext cx="1981800" cy="1201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uncertainties associated with each project component</a:t>
            </a:r>
            <a:endParaRPr sz="1600">
              <a:solidFill>
                <a:schemeClr val="dk1"/>
              </a:solidFill>
              <a:latin typeface="Roboto"/>
              <a:ea typeface="Roboto"/>
              <a:cs typeface="Roboto"/>
              <a:sym typeface="Roboto"/>
            </a:endParaRPr>
          </a:p>
          <a:p>
            <a:pPr indent="0" lvl="0" marL="0" rtl="0" algn="r">
              <a:spcBef>
                <a:spcPts val="0"/>
              </a:spcBef>
              <a:spcAft>
                <a:spcPts val="0"/>
              </a:spcAft>
              <a:buNone/>
            </a:pPr>
            <a:r>
              <a:t/>
            </a:r>
            <a:endParaRPr sz="1600">
              <a:solidFill>
                <a:schemeClr val="dk1"/>
              </a:solidFill>
              <a:latin typeface="Roboto"/>
              <a:ea typeface="Roboto"/>
              <a:cs typeface="Roboto"/>
              <a:sym typeface="Roboto"/>
            </a:endParaRPr>
          </a:p>
        </p:txBody>
      </p:sp>
      <p:sp>
        <p:nvSpPr>
          <p:cNvPr id="1965" name="Google Shape;1965;p26"/>
          <p:cNvSpPr txBox="1"/>
          <p:nvPr/>
        </p:nvSpPr>
        <p:spPr>
          <a:xfrm>
            <a:off x="764000" y="3442250"/>
            <a:ext cx="1799100" cy="629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2400">
                <a:solidFill>
                  <a:schemeClr val="dk2"/>
                </a:solidFill>
                <a:latin typeface="Bebas Neue"/>
                <a:ea typeface="Bebas Neue"/>
                <a:cs typeface="Bebas Neue"/>
                <a:sym typeface="Bebas Neue"/>
              </a:rPr>
              <a:t>probabilistic estimation</a:t>
            </a:r>
            <a:endParaRPr sz="2400">
              <a:solidFill>
                <a:schemeClr val="dk2"/>
              </a:solidFill>
              <a:latin typeface="Bebas Neue"/>
              <a:ea typeface="Bebas Neue"/>
              <a:cs typeface="Bebas Neue"/>
              <a:sym typeface="Bebas Neue"/>
            </a:endParaRPr>
          </a:p>
        </p:txBody>
      </p:sp>
      <p:sp>
        <p:nvSpPr>
          <p:cNvPr id="1966" name="Google Shape;1966;p26"/>
          <p:cNvSpPr txBox="1"/>
          <p:nvPr/>
        </p:nvSpPr>
        <p:spPr>
          <a:xfrm>
            <a:off x="6714200" y="2150954"/>
            <a:ext cx="1751700" cy="954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faster than K-NN. Thus, it could be used for prediction in real time</a:t>
            </a:r>
            <a:endParaRPr sz="1600">
              <a:solidFill>
                <a:schemeClr val="dk1"/>
              </a:solidFill>
              <a:latin typeface="Roboto"/>
              <a:ea typeface="Roboto"/>
              <a:cs typeface="Roboto"/>
              <a:sym typeface="Roboto"/>
            </a:endParaRPr>
          </a:p>
        </p:txBody>
      </p:sp>
      <p:sp>
        <p:nvSpPr>
          <p:cNvPr id="1967" name="Google Shape;1967;p26"/>
          <p:cNvSpPr txBox="1"/>
          <p:nvPr/>
        </p:nvSpPr>
        <p:spPr>
          <a:xfrm>
            <a:off x="6714300" y="1546450"/>
            <a:ext cx="1751700" cy="31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dk2"/>
                </a:solidFill>
                <a:latin typeface="Bebas Neue"/>
                <a:ea typeface="Bebas Neue"/>
                <a:cs typeface="Bebas Neue"/>
                <a:sym typeface="Bebas Neue"/>
              </a:rPr>
              <a:t>eager learning CLASSIFIER</a:t>
            </a:r>
            <a:endParaRPr sz="2400">
              <a:solidFill>
                <a:schemeClr val="dk2"/>
              </a:solidFill>
              <a:latin typeface="Bebas Neue"/>
              <a:ea typeface="Bebas Neue"/>
              <a:cs typeface="Bebas Neue"/>
              <a:sym typeface="Bebas Neue"/>
            </a:endParaRPr>
          </a:p>
        </p:txBody>
      </p:sp>
      <p:sp>
        <p:nvSpPr>
          <p:cNvPr id="1968" name="Google Shape;1968;p26"/>
          <p:cNvSpPr txBox="1"/>
          <p:nvPr/>
        </p:nvSpPr>
        <p:spPr>
          <a:xfrm>
            <a:off x="6714300" y="4428025"/>
            <a:ext cx="2429700" cy="52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It’s used in email filtering and sentiment analysis</a:t>
            </a:r>
            <a:endParaRPr sz="1600">
              <a:solidFill>
                <a:schemeClr val="dk1"/>
              </a:solidFill>
              <a:latin typeface="Roboto"/>
              <a:ea typeface="Roboto"/>
              <a:cs typeface="Roboto"/>
              <a:sym typeface="Roboto"/>
            </a:endParaRPr>
          </a:p>
        </p:txBody>
      </p:sp>
      <p:sp>
        <p:nvSpPr>
          <p:cNvPr id="1969" name="Google Shape;1969;p26"/>
          <p:cNvSpPr txBox="1"/>
          <p:nvPr/>
        </p:nvSpPr>
        <p:spPr>
          <a:xfrm>
            <a:off x="6714300" y="3833725"/>
            <a:ext cx="1751700" cy="59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400">
                <a:solidFill>
                  <a:schemeClr val="dk2"/>
                </a:solidFill>
                <a:latin typeface="Bebas Neue"/>
                <a:ea typeface="Bebas Neue"/>
                <a:cs typeface="Bebas Neue"/>
                <a:sym typeface="Bebas Neue"/>
              </a:rPr>
              <a:t>USED IN TEXT CLASSIFICATION</a:t>
            </a:r>
            <a:endParaRPr sz="2400">
              <a:solidFill>
                <a:schemeClr val="dk2"/>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27"/>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ADVANTAGES</a:t>
            </a:r>
            <a:endParaRPr/>
          </a:p>
        </p:txBody>
      </p:sp>
      <p:sp>
        <p:nvSpPr>
          <p:cNvPr id="1975" name="Google Shape;1975;p27"/>
          <p:cNvSpPr txBox="1"/>
          <p:nvPr>
            <p:ph idx="1" type="subTitle"/>
          </p:nvPr>
        </p:nvSpPr>
        <p:spPr>
          <a:xfrm>
            <a:off x="507400" y="2736250"/>
            <a:ext cx="3084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It requires short computational time for training.</a:t>
            </a:r>
            <a:endParaRPr/>
          </a:p>
          <a:p>
            <a:pPr indent="-361950" lvl="0" marL="457200" rtl="0" algn="l">
              <a:spcBef>
                <a:spcPts val="0"/>
              </a:spcBef>
              <a:spcAft>
                <a:spcPts val="0"/>
              </a:spcAft>
              <a:buSzPts val="2100"/>
              <a:buChar char="●"/>
            </a:pPr>
            <a:r>
              <a:rPr lang="en"/>
              <a:t>It improves the classification performance by removing the irrelevant features.</a:t>
            </a:r>
            <a:endParaRPr/>
          </a:p>
          <a:p>
            <a:pPr indent="-361950" lvl="0" marL="457200" rtl="0" algn="l">
              <a:spcBef>
                <a:spcPts val="0"/>
              </a:spcBef>
              <a:spcAft>
                <a:spcPts val="0"/>
              </a:spcAft>
              <a:buSzPts val="2100"/>
              <a:buChar char="●"/>
            </a:pPr>
            <a:r>
              <a:rPr lang="en"/>
              <a:t>It has good performance. </a:t>
            </a:r>
            <a:endParaRPr/>
          </a:p>
        </p:txBody>
      </p:sp>
      <p:grpSp>
        <p:nvGrpSpPr>
          <p:cNvPr id="1976" name="Google Shape;1976;p27"/>
          <p:cNvGrpSpPr/>
          <p:nvPr/>
        </p:nvGrpSpPr>
        <p:grpSpPr>
          <a:xfrm>
            <a:off x="5223124" y="1747380"/>
            <a:ext cx="4264443" cy="2945603"/>
            <a:chOff x="5011723" y="1494466"/>
            <a:chExt cx="4267431" cy="2947666"/>
          </a:xfrm>
        </p:grpSpPr>
        <p:grpSp>
          <p:nvGrpSpPr>
            <p:cNvPr id="1977" name="Google Shape;1977;p27"/>
            <p:cNvGrpSpPr/>
            <p:nvPr/>
          </p:nvGrpSpPr>
          <p:grpSpPr>
            <a:xfrm>
              <a:off x="5011723" y="1494466"/>
              <a:ext cx="2857496" cy="2154750"/>
              <a:chOff x="3499629" y="1503696"/>
              <a:chExt cx="1163286" cy="877163"/>
            </a:xfrm>
          </p:grpSpPr>
          <p:sp>
            <p:nvSpPr>
              <p:cNvPr id="1978" name="Google Shape;1978;p27"/>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7"/>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7"/>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7"/>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7"/>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7"/>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7"/>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7"/>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7"/>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7"/>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7"/>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7"/>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1" name="Google Shape;1991;p27"/>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1992" name="Google Shape;1992;p27"/>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96" name="Google Shape;1996;p27"/>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1997" name="Google Shape;1997;p27"/>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1998" name="Google Shape;1998;p27"/>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1999" name="Google Shape;1999;p27"/>
            <p:cNvGrpSpPr/>
            <p:nvPr/>
          </p:nvGrpSpPr>
          <p:grpSpPr>
            <a:xfrm>
              <a:off x="6090716" y="2028530"/>
              <a:ext cx="978651" cy="1086812"/>
              <a:chOff x="6151275" y="2095925"/>
              <a:chExt cx="857113" cy="951841"/>
            </a:xfrm>
          </p:grpSpPr>
          <p:sp>
            <p:nvSpPr>
              <p:cNvPr id="2000" name="Google Shape;2000;p27"/>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2" name="Google Shape;2002;p27"/>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28"/>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DIS</a:t>
            </a:r>
            <a:r>
              <a:rPr lang="en"/>
              <a:t>ADVANTAGES</a:t>
            </a:r>
            <a:endParaRPr/>
          </a:p>
        </p:txBody>
      </p:sp>
      <p:sp>
        <p:nvSpPr>
          <p:cNvPr id="2008" name="Google Shape;2008;p28"/>
          <p:cNvSpPr txBox="1"/>
          <p:nvPr>
            <p:ph idx="1" type="subTitle"/>
          </p:nvPr>
        </p:nvSpPr>
        <p:spPr>
          <a:xfrm>
            <a:off x="507400" y="2722225"/>
            <a:ext cx="3084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Char char="●"/>
            </a:pPr>
            <a:r>
              <a:rPr lang="en"/>
              <a:t>T</a:t>
            </a:r>
            <a:r>
              <a:rPr lang="en"/>
              <a:t>he Naive Bayes classifier requires a very large number of records to obtain good results. </a:t>
            </a:r>
            <a:endParaRPr/>
          </a:p>
          <a:p>
            <a:pPr indent="-361950" lvl="0" marL="457200" rtl="0" algn="l">
              <a:spcBef>
                <a:spcPts val="0"/>
              </a:spcBef>
              <a:spcAft>
                <a:spcPts val="0"/>
              </a:spcAft>
              <a:buSzPts val="2100"/>
              <a:buChar char="●"/>
            </a:pPr>
            <a:r>
              <a:rPr lang="en"/>
              <a:t> Less accurate as compared to other classifiers on some datasets. </a:t>
            </a:r>
            <a:endParaRPr/>
          </a:p>
        </p:txBody>
      </p:sp>
      <p:grpSp>
        <p:nvGrpSpPr>
          <p:cNvPr id="2009" name="Google Shape;2009;p28"/>
          <p:cNvGrpSpPr/>
          <p:nvPr/>
        </p:nvGrpSpPr>
        <p:grpSpPr>
          <a:xfrm>
            <a:off x="5223124" y="1747380"/>
            <a:ext cx="4264443" cy="2945603"/>
            <a:chOff x="5011723" y="1494466"/>
            <a:chExt cx="4267431" cy="2947666"/>
          </a:xfrm>
        </p:grpSpPr>
        <p:grpSp>
          <p:nvGrpSpPr>
            <p:cNvPr id="2010" name="Google Shape;2010;p28"/>
            <p:cNvGrpSpPr/>
            <p:nvPr/>
          </p:nvGrpSpPr>
          <p:grpSpPr>
            <a:xfrm>
              <a:off x="5011723" y="1494466"/>
              <a:ext cx="2857496" cy="2154750"/>
              <a:chOff x="3499629" y="1503696"/>
              <a:chExt cx="1163286" cy="877163"/>
            </a:xfrm>
          </p:grpSpPr>
          <p:sp>
            <p:nvSpPr>
              <p:cNvPr id="2011" name="Google Shape;2011;p28"/>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8"/>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8"/>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8"/>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8"/>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8"/>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8"/>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4" name="Google Shape;2024;p28"/>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025" name="Google Shape;2025;p28"/>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8"/>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9" name="Google Shape;2029;p28"/>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030" name="Google Shape;2030;p28"/>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031" name="Google Shape;2031;p28"/>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032" name="Google Shape;2032;p28"/>
            <p:cNvGrpSpPr/>
            <p:nvPr/>
          </p:nvGrpSpPr>
          <p:grpSpPr>
            <a:xfrm>
              <a:off x="6090716" y="2028530"/>
              <a:ext cx="978651" cy="1086812"/>
              <a:chOff x="6151275" y="2095925"/>
              <a:chExt cx="857113" cy="951841"/>
            </a:xfrm>
          </p:grpSpPr>
          <p:sp>
            <p:nvSpPr>
              <p:cNvPr id="2033" name="Google Shape;2033;p28"/>
              <p:cNvSpPr/>
              <p:nvPr/>
            </p:nvSpPr>
            <p:spPr>
              <a:xfrm>
                <a:off x="6271561" y="2201333"/>
                <a:ext cx="526314" cy="386352"/>
              </a:xfrm>
              <a:custGeom>
                <a:rect b="b" l="l" r="r" t="t"/>
                <a:pathLst>
                  <a:path extrusionOk="0" h="6440" w="8773">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6677534" y="2258326"/>
                <a:ext cx="70731" cy="51174"/>
              </a:xfrm>
              <a:custGeom>
                <a:rect b="b" l="l" r="r" t="t"/>
                <a:pathLst>
                  <a:path extrusionOk="0" fill="none" h="853" w="1179">
                    <a:moveTo>
                      <a:pt x="1154" y="0"/>
                    </a:moveTo>
                    <a:cubicBezTo>
                      <a:pt x="1154" y="0"/>
                      <a:pt x="1179" y="852"/>
                      <a:pt x="1" y="85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8"/>
              <p:cNvSpPr/>
              <p:nvPr/>
            </p:nvSpPr>
            <p:spPr>
              <a:xfrm>
                <a:off x="6588864" y="2205712"/>
                <a:ext cx="40615" cy="60172"/>
              </a:xfrm>
              <a:custGeom>
                <a:rect b="b" l="l" r="r" t="t"/>
                <a:pathLst>
                  <a:path extrusionOk="0" fill="none" h="1003" w="677">
                    <a:moveTo>
                      <a:pt x="326" y="0"/>
                    </a:moveTo>
                    <a:cubicBezTo>
                      <a:pt x="326" y="0"/>
                      <a:pt x="0" y="652"/>
                      <a:pt x="677" y="1003"/>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8"/>
              <p:cNvSpPr/>
              <p:nvPr/>
            </p:nvSpPr>
            <p:spPr>
              <a:xfrm>
                <a:off x="6527192" y="2309440"/>
                <a:ext cx="133903" cy="108286"/>
              </a:xfrm>
              <a:custGeom>
                <a:rect b="b" l="l" r="r" t="t"/>
                <a:pathLst>
                  <a:path extrusionOk="0" fill="none" h="1805" w="2232">
                    <a:moveTo>
                      <a:pt x="2231" y="1805"/>
                    </a:moveTo>
                    <a:cubicBezTo>
                      <a:pt x="2231" y="1805"/>
                      <a:pt x="677" y="1579"/>
                      <a:pt x="0" y="0"/>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8"/>
              <p:cNvSpPr/>
              <p:nvPr/>
            </p:nvSpPr>
            <p:spPr>
              <a:xfrm>
                <a:off x="6579805" y="2300441"/>
                <a:ext cx="42175" cy="79730"/>
              </a:xfrm>
              <a:custGeom>
                <a:rect b="b" l="l" r="r" t="t"/>
                <a:pathLst>
                  <a:path extrusionOk="0" fill="none" h="1329" w="703">
                    <a:moveTo>
                      <a:pt x="402" y="0"/>
                    </a:moveTo>
                    <a:cubicBezTo>
                      <a:pt x="402" y="0"/>
                      <a:pt x="702" y="1153"/>
                      <a:pt x="1" y="1328"/>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6405406" y="2219211"/>
                <a:ext cx="72231" cy="108346"/>
              </a:xfrm>
              <a:custGeom>
                <a:rect b="b" l="l" r="r" t="t"/>
                <a:pathLst>
                  <a:path extrusionOk="0" fill="none" h="1806" w="1204">
                    <a:moveTo>
                      <a:pt x="1203" y="1"/>
                    </a:moveTo>
                    <a:cubicBezTo>
                      <a:pt x="1203" y="1"/>
                      <a:pt x="0" y="928"/>
                      <a:pt x="627" y="1805"/>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6324175" y="2324499"/>
                <a:ext cx="48174" cy="39115"/>
              </a:xfrm>
              <a:custGeom>
                <a:rect b="b" l="l" r="r" t="t"/>
                <a:pathLst>
                  <a:path extrusionOk="0" fill="none" h="652" w="803">
                    <a:moveTo>
                      <a:pt x="1" y="251"/>
                    </a:moveTo>
                    <a:cubicBezTo>
                      <a:pt x="1" y="251"/>
                      <a:pt x="703" y="0"/>
                      <a:pt x="803" y="65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6346732" y="2380112"/>
                <a:ext cx="139903" cy="150401"/>
              </a:xfrm>
              <a:custGeom>
                <a:rect b="b" l="l" r="r" t="t"/>
                <a:pathLst>
                  <a:path extrusionOk="0" fill="none" h="2507" w="2332">
                    <a:moveTo>
                      <a:pt x="1" y="2507"/>
                    </a:moveTo>
                    <a:cubicBezTo>
                      <a:pt x="126" y="2482"/>
                      <a:pt x="2332" y="1730"/>
                      <a:pt x="2031" y="0"/>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6369290" y="2410169"/>
                <a:ext cx="48174" cy="82790"/>
              </a:xfrm>
              <a:custGeom>
                <a:rect b="b" l="l" r="r" t="t"/>
                <a:pathLst>
                  <a:path extrusionOk="0" fill="none" h="1380" w="803">
                    <a:moveTo>
                      <a:pt x="427" y="1"/>
                    </a:moveTo>
                    <a:cubicBezTo>
                      <a:pt x="427" y="1"/>
                      <a:pt x="1" y="853"/>
                      <a:pt x="803" y="1379"/>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6279120" y="2429726"/>
                <a:ext cx="49674" cy="28616"/>
              </a:xfrm>
              <a:custGeom>
                <a:rect b="b" l="l" r="r" t="t"/>
                <a:pathLst>
                  <a:path extrusionOk="0" fill="none" h="477" w="828">
                    <a:moveTo>
                      <a:pt x="827" y="0"/>
                    </a:moveTo>
                    <a:cubicBezTo>
                      <a:pt x="827" y="0"/>
                      <a:pt x="727" y="477"/>
                      <a:pt x="0" y="477"/>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6518193" y="2435726"/>
                <a:ext cx="34616" cy="76730"/>
              </a:xfrm>
              <a:custGeom>
                <a:rect b="b" l="l" r="r" t="t"/>
                <a:pathLst>
                  <a:path extrusionOk="0" fill="none" h="1279" w="577">
                    <a:moveTo>
                      <a:pt x="577" y="1279"/>
                    </a:moveTo>
                    <a:cubicBezTo>
                      <a:pt x="577" y="1279"/>
                      <a:pt x="0" y="903"/>
                      <a:pt x="75" y="1"/>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6677534" y="2363554"/>
                <a:ext cx="70731" cy="39175"/>
              </a:xfrm>
              <a:custGeom>
                <a:rect b="b" l="l" r="r" t="t"/>
                <a:pathLst>
                  <a:path extrusionOk="0" fill="none" h="653" w="1179">
                    <a:moveTo>
                      <a:pt x="1179" y="577"/>
                    </a:moveTo>
                    <a:cubicBezTo>
                      <a:pt x="1179" y="577"/>
                      <a:pt x="126" y="652"/>
                      <a:pt x="1" y="1"/>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6455020" y="2210212"/>
                <a:ext cx="85789" cy="48174"/>
              </a:xfrm>
              <a:custGeom>
                <a:rect b="b" l="l" r="r" t="t"/>
                <a:pathLst>
                  <a:path extrusionOk="0" fill="none" h="803" w="1430">
                    <a:moveTo>
                      <a:pt x="0" y="502"/>
                    </a:moveTo>
                    <a:cubicBezTo>
                      <a:pt x="126" y="527"/>
                      <a:pt x="1053" y="0"/>
                      <a:pt x="1429" y="802"/>
                    </a:cubicBezTo>
                  </a:path>
                </a:pathLst>
              </a:custGeom>
              <a:noFill/>
              <a:ln cap="rnd" cmpd="sng" w="4375">
                <a:solidFill>
                  <a:srgbClr val="606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29"/>
          <p:cNvSpPr txBox="1"/>
          <p:nvPr>
            <p:ph type="title"/>
          </p:nvPr>
        </p:nvSpPr>
        <p:spPr>
          <a:xfrm>
            <a:off x="4914300" y="1579150"/>
            <a:ext cx="3509700" cy="587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KNN CLASSIFIER</a:t>
            </a:r>
            <a:endParaRPr/>
          </a:p>
        </p:txBody>
      </p:sp>
      <p:sp>
        <p:nvSpPr>
          <p:cNvPr id="2053" name="Google Shape;2053;p29"/>
          <p:cNvSpPr txBox="1"/>
          <p:nvPr>
            <p:ph idx="1" type="subTitle"/>
          </p:nvPr>
        </p:nvSpPr>
        <p:spPr>
          <a:xfrm>
            <a:off x="3522550" y="2726125"/>
            <a:ext cx="4901400" cy="1493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It is based on the principle that the samples that are similar, generally lies in close vicinity </a:t>
            </a:r>
            <a:endParaRPr/>
          </a:p>
          <a:p>
            <a:pPr indent="0" lvl="0" marL="0" rtl="0" algn="r">
              <a:spcBef>
                <a:spcPts val="0"/>
              </a:spcBef>
              <a:spcAft>
                <a:spcPts val="0"/>
              </a:spcAft>
              <a:buNone/>
            </a:pPr>
            <a:r>
              <a:rPr lang="en"/>
              <a:t>Nearest-neighbor classifiers are based on learning by resemblance, i.e. by comparing a given test sample with the available training samples which are similar to it.</a:t>
            </a:r>
            <a:endParaRPr/>
          </a:p>
          <a:p>
            <a:pPr indent="0" lvl="0" marL="0" rtl="0" algn="r">
              <a:spcBef>
                <a:spcPts val="0"/>
              </a:spcBef>
              <a:spcAft>
                <a:spcPts val="0"/>
              </a:spcAft>
              <a:buNone/>
            </a:pPr>
            <a:r>
              <a:rPr lang="en"/>
              <a:t>K-NN works on the belief that the data is connected in a feature space. Hence, all the points are considered in order, to find out the distance among the data points. ED-HD is used according to the data type of data classes used</a:t>
            </a:r>
            <a:endParaRPr/>
          </a:p>
        </p:txBody>
      </p:sp>
      <p:grpSp>
        <p:nvGrpSpPr>
          <p:cNvPr id="2054" name="Google Shape;2054;p29"/>
          <p:cNvGrpSpPr/>
          <p:nvPr/>
        </p:nvGrpSpPr>
        <p:grpSpPr>
          <a:xfrm>
            <a:off x="2079988" y="2381809"/>
            <a:ext cx="622204" cy="916058"/>
            <a:chOff x="2071313" y="2116009"/>
            <a:chExt cx="622204" cy="916058"/>
          </a:xfrm>
        </p:grpSpPr>
        <p:sp>
          <p:nvSpPr>
            <p:cNvPr id="2055" name="Google Shape;2055;p29"/>
            <p:cNvSpPr/>
            <p:nvPr/>
          </p:nvSpPr>
          <p:spPr>
            <a:xfrm>
              <a:off x="2088552" y="2798660"/>
              <a:ext cx="602092" cy="233408"/>
            </a:xfrm>
            <a:custGeom>
              <a:rect b="b" l="l" r="r" t="t"/>
              <a:pathLst>
                <a:path extrusionOk="0" h="2031" w="5239">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9"/>
            <p:cNvSpPr/>
            <p:nvPr/>
          </p:nvSpPr>
          <p:spPr>
            <a:xfrm>
              <a:off x="2088552" y="2798660"/>
              <a:ext cx="602092" cy="233408"/>
            </a:xfrm>
            <a:custGeom>
              <a:rect b="b" l="l" r="r" t="t"/>
              <a:pathLst>
                <a:path extrusionOk="0" fill="none" h="2031" w="5239">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9"/>
            <p:cNvSpPr/>
            <p:nvPr/>
          </p:nvSpPr>
          <p:spPr>
            <a:xfrm>
              <a:off x="2082806" y="2732463"/>
              <a:ext cx="610711" cy="129633"/>
            </a:xfrm>
            <a:custGeom>
              <a:rect b="b" l="l" r="r" t="t"/>
              <a:pathLst>
                <a:path extrusionOk="0" h="1128" w="5314">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9"/>
            <p:cNvSpPr/>
            <p:nvPr/>
          </p:nvSpPr>
          <p:spPr>
            <a:xfrm>
              <a:off x="2082806" y="2732463"/>
              <a:ext cx="610711" cy="129633"/>
            </a:xfrm>
            <a:custGeom>
              <a:rect b="b" l="l" r="r" t="t"/>
              <a:pathLst>
                <a:path extrusionOk="0" fill="none" h="1128" w="5314">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9"/>
            <p:cNvSpPr/>
            <p:nvPr/>
          </p:nvSpPr>
          <p:spPr>
            <a:xfrm>
              <a:off x="2169229" y="2700744"/>
              <a:ext cx="414879" cy="161351"/>
            </a:xfrm>
            <a:custGeom>
              <a:rect b="b" l="l" r="r" t="t"/>
              <a:pathLst>
                <a:path extrusionOk="0" h="1404" w="361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9"/>
            <p:cNvSpPr/>
            <p:nvPr/>
          </p:nvSpPr>
          <p:spPr>
            <a:xfrm>
              <a:off x="2169229" y="2700744"/>
              <a:ext cx="414879" cy="161351"/>
            </a:xfrm>
            <a:custGeom>
              <a:rect b="b" l="l" r="r" t="t"/>
              <a:pathLst>
                <a:path extrusionOk="0" fill="none" h="1404" w="361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9"/>
            <p:cNvSpPr/>
            <p:nvPr/>
          </p:nvSpPr>
          <p:spPr>
            <a:xfrm>
              <a:off x="2074187" y="2490433"/>
              <a:ext cx="602092" cy="236281"/>
            </a:xfrm>
            <a:custGeom>
              <a:rect b="b" l="l" r="r" t="t"/>
              <a:pathLst>
                <a:path extrusionOk="0" h="2056" w="5239">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9"/>
            <p:cNvSpPr/>
            <p:nvPr/>
          </p:nvSpPr>
          <p:spPr>
            <a:xfrm>
              <a:off x="2074187" y="2490433"/>
              <a:ext cx="602092" cy="236281"/>
            </a:xfrm>
            <a:custGeom>
              <a:rect b="b" l="l" r="r" t="t"/>
              <a:pathLst>
                <a:path extrusionOk="0" fill="none" h="2056" w="5239">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2071313" y="2424236"/>
              <a:ext cx="610711" cy="124001"/>
            </a:xfrm>
            <a:custGeom>
              <a:rect b="b" l="l" r="r" t="t"/>
              <a:pathLst>
                <a:path extrusionOk="0" h="1079" w="5314">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2247033" y="2490433"/>
              <a:ext cx="259271" cy="43326"/>
            </a:xfrm>
            <a:custGeom>
              <a:rect b="b" l="l" r="r" t="t"/>
              <a:pathLst>
                <a:path extrusionOk="0" h="377" w="2256">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2071313" y="2424236"/>
              <a:ext cx="610711" cy="124001"/>
            </a:xfrm>
            <a:custGeom>
              <a:rect b="b" l="l" r="r" t="t"/>
              <a:pathLst>
                <a:path extrusionOk="0" fill="none" h="1079" w="5314">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2169229" y="2392517"/>
              <a:ext cx="414879" cy="161466"/>
            </a:xfrm>
            <a:custGeom>
              <a:rect b="b" l="l" r="r" t="t"/>
              <a:pathLst>
                <a:path extrusionOk="0" h="1405" w="361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9"/>
            <p:cNvSpPr/>
            <p:nvPr/>
          </p:nvSpPr>
          <p:spPr>
            <a:xfrm>
              <a:off x="2169229" y="2392517"/>
              <a:ext cx="414879" cy="161466"/>
            </a:xfrm>
            <a:custGeom>
              <a:rect b="b" l="l" r="r" t="t"/>
              <a:pathLst>
                <a:path extrusionOk="0" fill="none" h="1405" w="361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2074187" y="2182320"/>
              <a:ext cx="602092" cy="236281"/>
            </a:xfrm>
            <a:custGeom>
              <a:rect b="b" l="l" r="r" t="t"/>
              <a:pathLst>
                <a:path extrusionOk="0" h="2056" w="5239">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2074187" y="2182320"/>
              <a:ext cx="602092" cy="236281"/>
            </a:xfrm>
            <a:custGeom>
              <a:rect b="b" l="l" r="r" t="t"/>
              <a:pathLst>
                <a:path extrusionOk="0" fill="none" h="2056" w="5239">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2071313" y="2116009"/>
              <a:ext cx="610711" cy="121128"/>
            </a:xfrm>
            <a:custGeom>
              <a:rect b="b" l="l" r="r" t="t"/>
              <a:pathLst>
                <a:path extrusionOk="0" h="1054" w="5314">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2071313" y="2116009"/>
              <a:ext cx="610711" cy="121128"/>
            </a:xfrm>
            <a:custGeom>
              <a:rect b="b" l="l" r="r" t="t"/>
              <a:pathLst>
                <a:path extrusionOk="0" fill="none" h="1054" w="5314">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cap="flat" cmpd="sng" w="19050">
              <a:solidFill>
                <a:schemeClr val="accent3"/>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9"/>
            <p:cNvSpPr/>
            <p:nvPr/>
          </p:nvSpPr>
          <p:spPr>
            <a:xfrm>
              <a:off x="2247033" y="2162094"/>
              <a:ext cx="259271" cy="43326"/>
            </a:xfrm>
            <a:custGeom>
              <a:rect b="b" l="l" r="r" t="t"/>
              <a:pathLst>
                <a:path extrusionOk="0" h="377" w="2256">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p30"/>
          <p:cNvSpPr txBox="1"/>
          <p:nvPr>
            <p:ph type="title"/>
          </p:nvPr>
        </p:nvSpPr>
        <p:spPr>
          <a:xfrm>
            <a:off x="720000" y="1747375"/>
            <a:ext cx="2871600" cy="50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steps</a:t>
            </a:r>
            <a:endParaRPr/>
          </a:p>
        </p:txBody>
      </p:sp>
      <p:sp>
        <p:nvSpPr>
          <p:cNvPr id="2078" name="Google Shape;2078;p30"/>
          <p:cNvSpPr txBox="1"/>
          <p:nvPr>
            <p:ph idx="1" type="subTitle"/>
          </p:nvPr>
        </p:nvSpPr>
        <p:spPr>
          <a:xfrm>
            <a:off x="507400" y="2736250"/>
            <a:ext cx="4320300" cy="1417200"/>
          </a:xfrm>
          <a:prstGeom prst="rect">
            <a:avLst/>
          </a:prstGeom>
        </p:spPr>
        <p:txBody>
          <a:bodyPr anchorCtr="0" anchor="ctr" bIns="0" lIns="0" spcFirstLastPara="1" rIns="0" wrap="square" tIns="0">
            <a:noAutofit/>
          </a:bodyPr>
          <a:lstStyle/>
          <a:p>
            <a:pPr indent="-361950" lvl="0" marL="457200" rtl="0" algn="l">
              <a:spcBef>
                <a:spcPts val="0"/>
              </a:spcBef>
              <a:spcAft>
                <a:spcPts val="0"/>
              </a:spcAft>
              <a:buSzPts val="2100"/>
              <a:buAutoNum type="romanUcPeriod"/>
            </a:pPr>
            <a:r>
              <a:rPr lang="en"/>
              <a:t>Initialize value of K.</a:t>
            </a:r>
            <a:endParaRPr/>
          </a:p>
          <a:p>
            <a:pPr indent="-361950" lvl="0" marL="457200" rtl="0" algn="l">
              <a:spcBef>
                <a:spcPts val="0"/>
              </a:spcBef>
              <a:spcAft>
                <a:spcPts val="0"/>
              </a:spcAft>
              <a:buSzPts val="2100"/>
              <a:buAutoNum type="romanUcPeriod"/>
            </a:pPr>
            <a:r>
              <a:rPr lang="en"/>
              <a:t>Calculate distance between input sample and training samples.</a:t>
            </a:r>
            <a:endParaRPr/>
          </a:p>
          <a:p>
            <a:pPr indent="-361950" lvl="0" marL="457200" rtl="0" algn="l">
              <a:spcBef>
                <a:spcPts val="0"/>
              </a:spcBef>
              <a:spcAft>
                <a:spcPts val="0"/>
              </a:spcAft>
              <a:buSzPts val="2100"/>
              <a:buAutoNum type="romanUcPeriod"/>
            </a:pPr>
            <a:r>
              <a:rPr lang="en"/>
              <a:t>Sort the distances.</a:t>
            </a:r>
            <a:endParaRPr/>
          </a:p>
          <a:p>
            <a:pPr indent="-361950" lvl="0" marL="457200" rtl="0" algn="l">
              <a:spcBef>
                <a:spcPts val="0"/>
              </a:spcBef>
              <a:spcAft>
                <a:spcPts val="0"/>
              </a:spcAft>
              <a:buSzPts val="2100"/>
              <a:buAutoNum type="romanUcPeriod"/>
            </a:pPr>
            <a:r>
              <a:rPr lang="en"/>
              <a:t>Take top K- nearest neighbors.</a:t>
            </a:r>
            <a:endParaRPr/>
          </a:p>
          <a:p>
            <a:pPr indent="-361950" lvl="0" marL="457200" rtl="0" algn="l">
              <a:spcBef>
                <a:spcPts val="0"/>
              </a:spcBef>
              <a:spcAft>
                <a:spcPts val="0"/>
              </a:spcAft>
              <a:buSzPts val="2100"/>
              <a:buAutoNum type="romanUcPeriod"/>
            </a:pPr>
            <a:r>
              <a:rPr lang="en"/>
              <a:t>Apply simple majority. </a:t>
            </a:r>
            <a:endParaRPr/>
          </a:p>
          <a:p>
            <a:pPr indent="-361950" lvl="0" marL="457200" rtl="0" algn="l">
              <a:spcBef>
                <a:spcPts val="0"/>
              </a:spcBef>
              <a:spcAft>
                <a:spcPts val="0"/>
              </a:spcAft>
              <a:buSzPts val="2100"/>
              <a:buAutoNum type="romanUcPeriod"/>
            </a:pPr>
            <a:r>
              <a:rPr lang="en"/>
              <a:t>Predict class label with more neighbors for input sample. </a:t>
            </a:r>
            <a:endParaRPr/>
          </a:p>
        </p:txBody>
      </p:sp>
      <p:grpSp>
        <p:nvGrpSpPr>
          <p:cNvPr id="2079" name="Google Shape;2079;p30"/>
          <p:cNvGrpSpPr/>
          <p:nvPr/>
        </p:nvGrpSpPr>
        <p:grpSpPr>
          <a:xfrm>
            <a:off x="5223124" y="1747380"/>
            <a:ext cx="4264443" cy="2945603"/>
            <a:chOff x="5011723" y="1494466"/>
            <a:chExt cx="4267431" cy="2947666"/>
          </a:xfrm>
        </p:grpSpPr>
        <p:grpSp>
          <p:nvGrpSpPr>
            <p:cNvPr id="2080" name="Google Shape;2080;p30"/>
            <p:cNvGrpSpPr/>
            <p:nvPr/>
          </p:nvGrpSpPr>
          <p:grpSpPr>
            <a:xfrm>
              <a:off x="5011723" y="1494466"/>
              <a:ext cx="2857496" cy="2154750"/>
              <a:chOff x="3499629" y="1503696"/>
              <a:chExt cx="1163286" cy="877163"/>
            </a:xfrm>
          </p:grpSpPr>
          <p:sp>
            <p:nvSpPr>
              <p:cNvPr id="2081" name="Google Shape;2081;p30"/>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3770468"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3770468" y="1613295"/>
                <a:ext cx="122" cy="633540"/>
              </a:xfrm>
              <a:custGeom>
                <a:rect b="b" l="l" r="r" t="t"/>
                <a:pathLst>
                  <a:path extrusionOk="0" fill="none" h="5214" w="1">
                    <a:moveTo>
                      <a:pt x="0" y="5213"/>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3770468"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3816033" y="1591910"/>
                <a:ext cx="633662" cy="122"/>
              </a:xfrm>
              <a:custGeom>
                <a:rect b="b" l="l" r="r" t="t"/>
                <a:pathLst>
                  <a:path extrusionOk="0" fill="none" h="1" w="5215">
                    <a:moveTo>
                      <a:pt x="1" y="1"/>
                    </a:moveTo>
                    <a:lnTo>
                      <a:pt x="5214"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4470832" y="1591910"/>
                <a:ext cx="122" cy="122"/>
              </a:xfrm>
              <a:custGeom>
                <a:rect b="b" l="l" r="r" t="t"/>
                <a:pathLst>
                  <a:path extrusionOk="0" fill="none" h="1" w="1">
                    <a:moveTo>
                      <a:pt x="0" y="1"/>
                    </a:moveTo>
                    <a:lnTo>
                      <a:pt x="0" y="1"/>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4470832" y="1634559"/>
                <a:ext cx="122" cy="633540"/>
              </a:xfrm>
              <a:custGeom>
                <a:rect b="b" l="l" r="r" t="t"/>
                <a:pathLst>
                  <a:path extrusionOk="0" fill="none" h="5214" w="1">
                    <a:moveTo>
                      <a:pt x="0" y="1"/>
                    </a:moveTo>
                    <a:lnTo>
                      <a:pt x="0" y="5214"/>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4470832" y="2292396"/>
                <a:ext cx="122" cy="122"/>
              </a:xfrm>
              <a:custGeom>
                <a:rect b="b" l="l" r="r" t="t"/>
                <a:pathLst>
                  <a:path extrusionOk="0" fill="none" h="1" w="1">
                    <a:moveTo>
                      <a:pt x="0" y="0"/>
                    </a:moveTo>
                    <a:lnTo>
                      <a:pt x="0" y="0"/>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3794769" y="2292396"/>
                <a:ext cx="633540" cy="122"/>
              </a:xfrm>
              <a:custGeom>
                <a:rect b="b" l="l" r="r" t="t"/>
                <a:pathLst>
                  <a:path extrusionOk="0" fill="none" h="1" w="5214">
                    <a:moveTo>
                      <a:pt x="5214"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3586147" y="2030427"/>
                <a:ext cx="94533" cy="122"/>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3592223" y="1793003"/>
                <a:ext cx="82382" cy="122"/>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3546537" y="1680245"/>
                <a:ext cx="128069" cy="122"/>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4" name="Google Shape;2094;p30"/>
              <p:cNvCxnSpPr/>
              <p:nvPr/>
            </p:nvCxnSpPr>
            <p:spPr>
              <a:xfrm>
                <a:off x="3499629" y="1925203"/>
                <a:ext cx="179400" cy="0"/>
              </a:xfrm>
              <a:prstGeom prst="straightConnector1">
                <a:avLst/>
              </a:prstGeom>
              <a:noFill/>
              <a:ln cap="flat" cmpd="sng" w="19050">
                <a:solidFill>
                  <a:schemeClr val="dk2"/>
                </a:solidFill>
                <a:prstDash val="solid"/>
                <a:round/>
                <a:headEnd len="med" w="med" type="none"/>
                <a:tailEnd len="med" w="med" type="none"/>
              </a:ln>
            </p:spPr>
          </p:cxnSp>
          <p:sp>
            <p:nvSpPr>
              <p:cNvPr id="2095" name="Google Shape;2095;p30"/>
              <p:cNvSpPr/>
              <p:nvPr/>
            </p:nvSpPr>
            <p:spPr>
              <a:xfrm>
                <a:off x="4565331" y="2054850"/>
                <a:ext cx="64156" cy="122"/>
              </a:xfrm>
              <a:custGeom>
                <a:rect b="b" l="l" r="r" t="t"/>
                <a:pathLst>
                  <a:path extrusionOk="0" fill="none" h="1" w="528">
                    <a:moveTo>
                      <a:pt x="1" y="0"/>
                    </a:moveTo>
                    <a:lnTo>
                      <a:pt x="52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4562306" y="2164449"/>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4562194" y="1722894"/>
                <a:ext cx="100608" cy="122"/>
              </a:xfrm>
              <a:custGeom>
                <a:rect b="b" l="l" r="r" t="t"/>
                <a:pathLst>
                  <a:path extrusionOk="0" fill="none" h="1" w="828">
                    <a:moveTo>
                      <a:pt x="1" y="1"/>
                    </a:moveTo>
                    <a:lnTo>
                      <a:pt x="828"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4562206" y="1814267"/>
                <a:ext cx="76307" cy="122"/>
              </a:xfrm>
              <a:custGeom>
                <a:rect b="b" l="l" r="r" t="t"/>
                <a:pathLst>
                  <a:path extrusionOk="0" fill="none" h="1" w="628">
                    <a:moveTo>
                      <a:pt x="1" y="1"/>
                    </a:moveTo>
                    <a:lnTo>
                      <a:pt x="627"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99" name="Google Shape;2099;p30"/>
            <p:cNvCxnSpPr/>
            <p:nvPr/>
          </p:nvCxnSpPr>
          <p:spPr>
            <a:xfrm>
              <a:off x="7613647" y="2533359"/>
              <a:ext cx="1576800" cy="0"/>
            </a:xfrm>
            <a:prstGeom prst="straightConnector1">
              <a:avLst/>
            </a:prstGeom>
            <a:noFill/>
            <a:ln cap="flat" cmpd="sng" w="19050">
              <a:solidFill>
                <a:schemeClr val="dk2"/>
              </a:solidFill>
              <a:prstDash val="solid"/>
              <a:round/>
              <a:headEnd len="med" w="med" type="none"/>
              <a:tailEnd len="med" w="med" type="none"/>
            </a:ln>
          </p:spPr>
        </p:cxnSp>
        <p:cxnSp>
          <p:nvCxnSpPr>
            <p:cNvPr id="2100" name="Google Shape;2100;p30"/>
            <p:cNvCxnSpPr/>
            <p:nvPr/>
          </p:nvCxnSpPr>
          <p:spPr>
            <a:xfrm>
              <a:off x="6419878" y="3649232"/>
              <a:ext cx="0" cy="792900"/>
            </a:xfrm>
            <a:prstGeom prst="straightConnector1">
              <a:avLst/>
            </a:prstGeom>
            <a:noFill/>
            <a:ln cap="flat" cmpd="sng" w="19050">
              <a:solidFill>
                <a:schemeClr val="dk2"/>
              </a:solidFill>
              <a:prstDash val="solid"/>
              <a:round/>
              <a:headEnd len="med" w="med" type="none"/>
              <a:tailEnd len="med" w="med" type="none"/>
            </a:ln>
          </p:spPr>
        </p:cxnSp>
        <p:cxnSp>
          <p:nvCxnSpPr>
            <p:cNvPr id="2101" name="Google Shape;2101;p30"/>
            <p:cNvCxnSpPr/>
            <p:nvPr/>
          </p:nvCxnSpPr>
          <p:spPr>
            <a:xfrm>
              <a:off x="6417753" y="4439338"/>
              <a:ext cx="2861400" cy="0"/>
            </a:xfrm>
            <a:prstGeom prst="straightConnector1">
              <a:avLst/>
            </a:prstGeom>
            <a:noFill/>
            <a:ln cap="flat" cmpd="sng" w="19050">
              <a:solidFill>
                <a:schemeClr val="dk2"/>
              </a:solidFill>
              <a:prstDash val="solid"/>
              <a:round/>
              <a:headEnd len="med" w="med" type="none"/>
              <a:tailEnd len="med" w="med" type="none"/>
            </a:ln>
          </p:spPr>
        </p:cxnSp>
        <p:grpSp>
          <p:nvGrpSpPr>
            <p:cNvPr id="2102" name="Google Shape;2102;p30"/>
            <p:cNvGrpSpPr/>
            <p:nvPr/>
          </p:nvGrpSpPr>
          <p:grpSpPr>
            <a:xfrm>
              <a:off x="6090716" y="2028530"/>
              <a:ext cx="978651" cy="1086812"/>
              <a:chOff x="6151275" y="2095925"/>
              <a:chExt cx="857113" cy="951841"/>
            </a:xfrm>
          </p:grpSpPr>
          <p:sp>
            <p:nvSpPr>
              <p:cNvPr id="2103" name="Google Shape;2103;p30"/>
              <p:cNvSpPr/>
              <p:nvPr/>
            </p:nvSpPr>
            <p:spPr>
              <a:xfrm>
                <a:off x="6151275" y="2095925"/>
                <a:ext cx="857113" cy="951841"/>
              </a:xfrm>
              <a:custGeom>
                <a:rect b="b" l="l" r="r" t="t"/>
                <a:pathLst>
                  <a:path extrusionOk="0" fill="none" h="15866" w="14287">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6606862" y="2709414"/>
                <a:ext cx="126404" cy="197015"/>
              </a:xfrm>
              <a:custGeom>
                <a:rect b="b" l="l" r="r" t="t"/>
                <a:pathLst>
                  <a:path extrusionOk="0" fill="none" h="3284" w="2107">
                    <a:moveTo>
                      <a:pt x="1" y="0"/>
                    </a:moveTo>
                    <a:lnTo>
                      <a:pt x="1" y="2130"/>
                    </a:lnTo>
                    <a:lnTo>
                      <a:pt x="2106" y="328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05" name="Google Shape;2105;p30"/>
          <p:cNvSpPr/>
          <p:nvPr/>
        </p:nvSpPr>
        <p:spPr>
          <a:xfrm>
            <a:off x="6600052" y="2426521"/>
            <a:ext cx="286523" cy="436409"/>
          </a:xfrm>
          <a:custGeom>
            <a:rect b="b" l="l" r="r" t="t"/>
            <a:pathLst>
              <a:path extrusionOk="0" h="26417" w="17344">
                <a:moveTo>
                  <a:pt x="8923" y="2331"/>
                </a:moveTo>
                <a:lnTo>
                  <a:pt x="9700" y="4336"/>
                </a:lnTo>
                <a:lnTo>
                  <a:pt x="8046" y="4336"/>
                </a:lnTo>
                <a:lnTo>
                  <a:pt x="8923" y="2331"/>
                </a:lnTo>
                <a:close/>
                <a:moveTo>
                  <a:pt x="16442" y="5013"/>
                </a:moveTo>
                <a:lnTo>
                  <a:pt x="16442" y="6993"/>
                </a:lnTo>
                <a:lnTo>
                  <a:pt x="14487" y="6993"/>
                </a:lnTo>
                <a:lnTo>
                  <a:pt x="14487" y="5013"/>
                </a:lnTo>
                <a:close/>
                <a:moveTo>
                  <a:pt x="2582" y="7469"/>
                </a:moveTo>
                <a:cubicBezTo>
                  <a:pt x="3534" y="7469"/>
                  <a:pt x="4286" y="8221"/>
                  <a:pt x="4286" y="9174"/>
                </a:cubicBezTo>
                <a:cubicBezTo>
                  <a:pt x="4286" y="10101"/>
                  <a:pt x="3534" y="10878"/>
                  <a:pt x="2582" y="10878"/>
                </a:cubicBezTo>
                <a:cubicBezTo>
                  <a:pt x="1655" y="10878"/>
                  <a:pt x="878" y="10101"/>
                  <a:pt x="878" y="9174"/>
                </a:cubicBezTo>
                <a:cubicBezTo>
                  <a:pt x="878" y="8221"/>
                  <a:pt x="1655" y="7469"/>
                  <a:pt x="2582" y="7469"/>
                </a:cubicBezTo>
                <a:close/>
                <a:moveTo>
                  <a:pt x="8848" y="22056"/>
                </a:moveTo>
                <a:cubicBezTo>
                  <a:pt x="9675" y="22056"/>
                  <a:pt x="10377" y="22758"/>
                  <a:pt x="10377" y="23585"/>
                </a:cubicBezTo>
                <a:cubicBezTo>
                  <a:pt x="10377" y="24412"/>
                  <a:pt x="9675" y="25088"/>
                  <a:pt x="8848" y="25088"/>
                </a:cubicBezTo>
                <a:cubicBezTo>
                  <a:pt x="8021" y="25088"/>
                  <a:pt x="7344" y="24412"/>
                  <a:pt x="7344" y="23585"/>
                </a:cubicBezTo>
                <a:cubicBezTo>
                  <a:pt x="7344" y="22758"/>
                  <a:pt x="8021" y="22056"/>
                  <a:pt x="8848" y="22056"/>
                </a:cubicBezTo>
                <a:close/>
                <a:moveTo>
                  <a:pt x="8998" y="1"/>
                </a:moveTo>
                <a:lnTo>
                  <a:pt x="6717" y="5214"/>
                </a:lnTo>
                <a:lnTo>
                  <a:pt x="8196" y="5214"/>
                </a:lnTo>
                <a:lnTo>
                  <a:pt x="8196" y="17620"/>
                </a:lnTo>
                <a:lnTo>
                  <a:pt x="3234" y="15013"/>
                </a:lnTo>
                <a:lnTo>
                  <a:pt x="3234" y="11655"/>
                </a:lnTo>
                <a:cubicBezTo>
                  <a:pt x="4361" y="11379"/>
                  <a:pt x="5163" y="10377"/>
                  <a:pt x="5163" y="9174"/>
                </a:cubicBezTo>
                <a:cubicBezTo>
                  <a:pt x="5163" y="7745"/>
                  <a:pt x="4011" y="6592"/>
                  <a:pt x="2582" y="6592"/>
                </a:cubicBezTo>
                <a:cubicBezTo>
                  <a:pt x="1153" y="6592"/>
                  <a:pt x="1" y="7745"/>
                  <a:pt x="1" y="9174"/>
                </a:cubicBezTo>
                <a:cubicBezTo>
                  <a:pt x="1" y="10377"/>
                  <a:pt x="828" y="11379"/>
                  <a:pt x="1930" y="11655"/>
                </a:cubicBezTo>
                <a:lnTo>
                  <a:pt x="1930" y="15790"/>
                </a:lnTo>
                <a:lnTo>
                  <a:pt x="8196" y="19123"/>
                </a:lnTo>
                <a:lnTo>
                  <a:pt x="8196" y="20828"/>
                </a:lnTo>
                <a:cubicBezTo>
                  <a:pt x="6943" y="21128"/>
                  <a:pt x="6016" y="22256"/>
                  <a:pt x="6016" y="23585"/>
                </a:cubicBezTo>
                <a:cubicBezTo>
                  <a:pt x="6016" y="25139"/>
                  <a:pt x="7294" y="26417"/>
                  <a:pt x="8848" y="26417"/>
                </a:cubicBezTo>
                <a:cubicBezTo>
                  <a:pt x="10402" y="26417"/>
                  <a:pt x="11680" y="25139"/>
                  <a:pt x="11680" y="23585"/>
                </a:cubicBezTo>
                <a:cubicBezTo>
                  <a:pt x="11680" y="22256"/>
                  <a:pt x="10752" y="21128"/>
                  <a:pt x="9524" y="20828"/>
                </a:cubicBezTo>
                <a:lnTo>
                  <a:pt x="9524" y="14487"/>
                </a:lnTo>
                <a:lnTo>
                  <a:pt x="16116" y="12432"/>
                </a:lnTo>
                <a:lnTo>
                  <a:pt x="16116" y="7870"/>
                </a:lnTo>
                <a:lnTo>
                  <a:pt x="17344" y="7870"/>
                </a:lnTo>
                <a:lnTo>
                  <a:pt x="17344" y="4136"/>
                </a:lnTo>
                <a:lnTo>
                  <a:pt x="13610" y="4136"/>
                </a:lnTo>
                <a:lnTo>
                  <a:pt x="13610" y="7870"/>
                </a:lnTo>
                <a:lnTo>
                  <a:pt x="14813" y="7870"/>
                </a:lnTo>
                <a:lnTo>
                  <a:pt x="14813" y="11454"/>
                </a:lnTo>
                <a:lnTo>
                  <a:pt x="9524" y="13108"/>
                </a:lnTo>
                <a:lnTo>
                  <a:pt x="9524" y="5214"/>
                </a:lnTo>
                <a:lnTo>
                  <a:pt x="10953" y="5214"/>
                </a:lnTo>
                <a:lnTo>
                  <a:pt x="8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