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7" name="Google Shape;7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3cc18fce_3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3cc18fce_3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9d3cc18fce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d3cc18fce_3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d3cc18fce_3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rgbClr val="202124"/>
                </a:solidFill>
                <a:highlight>
                  <a:srgbClr val="FFFFFF"/>
                </a:highlight>
                <a:latin typeface="Roboto"/>
                <a:ea typeface="Roboto"/>
                <a:cs typeface="Roboto"/>
                <a:sym typeface="Roboto"/>
              </a:rPr>
              <a:t>Gas fees</a:t>
            </a:r>
            <a:r>
              <a:rPr lang="en-IN">
                <a:solidFill>
                  <a:srgbClr val="202124"/>
                </a:solidFill>
                <a:highlight>
                  <a:srgbClr val="FFFFFF"/>
                </a:highlight>
                <a:latin typeface="Roboto"/>
                <a:ea typeface="Roboto"/>
                <a:cs typeface="Roboto"/>
                <a:sym typeface="Roboto"/>
              </a:rPr>
              <a:t> are payments made by users to compensate for the computing energy required to process and validate transactions on the Ethereum blockchain.</a:t>
            </a:r>
            <a:endParaRPr/>
          </a:p>
        </p:txBody>
      </p:sp>
      <p:sp>
        <p:nvSpPr>
          <p:cNvPr id="159" name="Google Shape;159;g9d3cc18fce_3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3b64855af_0_2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3b64855af_0_2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a3b64855af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3cc18fce_3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3cc18fce_3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 Immutability: Once added to a block, a transaction becomes irremovable.</a:t>
            </a:r>
            <a:endParaRPr/>
          </a:p>
          <a:p>
            <a:pPr indent="0" lvl="0" marL="0" rtl="0" algn="l">
              <a:spcBef>
                <a:spcPts val="0"/>
              </a:spcBef>
              <a:spcAft>
                <a:spcPts val="0"/>
              </a:spcAft>
              <a:buClr>
                <a:schemeClr val="dk1"/>
              </a:buClr>
              <a:buSzPts val="1100"/>
              <a:buFont typeface="Arial"/>
              <a:buNone/>
            </a:pPr>
            <a:r>
              <a:rPr lang="en-IN"/>
              <a:t>• Auditability: Each block is characterized by cryptographic schemes and secure timestamping offering the</a:t>
            </a:r>
            <a:endParaRPr/>
          </a:p>
          <a:p>
            <a:pPr indent="0" lvl="0" marL="0" rtl="0" algn="l">
              <a:spcBef>
                <a:spcPts val="0"/>
              </a:spcBef>
              <a:spcAft>
                <a:spcPts val="0"/>
              </a:spcAft>
              <a:buClr>
                <a:schemeClr val="dk1"/>
              </a:buClr>
              <a:buSzPts val="1100"/>
              <a:buFont typeface="Arial"/>
              <a:buNone/>
            </a:pPr>
            <a:r>
              <a:rPr lang="en-IN"/>
              <a:t>capacity to audit each transaction.</a:t>
            </a:r>
            <a:endParaRPr/>
          </a:p>
          <a:p>
            <a:pPr indent="0" lvl="0" marL="0" rtl="0" algn="l">
              <a:spcBef>
                <a:spcPts val="0"/>
              </a:spcBef>
              <a:spcAft>
                <a:spcPts val="0"/>
              </a:spcAft>
              <a:buClr>
                <a:schemeClr val="dk1"/>
              </a:buClr>
              <a:buSzPts val="1100"/>
              <a:buFont typeface="Arial"/>
              <a:buNone/>
            </a:pPr>
            <a:r>
              <a:rPr lang="en-IN"/>
              <a:t>• Integrity: The SIGHASH function validates the signatures</a:t>
            </a:r>
            <a:endParaRPr/>
          </a:p>
          <a:p>
            <a:pPr indent="0" lvl="0" marL="0" rtl="0" algn="l">
              <a:spcBef>
                <a:spcPts val="0"/>
              </a:spcBef>
              <a:spcAft>
                <a:spcPts val="0"/>
              </a:spcAft>
              <a:buClr>
                <a:schemeClr val="dk1"/>
              </a:buClr>
              <a:buSzPts val="1100"/>
              <a:buFont typeface="Arial"/>
              <a:buNone/>
            </a:pPr>
            <a:r>
              <a:rPr lang="en-IN"/>
              <a:t>ensuring that any modification will invalidate the transaction.</a:t>
            </a:r>
            <a:endParaRPr/>
          </a:p>
          <a:p>
            <a:pPr indent="0" lvl="0" marL="0" rtl="0" algn="l">
              <a:spcBef>
                <a:spcPts val="0"/>
              </a:spcBef>
              <a:spcAft>
                <a:spcPts val="0"/>
              </a:spcAft>
              <a:buClr>
                <a:schemeClr val="dk1"/>
              </a:buClr>
              <a:buSzPts val="1100"/>
              <a:buFont typeface="Arial"/>
              <a:buNone/>
            </a:pPr>
            <a:r>
              <a:rPr lang="en-IN"/>
              <a:t>• Authorization: Elliptical Curve Digital Signature Algorithm (ECDSA) is used to create the links between the</a:t>
            </a:r>
            <a:endParaRPr/>
          </a:p>
          <a:p>
            <a:pPr indent="0" lvl="0" marL="0" rtl="0" algn="l">
              <a:spcBef>
                <a:spcPts val="0"/>
              </a:spcBef>
              <a:spcAft>
                <a:spcPts val="0"/>
              </a:spcAft>
              <a:buClr>
                <a:schemeClr val="dk1"/>
              </a:buClr>
              <a:buSzPts val="1100"/>
              <a:buFont typeface="Arial"/>
              <a:buNone/>
            </a:pPr>
            <a:r>
              <a:rPr lang="en-IN"/>
              <a:t>blocks.</a:t>
            </a:r>
            <a:endParaRPr/>
          </a:p>
          <a:p>
            <a:pPr indent="0" lvl="0" marL="0" rtl="0" algn="l">
              <a:spcBef>
                <a:spcPts val="0"/>
              </a:spcBef>
              <a:spcAft>
                <a:spcPts val="0"/>
              </a:spcAft>
              <a:buClr>
                <a:schemeClr val="dk1"/>
              </a:buClr>
              <a:buSzPts val="1100"/>
              <a:buFont typeface="Arial"/>
              <a:buNone/>
            </a:pPr>
            <a:r>
              <a:rPr lang="en-IN"/>
              <a:t>• Fault Tolerance: Many agreement mechanisms are involved to achieve the consensus in DLTs.</a:t>
            </a:r>
            <a:endParaRPr/>
          </a:p>
          <a:p>
            <a:pPr indent="0" lvl="0" marL="0" rtl="0" algn="l">
              <a:spcBef>
                <a:spcPts val="0"/>
              </a:spcBef>
              <a:spcAft>
                <a:spcPts val="0"/>
              </a:spcAft>
              <a:buClr>
                <a:schemeClr val="dk1"/>
              </a:buClr>
              <a:buSzPts val="1100"/>
              <a:buFont typeface="Arial"/>
              <a:buNone/>
            </a:pPr>
            <a:r>
              <a:rPr lang="en-IN"/>
              <a:t>• Transparency: The transactions are appended into blocks</a:t>
            </a:r>
            <a:endParaRPr/>
          </a:p>
          <a:p>
            <a:pPr indent="0" lvl="0" marL="0" rtl="0" algn="l">
              <a:spcBef>
                <a:spcPts val="0"/>
              </a:spcBef>
              <a:spcAft>
                <a:spcPts val="0"/>
              </a:spcAft>
              <a:buClr>
                <a:schemeClr val="dk1"/>
              </a:buClr>
              <a:buSzPts val="1100"/>
              <a:buFont typeface="Arial"/>
              <a:buNone/>
            </a:pPr>
            <a:r>
              <a:rPr lang="en-IN"/>
              <a:t>and replicated publicly to the peers.</a:t>
            </a:r>
            <a:endParaRPr/>
          </a:p>
          <a:p>
            <a:pPr indent="0" lvl="0" marL="0" rtl="0" algn="l">
              <a:spcBef>
                <a:spcPts val="0"/>
              </a:spcBef>
              <a:spcAft>
                <a:spcPts val="0"/>
              </a:spcAft>
              <a:buClr>
                <a:schemeClr val="dk1"/>
              </a:buClr>
              <a:buSzPts val="1100"/>
              <a:buFont typeface="Arial"/>
              <a:buNone/>
            </a:pPr>
            <a:r>
              <a:rPr lang="en-IN"/>
              <a:t>• Availability: Even if peers exit the network, the</a:t>
            </a:r>
            <a:endParaRPr/>
          </a:p>
          <a:p>
            <a:pPr indent="0" lvl="0" marL="0" rtl="0" algn="l">
              <a:spcBef>
                <a:spcPts val="0"/>
              </a:spcBef>
              <a:spcAft>
                <a:spcPts val="0"/>
              </a:spcAft>
              <a:buClr>
                <a:schemeClr val="dk1"/>
              </a:buClr>
              <a:buSzPts val="1100"/>
              <a:buFont typeface="Arial"/>
              <a:buNone/>
            </a:pPr>
            <a:r>
              <a:rPr lang="en-IN"/>
              <a:t>blockchain network is continually available.</a:t>
            </a:r>
            <a:endParaRPr/>
          </a:p>
          <a:p>
            <a:pPr indent="0" lvl="0" marL="0" rtl="0" algn="l">
              <a:spcBef>
                <a:spcPts val="0"/>
              </a:spcBef>
              <a:spcAft>
                <a:spcPts val="0"/>
              </a:spcAft>
              <a:buClr>
                <a:schemeClr val="dk1"/>
              </a:buClr>
              <a:buSzPts val="1100"/>
              <a:buFont typeface="Arial"/>
              <a:buNone/>
            </a:pPr>
            <a:r>
              <a:rPr lang="en-IN"/>
              <a:t>• Consistency: Once the miners agree on the consensus and</a:t>
            </a:r>
            <a:endParaRPr/>
          </a:p>
          <a:p>
            <a:pPr indent="0" lvl="0" marL="0" rtl="0" algn="l">
              <a:spcBef>
                <a:spcPts val="0"/>
              </a:spcBef>
              <a:spcAft>
                <a:spcPts val="0"/>
              </a:spcAft>
              <a:buClr>
                <a:schemeClr val="dk1"/>
              </a:buClr>
              <a:buSzPts val="1100"/>
              <a:buFont typeface="Arial"/>
              <a:buNone/>
            </a:pPr>
            <a:r>
              <a:rPr lang="en-IN"/>
              <a:t>block arrangement, the distributed ledger is consistent and</a:t>
            </a:r>
            <a:endParaRPr/>
          </a:p>
          <a:p>
            <a:pPr indent="0" lvl="0" marL="0" rtl="0" algn="l">
              <a:spcBef>
                <a:spcPts val="0"/>
              </a:spcBef>
              <a:spcAft>
                <a:spcPts val="0"/>
              </a:spcAft>
              <a:buClr>
                <a:schemeClr val="dk1"/>
              </a:buClr>
              <a:buSzPts val="1100"/>
              <a:buFont typeface="Arial"/>
              <a:buNone/>
            </a:pPr>
            <a:r>
              <a:rPr lang="en-IN"/>
              <a:t>changes are infeasible.</a:t>
            </a:r>
            <a:endParaRPr/>
          </a:p>
          <a:p>
            <a:pPr indent="0" lvl="0" marL="0" rtl="0" algn="l">
              <a:spcBef>
                <a:spcPts val="0"/>
              </a:spcBef>
              <a:spcAft>
                <a:spcPts val="0"/>
              </a:spcAft>
              <a:buClr>
                <a:schemeClr val="dk1"/>
              </a:buClr>
              <a:buSzPts val="1100"/>
              <a:buFont typeface="Arial"/>
              <a:buNone/>
            </a:pPr>
            <a:r>
              <a:rPr lang="en-IN"/>
              <a:t>• Privacy: While the distributed ledger is public, keys</a:t>
            </a:r>
            <a:endParaRPr/>
          </a:p>
          <a:p>
            <a:pPr indent="0" lvl="0" marL="0" rtl="0" algn="l">
              <a:spcBef>
                <a:spcPts val="0"/>
              </a:spcBef>
              <a:spcAft>
                <a:spcPts val="0"/>
              </a:spcAft>
              <a:buClr>
                <a:schemeClr val="dk1"/>
              </a:buClr>
              <a:buSzPts val="1100"/>
              <a:buFont typeface="Arial"/>
              <a:buNone/>
            </a:pPr>
            <a:r>
              <a:rPr lang="en-IN"/>
              <a:t>relatives to each parties are anonymous</a:t>
            </a:r>
            <a:endParaRPr/>
          </a:p>
          <a:p>
            <a:pPr indent="0" lvl="0" marL="0" rtl="0" algn="l">
              <a:spcBef>
                <a:spcPts val="0"/>
              </a:spcBef>
              <a:spcAft>
                <a:spcPts val="0"/>
              </a:spcAft>
              <a:buNone/>
            </a:pPr>
            <a:r>
              <a:t/>
            </a:r>
            <a:endParaRPr/>
          </a:p>
        </p:txBody>
      </p:sp>
      <p:sp>
        <p:nvSpPr>
          <p:cNvPr id="174" name="Google Shape;174;g9d3cc18fce_3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d3cc18fce_3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d3cc18fce_3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9d3cc18fce_3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d3cc18fce_3_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d3cc18fce_3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d3cc18fce_3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d3cc18fce_3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d3cc18fce_3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PoW </a:t>
            </a:r>
            <a:r>
              <a:rPr lang="en-IN"/>
              <a:t>is based on the machine power to resolve the cryptographic challenges consuming large amounts of electricity</a:t>
            </a:r>
            <a:endParaRPr/>
          </a:p>
          <a:p>
            <a:pPr indent="0" lvl="0" marL="0" rtl="0" algn="l">
              <a:spcBef>
                <a:spcPts val="0"/>
              </a:spcBef>
              <a:spcAft>
                <a:spcPts val="0"/>
              </a:spcAft>
              <a:buClr>
                <a:schemeClr val="dk1"/>
              </a:buClr>
              <a:buSzPts val="1100"/>
              <a:buFont typeface="Arial"/>
              <a:buNone/>
            </a:pPr>
            <a:r>
              <a:rPr lang="en-IN"/>
              <a:t>Therefore, the resolution and reward probabilities are higher for nodes with powerful hardware leading to regulate the network.</a:t>
            </a:r>
            <a:endParaRPr/>
          </a:p>
          <a:p>
            <a:pPr indent="0" lvl="0" marL="0" rtl="0" algn="l">
              <a:spcBef>
                <a:spcPts val="0"/>
              </a:spcBef>
              <a:spcAft>
                <a:spcPts val="0"/>
              </a:spcAft>
              <a:buClr>
                <a:schemeClr val="dk1"/>
              </a:buClr>
              <a:buSzPts val="1100"/>
              <a:buFont typeface="Arial"/>
              <a:buNone/>
            </a:pPr>
            <a:br>
              <a:rPr lang="en-IN"/>
            </a:br>
            <a:r>
              <a:rPr lang="en-IN"/>
              <a:t>The new Ethereum Serenity release is moving to the Casper protocol which is a Proof-of-Stake (PoS) algorithm where the different nodes are penalized if they bet incorrectly on a block. Also, one more benefit of this type of consensus is that the PoS is a less time consuming algorithm.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Nodes in the network don’t spend time and electricity to solve a mathematical problem to reach a consensus; instead, they place a bet on blocks. When a block is appended to the chain, whoever had placed a bet on it, gets rewarded.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The fundamental difference lies in the way how each method handles the dishonesty in the network. In PoW, if someone tries to cheat when creating a block, their dishonesty is forgiven by the other nodes in the network. In PoS, the dishonesty is penalized instead. Because forgiveness is the default in the former, there’s nothing stopping people from being dishonest. On the other hand, the PoS makes sure that dishonesty is severely discouraged by putting the penalty.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0" name="Google Shape;200;g9d3cc18fce_3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d3cc18fce_3_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d3cc18fce_3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In a Hyperledger DLT, when a node broadcast a transaction, it will be forwarded to the ordering service to apply numbering identification in order to the peers to agree later on the same transactions sequence</a:t>
            </a:r>
            <a:endParaRPr/>
          </a:p>
          <a:p>
            <a:pPr indent="0" lvl="0" marL="0" rtl="0" algn="l">
              <a:spcBef>
                <a:spcPts val="0"/>
              </a:spcBef>
              <a:spcAft>
                <a:spcPts val="0"/>
              </a:spcAft>
              <a:buNone/>
            </a:pPr>
            <a:r>
              <a:t/>
            </a:r>
            <a:endParaRPr/>
          </a:p>
        </p:txBody>
      </p:sp>
      <p:sp>
        <p:nvSpPr>
          <p:cNvPr id="208" name="Google Shape;208;g9d3cc18fce_3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d3cc18fce_3_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d3cc18fce_3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9d3cc18fce_3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3cc18fce_3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d3cc18fce_3_1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9d3cc18fce_3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d3cc18fce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9d3cc18fce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9d3cc18fce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d3cc18fce_3_1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d3cc18fce_3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9d3cc18fce_3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3cc18fce_3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3cc18fce_3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9d3cc18fce_3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3b64855af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3b64855af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a3b64855a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3b64855a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3b64855af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350">
                <a:solidFill>
                  <a:srgbClr val="404248"/>
                </a:solidFill>
                <a:highlight>
                  <a:srgbClr val="FFFFFF"/>
                </a:highlight>
                <a:latin typeface="Arial"/>
                <a:ea typeface="Arial"/>
                <a:cs typeface="Arial"/>
                <a:sym typeface="Arial"/>
              </a:rPr>
              <a:t>As Bitcoins are mined, blocks of verified transactions have to be “hashed” before being added to the ever growing chain of blocks, AKA the blockchain. Each of these hashes is created by successfully completing an intentionally difficult mathematical puzzle. The hash rate, is a measure of how many times the network can attempt to complete this puzzle every second.</a:t>
            </a:r>
            <a:endParaRPr/>
          </a:p>
        </p:txBody>
      </p:sp>
      <p:sp>
        <p:nvSpPr>
          <p:cNvPr id="257" name="Google Shape;257;ga3b64855a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3b64855af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3b64855af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Hard forks and soft forks are essentially the same in the sense that when a cryptocurrency platform's existing code is changed, an old version remains on the network while the new version is created. With a soft fork, only one blockchain will remain valid as users adopt the update. Whereas with a hard fork, both the old and new blockchains exist side by side, which means that the software must be updated to work by the new rules. Both forks create a split, but a hard fork creates two blockchains and a soft fork is meant to result in one. </a:t>
            </a:r>
            <a:endParaRPr/>
          </a:p>
        </p:txBody>
      </p:sp>
      <p:sp>
        <p:nvSpPr>
          <p:cNvPr id="266" name="Google Shape;266;ga3b64855af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790f8816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f790f8816_1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Hard forks and soft forks are essentially the same in the sense that when a cryptocurrency platform's existing code is changed, an old version remains on the network while the new version is created. With a soft fork, only one blockchain will remain valid as users adopt the update. Whereas with a hard fork, both the old and new blockchains exist side by side, which means that the software must be updated to work by the new rules. Both forks create a split, but a hard fork creates two blockchains and a soft fork is meant to result in one. </a:t>
            </a:r>
            <a:endParaRPr/>
          </a:p>
        </p:txBody>
      </p:sp>
      <p:sp>
        <p:nvSpPr>
          <p:cNvPr id="274" name="Google Shape;274;g9f790f8816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3b64855af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3b64855af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a3b64855af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3b64855af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3b64855af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323232"/>
                </a:solidFill>
                <a:highlight>
                  <a:srgbClr val="FFFFFF"/>
                </a:highlight>
                <a:latin typeface="Arial"/>
                <a:ea typeface="Arial"/>
                <a:cs typeface="Arial"/>
                <a:sym typeface="Arial"/>
              </a:rPr>
              <a:t>Smart contracts are lines of code that are stored on a blockchain and automatically execute when predetermined terms and conditions are met. At the most basic level, they are programs that run as they’ve been set up to run by the people who developed them.</a:t>
            </a:r>
            <a:endParaRPr/>
          </a:p>
        </p:txBody>
      </p:sp>
      <p:sp>
        <p:nvSpPr>
          <p:cNvPr id="291" name="Google Shape;291;ga3b64855af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3b64855af_0_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3b64855af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323232"/>
                </a:solidFill>
                <a:highlight>
                  <a:srgbClr val="FFFFFF"/>
                </a:highlight>
                <a:latin typeface="Arial"/>
                <a:ea typeface="Arial"/>
                <a:cs typeface="Arial"/>
                <a:sym typeface="Arial"/>
              </a:rPr>
              <a:t>For instance, when deploying a transaction with an infinite loop, as long as gas fees are sustained, the operation is valid but not effective. Also, Ether may be lost in the transfer if the address of the recipient is not valid. Many solutions for these issues have been recognized in a Hyperledger network, introducing smart contracts endorsement to eliminate security flaws. </a:t>
            </a:r>
            <a:endParaRPr/>
          </a:p>
        </p:txBody>
      </p:sp>
      <p:sp>
        <p:nvSpPr>
          <p:cNvPr id="299" name="Google Shape;299;ga3b64855af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3b64855af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3b64855af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323232"/>
                </a:solidFill>
                <a:highlight>
                  <a:srgbClr val="FFFFFF"/>
                </a:highlight>
                <a:latin typeface="Arial"/>
                <a:ea typeface="Arial"/>
                <a:cs typeface="Arial"/>
                <a:sym typeface="Arial"/>
              </a:rPr>
              <a:t>Also, Ether may be lost in the transfer if the address of the recipient is not valid.</a:t>
            </a:r>
            <a:endParaRPr>
              <a:solidFill>
                <a:srgbClr val="32323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23232"/>
              </a:solidFill>
              <a:highlight>
                <a:srgbClr val="FFFFFF"/>
              </a:highlight>
              <a:latin typeface="Arial"/>
              <a:ea typeface="Arial"/>
              <a:cs typeface="Arial"/>
              <a:sym typeface="Arial"/>
            </a:endParaRPr>
          </a:p>
          <a:p>
            <a:pPr indent="0" lvl="0" marL="0" rtl="0" algn="l">
              <a:spcBef>
                <a:spcPts val="0"/>
              </a:spcBef>
              <a:spcAft>
                <a:spcPts val="0"/>
              </a:spcAft>
              <a:buNone/>
            </a:pPr>
            <a:r>
              <a:rPr lang="en-IN">
                <a:solidFill>
                  <a:srgbClr val="202124"/>
                </a:solidFill>
                <a:highlight>
                  <a:srgbClr val="FFFFFF"/>
                </a:highlight>
                <a:latin typeface="Roboto"/>
                <a:ea typeface="Roboto"/>
                <a:cs typeface="Roboto"/>
                <a:sym typeface="Roboto"/>
              </a:rPr>
              <a:t>An </a:t>
            </a:r>
            <a:r>
              <a:rPr b="1" lang="en-IN">
                <a:solidFill>
                  <a:srgbClr val="202124"/>
                </a:solidFill>
                <a:highlight>
                  <a:srgbClr val="FFFFFF"/>
                </a:highlight>
                <a:latin typeface="Roboto"/>
                <a:ea typeface="Roboto"/>
                <a:cs typeface="Roboto"/>
                <a:sym typeface="Roboto"/>
              </a:rPr>
              <a:t>endorsement</a:t>
            </a:r>
            <a:r>
              <a:rPr lang="en-IN">
                <a:solidFill>
                  <a:srgbClr val="202124"/>
                </a:solidFill>
                <a:highlight>
                  <a:srgbClr val="FFFFFF"/>
                </a:highlight>
                <a:latin typeface="Roboto"/>
                <a:ea typeface="Roboto"/>
                <a:cs typeface="Roboto"/>
                <a:sym typeface="Roboto"/>
              </a:rPr>
              <a:t> policy is very important; it indicates which organizations in a blockchain network must sign a transaction generated by a given </a:t>
            </a:r>
            <a:r>
              <a:rPr b="1" lang="en-IN">
                <a:solidFill>
                  <a:srgbClr val="202124"/>
                </a:solidFill>
                <a:highlight>
                  <a:srgbClr val="FFFFFF"/>
                </a:highlight>
                <a:latin typeface="Roboto"/>
                <a:ea typeface="Roboto"/>
                <a:cs typeface="Roboto"/>
                <a:sym typeface="Roboto"/>
              </a:rPr>
              <a:t>smart contract</a:t>
            </a:r>
            <a:r>
              <a:rPr lang="en-IN">
                <a:solidFill>
                  <a:srgbClr val="202124"/>
                </a:solidFill>
                <a:highlight>
                  <a:srgbClr val="FFFFFF"/>
                </a:highlight>
                <a:latin typeface="Roboto"/>
                <a:ea typeface="Roboto"/>
                <a:cs typeface="Roboto"/>
                <a:sym typeface="Roboto"/>
              </a:rPr>
              <a:t> in order for that transaction to be declared valid. Every </a:t>
            </a:r>
            <a:r>
              <a:rPr b="1" lang="en-IN">
                <a:solidFill>
                  <a:srgbClr val="202124"/>
                </a:solidFill>
                <a:highlight>
                  <a:srgbClr val="FFFFFF"/>
                </a:highlight>
                <a:latin typeface="Roboto"/>
                <a:ea typeface="Roboto"/>
                <a:cs typeface="Roboto"/>
                <a:sym typeface="Roboto"/>
              </a:rPr>
              <a:t>smart contract</a:t>
            </a:r>
            <a:r>
              <a:rPr lang="en-IN">
                <a:solidFill>
                  <a:srgbClr val="202124"/>
                </a:solidFill>
                <a:highlight>
                  <a:srgbClr val="FFFFFF"/>
                </a:highlight>
                <a:latin typeface="Roboto"/>
                <a:ea typeface="Roboto"/>
                <a:cs typeface="Roboto"/>
                <a:sym typeface="Roboto"/>
              </a:rPr>
              <a:t> has an </a:t>
            </a:r>
            <a:r>
              <a:rPr b="1" lang="en-IN">
                <a:solidFill>
                  <a:srgbClr val="202124"/>
                </a:solidFill>
                <a:highlight>
                  <a:srgbClr val="FFFFFF"/>
                </a:highlight>
                <a:latin typeface="Roboto"/>
                <a:ea typeface="Roboto"/>
                <a:cs typeface="Roboto"/>
                <a:sym typeface="Roboto"/>
              </a:rPr>
              <a:t>endorsement</a:t>
            </a:r>
            <a:r>
              <a:rPr lang="en-IN">
                <a:solidFill>
                  <a:srgbClr val="202124"/>
                </a:solidFill>
                <a:highlight>
                  <a:srgbClr val="FFFFFF"/>
                </a:highlight>
                <a:latin typeface="Roboto"/>
                <a:ea typeface="Roboto"/>
                <a:cs typeface="Roboto"/>
                <a:sym typeface="Roboto"/>
              </a:rPr>
              <a:t> policy associated with it.</a:t>
            </a:r>
            <a:endParaRPr>
              <a:solidFill>
                <a:srgbClr val="323232"/>
              </a:solidFill>
              <a:highlight>
                <a:srgbClr val="FFFFFF"/>
              </a:highlight>
              <a:latin typeface="Arial"/>
              <a:ea typeface="Arial"/>
              <a:cs typeface="Arial"/>
              <a:sym typeface="Arial"/>
            </a:endParaRPr>
          </a:p>
        </p:txBody>
      </p:sp>
      <p:sp>
        <p:nvSpPr>
          <p:cNvPr id="307" name="Google Shape;307;ga3b64855af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790f8816_3_3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790f8816_3_3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9f790f8816_3_3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3b64855af_0_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3b64855af_0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a3b64855af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3b64855af_0_1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3b64855af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202124"/>
                </a:solidFill>
                <a:highlight>
                  <a:srgbClr val="FFFFFF"/>
                </a:highlight>
                <a:latin typeface="Roboto"/>
                <a:ea typeface="Roboto"/>
                <a:cs typeface="Roboto"/>
                <a:sym typeface="Roboto"/>
              </a:rPr>
              <a:t>A </a:t>
            </a:r>
            <a:r>
              <a:rPr b="1" lang="en-IN">
                <a:solidFill>
                  <a:srgbClr val="202124"/>
                </a:solidFill>
                <a:highlight>
                  <a:srgbClr val="FFFFFF"/>
                </a:highlight>
                <a:latin typeface="Roboto"/>
                <a:ea typeface="Roboto"/>
                <a:cs typeface="Roboto"/>
                <a:sym typeface="Roboto"/>
              </a:rPr>
              <a:t>Bloom filter</a:t>
            </a:r>
            <a:r>
              <a:rPr lang="en-IN">
                <a:solidFill>
                  <a:srgbClr val="202124"/>
                </a:solidFill>
                <a:highlight>
                  <a:srgbClr val="FFFFFF"/>
                </a:highlight>
                <a:latin typeface="Roboto"/>
                <a:ea typeface="Roboto"/>
                <a:cs typeface="Roboto"/>
                <a:sym typeface="Roboto"/>
              </a:rPr>
              <a:t> is a data structure designed to tell you, rapidly and memory-efficiently, whether an element is present in a set. The price paid for this efficiency is that a </a:t>
            </a:r>
            <a:r>
              <a:rPr b="1" lang="en-IN">
                <a:solidFill>
                  <a:srgbClr val="202124"/>
                </a:solidFill>
                <a:highlight>
                  <a:srgbClr val="FFFFFF"/>
                </a:highlight>
                <a:latin typeface="Roboto"/>
                <a:ea typeface="Roboto"/>
                <a:cs typeface="Roboto"/>
                <a:sym typeface="Roboto"/>
              </a:rPr>
              <a:t>Bloom filter</a:t>
            </a:r>
            <a:r>
              <a:rPr lang="en-IN">
                <a:solidFill>
                  <a:srgbClr val="202124"/>
                </a:solidFill>
                <a:highlight>
                  <a:srgbClr val="FFFFFF"/>
                </a:highlight>
                <a:latin typeface="Roboto"/>
                <a:ea typeface="Roboto"/>
                <a:cs typeface="Roboto"/>
                <a:sym typeface="Roboto"/>
              </a:rPr>
              <a:t> is a probabilistic data structure: it tells us that the element either definitely is not in the set or may be in the set.</a:t>
            </a:r>
            <a:endParaRPr/>
          </a:p>
        </p:txBody>
      </p:sp>
      <p:sp>
        <p:nvSpPr>
          <p:cNvPr id="323" name="Google Shape;323;ga3b64855af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3b64855af_0_1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3b64855af_0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a3b64855af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3b64855af_0_1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3b64855af_0_1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a3b64855af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3b64855af_0_1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3b64855af_0_1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a3b64855af_0_1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3b64855af_0_1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3b64855af_0_1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In an eclipse attack, the malicious actor will ensure that all of the target’s connections are made to attacker-controlled nodes. The entity will first flood the target with its own IP addresses, which the victim will likely connect to upon the restart of their software. A restart can either be forced (i.e. with a DDoS attack on the target), or the attacker can simply wait for it to occur.  https://academy.binance.com/en/articles/what-is-an-eclipse-attack#introduction</a:t>
            </a:r>
            <a:endParaRPr/>
          </a:p>
        </p:txBody>
      </p:sp>
      <p:sp>
        <p:nvSpPr>
          <p:cNvPr id="356" name="Google Shape;356;ga3b64855af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f790f8816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f790f8816_1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9f790f8816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3b64855af_0_1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3b64855af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202124"/>
                </a:solidFill>
                <a:highlight>
                  <a:srgbClr val="FFFFFF"/>
                </a:highlight>
                <a:latin typeface="Roboto"/>
                <a:ea typeface="Roboto"/>
                <a:cs typeface="Roboto"/>
                <a:sym typeface="Roboto"/>
              </a:rPr>
              <a:t>"</a:t>
            </a:r>
            <a:r>
              <a:rPr b="1" lang="en-IN">
                <a:solidFill>
                  <a:srgbClr val="202124"/>
                </a:solidFill>
                <a:highlight>
                  <a:srgbClr val="FFFFFF"/>
                </a:highlight>
                <a:latin typeface="Roboto"/>
                <a:ea typeface="Roboto"/>
                <a:cs typeface="Roboto"/>
                <a:sym typeface="Roboto"/>
              </a:rPr>
              <a:t>Gas limit</a:t>
            </a:r>
            <a:r>
              <a:rPr lang="en-IN">
                <a:solidFill>
                  <a:srgbClr val="202124"/>
                </a:solidFill>
                <a:highlight>
                  <a:srgbClr val="FFFFFF"/>
                </a:highlight>
                <a:latin typeface="Roboto"/>
                <a:ea typeface="Roboto"/>
                <a:cs typeface="Roboto"/>
                <a:sym typeface="Roboto"/>
              </a:rPr>
              <a:t>" refers to the maximum amount of </a:t>
            </a:r>
            <a:r>
              <a:rPr b="1" lang="en-IN">
                <a:solidFill>
                  <a:srgbClr val="202124"/>
                </a:solidFill>
                <a:highlight>
                  <a:srgbClr val="FFFFFF"/>
                </a:highlight>
                <a:latin typeface="Roboto"/>
                <a:ea typeface="Roboto"/>
                <a:cs typeface="Roboto"/>
                <a:sym typeface="Roboto"/>
              </a:rPr>
              <a:t>gas</a:t>
            </a:r>
            <a:r>
              <a:rPr lang="en-IN">
                <a:solidFill>
                  <a:srgbClr val="202124"/>
                </a:solidFill>
                <a:highlight>
                  <a:srgbClr val="FFFFFF"/>
                </a:highlight>
                <a:latin typeface="Roboto"/>
                <a:ea typeface="Roboto"/>
                <a:cs typeface="Roboto"/>
                <a:sym typeface="Roboto"/>
              </a:rPr>
              <a:t> (or energy) that you're willing to spend on a particular transaction. A higher </a:t>
            </a:r>
            <a:r>
              <a:rPr b="1" lang="en-IN">
                <a:solidFill>
                  <a:srgbClr val="202124"/>
                </a:solidFill>
                <a:highlight>
                  <a:srgbClr val="FFFFFF"/>
                </a:highlight>
                <a:latin typeface="Roboto"/>
                <a:ea typeface="Roboto"/>
                <a:cs typeface="Roboto"/>
                <a:sym typeface="Roboto"/>
              </a:rPr>
              <a:t>gas limit</a:t>
            </a:r>
            <a:r>
              <a:rPr lang="en-IN">
                <a:solidFill>
                  <a:srgbClr val="202124"/>
                </a:solidFill>
                <a:highlight>
                  <a:srgbClr val="FFFFFF"/>
                </a:highlight>
                <a:latin typeface="Roboto"/>
                <a:ea typeface="Roboto"/>
                <a:cs typeface="Roboto"/>
                <a:sym typeface="Roboto"/>
              </a:rPr>
              <a:t> means that you must do more work to execute a transaction using ether or a smart contract.</a:t>
            </a:r>
            <a:endParaRPr/>
          </a:p>
        </p:txBody>
      </p:sp>
      <p:sp>
        <p:nvSpPr>
          <p:cNvPr id="371" name="Google Shape;371;ga3b64855af_0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3b64855af_0_2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3b64855af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a3b64855af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3b64855af_0_2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3b64855af_0_2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a3b64855af_0_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a5f7f57b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a5f7f57b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9ea5f7f57b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3b64855af_0_2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3b64855af_0_2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sz="1700"/>
              <a:t>However, if the attacker called back multiple times without any gas limitations, the execution will continue until the user loses all his funds or until the maximum call stack depth is reached. </a:t>
            </a:r>
            <a:endParaRPr sz="1700"/>
          </a:p>
          <a:p>
            <a:pPr indent="0" lvl="0" marL="0" rtl="0" algn="l">
              <a:spcBef>
                <a:spcPts val="0"/>
              </a:spcBef>
              <a:spcAft>
                <a:spcPts val="0"/>
              </a:spcAft>
              <a:buNone/>
            </a:pPr>
            <a:r>
              <a:t/>
            </a:r>
            <a:endParaRPr sz="900"/>
          </a:p>
        </p:txBody>
      </p:sp>
      <p:sp>
        <p:nvSpPr>
          <p:cNvPr id="396" name="Google Shape;396;ga3b64855af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f790f8816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f790f8816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900"/>
              <a:t>A smart contract is a computer program or a transaction protocol which is intended to automatically execute, control or document legally relevant events and actions according to the terms of a contract or an agreement</a:t>
            </a:r>
            <a:endParaRPr sz="900"/>
          </a:p>
        </p:txBody>
      </p:sp>
      <p:sp>
        <p:nvSpPr>
          <p:cNvPr id="405" name="Google Shape;405;g9f790f881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3b64855af_0_2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3b64855af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a3b64855af_0_2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3b64855af_0_2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3b64855af_0_2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a3b64855af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3b64855af_0_2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3b64855af_0_2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For that purpose, we connected to test network of ten different nodes. The results of our simulation are abridged in Table II. We demonstrated that a lower amount of confirmations will lead to a higher risk level. This type of attack is a consequence of other malevolent scenarios such as stealing user machine power through trojan system exploitation, use timestamps dependency attack to manipulate the mining or add Call stack depth limit function and loops that can trigger gas limit.</a:t>
            </a:r>
            <a:endParaRPr/>
          </a:p>
        </p:txBody>
      </p:sp>
      <p:sp>
        <p:nvSpPr>
          <p:cNvPr id="429" name="Google Shape;429;ga3b64855af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3b64855af_0_3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3b64855af_0_3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a3b64855af_0_3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3b64855af_0_3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3b64855af_0_3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a3b64855af_0_3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d3cc18fce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d3cc18fce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9d3cc18fce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3b64855a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3b64855a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In a decentralized architecture such as Blockchain, every node participates in the same network in order to provide its expected service, thereby providing enhanced efficiency as well. Availability of the Blockchain network is also ensured because of its innate distributed characteristics</a:t>
            </a:r>
            <a:endParaRPr/>
          </a:p>
        </p:txBody>
      </p:sp>
      <p:sp>
        <p:nvSpPr>
          <p:cNvPr id="462" name="Google Shape;462;ga3b64855a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f790f8816_3_2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f790f8816_3_2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9f790f8816_3_2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ea5f7f57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ea5f7f57b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where a malicious attacker can flood a decentralized network with users that are secretly controlled by the attacker. Although the use of hashing as proof-of-work allows new participants to join the blockchain in a ’permissionless’ fashion seems to have worked so far</a:t>
            </a:r>
            <a:endParaRPr/>
          </a:p>
          <a:p>
            <a:pPr indent="0" lvl="0" marL="0" rtl="0" algn="l">
              <a:spcBef>
                <a:spcPts val="0"/>
              </a:spcBef>
              <a:spcAft>
                <a:spcPts val="0"/>
              </a:spcAft>
              <a:buNone/>
            </a:pPr>
            <a:r>
              <a:rPr lang="en-IN"/>
              <a:t>“Proof-of-Personhood: Redemocratizing Permissionless Cryptocurrencies.</a:t>
            </a:r>
            <a:endParaRPr/>
          </a:p>
        </p:txBody>
      </p:sp>
      <p:sp>
        <p:nvSpPr>
          <p:cNvPr id="111" name="Google Shape;111;g9ea5f7f57b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f790f8816_3_2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f790f8816_3_2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9f790f8816_3_2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f790f8816_3_2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f790f8816_3_2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9f790f8816_3_2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f790f8816_3_3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9f790f8816_3_3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9f790f8816_3_3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f790f8816_3_3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f790f8816_3_3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9f790f8816_3_3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f790f8816_1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f790f8816_1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9f790f8816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f790f8816_1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f790f8816_1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9f790f8816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9f790f8816_1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9f790f8816_1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9f790f8816_1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f790f8816_3_3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f790f8816_3_3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9f790f8816_3_3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f790f8816_3_2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9f790f8816_3_2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9f790f8816_3_2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d3cc18fce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d3cc18fce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 The second paper shows a technology which implements smart contracts to solve its limitations, however it acknowledges that Criminal Smart Contracts exist and process of performing thefts through CSCs is simple.</a:t>
            </a:r>
            <a:endParaRPr/>
          </a:p>
          <a:p>
            <a:pPr indent="0" lvl="0" marL="0" rtl="0" algn="l">
              <a:spcBef>
                <a:spcPts val="0"/>
              </a:spcBef>
              <a:spcAft>
                <a:spcPts val="0"/>
              </a:spcAft>
              <a:buClr>
                <a:schemeClr val="dk1"/>
              </a:buClr>
              <a:buSzPts val="1100"/>
              <a:buFont typeface="Arial"/>
              <a:buNone/>
            </a:pPr>
            <a:r>
              <a:rPr lang="en-IN"/>
              <a:t>The first research paper explains how smart contracts work and it also experiments with vulnerabilities involving smart contracts(Malicious Contracts). It also mentions a solution implemented in Hyperledger, “smart contracts endorsement”.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46" name="Google Shape;546;g9d3cc18fce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ea5f7f57b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ea5f7f57b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a:t>based on centralized Chaumian e-cash that have well-defined privacy properties, such as enforcing privacy between senders and recipients of transfers, given by well known primitives such as blind signatures. Yet it seems a public ledger is needed to prevents double-spending attacks, so any user can read and possibly write new information to let some information become public knowledge</a:t>
            </a:r>
            <a:endParaRPr/>
          </a:p>
        </p:txBody>
      </p:sp>
      <p:sp>
        <p:nvSpPr>
          <p:cNvPr id="119" name="Google Shape;119;g9ea5f7f57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9ea5f7f57b_1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9ea5f7f57b_1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9ea5f7f57b_1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d3cc18fce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9d3cc18fce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academia vs developers. activism, history, good idea turned bad, vested interests.</a:t>
            </a:r>
            <a:endParaRPr/>
          </a:p>
        </p:txBody>
      </p:sp>
      <p:sp>
        <p:nvSpPr>
          <p:cNvPr id="562" name="Google Shape;562;g9d3cc18fce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d3cc18fce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9d3cc18fce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9d3cc18fce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ea5f7f57b_0_2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ea5f7f57b_0_2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ea5f7f57b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ea5f7f57b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ea5f7f57b_1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IN"/>
              <a:t>A smart contract is a computer program or a transaction protocol which is intended to automatically execute, control or document legally relevant events and actions according to the terms of a contract or an agreement</a:t>
            </a:r>
            <a:endParaRPr/>
          </a:p>
        </p:txBody>
      </p:sp>
      <p:sp>
        <p:nvSpPr>
          <p:cNvPr id="135" name="Google Shape;135;g9ea5f7f57b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3b64855af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3b64855af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a3b64855a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Noto Sans Symbols"/>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3" name="Google Shape;53;p7"/>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7"/>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0" name="Google Shape;60;p8"/>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9"/>
          <p:cNvSpPr txBox="1"/>
          <p:nvPr>
            <p:ph idx="1" type="body"/>
          </p:nvPr>
        </p:nvSpPr>
        <p:spPr>
          <a:xfrm rot="5400000">
            <a:off x="2536824" y="206375"/>
            <a:ext cx="4070351"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9"/>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9"/>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9"/>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0"/>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investopedia.com/terms/h/hard-fork.asp" TargetMode="Externa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ieeexplore.ieee.org/abstract/document/7966963" TargetMode="External"/><Relationship Id="rId4" Type="http://schemas.openxmlformats.org/officeDocument/2006/relationships/hyperlink" Target="https://ieeexplore.ieee.org/document/8371010" TargetMode="External"/><Relationship Id="rId5" Type="http://schemas.openxmlformats.org/officeDocument/2006/relationships/hyperlink" Target="https://ieeexplore.ieee.org/document/8661914" TargetMode="External"/><Relationship Id="rId6" Type="http://schemas.openxmlformats.org/officeDocument/2006/relationships/hyperlink" Target="https://bford.info/pub/dec/pop.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txBox="1"/>
          <p:nvPr>
            <p:ph type="ctrTitle"/>
          </p:nvPr>
        </p:nvSpPr>
        <p:spPr>
          <a:xfrm>
            <a:off x="685800" y="1394085"/>
            <a:ext cx="7772400" cy="22063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IN" sz="3600" u="none" cap="none" strike="noStrike">
                <a:solidFill>
                  <a:schemeClr val="dk1"/>
                </a:solidFill>
                <a:latin typeface="Calibri"/>
                <a:ea typeface="Calibri"/>
                <a:cs typeface="Calibri"/>
                <a:sym typeface="Calibri"/>
              </a:rPr>
              <a:t>Computer Networks</a:t>
            </a:r>
            <a:br>
              <a:rPr b="1" i="0" lang="en-IN" sz="3600" u="none" cap="none" strike="noStrike">
                <a:solidFill>
                  <a:schemeClr val="dk1"/>
                </a:solidFill>
                <a:latin typeface="Calibri"/>
                <a:ea typeface="Calibri"/>
                <a:cs typeface="Calibri"/>
                <a:sym typeface="Calibri"/>
              </a:rPr>
            </a:br>
            <a:r>
              <a:rPr b="1" i="0" lang="en-IN" sz="3600" u="none" cap="none" strike="noStrike">
                <a:solidFill>
                  <a:schemeClr val="dk1"/>
                </a:solidFill>
                <a:latin typeface="Calibri"/>
                <a:ea typeface="Calibri"/>
                <a:cs typeface="Calibri"/>
                <a:sym typeface="Calibri"/>
              </a:rPr>
              <a:t>Presentation</a:t>
            </a:r>
            <a:br>
              <a:rPr b="1" i="0" lang="en-IN" sz="3600" u="none" cap="none" strike="noStrike">
                <a:solidFill>
                  <a:schemeClr val="dk1"/>
                </a:solidFill>
                <a:latin typeface="Calibri"/>
                <a:ea typeface="Calibri"/>
                <a:cs typeface="Calibri"/>
                <a:sym typeface="Calibri"/>
              </a:rPr>
            </a:br>
            <a:br>
              <a:rPr b="1" i="0" lang="en-IN" sz="3600" u="none" cap="none" strike="noStrike">
                <a:solidFill>
                  <a:schemeClr val="dk1"/>
                </a:solidFill>
                <a:latin typeface="Calibri"/>
                <a:ea typeface="Calibri"/>
                <a:cs typeface="Calibri"/>
                <a:sym typeface="Calibri"/>
              </a:rPr>
            </a:br>
            <a:r>
              <a:rPr lang="en-IN"/>
              <a:t>BLOCKCHAIN &amp; SECURITY</a:t>
            </a:r>
            <a:endParaRPr b="1" i="0" sz="3600" u="none" cap="none" strike="noStrike">
              <a:solidFill>
                <a:schemeClr val="dk1"/>
              </a:solidFill>
              <a:latin typeface="Calibri"/>
              <a:ea typeface="Calibri"/>
              <a:cs typeface="Calibri"/>
              <a:sym typeface="Calibri"/>
            </a:endParaRPr>
          </a:p>
        </p:txBody>
      </p:sp>
      <p:sp>
        <p:nvSpPr>
          <p:cNvPr id="80" name="Google Shape;80;p11"/>
          <p:cNvSpPr txBox="1"/>
          <p:nvPr>
            <p:ph idx="1" type="subTitle"/>
          </p:nvPr>
        </p:nvSpPr>
        <p:spPr>
          <a:xfrm>
            <a:off x="1371600" y="3886200"/>
            <a:ext cx="6400800" cy="2206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888888"/>
              </a:buClr>
              <a:buSzPts val="2400"/>
              <a:buFont typeface="Arial"/>
              <a:buChar char="•"/>
            </a:pPr>
            <a:r>
              <a:rPr b="0" i="0" lang="en-IN" sz="2400" u="none" cap="none" strike="noStrike">
                <a:solidFill>
                  <a:srgbClr val="888888"/>
                </a:solidFill>
                <a:latin typeface="Calibri"/>
                <a:ea typeface="Calibri"/>
                <a:cs typeface="Calibri"/>
                <a:sym typeface="Calibri"/>
              </a:rPr>
              <a:t>Presented by</a:t>
            </a:r>
            <a:r>
              <a:rPr b="0" i="0" lang="en-IN" sz="2400" u="none" cap="none" strike="noStrike">
                <a:solidFill>
                  <a:srgbClr val="888888"/>
                </a:solidFill>
                <a:latin typeface="Calibri"/>
                <a:ea typeface="Calibri"/>
                <a:cs typeface="Calibri"/>
                <a:sym typeface="Calibri"/>
              </a:rPr>
              <a:t>:</a:t>
            </a:r>
            <a:endParaRPr/>
          </a:p>
          <a:p>
            <a:pPr indent="0" lvl="0" marL="1828800" marR="0" rtl="0" algn="just">
              <a:lnSpc>
                <a:spcPct val="100000"/>
              </a:lnSpc>
              <a:spcBef>
                <a:spcPts val="0"/>
              </a:spcBef>
              <a:spcAft>
                <a:spcPts val="0"/>
              </a:spcAft>
              <a:buNone/>
            </a:pPr>
            <a:r>
              <a:rPr lang="en-IN"/>
              <a:t>Divyansh Chhablani (B025)</a:t>
            </a:r>
            <a:endParaRPr/>
          </a:p>
          <a:p>
            <a:pPr indent="0" lvl="0" marL="914400" marR="0" rtl="0" algn="just">
              <a:lnSpc>
                <a:spcPct val="100000"/>
              </a:lnSpc>
              <a:spcBef>
                <a:spcPts val="0"/>
              </a:spcBef>
              <a:spcAft>
                <a:spcPts val="0"/>
              </a:spcAft>
              <a:buNone/>
            </a:pPr>
            <a:r>
              <a:rPr lang="en-IN"/>
              <a:t>		Naman Garg(B032)</a:t>
            </a:r>
            <a:endParaRPr/>
          </a:p>
          <a:p>
            <a:pPr indent="-190500" lvl="0" marL="342900" marR="0" rtl="0" algn="just">
              <a:lnSpc>
                <a:spcPct val="100000"/>
              </a:lnSpc>
              <a:spcBef>
                <a:spcPts val="0"/>
              </a:spcBef>
              <a:spcAft>
                <a:spcPts val="0"/>
              </a:spcAft>
              <a:buClr>
                <a:srgbClr val="888888"/>
              </a:buClr>
              <a:buSzPts val="2400"/>
              <a:buFont typeface="Arial"/>
              <a:buNone/>
            </a:pPr>
            <a:r>
              <a:t/>
            </a:r>
            <a:endParaRPr/>
          </a:p>
          <a:p>
            <a:pPr indent="-342900" lvl="0" marL="342900" marR="0" rtl="0" algn="just">
              <a:lnSpc>
                <a:spcPct val="100000"/>
              </a:lnSpc>
              <a:spcBef>
                <a:spcPts val="0"/>
              </a:spcBef>
              <a:spcAft>
                <a:spcPts val="0"/>
              </a:spcAft>
              <a:buClr>
                <a:srgbClr val="888888"/>
              </a:buClr>
              <a:buSzPts val="2400"/>
              <a:buFont typeface="Arial"/>
              <a:buChar char="•"/>
            </a:pPr>
            <a:r>
              <a:rPr lang="en-IN"/>
              <a:t>Programme: BTech CS B</a:t>
            </a:r>
            <a:endParaRPr b="0" i="0" sz="2400" u="none" cap="none" strike="noStrike">
              <a:solidFill>
                <a:srgbClr val="888888"/>
              </a:solidFill>
              <a:latin typeface="Calibri"/>
              <a:ea typeface="Calibri"/>
              <a:cs typeface="Calibri"/>
              <a:sym typeface="Calibri"/>
            </a:endParaRPr>
          </a:p>
        </p:txBody>
      </p:sp>
      <p:sp>
        <p:nvSpPr>
          <p:cNvPr id="81" name="Google Shape;81;p11"/>
          <p:cNvSpPr txBox="1"/>
          <p:nvPr>
            <p:ph idx="10" type="dt"/>
          </p:nvPr>
        </p:nvSpPr>
        <p:spPr>
          <a:xfrm>
            <a:off x="457200" y="6381396"/>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10/12/2020</a:t>
            </a:r>
            <a:endParaRPr b="0" i="0" sz="1050" u="none" cap="none" strike="noStrike">
              <a:solidFill>
                <a:srgbClr val="888888"/>
              </a:solidFill>
              <a:latin typeface="Calibri"/>
              <a:ea typeface="Calibri"/>
              <a:cs typeface="Calibri"/>
              <a:sym typeface="Calibri"/>
            </a:endParaRPr>
          </a:p>
        </p:txBody>
      </p:sp>
      <p:sp>
        <p:nvSpPr>
          <p:cNvPr id="82" name="Google Shape;82;p11"/>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83" name="Google Shape;83;p1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0" lang="en-IN" sz="2400"/>
              <a:t>COMPARISON OF BLOCKCHAIN PLATFORMS</a:t>
            </a:r>
            <a:endParaRPr/>
          </a:p>
        </p:txBody>
      </p:sp>
      <p:sp>
        <p:nvSpPr>
          <p:cNvPr id="154" name="Google Shape;154;p2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Following are the subtopics in the paper:</a:t>
            </a:r>
            <a:endParaRPr/>
          </a:p>
          <a:p>
            <a:pPr indent="0" lvl="0" marL="0" rtl="0" algn="l">
              <a:spcBef>
                <a:spcPts val="480"/>
              </a:spcBef>
              <a:spcAft>
                <a:spcPts val="0"/>
              </a:spcAft>
              <a:buNone/>
            </a:pPr>
            <a:r>
              <a:rPr lang="en-IN"/>
              <a:t>A. Blockchain Overview</a:t>
            </a:r>
            <a:endParaRPr/>
          </a:p>
          <a:p>
            <a:pPr indent="0" lvl="0" marL="0" rtl="0" algn="l">
              <a:spcBef>
                <a:spcPts val="480"/>
              </a:spcBef>
              <a:spcAft>
                <a:spcPts val="0"/>
              </a:spcAft>
              <a:buNone/>
            </a:pPr>
            <a:r>
              <a:rPr lang="en-IN"/>
              <a:t>B. Features</a:t>
            </a:r>
            <a:endParaRPr/>
          </a:p>
          <a:p>
            <a:pPr indent="0" lvl="0" marL="0" rtl="0" algn="l">
              <a:spcBef>
                <a:spcPts val="480"/>
              </a:spcBef>
              <a:spcAft>
                <a:spcPts val="0"/>
              </a:spcAft>
              <a:buNone/>
            </a:pPr>
            <a:r>
              <a:rPr lang="en-IN"/>
              <a:t>C. Blockchain Networks</a:t>
            </a:r>
            <a:endParaRPr/>
          </a:p>
          <a:p>
            <a:pPr indent="0" lvl="0" marL="0" rtl="0" algn="l">
              <a:spcBef>
                <a:spcPts val="480"/>
              </a:spcBef>
              <a:spcAft>
                <a:spcPts val="0"/>
              </a:spcAft>
              <a:buNone/>
            </a:pPr>
            <a:r>
              <a:rPr lang="en-IN"/>
              <a:t>D. Permissionless or Permissioned Network</a:t>
            </a:r>
            <a:endParaRPr/>
          </a:p>
          <a:p>
            <a:pPr indent="0" lvl="0" marL="0" rtl="0" algn="l">
              <a:spcBef>
                <a:spcPts val="480"/>
              </a:spcBef>
              <a:spcAft>
                <a:spcPts val="0"/>
              </a:spcAft>
              <a:buNone/>
            </a:pPr>
            <a:r>
              <a:rPr lang="en-IN"/>
              <a:t>E. Scalability</a:t>
            </a:r>
            <a:endParaRPr/>
          </a:p>
        </p:txBody>
      </p:sp>
      <p:sp>
        <p:nvSpPr>
          <p:cNvPr id="155" name="Google Shape;155;p2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Blockchain Overview</a:t>
            </a:r>
            <a:endParaRPr/>
          </a:p>
        </p:txBody>
      </p:sp>
      <p:sp>
        <p:nvSpPr>
          <p:cNvPr id="162" name="Google Shape;162;p21"/>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355600" lvl="0" marL="457200" rtl="0" algn="l">
              <a:spcBef>
                <a:spcPts val="480"/>
              </a:spcBef>
              <a:spcAft>
                <a:spcPts val="0"/>
              </a:spcAft>
              <a:buSzPts val="2000"/>
              <a:buChar char="❑"/>
            </a:pPr>
            <a:r>
              <a:rPr lang="en-IN" sz="2000"/>
              <a:t>Transactions signing and verification mechanisms utilize cryptographic algorithms, precisely Elliptical Curve Digital Signature Algorithm (ECDSA), to establish the relations between the several blocks.</a:t>
            </a:r>
            <a:endParaRPr sz="2000"/>
          </a:p>
          <a:p>
            <a:pPr indent="-355600" lvl="0" marL="457200" rtl="0" algn="l">
              <a:spcBef>
                <a:spcPts val="0"/>
              </a:spcBef>
              <a:spcAft>
                <a:spcPts val="0"/>
              </a:spcAft>
              <a:buSzPts val="2000"/>
              <a:buChar char="❑"/>
            </a:pPr>
            <a:r>
              <a:rPr lang="en-IN" sz="2000"/>
              <a:t>In order to confirm entries, a merkle tree root hash is used to condense the data hashed into blocks. </a:t>
            </a:r>
            <a:endParaRPr sz="2000"/>
          </a:p>
          <a:p>
            <a:pPr indent="-355600" lvl="0" marL="457200" rtl="0" algn="l">
              <a:spcBef>
                <a:spcPts val="0"/>
              </a:spcBef>
              <a:spcAft>
                <a:spcPts val="0"/>
              </a:spcAft>
              <a:buSzPts val="2000"/>
              <a:buChar char="❑"/>
            </a:pPr>
            <a:r>
              <a:rPr lang="en-IN" sz="2000"/>
              <a:t>Each header holds the value of a previous hash, a nonce, the charge of a transaction (gas), a mathematical measure to assess the accuracy of a transaction (difficulty) and other constraints that diverge between DLTs.</a:t>
            </a:r>
            <a:endParaRPr sz="2000"/>
          </a:p>
          <a:p>
            <a:pPr indent="-355600" lvl="0" marL="457200" rtl="0" algn="l">
              <a:spcBef>
                <a:spcPts val="0"/>
              </a:spcBef>
              <a:spcAft>
                <a:spcPts val="0"/>
              </a:spcAft>
              <a:buSzPts val="2000"/>
              <a:buChar char="❑"/>
            </a:pPr>
            <a:r>
              <a:rPr lang="en-IN" sz="2000"/>
              <a:t>Ethereum header - three trees are available for transactions outcomes and account handling.</a:t>
            </a:r>
            <a:endParaRPr sz="2000"/>
          </a:p>
          <a:p>
            <a:pPr indent="-355600" lvl="0" marL="457200" rtl="0" algn="l">
              <a:spcBef>
                <a:spcPts val="0"/>
              </a:spcBef>
              <a:spcAft>
                <a:spcPts val="0"/>
              </a:spcAft>
              <a:buSzPts val="2000"/>
              <a:buChar char="❑"/>
            </a:pPr>
            <a:r>
              <a:rPr lang="en-IN" sz="2000"/>
              <a:t>Hyperledger block - has a distinct structure alienated between block header, block data and block metadata.</a:t>
            </a:r>
            <a:endParaRPr sz="2000"/>
          </a:p>
          <a:p>
            <a:pPr indent="0" lvl="0" marL="0" rtl="0" algn="l">
              <a:spcBef>
                <a:spcPts val="480"/>
              </a:spcBef>
              <a:spcAft>
                <a:spcPts val="0"/>
              </a:spcAft>
              <a:buNone/>
            </a:pPr>
            <a:r>
              <a:t/>
            </a:r>
            <a:endParaRPr/>
          </a:p>
        </p:txBody>
      </p:sp>
      <p:sp>
        <p:nvSpPr>
          <p:cNvPr id="163" name="Google Shape;163;p2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170" name="Google Shape;170;p22"/>
          <p:cNvPicPr preferRelativeResize="0"/>
          <p:nvPr/>
        </p:nvPicPr>
        <p:blipFill>
          <a:blip r:embed="rId3">
            <a:alphaModFix/>
          </a:blip>
          <a:stretch>
            <a:fillRect/>
          </a:stretch>
        </p:blipFill>
        <p:spPr>
          <a:xfrm>
            <a:off x="272463" y="1717550"/>
            <a:ext cx="8599076" cy="438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Features</a:t>
            </a:r>
            <a:endParaRPr/>
          </a:p>
        </p:txBody>
      </p:sp>
      <p:sp>
        <p:nvSpPr>
          <p:cNvPr id="177" name="Google Shape;177;p23"/>
          <p:cNvSpPr txBox="1"/>
          <p:nvPr>
            <p:ph idx="1" type="body"/>
          </p:nvPr>
        </p:nvSpPr>
        <p:spPr>
          <a:xfrm>
            <a:off x="457200" y="1967025"/>
            <a:ext cx="8229600" cy="478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1700"/>
              <a:t>Regardless of the DLT type, the blockchain technology offers numerous security characteristics: </a:t>
            </a:r>
            <a:endParaRPr sz="2300"/>
          </a:p>
        </p:txBody>
      </p:sp>
      <p:sp>
        <p:nvSpPr>
          <p:cNvPr id="178" name="Google Shape;178;p2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9" name="Google Shape;179;p23"/>
          <p:cNvSpPr txBox="1"/>
          <p:nvPr/>
        </p:nvSpPr>
        <p:spPr>
          <a:xfrm>
            <a:off x="797475" y="2857500"/>
            <a:ext cx="2804400" cy="3588600"/>
          </a:xfrm>
          <a:prstGeom prst="rect">
            <a:avLst/>
          </a:prstGeom>
          <a:noFill/>
          <a:ln>
            <a:noFill/>
          </a:ln>
        </p:spPr>
        <p:txBody>
          <a:bodyPr anchorCtr="0" anchor="t" bIns="91425" lIns="91425" spcFirstLastPara="1" rIns="91425" wrap="square" tIns="91425">
            <a:noAutofit/>
          </a:bodyPr>
          <a:lstStyle/>
          <a:p>
            <a:pPr indent="-349250" lvl="0" marL="457200" rtl="0" algn="l">
              <a:lnSpc>
                <a:spcPct val="200000"/>
              </a:lnSpc>
              <a:spcBef>
                <a:spcPts val="48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Immutability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Auditability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Integrity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Authorization</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Fault Tolerance</a:t>
            </a:r>
            <a:endParaRPr sz="1100">
              <a:latin typeface="Calibri"/>
              <a:ea typeface="Calibri"/>
              <a:cs typeface="Calibri"/>
              <a:sym typeface="Calibri"/>
            </a:endParaRPr>
          </a:p>
        </p:txBody>
      </p:sp>
      <p:sp>
        <p:nvSpPr>
          <p:cNvPr id="180" name="Google Shape;180;p23"/>
          <p:cNvSpPr txBox="1"/>
          <p:nvPr/>
        </p:nvSpPr>
        <p:spPr>
          <a:xfrm>
            <a:off x="4824550" y="2847775"/>
            <a:ext cx="2804400" cy="2887800"/>
          </a:xfrm>
          <a:prstGeom prst="rect">
            <a:avLst/>
          </a:prstGeom>
          <a:noFill/>
          <a:ln>
            <a:noFill/>
          </a:ln>
        </p:spPr>
        <p:txBody>
          <a:bodyPr anchorCtr="0" anchor="t" bIns="91425" lIns="91425" spcFirstLastPara="1" rIns="91425" wrap="square" tIns="91425">
            <a:noAutofit/>
          </a:bodyPr>
          <a:lstStyle/>
          <a:p>
            <a:pPr indent="-349250" lvl="0" marL="457200" rtl="0" algn="l">
              <a:lnSpc>
                <a:spcPct val="200000"/>
              </a:lnSpc>
              <a:spcBef>
                <a:spcPts val="48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Transparency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Availability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Consistency</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Noto Sans Symbols"/>
              <a:buChar char="●"/>
            </a:pPr>
            <a:r>
              <a:rPr b="1" lang="en-IN" sz="1900">
                <a:solidFill>
                  <a:schemeClr val="dk1"/>
                </a:solidFill>
                <a:latin typeface="Calibri"/>
                <a:ea typeface="Calibri"/>
                <a:cs typeface="Calibri"/>
                <a:sym typeface="Calibri"/>
              </a:rPr>
              <a:t>Privacy</a:t>
            </a:r>
            <a:r>
              <a:rPr lang="en-IN" sz="1900">
                <a:solidFill>
                  <a:schemeClr val="dk1"/>
                </a:solidFill>
                <a:latin typeface="Calibri"/>
                <a:ea typeface="Calibri"/>
                <a:cs typeface="Calibri"/>
                <a:sym typeface="Calibri"/>
              </a:rPr>
              <a:t> </a:t>
            </a:r>
            <a:endParaRPr sz="19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Blockchain Networks</a:t>
            </a:r>
            <a:endParaRPr/>
          </a:p>
        </p:txBody>
      </p:sp>
      <p:sp>
        <p:nvSpPr>
          <p:cNvPr id="187" name="Google Shape;187;p24"/>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Bitcoin:</a:t>
            </a:r>
            <a:endParaRPr/>
          </a:p>
          <a:p>
            <a:pPr indent="-381000" lvl="0" marL="457200" rtl="0" algn="l">
              <a:spcBef>
                <a:spcPts val="480"/>
              </a:spcBef>
              <a:spcAft>
                <a:spcPts val="0"/>
              </a:spcAft>
              <a:buSzPts val="2400"/>
              <a:buChar char="❑"/>
            </a:pPr>
            <a:r>
              <a:rPr lang="en-IN"/>
              <a:t>Digitally signed transactions are maintained by a public ledger representing the same data. </a:t>
            </a:r>
            <a:endParaRPr/>
          </a:p>
          <a:p>
            <a:pPr indent="-381000" lvl="0" marL="457200" rtl="0" algn="l">
              <a:spcBef>
                <a:spcPts val="0"/>
              </a:spcBef>
              <a:spcAft>
                <a:spcPts val="0"/>
              </a:spcAft>
              <a:buSzPts val="2400"/>
              <a:buChar char="❑"/>
            </a:pPr>
            <a:r>
              <a:rPr lang="en-IN"/>
              <a:t>In order to interrelate with the blockchain, a transaction is broadcasted into the network and validated by all peers.</a:t>
            </a:r>
            <a:endParaRPr/>
          </a:p>
          <a:p>
            <a:pPr indent="-381000" lvl="0" marL="457200" rtl="0" algn="l">
              <a:spcBef>
                <a:spcPts val="0"/>
              </a:spcBef>
              <a:spcAft>
                <a:spcPts val="0"/>
              </a:spcAft>
              <a:buSzPts val="2400"/>
              <a:buChar char="❑"/>
            </a:pPr>
            <a:r>
              <a:rPr lang="en-IN"/>
              <a:t>A block holds the information related to each transaction and once a consensus is achieved, the block will be appended the blockchain. </a:t>
            </a:r>
            <a:endParaRPr/>
          </a:p>
          <a:p>
            <a:pPr indent="-381000" lvl="0" marL="457200" rtl="0" algn="l">
              <a:spcBef>
                <a:spcPts val="0"/>
              </a:spcBef>
              <a:spcAft>
                <a:spcPts val="0"/>
              </a:spcAft>
              <a:buSzPts val="2400"/>
              <a:buChar char="❑"/>
            </a:pPr>
            <a:r>
              <a:rPr lang="en-IN"/>
              <a:t>The process will start over for every new transaction.</a:t>
            </a:r>
            <a:endParaRPr/>
          </a:p>
        </p:txBody>
      </p:sp>
      <p:sp>
        <p:nvSpPr>
          <p:cNvPr id="188" name="Google Shape;188;p2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Blockchain Networks</a:t>
            </a:r>
            <a:endParaRPr/>
          </a:p>
        </p:txBody>
      </p:sp>
      <p:sp>
        <p:nvSpPr>
          <p:cNvPr id="195" name="Google Shape;195;p25"/>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Ethereum and Hyperledger:</a:t>
            </a:r>
            <a:endParaRPr/>
          </a:p>
          <a:p>
            <a:pPr indent="0" lvl="0" marL="0" rtl="0" algn="l">
              <a:spcBef>
                <a:spcPts val="480"/>
              </a:spcBef>
              <a:spcAft>
                <a:spcPts val="0"/>
              </a:spcAft>
              <a:buNone/>
            </a:pPr>
            <a:r>
              <a:rPr lang="en-IN"/>
              <a:t>As for Ethereum and Hyperledger, the same set of interactions is used. However, a new concept of smart contract is introduced:</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IN"/>
              <a:t>Each contract instance will be wrapped up in the payload of each transaction and will circulate in the network depending on the gas limit, etc. </a:t>
            </a:r>
            <a:endParaRPr/>
          </a:p>
          <a:p>
            <a:pPr indent="-381000" lvl="0" marL="457200" rtl="0" algn="l">
              <a:spcBef>
                <a:spcPts val="0"/>
              </a:spcBef>
              <a:spcAft>
                <a:spcPts val="0"/>
              </a:spcAft>
              <a:buSzPts val="2400"/>
              <a:buChar char="❑"/>
            </a:pPr>
            <a:r>
              <a:rPr lang="en-IN"/>
              <a:t>Each receiving peer will execute smart contract functions creating a native replica of each contract in their current state. </a:t>
            </a:r>
            <a:endParaRPr/>
          </a:p>
        </p:txBody>
      </p:sp>
      <p:sp>
        <p:nvSpPr>
          <p:cNvPr id="196" name="Google Shape;196;p2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 Permission-less or Permissioned Network</a:t>
            </a:r>
            <a:endParaRPr/>
          </a:p>
        </p:txBody>
      </p:sp>
      <p:sp>
        <p:nvSpPr>
          <p:cNvPr id="203" name="Google Shape;203;p26"/>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a:t>Permission-less network - everyone can contribute in the canonical chain</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IN"/>
              <a:t>Bitcoin and Ethereum are permission-less blockchains that rely on a a Proof-of Work (PoW) consensus.</a:t>
            </a:r>
            <a:endParaRPr/>
          </a:p>
          <a:p>
            <a:pPr indent="-381000" lvl="0" marL="457200" rtl="0" algn="l">
              <a:spcBef>
                <a:spcPts val="0"/>
              </a:spcBef>
              <a:spcAft>
                <a:spcPts val="0"/>
              </a:spcAft>
              <a:buSzPts val="2400"/>
              <a:buChar char="➔"/>
            </a:pPr>
            <a:r>
              <a:rPr lang="en-IN"/>
              <a:t>PoW - Powerful hardware have higher reward probability</a:t>
            </a:r>
            <a:endParaRPr/>
          </a:p>
          <a:p>
            <a:pPr indent="-381000" lvl="0" marL="457200" rtl="0" algn="l">
              <a:spcBef>
                <a:spcPts val="0"/>
              </a:spcBef>
              <a:spcAft>
                <a:spcPts val="0"/>
              </a:spcAft>
              <a:buSzPts val="2400"/>
              <a:buChar char="➔"/>
            </a:pPr>
            <a:r>
              <a:rPr lang="en-IN"/>
              <a:t>The new Ethereum Serenity release is moving to the Casper protocol which is a Proof-of-Stake (PoS) algorithm. </a:t>
            </a:r>
            <a:endParaRPr/>
          </a:p>
          <a:p>
            <a:pPr indent="-381000" lvl="0" marL="457200" rtl="0" algn="l">
              <a:spcBef>
                <a:spcPts val="0"/>
              </a:spcBef>
              <a:spcAft>
                <a:spcPts val="0"/>
              </a:spcAft>
              <a:buSzPts val="2400"/>
              <a:buChar char="➔"/>
            </a:pPr>
            <a:r>
              <a:rPr lang="en-IN"/>
              <a:t>PoS - penalize incorrect bets, less time consuming</a:t>
            </a:r>
            <a:endParaRPr/>
          </a:p>
        </p:txBody>
      </p:sp>
      <p:sp>
        <p:nvSpPr>
          <p:cNvPr id="204" name="Google Shape;204;p2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 Permission-less or Permissioned Network</a:t>
            </a:r>
            <a:endParaRPr b="0" sz="2400"/>
          </a:p>
        </p:txBody>
      </p:sp>
      <p:sp>
        <p:nvSpPr>
          <p:cNvPr id="211" name="Google Shape;211;p27"/>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a:t>Permissioned network - limits the number of peers who can access the blockchain and participate in the validation</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IN"/>
              <a:t>Hyperledger is permissioned blockchain. The number of participants is limited and managed by the system</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IN"/>
              <a:t>The distributed ledger only include a set of definite transactions associated to each node.</a:t>
            </a:r>
            <a:endParaRPr/>
          </a:p>
        </p:txBody>
      </p:sp>
      <p:sp>
        <p:nvSpPr>
          <p:cNvPr id="212" name="Google Shape;212;p2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Scalability</a:t>
            </a:r>
            <a:endParaRPr b="0" sz="2400"/>
          </a:p>
        </p:txBody>
      </p:sp>
      <p:sp>
        <p:nvSpPr>
          <p:cNvPr id="219" name="Google Shape;219;p28"/>
          <p:cNvSpPr txBox="1"/>
          <p:nvPr>
            <p:ph idx="1" type="body"/>
          </p:nvPr>
        </p:nvSpPr>
        <p:spPr>
          <a:xfrm>
            <a:off x="457200" y="21265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Scalability remains a main challenge in DLTs, specifically for the Bitcoin and Ethereum networks where a copy of the complete history needs to be stored in each node.</a:t>
            </a:r>
            <a:endParaRPr/>
          </a:p>
          <a:p>
            <a:pPr indent="0" lvl="0" marL="0" rtl="0" algn="l">
              <a:spcBef>
                <a:spcPts val="480"/>
              </a:spcBef>
              <a:spcAft>
                <a:spcPts val="0"/>
              </a:spcAft>
              <a:buNone/>
            </a:pPr>
            <a:r>
              <a:t/>
            </a:r>
            <a:endParaRPr/>
          </a:p>
          <a:p>
            <a:pPr indent="0" lvl="0" marL="0" rtl="0" algn="l">
              <a:spcBef>
                <a:spcPts val="480"/>
              </a:spcBef>
              <a:spcAft>
                <a:spcPts val="0"/>
              </a:spcAft>
              <a:buClr>
                <a:schemeClr val="dk1"/>
              </a:buClr>
              <a:buSzPts val="1100"/>
              <a:buFont typeface="Arial"/>
              <a:buNone/>
            </a:pPr>
            <a:r>
              <a:rPr lang="en-IN"/>
              <a:t>One-megabyte block size in Bitcoin leads to delays and drop of not conform blocks.</a:t>
            </a:r>
            <a:endParaRPr/>
          </a:p>
          <a:p>
            <a:pPr indent="0" lvl="0" marL="0" rtl="0" algn="l">
              <a:spcBef>
                <a:spcPts val="480"/>
              </a:spcBef>
              <a:spcAft>
                <a:spcPts val="0"/>
              </a:spcAft>
              <a:buClr>
                <a:schemeClr val="dk1"/>
              </a:buClr>
              <a:buSzPts val="1100"/>
              <a:buFont typeface="Arial"/>
              <a:buNone/>
            </a:pPr>
            <a:r>
              <a:rPr lang="en-IN"/>
              <a:t>To overcome this:</a:t>
            </a:r>
            <a:endParaRPr/>
          </a:p>
          <a:p>
            <a:pPr indent="-381000" lvl="0" marL="457200" rtl="0" algn="l">
              <a:spcBef>
                <a:spcPts val="480"/>
              </a:spcBef>
              <a:spcAft>
                <a:spcPts val="0"/>
              </a:spcAft>
              <a:buSzPts val="2400"/>
              <a:buChar char="❑"/>
            </a:pPr>
            <a:r>
              <a:rPr lang="en-IN"/>
              <a:t>Request Management System based on advertising requests was introduced as well as static time-outs.</a:t>
            </a:r>
            <a:endParaRPr/>
          </a:p>
          <a:p>
            <a:pPr indent="-381000" lvl="0" marL="457200" rtl="0" algn="l">
              <a:spcBef>
                <a:spcPts val="0"/>
              </a:spcBef>
              <a:spcAft>
                <a:spcPts val="0"/>
              </a:spcAft>
              <a:buSzPts val="2400"/>
              <a:buChar char="❑"/>
            </a:pPr>
            <a:r>
              <a:rPr lang="en-IN"/>
              <a:t>Moreover, bidirectional channels were presented.</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
        <p:nvSpPr>
          <p:cNvPr id="220" name="Google Shape;220;p2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Scalability</a:t>
            </a:r>
            <a:endParaRPr b="0" sz="2400"/>
          </a:p>
        </p:txBody>
      </p:sp>
      <p:sp>
        <p:nvSpPr>
          <p:cNvPr id="227" name="Google Shape;227;p29"/>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Ethereum - Many functions are duplicated leading to scalability issues.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Solution:</a:t>
            </a:r>
            <a:endParaRPr/>
          </a:p>
          <a:p>
            <a:pPr indent="-381000" lvl="0" marL="457200" rtl="0" algn="l">
              <a:spcBef>
                <a:spcPts val="480"/>
              </a:spcBef>
              <a:spcAft>
                <a:spcPts val="0"/>
              </a:spcAft>
              <a:buSzPts val="2400"/>
              <a:buChar char="❑"/>
            </a:pPr>
            <a:r>
              <a:rPr lang="en-IN"/>
              <a:t>State and plasma channels - offline and off-chain activities. Also enforces anonymity.</a:t>
            </a:r>
            <a:endParaRPr/>
          </a:p>
          <a:p>
            <a:pPr indent="-381000" lvl="0" marL="457200" rtl="0" algn="l">
              <a:spcBef>
                <a:spcPts val="0"/>
              </a:spcBef>
              <a:spcAft>
                <a:spcPts val="0"/>
              </a:spcAft>
              <a:buSzPts val="2400"/>
              <a:buChar char="❑"/>
            </a:pPr>
            <a:r>
              <a:rPr lang="en-IN"/>
              <a:t>Sharding technique - splitting account states into separate chunks</a:t>
            </a:r>
            <a:endParaRPr/>
          </a:p>
          <a:p>
            <a:pPr indent="0" lvl="0" marL="0" rtl="0" algn="l">
              <a:spcBef>
                <a:spcPts val="480"/>
              </a:spcBef>
              <a:spcAft>
                <a:spcPts val="0"/>
              </a:spcAft>
              <a:buNone/>
            </a:pPr>
            <a:r>
              <a:t/>
            </a:r>
            <a:endParaRPr/>
          </a:p>
        </p:txBody>
      </p:sp>
      <p:sp>
        <p:nvSpPr>
          <p:cNvPr id="228" name="Google Shape;228;p2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ph type="title"/>
          </p:nvPr>
        </p:nvSpPr>
        <p:spPr>
          <a:xfrm>
            <a:off x="457200" y="109605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INTRO</a:t>
            </a:r>
            <a:endParaRPr/>
          </a:p>
        </p:txBody>
      </p:sp>
      <p:sp>
        <p:nvSpPr>
          <p:cNvPr id="90" name="Google Shape;90;p12"/>
          <p:cNvSpPr txBox="1"/>
          <p:nvPr>
            <p:ph idx="1" type="body"/>
          </p:nvPr>
        </p:nvSpPr>
        <p:spPr>
          <a:xfrm>
            <a:off x="457200" y="1834100"/>
            <a:ext cx="8229600" cy="47049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a:t>Nowadays, all information systems, computational tasks and</a:t>
            </a:r>
            <a:endParaRPr/>
          </a:p>
          <a:p>
            <a:pPr indent="0" lvl="0" marL="0" rtl="0" algn="l">
              <a:spcBef>
                <a:spcPts val="480"/>
              </a:spcBef>
              <a:spcAft>
                <a:spcPts val="0"/>
              </a:spcAft>
              <a:buClr>
                <a:schemeClr val="dk1"/>
              </a:buClr>
              <a:buSzPts val="1100"/>
              <a:buFont typeface="Arial"/>
              <a:buNone/>
            </a:pPr>
            <a:r>
              <a:rPr lang="en-IN"/>
              <a:t>data storage operates in a distributed manner for reliability, accessibility, parallelism or geographical purposes. The</a:t>
            </a:r>
            <a:endParaRPr/>
          </a:p>
          <a:p>
            <a:pPr indent="0" lvl="0" marL="0" rtl="0" algn="l">
              <a:spcBef>
                <a:spcPts val="480"/>
              </a:spcBef>
              <a:spcAft>
                <a:spcPts val="0"/>
              </a:spcAft>
              <a:buClr>
                <a:schemeClr val="dk1"/>
              </a:buClr>
              <a:buSzPts val="1100"/>
              <a:buFont typeface="Arial"/>
              <a:buNone/>
            </a:pPr>
            <a:r>
              <a:rPr lang="en-IN"/>
              <a:t>data replication minimizes the latency and avert the loss.</a:t>
            </a:r>
            <a:endParaRPr/>
          </a:p>
          <a:p>
            <a:pPr indent="0" lvl="0" marL="0" rtl="0" algn="l">
              <a:spcBef>
                <a:spcPts val="480"/>
              </a:spcBef>
              <a:spcAft>
                <a:spcPts val="0"/>
              </a:spcAft>
              <a:buClr>
                <a:schemeClr val="dk1"/>
              </a:buClr>
              <a:buSzPts val="1100"/>
              <a:buFont typeface="Arial"/>
              <a:buNone/>
            </a:pPr>
            <a:r>
              <a:rPr lang="en-IN"/>
              <a:t>Moreover, several nodes may bear some lapses and continue</a:t>
            </a:r>
            <a:endParaRPr/>
          </a:p>
          <a:p>
            <a:pPr indent="0" lvl="0" marL="0" rtl="0" algn="l">
              <a:spcBef>
                <a:spcPts val="480"/>
              </a:spcBef>
              <a:spcAft>
                <a:spcPts val="0"/>
              </a:spcAft>
              <a:buClr>
                <a:schemeClr val="dk1"/>
              </a:buClr>
              <a:buSzPts val="1100"/>
              <a:buFont typeface="Arial"/>
              <a:buNone/>
            </a:pPr>
            <a:r>
              <a:rPr lang="en-IN"/>
              <a:t>to process functions properly. Nevertheless, distributed technologies have many advantages, they also present several</a:t>
            </a:r>
            <a:endParaRPr/>
          </a:p>
          <a:p>
            <a:pPr indent="0" lvl="0" marL="0" rtl="0" algn="l">
              <a:spcBef>
                <a:spcPts val="480"/>
              </a:spcBef>
              <a:spcAft>
                <a:spcPts val="0"/>
              </a:spcAft>
              <a:buNone/>
            </a:pPr>
            <a:r>
              <a:rPr lang="en-IN"/>
              <a:t>problems. </a:t>
            </a:r>
            <a:endParaRPr/>
          </a:p>
          <a:p>
            <a:pPr indent="0" lvl="0" marL="0" rtl="0" algn="l">
              <a:spcBef>
                <a:spcPts val="480"/>
              </a:spcBef>
              <a:spcAft>
                <a:spcPts val="0"/>
              </a:spcAft>
              <a:buNone/>
            </a:pPr>
            <a:r>
              <a:rPr lang="en-IN"/>
              <a:t>Several systems flaws threaten DLTs(Distributed Ledger Technologies) security and privacy. This mainly depends on the consensus algorithm in use and its relative considerations.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
        <p:nvSpPr>
          <p:cNvPr id="91" name="Google Shape;91;p1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b="0" lang="en-IN" sz="2400"/>
              <a:t>Scalability</a:t>
            </a:r>
            <a:endParaRPr b="0" sz="2400"/>
          </a:p>
        </p:txBody>
      </p:sp>
      <p:sp>
        <p:nvSpPr>
          <p:cNvPr id="235" name="Google Shape;235;p3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Hyperledger can scale independently for each node without </a:t>
            </a:r>
            <a:r>
              <a:rPr lang="en-IN"/>
              <a:t>disruption since:</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IN"/>
              <a:t>P</a:t>
            </a:r>
            <a:r>
              <a:rPr lang="en-IN"/>
              <a:t>eers are abridged into endorsers, committers and consenters. </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IN"/>
              <a:t>The parallel transactions processing in the hyperledger blockchain leads to a higher throughput.</a:t>
            </a:r>
            <a:endParaRPr/>
          </a:p>
          <a:p>
            <a:pPr indent="0" lvl="0" marL="0" rtl="0" algn="l">
              <a:spcBef>
                <a:spcPts val="480"/>
              </a:spcBef>
              <a:spcAft>
                <a:spcPts val="0"/>
              </a:spcAft>
              <a:buNone/>
            </a:pPr>
            <a:r>
              <a:t/>
            </a:r>
            <a:endParaRPr/>
          </a:p>
        </p:txBody>
      </p:sp>
      <p:sp>
        <p:nvSpPr>
          <p:cNvPr id="236" name="Google Shape;236;p3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914400" y="53295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2900"/>
              <a:t>Comparison of DLTs</a:t>
            </a:r>
            <a:endParaRPr sz="2900"/>
          </a:p>
        </p:txBody>
      </p:sp>
      <p:sp>
        <p:nvSpPr>
          <p:cNvPr id="243" name="Google Shape;243;p31"/>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244" name="Google Shape;244;p3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245" name="Google Shape;245;p31"/>
          <p:cNvPicPr preferRelativeResize="0"/>
          <p:nvPr/>
        </p:nvPicPr>
        <p:blipFill>
          <a:blip r:embed="rId3">
            <a:alphaModFix/>
          </a:blip>
          <a:stretch>
            <a:fillRect/>
          </a:stretch>
        </p:blipFill>
        <p:spPr>
          <a:xfrm>
            <a:off x="55562" y="1447342"/>
            <a:ext cx="8939327" cy="53444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DLTs SECURITY CHALLENGES</a:t>
            </a:r>
            <a:endParaRPr sz="2400"/>
          </a:p>
        </p:txBody>
      </p:sp>
      <p:sp>
        <p:nvSpPr>
          <p:cNvPr id="252" name="Google Shape;252;p32"/>
          <p:cNvSpPr txBox="1"/>
          <p:nvPr>
            <p:ph idx="1" type="body"/>
          </p:nvPr>
        </p:nvSpPr>
        <p:spPr>
          <a:xfrm>
            <a:off x="457200" y="2060050"/>
            <a:ext cx="8229600" cy="42963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Blockchain mining malware and DoS attacks are reported constantly.</a:t>
            </a:r>
            <a:endParaRPr/>
          </a:p>
          <a:p>
            <a:pPr indent="0" lvl="0" marL="0" rtl="0" algn="l">
              <a:spcBef>
                <a:spcPts val="480"/>
              </a:spcBef>
              <a:spcAft>
                <a:spcPts val="0"/>
              </a:spcAft>
              <a:buNone/>
            </a:pPr>
            <a:r>
              <a:rPr lang="en-IN"/>
              <a:t>In this section, we analyze smart contracts and lightweight clients vulnerabilities in addition to networks and consensus challenges in Blockchains. </a:t>
            </a:r>
            <a:endParaRPr/>
          </a:p>
          <a:p>
            <a:pPr indent="0" lvl="0" marL="0" rtl="0" algn="l">
              <a:spcBef>
                <a:spcPts val="480"/>
              </a:spcBef>
              <a:spcAft>
                <a:spcPts val="0"/>
              </a:spcAft>
              <a:buNone/>
            </a:pPr>
            <a:r>
              <a:rPr lang="en-IN"/>
              <a:t>We read about:</a:t>
            </a:r>
            <a:endParaRPr/>
          </a:p>
          <a:p>
            <a:pPr indent="-381000" lvl="0" marL="457200" rtl="0" algn="l">
              <a:spcBef>
                <a:spcPts val="480"/>
              </a:spcBef>
              <a:spcAft>
                <a:spcPts val="0"/>
              </a:spcAft>
              <a:buSzPts val="2400"/>
              <a:buChar char="❑"/>
            </a:pPr>
            <a:r>
              <a:rPr lang="en-IN"/>
              <a:t>Consensus</a:t>
            </a:r>
            <a:endParaRPr/>
          </a:p>
          <a:p>
            <a:pPr indent="-381000" lvl="0" marL="457200" rtl="0" algn="l">
              <a:spcBef>
                <a:spcPts val="0"/>
              </a:spcBef>
              <a:spcAft>
                <a:spcPts val="0"/>
              </a:spcAft>
              <a:buSzPts val="2400"/>
              <a:buChar char="❑"/>
            </a:pPr>
            <a:r>
              <a:rPr lang="en-IN"/>
              <a:t>Wallets</a:t>
            </a:r>
            <a:endParaRPr/>
          </a:p>
          <a:p>
            <a:pPr indent="-381000" lvl="0" marL="457200" rtl="0" algn="l">
              <a:spcBef>
                <a:spcPts val="0"/>
              </a:spcBef>
              <a:spcAft>
                <a:spcPts val="0"/>
              </a:spcAft>
              <a:buSzPts val="2400"/>
              <a:buChar char="❑"/>
            </a:pPr>
            <a:r>
              <a:rPr lang="en-IN"/>
              <a:t>Smart Contracts Vulnerabilities</a:t>
            </a:r>
            <a:endParaRPr/>
          </a:p>
          <a:p>
            <a:pPr indent="-381000" lvl="0" marL="457200" rtl="0" algn="l">
              <a:spcBef>
                <a:spcPts val="0"/>
              </a:spcBef>
              <a:spcAft>
                <a:spcPts val="0"/>
              </a:spcAft>
              <a:buSzPts val="2400"/>
              <a:buChar char="❑"/>
            </a:pPr>
            <a:r>
              <a:rPr lang="en-IN"/>
              <a:t>Lightweight Clients</a:t>
            </a:r>
            <a:endParaRPr/>
          </a:p>
          <a:p>
            <a:pPr indent="-381000" lvl="0" marL="457200" rtl="0" algn="l">
              <a:spcBef>
                <a:spcPts val="0"/>
              </a:spcBef>
              <a:spcAft>
                <a:spcPts val="0"/>
              </a:spcAft>
              <a:buSzPts val="2400"/>
              <a:buChar char="❑"/>
            </a:pPr>
            <a:r>
              <a:rPr lang="en-IN"/>
              <a:t>Cryptography contravention </a:t>
            </a:r>
            <a:endParaRPr/>
          </a:p>
        </p:txBody>
      </p:sp>
      <p:sp>
        <p:nvSpPr>
          <p:cNvPr id="253" name="Google Shape;253;p3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Consensus</a:t>
            </a:r>
            <a:endParaRPr sz="2400"/>
          </a:p>
        </p:txBody>
      </p:sp>
      <p:sp>
        <p:nvSpPr>
          <p:cNvPr id="260" name="Google Shape;260;p33"/>
          <p:cNvSpPr txBox="1"/>
          <p:nvPr>
            <p:ph idx="1" type="body"/>
          </p:nvPr>
        </p:nvSpPr>
        <p:spPr>
          <a:xfrm>
            <a:off x="457200" y="2020175"/>
            <a:ext cx="4314300" cy="4336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Several consensus algorithms have been employed in DLTs depending on the altcoin type. </a:t>
            </a:r>
            <a:endParaRPr/>
          </a:p>
          <a:p>
            <a:pPr indent="0" lvl="0" marL="0" rtl="0" algn="l">
              <a:spcBef>
                <a:spcPts val="480"/>
              </a:spcBef>
              <a:spcAft>
                <a:spcPts val="0"/>
              </a:spcAft>
              <a:buNone/>
            </a:pPr>
            <a:r>
              <a:rPr lang="en-IN"/>
              <a:t>For Bitcoin and Ethereum early releases the PoW algorithm suffers from multiple drawbacks:</a:t>
            </a:r>
            <a:endParaRPr/>
          </a:p>
          <a:p>
            <a:pPr indent="0" lvl="0" marL="0" rtl="0" algn="l">
              <a:spcBef>
                <a:spcPts val="480"/>
              </a:spcBef>
              <a:spcAft>
                <a:spcPts val="0"/>
              </a:spcAft>
              <a:buNone/>
            </a:pPr>
            <a:r>
              <a:rPr lang="en-IN"/>
              <a:t>	</a:t>
            </a:r>
            <a:endParaRPr/>
          </a:p>
          <a:p>
            <a:pPr indent="0" lvl="0" marL="0" rtl="0" algn="l">
              <a:spcBef>
                <a:spcPts val="480"/>
              </a:spcBef>
              <a:spcAft>
                <a:spcPts val="0"/>
              </a:spcAft>
              <a:buNone/>
            </a:pPr>
            <a:r>
              <a:rPr lang="en-IN"/>
              <a:t>Moore’s Law: Computation power will double every two years and block difficulty will grow exponentially over time</a:t>
            </a:r>
            <a:endParaRPr/>
          </a:p>
        </p:txBody>
      </p:sp>
      <p:sp>
        <p:nvSpPr>
          <p:cNvPr id="261" name="Google Shape;261;p3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62" name="Google Shape;262;p33"/>
          <p:cNvPicPr preferRelativeResize="0"/>
          <p:nvPr/>
        </p:nvPicPr>
        <p:blipFill>
          <a:blip r:embed="rId3">
            <a:alphaModFix/>
          </a:blip>
          <a:stretch>
            <a:fillRect/>
          </a:stretch>
        </p:blipFill>
        <p:spPr>
          <a:xfrm>
            <a:off x="4771504" y="2830925"/>
            <a:ext cx="3896796" cy="319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Consensus</a:t>
            </a:r>
            <a:endParaRPr sz="2400"/>
          </a:p>
        </p:txBody>
      </p:sp>
      <p:sp>
        <p:nvSpPr>
          <p:cNvPr id="269" name="Google Shape;269;p34"/>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T</a:t>
            </a:r>
            <a:r>
              <a:rPr lang="en-IN"/>
              <a:t>hus, a malicious miner can assemble hashing power of authentic validators and forge an attack at time T2 &gt; T1 to model the entire history at time T1.</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Besides, if the network dramatically </a:t>
            </a:r>
            <a:r>
              <a:rPr lang="en-IN"/>
              <a:t>loses</a:t>
            </a:r>
            <a:r>
              <a:rPr lang="en-IN"/>
              <a:t> mining computation power, block creation decelerates widely.</a:t>
            </a:r>
            <a:endParaRPr/>
          </a:p>
          <a:p>
            <a:pPr indent="0" lvl="0" marL="0" rtl="0" algn="l">
              <a:spcBef>
                <a:spcPts val="480"/>
              </a:spcBef>
              <a:spcAft>
                <a:spcPts val="0"/>
              </a:spcAft>
              <a:buNone/>
            </a:pPr>
            <a:r>
              <a:t/>
            </a:r>
            <a:endParaRPr/>
          </a:p>
          <a:p>
            <a:pPr indent="0" lvl="0" marL="0" rtl="0" algn="l">
              <a:spcBef>
                <a:spcPts val="480"/>
              </a:spcBef>
              <a:spcAft>
                <a:spcPts val="0"/>
              </a:spcAft>
              <a:buClr>
                <a:schemeClr val="dk1"/>
              </a:buClr>
              <a:buSzPts val="1100"/>
              <a:buFont typeface="Arial"/>
              <a:buNone/>
            </a:pPr>
            <a:r>
              <a:rPr lang="en-IN"/>
              <a:t>Thus, the necessity to increase block difficulty exponentially and the need to provide enough soft fork time for all parties to updates their states.</a:t>
            </a:r>
            <a:endParaRPr/>
          </a:p>
        </p:txBody>
      </p:sp>
      <p:sp>
        <p:nvSpPr>
          <p:cNvPr id="270" name="Google Shape;270;p3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457200" y="124225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Soft Fork</a:t>
            </a:r>
            <a:endParaRPr sz="2400"/>
          </a:p>
        </p:txBody>
      </p:sp>
      <p:sp>
        <p:nvSpPr>
          <p:cNvPr id="277" name="Google Shape;277;p35"/>
          <p:cNvSpPr txBox="1"/>
          <p:nvPr>
            <p:ph idx="1" type="body"/>
          </p:nvPr>
        </p:nvSpPr>
        <p:spPr>
          <a:xfrm>
            <a:off x="457200" y="2156650"/>
            <a:ext cx="8229600" cy="4070400"/>
          </a:xfrm>
          <a:prstGeom prst="rect">
            <a:avLst/>
          </a:prstGeom>
        </p:spPr>
        <p:txBody>
          <a:bodyPr anchorCtr="0" anchor="t" bIns="91425" lIns="91425" spcFirstLastPara="1" rIns="91425" wrap="square" tIns="91425">
            <a:noAutofit/>
          </a:bodyPr>
          <a:lstStyle/>
          <a:p>
            <a:pPr indent="-336550" lvl="0" marL="457200" rtl="0" algn="l">
              <a:spcBef>
                <a:spcPts val="480"/>
              </a:spcBef>
              <a:spcAft>
                <a:spcPts val="0"/>
              </a:spcAft>
              <a:buSzPts val="1700"/>
              <a:buChar char="❑"/>
            </a:pPr>
            <a:r>
              <a:rPr lang="en-IN" sz="1600"/>
              <a:t>Older rules invalidated, new rules accepted</a:t>
            </a:r>
            <a:endParaRPr sz="1600"/>
          </a:p>
          <a:p>
            <a:pPr indent="-330200" lvl="0" marL="457200" rtl="0" algn="l">
              <a:spcBef>
                <a:spcPts val="0"/>
              </a:spcBef>
              <a:spcAft>
                <a:spcPts val="0"/>
              </a:spcAft>
              <a:buSzPts val="1600"/>
              <a:buChar char="❑"/>
            </a:pPr>
            <a:r>
              <a:rPr lang="en-IN" sz="1300">
                <a:solidFill>
                  <a:srgbClr val="111111"/>
                </a:solidFill>
                <a:highlight>
                  <a:srgbClr val="FFFFFF"/>
                </a:highlight>
                <a:latin typeface="Arial"/>
                <a:ea typeface="Arial"/>
                <a:cs typeface="Arial"/>
                <a:sym typeface="Arial"/>
              </a:rPr>
              <a:t>This kind of fork requires only a majority of the miners upgrading to enforce the new rules, as opposed to a </a:t>
            </a:r>
            <a:r>
              <a:rPr lang="en-IN" sz="1300" u="sng">
                <a:solidFill>
                  <a:srgbClr val="2C40D0"/>
                </a:solidFill>
                <a:highlight>
                  <a:srgbClr val="FFFFFF"/>
                </a:highlight>
                <a:latin typeface="Arial"/>
                <a:ea typeface="Arial"/>
                <a:cs typeface="Arial"/>
                <a:sym typeface="Arial"/>
                <a:hlinkClick r:id="rId3">
                  <a:extLst>
                    <a:ext uri="{A12FA001-AC4F-418D-AE19-62706E023703}">
                      <ahyp:hlinkClr val="tx"/>
                    </a:ext>
                  </a:extLst>
                </a:hlinkClick>
              </a:rPr>
              <a:t>hard fork</a:t>
            </a:r>
            <a:r>
              <a:rPr lang="en-IN" sz="1300">
                <a:solidFill>
                  <a:srgbClr val="111111"/>
                </a:solidFill>
                <a:highlight>
                  <a:srgbClr val="FFFFFF"/>
                </a:highlight>
                <a:latin typeface="Arial"/>
                <a:ea typeface="Arial"/>
                <a:cs typeface="Arial"/>
                <a:sym typeface="Arial"/>
              </a:rPr>
              <a:t> that requires all nodes to upgrade and agree on the new version.</a:t>
            </a:r>
            <a:endParaRPr sz="1600"/>
          </a:p>
        </p:txBody>
      </p:sp>
      <p:sp>
        <p:nvSpPr>
          <p:cNvPr id="278" name="Google Shape;278;p3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79" name="Google Shape;279;p35"/>
          <p:cNvPicPr preferRelativeResize="0"/>
          <p:nvPr/>
        </p:nvPicPr>
        <p:blipFill>
          <a:blip r:embed="rId4">
            <a:alphaModFix/>
          </a:blip>
          <a:stretch>
            <a:fillRect/>
          </a:stretch>
        </p:blipFill>
        <p:spPr>
          <a:xfrm>
            <a:off x="1149400" y="3197428"/>
            <a:ext cx="6622774" cy="3176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Wallets</a:t>
            </a:r>
            <a:endParaRPr sz="2400"/>
          </a:p>
        </p:txBody>
      </p:sp>
      <p:sp>
        <p:nvSpPr>
          <p:cNvPr id="286" name="Google Shape;286;p36"/>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The principal purpose of wallets is to keep private keys.</a:t>
            </a:r>
            <a:endParaRPr/>
          </a:p>
          <a:p>
            <a:pPr indent="0" lvl="0" marL="0" rtl="0" algn="l">
              <a:spcBef>
                <a:spcPts val="480"/>
              </a:spcBef>
              <a:spcAft>
                <a:spcPts val="0"/>
              </a:spcAft>
              <a:buNone/>
            </a:pPr>
            <a:r>
              <a:rPr lang="en-IN"/>
              <a:t>There are several types of wallets online and offline.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These wallets are subjects to failure or attacks, and in some scenario not irreversible.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The introduction of multi-signature addresses and cloud storage systems may enable damage resistance unless collusion. </a:t>
            </a:r>
            <a:endParaRPr/>
          </a:p>
        </p:txBody>
      </p:sp>
      <p:sp>
        <p:nvSpPr>
          <p:cNvPr id="287" name="Google Shape;287;p3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Smart Contracts vulnerabilities</a:t>
            </a:r>
            <a:endParaRPr sz="2400"/>
          </a:p>
        </p:txBody>
      </p:sp>
      <p:sp>
        <p:nvSpPr>
          <p:cNvPr id="294" name="Google Shape;294;p37"/>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Mostly all smart contracts are prone to faults due to the programming language weaknesses, especially in an Ethereum network.</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Besides, after a block is appended to a chain, code errors are inept to be removed because transactions are permanent.</a:t>
            </a:r>
            <a:endParaRPr/>
          </a:p>
          <a:p>
            <a:pPr indent="0" lvl="0" marL="0" rtl="0" algn="l">
              <a:spcBef>
                <a:spcPts val="480"/>
              </a:spcBef>
              <a:spcAft>
                <a:spcPts val="0"/>
              </a:spcAft>
              <a:buNone/>
            </a:pPr>
            <a:r>
              <a:t/>
            </a:r>
            <a:endParaRPr/>
          </a:p>
        </p:txBody>
      </p:sp>
      <p:sp>
        <p:nvSpPr>
          <p:cNvPr id="295" name="Google Shape;295;p3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Smart Contracts vulnerabilities</a:t>
            </a:r>
            <a:endParaRPr sz="2400"/>
          </a:p>
        </p:txBody>
      </p:sp>
      <p:sp>
        <p:nvSpPr>
          <p:cNvPr id="302" name="Google Shape;302;p38"/>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Solutions:</a:t>
            </a:r>
            <a:endParaRPr/>
          </a:p>
          <a:p>
            <a:pPr indent="-381000" lvl="0" marL="457200" rtl="0" algn="l">
              <a:spcBef>
                <a:spcPts val="480"/>
              </a:spcBef>
              <a:spcAft>
                <a:spcPts val="0"/>
              </a:spcAft>
              <a:buSzPts val="2400"/>
              <a:buChar char="❑"/>
            </a:pPr>
            <a:r>
              <a:rPr lang="en-IN"/>
              <a:t>Auditing mechanism: checking and reviewing of smart contract functions.</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IN"/>
              <a:t>W</a:t>
            </a:r>
            <a:r>
              <a:rPr lang="en-IN"/>
              <a:t>riting smart contract with an induced validity date after which this later will expire.</a:t>
            </a:r>
            <a:endParaRPr/>
          </a:p>
          <a:p>
            <a:pPr indent="0" lvl="0" marL="0" rtl="0" algn="l">
              <a:spcBef>
                <a:spcPts val="480"/>
              </a:spcBef>
              <a:spcAft>
                <a:spcPts val="0"/>
              </a:spcAft>
              <a:buNone/>
            </a:pPr>
            <a:r>
              <a:t/>
            </a:r>
            <a:endParaRPr/>
          </a:p>
        </p:txBody>
      </p:sp>
      <p:sp>
        <p:nvSpPr>
          <p:cNvPr id="303" name="Google Shape;303;p3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Smart Contracts vulnerabilities</a:t>
            </a:r>
            <a:endParaRPr sz="2400"/>
          </a:p>
        </p:txBody>
      </p:sp>
      <p:sp>
        <p:nvSpPr>
          <p:cNvPr id="310" name="Google Shape;310;p39"/>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Moreover, publicly exposing new vulnerabilities will let the attackers perform duplicitous actions. Furthermore, during the time of an attack, many DLT functions become unuseful.</a:t>
            </a:r>
            <a:endParaRPr/>
          </a:p>
          <a:p>
            <a:pPr indent="0" lvl="0" marL="0" rtl="0" algn="l">
              <a:spcBef>
                <a:spcPts val="480"/>
              </a:spcBef>
              <a:spcAft>
                <a:spcPts val="0"/>
              </a:spcAft>
              <a:buClr>
                <a:srgbClr val="000000"/>
              </a:buClr>
              <a:buSzPts val="1100"/>
              <a:buFont typeface="Arial"/>
              <a:buNone/>
            </a:pPr>
            <a:r>
              <a:rPr lang="en-IN"/>
              <a:t>For instance, when deploying a transaction with an infinite loop, as long as gas fees are sustained, the operation is valid but not effective.</a:t>
            </a:r>
            <a:endParaRPr/>
          </a:p>
          <a:p>
            <a:pPr indent="0" lvl="0" marL="0" marR="0" rtl="0" algn="l">
              <a:lnSpc>
                <a:spcPct val="100000"/>
              </a:lnSpc>
              <a:spcBef>
                <a:spcPts val="480"/>
              </a:spcBef>
              <a:spcAft>
                <a:spcPts val="0"/>
              </a:spcAft>
              <a:buNone/>
            </a:pPr>
            <a:r>
              <a:t/>
            </a:r>
            <a:endParaRPr sz="2900"/>
          </a:p>
          <a:p>
            <a:pPr indent="0" lvl="0" marL="0" rtl="0" algn="l">
              <a:spcBef>
                <a:spcPts val="480"/>
              </a:spcBef>
              <a:spcAft>
                <a:spcPts val="0"/>
              </a:spcAft>
              <a:buNone/>
            </a:pPr>
            <a:r>
              <a:rPr lang="en-IN"/>
              <a:t>Many solutions for these issues have been recognized in a Hyperledger network, introducing smart contracts endorsement to eliminate security flaws. </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
        <p:nvSpPr>
          <p:cNvPr id="311" name="Google Shape;311;p3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457200" y="1388975"/>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I</a:t>
            </a:r>
            <a:r>
              <a:rPr lang="en-IN"/>
              <a:t>ntroduction to Security and Privacy on the Blockchain</a:t>
            </a:r>
            <a:endParaRPr/>
          </a:p>
        </p:txBody>
      </p:sp>
      <p:sp>
        <p:nvSpPr>
          <p:cNvPr id="98" name="Google Shape;98;p13"/>
          <p:cNvSpPr txBox="1"/>
          <p:nvPr>
            <p:ph idx="1" type="body"/>
          </p:nvPr>
        </p:nvSpPr>
        <p:spPr>
          <a:xfrm>
            <a:off x="457200" y="2370200"/>
            <a:ext cx="8229600" cy="40704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IN"/>
              <a:t>Research has been made even more difficult as the privacy and security properties of Bitcoin were never formally stated by Nakamoto in a provable manner, and so these properties have only recently begun to be formalized.</a:t>
            </a:r>
            <a:endParaRPr/>
          </a:p>
        </p:txBody>
      </p:sp>
      <p:sp>
        <p:nvSpPr>
          <p:cNvPr id="99" name="Google Shape;99;p1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Lightweight clients</a:t>
            </a:r>
            <a:endParaRPr sz="2400"/>
          </a:p>
        </p:txBody>
      </p:sp>
      <p:sp>
        <p:nvSpPr>
          <p:cNvPr id="318" name="Google Shape;318;p4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Inevitably, the security included in lightweight clients is lower than in the standard nodes.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However, this leads to the loss of important information such as peers addresses and chain height.</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Therefore, malicious nodes may forbid the adoption of the chain forged by the light client by convincing this later that his chain is not the longest chain.</a:t>
            </a:r>
            <a:endParaRPr/>
          </a:p>
        </p:txBody>
      </p:sp>
      <p:sp>
        <p:nvSpPr>
          <p:cNvPr id="319" name="Google Shape;319;p4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Lightweight clients</a:t>
            </a:r>
            <a:endParaRPr sz="2400"/>
          </a:p>
        </p:txBody>
      </p:sp>
      <p:sp>
        <p:nvSpPr>
          <p:cNvPr id="326" name="Google Shape;326;p41"/>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Moreover, owning several bloom filters decreases the privacy. Besides, in order to reduce the bandwidth, light client take advantage of bloom filters that may result in false positives.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Moreover, an adversary can make a link between the filters and the client to learn its address.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To encounter this issue, using anonymization system like Tor might be advantageous.</a:t>
            </a:r>
            <a:endParaRPr/>
          </a:p>
        </p:txBody>
      </p:sp>
      <p:sp>
        <p:nvSpPr>
          <p:cNvPr id="327" name="Google Shape;327;p4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 Cryptography contravention</a:t>
            </a:r>
            <a:endParaRPr sz="2400"/>
          </a:p>
        </p:txBody>
      </p:sp>
      <p:sp>
        <p:nvSpPr>
          <p:cNvPr id="334" name="Google Shape;334;p42"/>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ECDSA [22] and secp256k1 [23] are considered strong cryptographic schemes.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However, they might be cracked by private key harvesters in the far future.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Thus, an attentive and innovative approach needs to be considered in future releases architectures. </a:t>
            </a:r>
            <a:endParaRPr/>
          </a:p>
        </p:txBody>
      </p:sp>
      <p:sp>
        <p:nvSpPr>
          <p:cNvPr id="335" name="Google Shape;335;p4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Attacks</a:t>
            </a:r>
            <a:endParaRPr sz="2400"/>
          </a:p>
        </p:txBody>
      </p:sp>
      <p:sp>
        <p:nvSpPr>
          <p:cNvPr id="342" name="Google Shape;342;p43"/>
          <p:cNvSpPr txBox="1"/>
          <p:nvPr>
            <p:ph idx="1" type="body"/>
          </p:nvPr>
        </p:nvSpPr>
        <p:spPr>
          <a:xfrm>
            <a:off x="457200" y="2060050"/>
            <a:ext cx="8229600" cy="1249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This section exposes multiple attacks scenarios that can be performed on DLTs and summarizes the results of the two attacks that have been simulated.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
        <p:nvSpPr>
          <p:cNvPr id="343" name="Google Shape;343;p4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44" name="Google Shape;344;p43"/>
          <p:cNvSpPr txBox="1"/>
          <p:nvPr/>
        </p:nvSpPr>
        <p:spPr>
          <a:xfrm>
            <a:off x="457200" y="3429000"/>
            <a:ext cx="77829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48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Transactions Security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Spam attacks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Malicious Contracts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Anonymity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Mining pools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Targeted DDoS attacks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Timejacking attacks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Transactions Security</a:t>
            </a:r>
            <a:endParaRPr sz="2400"/>
          </a:p>
        </p:txBody>
      </p:sp>
      <p:sp>
        <p:nvSpPr>
          <p:cNvPr id="351" name="Google Shape;351;p44"/>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Blockchain security depends on cryptographic schemes and is based on keys management over the network.</a:t>
            </a:r>
            <a:endParaRPr/>
          </a:p>
          <a:p>
            <a:pPr indent="-381000" lvl="0" marL="457200" rtl="0" algn="l">
              <a:spcBef>
                <a:spcPts val="0"/>
              </a:spcBef>
              <a:spcAft>
                <a:spcPts val="0"/>
              </a:spcAft>
              <a:buSzPts val="2400"/>
              <a:buChar char="❑"/>
            </a:pPr>
            <a:r>
              <a:rPr lang="en-IN"/>
              <a:t>The transactions authenticity is corroborated applying digital signatures and each transaction point to the previous one.</a:t>
            </a:r>
            <a:endParaRPr/>
          </a:p>
          <a:p>
            <a:pPr indent="-381000" lvl="0" marL="457200" rtl="0" algn="l">
              <a:spcBef>
                <a:spcPts val="0"/>
              </a:spcBef>
              <a:spcAft>
                <a:spcPts val="0"/>
              </a:spcAft>
              <a:buSzPts val="2400"/>
              <a:buChar char="❑"/>
            </a:pPr>
            <a:r>
              <a:rPr lang="en-IN"/>
              <a:t>Each transaction is broadcasted between the peers for validation.</a:t>
            </a:r>
            <a:endParaRPr/>
          </a:p>
          <a:p>
            <a:pPr indent="-381000" lvl="0" marL="457200" rtl="0" algn="l">
              <a:spcBef>
                <a:spcPts val="0"/>
              </a:spcBef>
              <a:spcAft>
                <a:spcPts val="0"/>
              </a:spcAft>
              <a:buSzPts val="2400"/>
              <a:buChar char="❑"/>
            </a:pPr>
            <a:r>
              <a:rPr lang="en-IN"/>
              <a:t>Whereas, this allows adversary to delay the message delivery and may help in conducting double-spending.</a:t>
            </a:r>
            <a:endParaRPr/>
          </a:p>
          <a:p>
            <a:pPr indent="-381000" lvl="0" marL="457200" rtl="0" algn="l">
              <a:spcBef>
                <a:spcPts val="0"/>
              </a:spcBef>
              <a:spcAft>
                <a:spcPts val="0"/>
              </a:spcAft>
              <a:buSzPts val="2400"/>
              <a:buChar char="❑"/>
            </a:pPr>
            <a:r>
              <a:rPr lang="en-IN"/>
              <a:t>Also, another implication is denying the delivery of transactions.</a:t>
            </a:r>
            <a:endParaRPr/>
          </a:p>
          <a:p>
            <a:pPr indent="0" lvl="0" marL="0" rtl="0" algn="l">
              <a:spcBef>
                <a:spcPts val="480"/>
              </a:spcBef>
              <a:spcAft>
                <a:spcPts val="0"/>
              </a:spcAft>
              <a:buNone/>
            </a:pPr>
            <a:r>
              <a:t/>
            </a:r>
            <a:endParaRPr/>
          </a:p>
        </p:txBody>
      </p:sp>
      <p:sp>
        <p:nvSpPr>
          <p:cNvPr id="352" name="Google Shape;352;p4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Transactions Security</a:t>
            </a:r>
            <a:endParaRPr sz="2400"/>
          </a:p>
        </p:txBody>
      </p:sp>
      <p:sp>
        <p:nvSpPr>
          <p:cNvPr id="359" name="Google Shape;359;p45"/>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Moreover, a more recurrent example of exploitation consists in controlling the target user inbound and outbound connexions by implementing an </a:t>
            </a:r>
            <a:r>
              <a:rPr lang="en-IN"/>
              <a:t>eclipse attack</a:t>
            </a:r>
            <a:r>
              <a:rPr lang="en-IN"/>
              <a:t>.(simulated in the research)</a:t>
            </a:r>
            <a:endParaRPr/>
          </a:p>
          <a:p>
            <a:pPr indent="-381000" lvl="0" marL="457200" rtl="0" algn="l">
              <a:spcBef>
                <a:spcPts val="0"/>
              </a:spcBef>
              <a:spcAft>
                <a:spcPts val="0"/>
              </a:spcAft>
              <a:buSzPts val="2400"/>
              <a:buChar char="❑"/>
            </a:pPr>
            <a:r>
              <a:rPr lang="en-IN"/>
              <a:t>A double-spending attack was performed during block forks where typically in similar scenario the longest chain is adopted.</a:t>
            </a:r>
            <a:endParaRPr/>
          </a:p>
          <a:p>
            <a:pPr indent="-381000" lvl="0" marL="457200" rtl="0" algn="l">
              <a:spcBef>
                <a:spcPts val="0"/>
              </a:spcBef>
              <a:spcAft>
                <a:spcPts val="0"/>
              </a:spcAft>
              <a:buSzPts val="2400"/>
              <a:buChar char="❑"/>
            </a:pPr>
            <a:r>
              <a:rPr lang="en-IN"/>
              <a:t>Double spend attacks: 0-confirmations and N-confirmations</a:t>
            </a:r>
            <a:endParaRPr/>
          </a:p>
        </p:txBody>
      </p:sp>
      <p:sp>
        <p:nvSpPr>
          <p:cNvPr id="360" name="Google Shape;360;p4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67" name="Google Shape;367;p46"/>
          <p:cNvPicPr preferRelativeResize="0"/>
          <p:nvPr/>
        </p:nvPicPr>
        <p:blipFill>
          <a:blip r:embed="rId3">
            <a:alphaModFix/>
          </a:blip>
          <a:stretch>
            <a:fillRect/>
          </a:stretch>
        </p:blipFill>
        <p:spPr>
          <a:xfrm>
            <a:off x="1159437" y="477087"/>
            <a:ext cx="6825126" cy="62615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Spam attacks</a:t>
            </a:r>
            <a:endParaRPr sz="2400"/>
          </a:p>
        </p:txBody>
      </p:sp>
      <p:sp>
        <p:nvSpPr>
          <p:cNvPr id="374" name="Google Shape;374;p47"/>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457200" rtl="0" algn="l">
              <a:spcBef>
                <a:spcPts val="480"/>
              </a:spcBef>
              <a:spcAft>
                <a:spcPts val="0"/>
              </a:spcAft>
              <a:buNone/>
            </a:pPr>
            <a:r>
              <a:t/>
            </a:r>
            <a:endParaRPr/>
          </a:p>
          <a:p>
            <a:pPr indent="0" lvl="0" marL="0" rtl="0" algn="l">
              <a:spcBef>
                <a:spcPts val="480"/>
              </a:spcBef>
              <a:spcAft>
                <a:spcPts val="0"/>
              </a:spcAft>
              <a:buNone/>
            </a:pPr>
            <a:r>
              <a:rPr lang="en-IN"/>
              <a:t>A spam attack consists in pledging transactions that bear how users handle data, decelerating the network and delaying the creation of blocks while losing gas and computation power. This result in decreasing of the number of reachable peers and entire network outage</a:t>
            </a:r>
            <a:endParaRPr/>
          </a:p>
        </p:txBody>
      </p:sp>
      <p:sp>
        <p:nvSpPr>
          <p:cNvPr id="375" name="Google Shape;375;p4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Malicious Contracts</a:t>
            </a:r>
            <a:endParaRPr sz="2400"/>
          </a:p>
        </p:txBody>
      </p:sp>
      <p:sp>
        <p:nvSpPr>
          <p:cNvPr id="382" name="Google Shape;382;p48"/>
          <p:cNvSpPr txBox="1"/>
          <p:nvPr>
            <p:ph idx="1" type="body"/>
          </p:nvPr>
        </p:nvSpPr>
        <p:spPr>
          <a:xfrm>
            <a:off x="457213" y="1980300"/>
            <a:ext cx="8229600" cy="4070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Smarts contracts cannot handle code exceptions and procedures restructuring while transactions are validated.</a:t>
            </a:r>
            <a:endParaRPr/>
          </a:p>
          <a:p>
            <a:pPr indent="-381000" lvl="0" marL="457200" rtl="0" algn="l">
              <a:spcBef>
                <a:spcPts val="0"/>
              </a:spcBef>
              <a:spcAft>
                <a:spcPts val="0"/>
              </a:spcAft>
              <a:buSzPts val="2400"/>
              <a:buChar char="❑"/>
            </a:pPr>
            <a:r>
              <a:rPr lang="en-IN"/>
              <a:t>Transactions may become postponed or inaccurate.</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IN"/>
              <a:t>“We simulated a Re-entrancy attack using Ganache that provides a web interface for the truffle framework, installs on our machine a private blockchain network of five nodes and interacts with our Ethereum wallet where our malicious smart contract is created and signed.” </a:t>
            </a:r>
            <a:endParaRPr/>
          </a:p>
          <a:p>
            <a:pPr indent="0" lvl="0" marL="457200" rtl="0" algn="l">
              <a:spcBef>
                <a:spcPts val="480"/>
              </a:spcBef>
              <a:spcAft>
                <a:spcPts val="0"/>
              </a:spcAft>
              <a:buNone/>
            </a:pPr>
            <a:r>
              <a:t/>
            </a:r>
            <a:endParaRPr/>
          </a:p>
        </p:txBody>
      </p:sp>
      <p:sp>
        <p:nvSpPr>
          <p:cNvPr id="383" name="Google Shape;383;p4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Malicious Contracts</a:t>
            </a:r>
            <a:endParaRPr sz="2400"/>
          </a:p>
        </p:txBody>
      </p:sp>
      <p:sp>
        <p:nvSpPr>
          <p:cNvPr id="390" name="Google Shape;390;p49"/>
          <p:cNvSpPr txBox="1"/>
          <p:nvPr>
            <p:ph idx="1" type="body"/>
          </p:nvPr>
        </p:nvSpPr>
        <p:spPr>
          <a:xfrm>
            <a:off x="457213" y="19803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2000"/>
              <a:t>The purpose is to execute the same reentrant function by a contract before the initial process has terminated.</a:t>
            </a:r>
            <a:endParaRPr sz="2000"/>
          </a:p>
          <a:p>
            <a:pPr indent="0" lvl="0" marL="0" rtl="0" algn="l">
              <a:spcBef>
                <a:spcPts val="480"/>
              </a:spcBef>
              <a:spcAft>
                <a:spcPts val="0"/>
              </a:spcAft>
              <a:buNone/>
            </a:pPr>
            <a:r>
              <a:rPr lang="en-IN" sz="2000"/>
              <a:t>Using the call function will invoke the interaction with the main contract several times before its execution is completed, causing bugs.</a:t>
            </a:r>
            <a:endParaRPr sz="2000"/>
          </a:p>
        </p:txBody>
      </p:sp>
      <p:sp>
        <p:nvSpPr>
          <p:cNvPr id="391" name="Google Shape;391;p4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392" name="Google Shape;392;p49"/>
          <p:cNvPicPr preferRelativeResize="0"/>
          <p:nvPr/>
        </p:nvPicPr>
        <p:blipFill>
          <a:blip r:embed="rId3">
            <a:alphaModFix/>
          </a:blip>
          <a:stretch>
            <a:fillRect/>
          </a:stretch>
        </p:blipFill>
        <p:spPr>
          <a:xfrm>
            <a:off x="1515125" y="3620275"/>
            <a:ext cx="6246623" cy="311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457200" y="14451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I. IMPROVEMENTS TO CORE CRYPTOGRAPHIC PRIMITIVES</a:t>
            </a:r>
            <a:endParaRPr/>
          </a:p>
        </p:txBody>
      </p:sp>
      <p:sp>
        <p:nvSpPr>
          <p:cNvPr id="106" name="Google Shape;106;p14"/>
          <p:cNvSpPr txBox="1"/>
          <p:nvPr>
            <p:ph idx="1" type="body"/>
          </p:nvPr>
        </p:nvSpPr>
        <p:spPr>
          <a:xfrm>
            <a:off x="457200" y="2407625"/>
            <a:ext cx="8229600" cy="40704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IN"/>
              <a:t>With Bitcoin and variants being developed by practitioners rather than cryptographers, the trust tends to be put not in formal proofs and properties but in practical resistance to attacks based on common knowledge and experience by practitioners.</a:t>
            </a:r>
            <a:endParaRPr/>
          </a:p>
          <a:p>
            <a:pPr indent="0" lvl="0" marL="0" rtl="0" algn="ctr">
              <a:spcBef>
                <a:spcPts val="480"/>
              </a:spcBef>
              <a:spcAft>
                <a:spcPts val="0"/>
              </a:spcAft>
              <a:buNone/>
            </a:pPr>
            <a:r>
              <a:rPr lang="en-IN"/>
              <a:t>does “the blockchain” refer to to any linked list built out of pointers that are cryptographic hashes, or does it refer to particular design choices done by Bitcoin?</a:t>
            </a:r>
            <a:endParaRPr/>
          </a:p>
        </p:txBody>
      </p:sp>
      <p:sp>
        <p:nvSpPr>
          <p:cNvPr id="107" name="Google Shape;107;p1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Malicious Contracts</a:t>
            </a:r>
            <a:endParaRPr sz="2400"/>
          </a:p>
        </p:txBody>
      </p:sp>
      <p:sp>
        <p:nvSpPr>
          <p:cNvPr id="399" name="Google Shape;399;p50"/>
          <p:cNvSpPr txBox="1"/>
          <p:nvPr>
            <p:ph idx="1" type="body"/>
          </p:nvPr>
        </p:nvSpPr>
        <p:spPr>
          <a:xfrm>
            <a:off x="457213" y="19803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2000"/>
              <a:t>As shown in Fig. 3 and Fig. 4, there has been contract creation without spending Ether (VALUE=0.00 ETH) whereas the user has lost 0.01 ETH (BALANCE=99.99 ETH)</a:t>
            </a:r>
            <a:endParaRPr sz="2000"/>
          </a:p>
        </p:txBody>
      </p:sp>
      <p:sp>
        <p:nvSpPr>
          <p:cNvPr id="400" name="Google Shape;400;p5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401" name="Google Shape;401;p50"/>
          <p:cNvPicPr preferRelativeResize="0"/>
          <p:nvPr/>
        </p:nvPicPr>
        <p:blipFill>
          <a:blip r:embed="rId3">
            <a:alphaModFix/>
          </a:blip>
          <a:stretch>
            <a:fillRect/>
          </a:stretch>
        </p:blipFill>
        <p:spPr>
          <a:xfrm>
            <a:off x="25" y="3169695"/>
            <a:ext cx="9144000" cy="35689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Malicious Contracts</a:t>
            </a:r>
            <a:endParaRPr sz="2400"/>
          </a:p>
        </p:txBody>
      </p:sp>
      <p:sp>
        <p:nvSpPr>
          <p:cNvPr id="408" name="Google Shape;408;p51"/>
          <p:cNvSpPr txBox="1"/>
          <p:nvPr>
            <p:ph idx="1" type="body"/>
          </p:nvPr>
        </p:nvSpPr>
        <p:spPr>
          <a:xfrm>
            <a:off x="457213" y="19803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sz="2100"/>
              <a:t>However, if the attacker called back multiple times without any gas limitations, the execution will continue until the user loses all his funds or until the maximum call stack depth is reached.</a:t>
            </a:r>
            <a:endParaRPr sz="2800"/>
          </a:p>
          <a:p>
            <a:pPr indent="0" lvl="0" marL="0" rtl="0" algn="l">
              <a:spcBef>
                <a:spcPts val="480"/>
              </a:spcBef>
              <a:spcAft>
                <a:spcPts val="0"/>
              </a:spcAft>
              <a:buNone/>
            </a:pPr>
            <a:r>
              <a:t/>
            </a:r>
            <a:endParaRPr sz="2000"/>
          </a:p>
        </p:txBody>
      </p:sp>
      <p:sp>
        <p:nvSpPr>
          <p:cNvPr id="409" name="Google Shape;409;p5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Anonymity</a:t>
            </a:r>
            <a:endParaRPr sz="2400"/>
          </a:p>
        </p:txBody>
      </p:sp>
      <p:sp>
        <p:nvSpPr>
          <p:cNvPr id="416" name="Google Shape;416;p52"/>
          <p:cNvSpPr txBox="1"/>
          <p:nvPr>
            <p:ph idx="1" type="body"/>
          </p:nvPr>
        </p:nvSpPr>
        <p:spPr>
          <a:xfrm>
            <a:off x="457188" y="230315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Metadata exposure disturbs the participants anonymity and reduce confidentiality. Besides, being aware of a user’s address will lead to the history and exchanges tracking for financial and non-financials applications. </a:t>
            </a:r>
            <a:endParaRPr/>
          </a:p>
          <a:p>
            <a:pPr indent="-381000" lvl="0" marL="457200" rtl="0" algn="l">
              <a:spcBef>
                <a:spcPts val="480"/>
              </a:spcBef>
              <a:spcAft>
                <a:spcPts val="0"/>
              </a:spcAft>
              <a:buSzPts val="2400"/>
              <a:buChar char="❑"/>
            </a:pPr>
            <a:r>
              <a:rPr lang="en-IN"/>
              <a:t>Pseudo-anonymity identity mixer relying on cryptographic schemes in the Hyperledger networ</a:t>
            </a:r>
            <a:r>
              <a:rPr lang="en-IN"/>
              <a:t>k</a:t>
            </a:r>
            <a:endParaRPr/>
          </a:p>
          <a:p>
            <a:pPr indent="-381000" lvl="0" marL="457200" rtl="0" algn="l">
              <a:spcBef>
                <a:spcPts val="0"/>
              </a:spcBef>
              <a:spcAft>
                <a:spcPts val="0"/>
              </a:spcAft>
              <a:buSzPts val="2400"/>
              <a:buChar char="❑"/>
            </a:pPr>
            <a:r>
              <a:rPr lang="en-IN"/>
              <a:t>Whisper routing protocol in Ethereum blockchain to conceal sensitive interactions</a:t>
            </a:r>
            <a:endParaRPr/>
          </a:p>
        </p:txBody>
      </p:sp>
      <p:sp>
        <p:nvSpPr>
          <p:cNvPr id="417" name="Google Shape;417;p5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Mining Pools</a:t>
            </a:r>
            <a:endParaRPr sz="2400"/>
          </a:p>
        </p:txBody>
      </p:sp>
      <p:sp>
        <p:nvSpPr>
          <p:cNvPr id="424" name="Google Shape;424;p53"/>
          <p:cNvSpPr txBox="1"/>
          <p:nvPr>
            <p:ph idx="1" type="body"/>
          </p:nvPr>
        </p:nvSpPr>
        <p:spPr>
          <a:xfrm>
            <a:off x="457188" y="2303150"/>
            <a:ext cx="8229600" cy="4070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Joining a mining pool needs to be performed using consciousness. </a:t>
            </a:r>
            <a:endParaRPr/>
          </a:p>
          <a:p>
            <a:pPr indent="-381000" lvl="0" marL="457200" rtl="0" algn="l">
              <a:spcBef>
                <a:spcPts val="0"/>
              </a:spcBef>
              <a:spcAft>
                <a:spcPts val="0"/>
              </a:spcAft>
              <a:buSzPts val="2400"/>
              <a:buChar char="❑"/>
            </a:pPr>
            <a:r>
              <a:rPr lang="en-IN"/>
              <a:t>The control over a mining consortium depends on the hashing rates and the number of confirmations. In a PoW consensus, these parameters cannot mitigate the risk of attack. </a:t>
            </a:r>
            <a:endParaRPr/>
          </a:p>
          <a:p>
            <a:pPr indent="-361950" lvl="0" marL="457200" rtl="0" algn="l">
              <a:spcBef>
                <a:spcPts val="0"/>
              </a:spcBef>
              <a:spcAft>
                <a:spcPts val="0"/>
              </a:spcAft>
              <a:buSzPts val="2100"/>
              <a:buChar char="❑"/>
            </a:pPr>
            <a:r>
              <a:rPr lang="en-IN" sz="2100"/>
              <a:t>The research simulated a majority attack targeting the bitcoin network.</a:t>
            </a:r>
            <a:endParaRPr sz="2100"/>
          </a:p>
          <a:p>
            <a:pPr indent="-361950" lvl="0" marL="457200" rtl="0" algn="l">
              <a:spcBef>
                <a:spcPts val="0"/>
              </a:spcBef>
              <a:spcAft>
                <a:spcPts val="0"/>
              </a:spcAft>
              <a:buSzPts val="2100"/>
              <a:buChar char="❑"/>
            </a:pPr>
            <a:r>
              <a:rPr lang="en-IN" sz="2100"/>
              <a:t>This attack permits to take control over the mining hashing power and thus conducting other malevolent behaviors.</a:t>
            </a:r>
            <a:endParaRPr sz="2500"/>
          </a:p>
        </p:txBody>
      </p:sp>
      <p:sp>
        <p:nvSpPr>
          <p:cNvPr id="425" name="Google Shape;425;p5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Mining Pools</a:t>
            </a:r>
            <a:endParaRPr sz="2400"/>
          </a:p>
        </p:txBody>
      </p:sp>
      <p:sp>
        <p:nvSpPr>
          <p:cNvPr id="432" name="Google Shape;432;p54"/>
          <p:cNvSpPr txBox="1"/>
          <p:nvPr>
            <p:ph idx="1" type="body"/>
          </p:nvPr>
        </p:nvSpPr>
        <p:spPr>
          <a:xfrm>
            <a:off x="457188" y="2303150"/>
            <a:ext cx="8229600" cy="4070400"/>
          </a:xfrm>
          <a:prstGeom prst="rect">
            <a:avLst/>
          </a:prstGeom>
        </p:spPr>
        <p:txBody>
          <a:bodyPr anchorCtr="0" anchor="t" bIns="91425" lIns="91425" spcFirstLastPara="1" rIns="91425" wrap="square" tIns="91425">
            <a:noAutofit/>
          </a:bodyPr>
          <a:lstStyle/>
          <a:p>
            <a:pPr indent="0" lvl="0" marL="457200" rtl="0" algn="l">
              <a:spcBef>
                <a:spcPts val="480"/>
              </a:spcBef>
              <a:spcAft>
                <a:spcPts val="0"/>
              </a:spcAft>
              <a:buNone/>
            </a:pPr>
            <a:r>
              <a:rPr lang="en-IN" sz="2000"/>
              <a:t>They demonstrated that a lower amount of confirmations will lead to a higher risk level.</a:t>
            </a:r>
            <a:endParaRPr sz="2000"/>
          </a:p>
          <a:p>
            <a:pPr indent="0" lvl="0" marL="457200" rtl="0" algn="l">
              <a:spcBef>
                <a:spcPts val="480"/>
              </a:spcBef>
              <a:spcAft>
                <a:spcPts val="0"/>
              </a:spcAft>
              <a:buNone/>
            </a:pPr>
            <a:r>
              <a:rPr lang="en-IN" sz="2000"/>
              <a:t>Probability (0.5, Nb of confirmations)= 1</a:t>
            </a:r>
            <a:endParaRPr sz="2000"/>
          </a:p>
        </p:txBody>
      </p:sp>
      <p:sp>
        <p:nvSpPr>
          <p:cNvPr id="433" name="Google Shape;433;p5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434" name="Google Shape;434;p54"/>
          <p:cNvPicPr preferRelativeResize="0"/>
          <p:nvPr/>
        </p:nvPicPr>
        <p:blipFill>
          <a:blip r:embed="rId3">
            <a:alphaModFix/>
          </a:blip>
          <a:stretch>
            <a:fillRect/>
          </a:stretch>
        </p:blipFill>
        <p:spPr>
          <a:xfrm>
            <a:off x="1355650" y="3429000"/>
            <a:ext cx="6692500" cy="3062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5"/>
          <p:cNvSpPr txBox="1"/>
          <p:nvPr>
            <p:ph type="title"/>
          </p:nvPr>
        </p:nvSpPr>
        <p:spPr>
          <a:xfrm>
            <a:off x="457200" y="138875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Targeted DDoS attacks </a:t>
            </a:r>
            <a:endParaRPr sz="2400"/>
          </a:p>
        </p:txBody>
      </p:sp>
      <p:sp>
        <p:nvSpPr>
          <p:cNvPr id="441" name="Google Shape;441;p55"/>
          <p:cNvSpPr txBox="1"/>
          <p:nvPr>
            <p:ph idx="1" type="body"/>
          </p:nvPr>
        </p:nvSpPr>
        <p:spPr>
          <a:xfrm>
            <a:off x="457188" y="2303150"/>
            <a:ext cx="8229600" cy="4070400"/>
          </a:xfrm>
          <a:prstGeom prst="rect">
            <a:avLst/>
          </a:prstGeom>
        </p:spPr>
        <p:txBody>
          <a:bodyPr anchorCtr="0" anchor="t" bIns="91425" lIns="91425" spcFirstLastPara="1" rIns="91425" wrap="square" tIns="91425">
            <a:noAutofit/>
          </a:bodyPr>
          <a:lstStyle/>
          <a:p>
            <a:pPr indent="-374650" lvl="0" marL="457200" rtl="0" algn="l">
              <a:spcBef>
                <a:spcPts val="480"/>
              </a:spcBef>
              <a:spcAft>
                <a:spcPts val="0"/>
              </a:spcAft>
              <a:buSzPts val="2300"/>
              <a:buChar char="❑"/>
            </a:pPr>
            <a:r>
              <a:rPr lang="en-IN" sz="2300"/>
              <a:t>These attacks consist in flooding the network by lots of information in a way it become irresponsive to transactions.</a:t>
            </a:r>
            <a:endParaRPr sz="2300"/>
          </a:p>
          <a:p>
            <a:pPr indent="-374650" lvl="0" marL="457200" rtl="0" algn="l">
              <a:spcBef>
                <a:spcPts val="0"/>
              </a:spcBef>
              <a:spcAft>
                <a:spcPts val="0"/>
              </a:spcAft>
              <a:buSzPts val="2300"/>
              <a:buChar char="❑"/>
            </a:pPr>
            <a:r>
              <a:rPr lang="en-IN" sz="2300"/>
              <a:t>Taking main peers offline for some period of time in order to forge additional validation results in serious consequences in DLTs applications.</a:t>
            </a:r>
            <a:endParaRPr sz="2300"/>
          </a:p>
          <a:p>
            <a:pPr indent="-374650" lvl="0" marL="457200" rtl="0" algn="l">
              <a:spcBef>
                <a:spcPts val="0"/>
              </a:spcBef>
              <a:spcAft>
                <a:spcPts val="0"/>
              </a:spcAft>
              <a:buSzPts val="2300"/>
              <a:buChar char="❑"/>
            </a:pPr>
            <a:r>
              <a:rPr lang="en-IN" sz="2300"/>
              <a:t>We can cite client protections related to the amount of check-signature, block size limitation, orphan transactions banning and ignorance of not standard transactions.</a:t>
            </a:r>
            <a:endParaRPr sz="2300"/>
          </a:p>
        </p:txBody>
      </p:sp>
      <p:sp>
        <p:nvSpPr>
          <p:cNvPr id="442" name="Google Shape;442;p5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457200" y="1388750"/>
            <a:ext cx="8229600" cy="914400"/>
          </a:xfrm>
          <a:prstGeom prst="rect">
            <a:avLst/>
          </a:prstGeom>
        </p:spPr>
        <p:txBody>
          <a:bodyPr anchorCtr="0" anchor="ctr" bIns="91425" lIns="91425" spcFirstLastPara="1" rIns="91425" wrap="square" tIns="91425">
            <a:noAutofit/>
          </a:bodyPr>
          <a:lstStyle/>
          <a:p>
            <a:pPr indent="0" lvl="0" marL="0" rtl="0" algn="l">
              <a:spcBef>
                <a:spcPts val="480"/>
              </a:spcBef>
              <a:spcAft>
                <a:spcPts val="0"/>
              </a:spcAft>
              <a:buNone/>
            </a:pPr>
            <a:r>
              <a:rPr lang="en-IN" sz="2400"/>
              <a:t>Timejacking attacks</a:t>
            </a:r>
            <a:endParaRPr sz="2400"/>
          </a:p>
        </p:txBody>
      </p:sp>
      <p:sp>
        <p:nvSpPr>
          <p:cNvPr id="449" name="Google Shape;449;p56"/>
          <p:cNvSpPr txBox="1"/>
          <p:nvPr>
            <p:ph idx="1" type="body"/>
          </p:nvPr>
        </p:nvSpPr>
        <p:spPr>
          <a:xfrm>
            <a:off x="457188" y="2303150"/>
            <a:ext cx="8229600" cy="4070400"/>
          </a:xfrm>
          <a:prstGeom prst="rect">
            <a:avLst/>
          </a:prstGeom>
        </p:spPr>
        <p:txBody>
          <a:bodyPr anchorCtr="0" anchor="t" bIns="91425" lIns="91425" spcFirstLastPara="1" rIns="91425" wrap="square" tIns="91425">
            <a:noAutofit/>
          </a:bodyPr>
          <a:lstStyle/>
          <a:p>
            <a:pPr indent="-374650" lvl="0" marL="457200" rtl="0" algn="l">
              <a:spcBef>
                <a:spcPts val="480"/>
              </a:spcBef>
              <a:spcAft>
                <a:spcPts val="0"/>
              </a:spcAft>
              <a:buSzPts val="2300"/>
              <a:buChar char="❑"/>
            </a:pPr>
            <a:r>
              <a:rPr lang="en-IN" sz="2300"/>
              <a:t>An attacker could typically change node’s network time counter by involving as multiple peers as possible and broadcasting wrong timestamps in the network.</a:t>
            </a:r>
            <a:endParaRPr sz="2300"/>
          </a:p>
          <a:p>
            <a:pPr indent="0" lvl="0" marL="457200" rtl="0" algn="l">
              <a:spcBef>
                <a:spcPts val="480"/>
              </a:spcBef>
              <a:spcAft>
                <a:spcPts val="0"/>
              </a:spcAft>
              <a:buNone/>
            </a:pPr>
            <a:r>
              <a:t/>
            </a:r>
            <a:endParaRPr sz="2300"/>
          </a:p>
          <a:p>
            <a:pPr indent="-374650" lvl="0" marL="457200" rtl="0" algn="l">
              <a:spcBef>
                <a:spcPts val="480"/>
              </a:spcBef>
              <a:spcAft>
                <a:spcPts val="0"/>
              </a:spcAft>
              <a:buSzPts val="2300"/>
              <a:buChar char="❑"/>
            </a:pPr>
            <a:r>
              <a:rPr lang="en-IN" sz="2300"/>
              <a:t>This results in speeding up other peers and isolating the target out of the network without interference from authentic nodes.</a:t>
            </a:r>
            <a:endParaRPr sz="2300"/>
          </a:p>
          <a:p>
            <a:pPr indent="0" lvl="0" marL="457200" rtl="0" algn="l">
              <a:spcBef>
                <a:spcPts val="480"/>
              </a:spcBef>
              <a:spcAft>
                <a:spcPts val="0"/>
              </a:spcAft>
              <a:buNone/>
            </a:pPr>
            <a:r>
              <a:t/>
            </a:r>
            <a:endParaRPr sz="2300"/>
          </a:p>
          <a:p>
            <a:pPr indent="-374650" lvl="0" marL="457200" rtl="0" algn="l">
              <a:spcBef>
                <a:spcPts val="480"/>
              </a:spcBef>
              <a:spcAft>
                <a:spcPts val="0"/>
              </a:spcAft>
              <a:buSzPts val="2300"/>
              <a:buChar char="❑"/>
            </a:pPr>
            <a:r>
              <a:rPr lang="en-IN" sz="2300"/>
              <a:t>The tightening of time range and the usage of peer’s system timing or Blockchain median time, might be possible solutions.</a:t>
            </a:r>
            <a:endParaRPr sz="2300"/>
          </a:p>
        </p:txBody>
      </p:sp>
      <p:sp>
        <p:nvSpPr>
          <p:cNvPr id="450" name="Google Shape;450;p5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Security Applications and Challenges in Blockchain </a:t>
            </a:r>
            <a:endParaRPr/>
          </a:p>
        </p:txBody>
      </p:sp>
      <p:sp>
        <p:nvSpPr>
          <p:cNvPr id="457" name="Google Shape;457;p57"/>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Blockchain has not created brand new and innovative applications as it has enhanced currently existing applications. Due to its versatile usage, Blockchain has been a beneficial factor in enhancing application performance and their security. In this section, we will elaborate on the implementation of Blockchain as a security asset for established applications.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Two major applications which will be highlighted in this section are Pretty Good Privacy (PGP) and ProvChain</a:t>
            </a:r>
            <a:endParaRPr/>
          </a:p>
        </p:txBody>
      </p:sp>
      <p:sp>
        <p:nvSpPr>
          <p:cNvPr id="458" name="Google Shape;458;p5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58"/>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PGP is an encryption program which provides the user with privacy as well as authenticity in their data communication through the use of cryptography. PGP is significantly enhanced through the use of Blockchain and more specifically Bitcoin based Blockchain technology.</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ProvChain is a Cloud data storage application which enhances its availability and privacy through the use of Blockchain. Specifically, Blockchain provides the Cloud in ProvChain with a form of data provenance.</a:t>
            </a:r>
            <a:endParaRPr/>
          </a:p>
        </p:txBody>
      </p:sp>
      <p:sp>
        <p:nvSpPr>
          <p:cNvPr id="466" name="Google Shape;466;p5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idx="1" type="body"/>
          </p:nvPr>
        </p:nvSpPr>
        <p:spPr>
          <a:xfrm>
            <a:off x="457200" y="148455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Problems with Current PGP: ensuring a secure connection between two or more parties relies on encrypting a public key within a Public Key Infrastructure (PKI).</a:t>
            </a:r>
            <a:endParaRPr/>
          </a:p>
          <a:p>
            <a:pPr indent="0" lvl="0" marL="0" rtl="0" algn="l">
              <a:spcBef>
                <a:spcPts val="480"/>
              </a:spcBef>
              <a:spcAft>
                <a:spcPts val="0"/>
              </a:spcAft>
              <a:buNone/>
            </a:pPr>
            <a:r>
              <a:rPr lang="en-IN"/>
              <a:t>there is a third party called the certification authority (CA)</a:t>
            </a:r>
            <a:endParaRPr/>
          </a:p>
          <a:p>
            <a:pPr indent="0" lvl="0" marL="0" rtl="0" algn="l">
              <a:spcBef>
                <a:spcPts val="480"/>
              </a:spcBef>
              <a:spcAft>
                <a:spcPts val="0"/>
              </a:spcAft>
              <a:buNone/>
            </a:pPr>
            <a:r>
              <a:rPr lang="en-IN"/>
              <a:t>PGP is the best alternative for PKI since it has increased protection due to being a decentralized model based on the web of trust. few weaknesses which include: </a:t>
            </a:r>
            <a:endParaRPr/>
          </a:p>
          <a:p>
            <a:pPr indent="0" lvl="0" marL="0" rtl="0" algn="l">
              <a:spcBef>
                <a:spcPts val="480"/>
              </a:spcBef>
              <a:spcAft>
                <a:spcPts val="0"/>
              </a:spcAft>
              <a:buNone/>
            </a:pPr>
            <a:r>
              <a:rPr lang="en-IN"/>
              <a:t>● </a:t>
            </a:r>
            <a:r>
              <a:rPr lang="en-IN"/>
              <a:t>“subjective” system of honor </a:t>
            </a:r>
            <a:endParaRPr/>
          </a:p>
          <a:p>
            <a:pPr indent="0" lvl="0" marL="0" rtl="0" algn="l">
              <a:spcBef>
                <a:spcPts val="480"/>
              </a:spcBef>
              <a:spcAft>
                <a:spcPts val="0"/>
              </a:spcAft>
              <a:buNone/>
            </a:pPr>
            <a:r>
              <a:rPr lang="en-IN"/>
              <a:t>●relationships that are trusted are first degree relationships</a:t>
            </a:r>
            <a:endParaRPr/>
          </a:p>
          <a:p>
            <a:pPr indent="0" lvl="0" marL="0" rtl="0" algn="l">
              <a:spcBef>
                <a:spcPts val="480"/>
              </a:spcBef>
              <a:spcAft>
                <a:spcPts val="0"/>
              </a:spcAft>
              <a:buNone/>
            </a:pPr>
            <a:r>
              <a:rPr lang="en-IN"/>
              <a:t>● It’s challenging to create levels of trust with meaningful values ● There are some serious problems being reliant on “web of trust” such as certification and endorsement of another user’s public keys</a:t>
            </a:r>
            <a:endParaRPr/>
          </a:p>
        </p:txBody>
      </p:sp>
      <p:sp>
        <p:nvSpPr>
          <p:cNvPr id="473" name="Google Shape;473;p5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a:t>
            </a:r>
            <a:r>
              <a:rPr lang="en-IN"/>
              <a:t>ritiques</a:t>
            </a:r>
            <a:endParaRPr/>
          </a:p>
        </p:txBody>
      </p:sp>
      <p:sp>
        <p:nvSpPr>
          <p:cNvPr id="114" name="Google Shape;114;p15"/>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proof of work : sybil attacks</a:t>
            </a:r>
            <a:endParaRPr/>
          </a:p>
          <a:p>
            <a:pPr indent="0" lvl="0" marL="0" rtl="0" algn="l">
              <a:spcBef>
                <a:spcPts val="480"/>
              </a:spcBef>
              <a:spcAft>
                <a:spcPts val="0"/>
              </a:spcAft>
              <a:buNone/>
            </a:pPr>
            <a:r>
              <a:rPr lang="en-IN"/>
              <a:t>Proof-of-Personhood</a:t>
            </a:r>
            <a:endParaRPr/>
          </a:p>
          <a:p>
            <a:pPr indent="0" lvl="0" marL="0" rtl="0" algn="l">
              <a:spcBef>
                <a:spcPts val="480"/>
              </a:spcBef>
              <a:spcAft>
                <a:spcPts val="0"/>
              </a:spcAft>
              <a:buNone/>
            </a:pPr>
            <a:r>
              <a:rPr lang="en-IN"/>
              <a:t>Proof-of-stake</a:t>
            </a:r>
            <a:endParaRPr/>
          </a:p>
        </p:txBody>
      </p:sp>
      <p:sp>
        <p:nvSpPr>
          <p:cNvPr id="115" name="Google Shape;115;p1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0"/>
          <p:cNvSpPr txBox="1"/>
          <p:nvPr>
            <p:ph idx="1" type="body"/>
          </p:nvPr>
        </p:nvSpPr>
        <p:spPr>
          <a:xfrm>
            <a:off x="457200" y="1369575"/>
            <a:ext cx="8229600" cy="4986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The first level is unknown; this is when nothing is known about the owner’s judgement when it comes to signing other keys. </a:t>
            </a:r>
            <a:endParaRPr/>
          </a:p>
          <a:p>
            <a:pPr indent="-381000" lvl="0" marL="457200" rtl="0" algn="l">
              <a:spcBef>
                <a:spcPts val="0"/>
              </a:spcBef>
              <a:spcAft>
                <a:spcPts val="0"/>
              </a:spcAft>
              <a:buSzPts val="2400"/>
              <a:buChar char="❑"/>
            </a:pPr>
            <a:r>
              <a:rPr lang="en-IN"/>
              <a:t>none; this means the owner is known to be untrustworthy with their key signing and should be avoided.</a:t>
            </a:r>
            <a:endParaRPr/>
          </a:p>
          <a:p>
            <a:pPr indent="-381000" lvl="0" marL="457200" rtl="0" algn="l">
              <a:spcBef>
                <a:spcPts val="0"/>
              </a:spcBef>
              <a:spcAft>
                <a:spcPts val="0"/>
              </a:spcAft>
              <a:buSzPts val="2400"/>
              <a:buChar char="❑"/>
            </a:pPr>
            <a:r>
              <a:rPr lang="en-IN"/>
              <a:t> marginal; which indicates that the owner understands what it means to sign a key and should properly validate a key before they actually sign them. (business contracts)</a:t>
            </a:r>
            <a:endParaRPr/>
          </a:p>
          <a:p>
            <a:pPr indent="-381000" lvl="0" marL="457200" rtl="0" algn="l">
              <a:spcBef>
                <a:spcPts val="0"/>
              </a:spcBef>
              <a:spcAft>
                <a:spcPts val="0"/>
              </a:spcAft>
              <a:buSzPts val="2400"/>
              <a:buChar char="❑"/>
            </a:pPr>
            <a:r>
              <a:rPr lang="en-IN"/>
              <a:t>full; this means the owner is great with their key signing and his signature would be just as good as your own. (family)</a:t>
            </a:r>
            <a:endParaRPr/>
          </a:p>
          <a:p>
            <a:pPr indent="-381000" lvl="0" marL="457200" rtl="0" algn="l">
              <a:spcBef>
                <a:spcPts val="0"/>
              </a:spcBef>
              <a:spcAft>
                <a:spcPts val="0"/>
              </a:spcAft>
              <a:buSzPts val="2400"/>
              <a:buChar char="❑"/>
            </a:pPr>
            <a:r>
              <a:rPr lang="en-IN"/>
              <a:t>ultimate; it should not be used on anyone other than yourself. Using ultimate level of trust on anyone else is a security risk that is not worth risking as it means fully trusting everyone;</a:t>
            </a:r>
            <a:endParaRPr/>
          </a:p>
        </p:txBody>
      </p:sp>
      <p:sp>
        <p:nvSpPr>
          <p:cNvPr id="480" name="Google Shape;480;p6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1"/>
          <p:cNvSpPr txBox="1"/>
          <p:nvPr>
            <p:ph idx="1" type="body"/>
          </p:nvPr>
        </p:nvSpPr>
        <p:spPr>
          <a:xfrm>
            <a:off x="457200" y="13938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3600"/>
              <a:t>Blockchain in PGP also allows for a Bitcoin-based PGP key server design. This method uses the Bitcoin transaction Blockchain in order to securely store PGP keys . A Bitcoin based server allows for a decentralized client-based network which would allow all users to store and retrieve desired PGP certificates in the Blockchain efficiently</a:t>
            </a:r>
            <a:endParaRPr/>
          </a:p>
        </p:txBody>
      </p:sp>
      <p:sp>
        <p:nvSpPr>
          <p:cNvPr id="487" name="Google Shape;487;p6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Limitations</a:t>
            </a:r>
            <a:endParaRPr/>
          </a:p>
        </p:txBody>
      </p:sp>
      <p:sp>
        <p:nvSpPr>
          <p:cNvPr id="494" name="Google Shape;494;p62"/>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 Too much overhead in key maintenance </a:t>
            </a:r>
            <a:endParaRPr/>
          </a:p>
          <a:p>
            <a:pPr indent="0" lvl="0" marL="0" rtl="0" algn="l">
              <a:spcBef>
                <a:spcPts val="480"/>
              </a:spcBef>
              <a:spcAft>
                <a:spcPts val="0"/>
              </a:spcAft>
              <a:buNone/>
            </a:pPr>
            <a:r>
              <a:rPr lang="en-IN"/>
              <a:t>● Compatibility issues with different versions of PGP </a:t>
            </a:r>
            <a:endParaRPr/>
          </a:p>
          <a:p>
            <a:pPr indent="0" lvl="0" marL="0" rtl="0" algn="l">
              <a:spcBef>
                <a:spcPts val="480"/>
              </a:spcBef>
              <a:spcAft>
                <a:spcPts val="0"/>
              </a:spcAft>
              <a:buNone/>
            </a:pPr>
            <a:r>
              <a:rPr lang="en-IN"/>
              <a:t>● Authentication issues </a:t>
            </a:r>
            <a:endParaRPr/>
          </a:p>
          <a:p>
            <a:pPr indent="0" lvl="0" marL="0" rtl="0" algn="l">
              <a:spcBef>
                <a:spcPts val="480"/>
              </a:spcBef>
              <a:spcAft>
                <a:spcPts val="0"/>
              </a:spcAft>
              <a:buNone/>
            </a:pPr>
            <a:r>
              <a:rPr lang="en-IN"/>
              <a:t>● The honest policy within PGP is not trustworthy </a:t>
            </a:r>
            <a:endParaRPr/>
          </a:p>
          <a:p>
            <a:pPr indent="0" lvl="0" marL="0" rtl="0" algn="l">
              <a:spcBef>
                <a:spcPts val="480"/>
              </a:spcBef>
              <a:spcAft>
                <a:spcPts val="0"/>
              </a:spcAft>
              <a:buNone/>
            </a:pPr>
            <a:r>
              <a:rPr lang="en-IN"/>
              <a:t>● The web of trust isn’t scalable</a:t>
            </a:r>
            <a:endParaRPr/>
          </a:p>
        </p:txBody>
      </p:sp>
      <p:sp>
        <p:nvSpPr>
          <p:cNvPr id="495" name="Google Shape;495;p6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1720275" y="640475"/>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Smart Contracts in PGP</a:t>
            </a:r>
            <a:endParaRPr/>
          </a:p>
        </p:txBody>
      </p:sp>
      <p:sp>
        <p:nvSpPr>
          <p:cNvPr id="502" name="Google Shape;502;p63"/>
          <p:cNvSpPr txBox="1"/>
          <p:nvPr>
            <p:ph idx="1" type="body"/>
          </p:nvPr>
        </p:nvSpPr>
        <p:spPr>
          <a:xfrm>
            <a:off x="457200" y="1509600"/>
            <a:ext cx="8468400" cy="5348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IN"/>
              <a:t>T</a:t>
            </a:r>
            <a:r>
              <a:rPr lang="en-IN"/>
              <a:t>hey allow transactions between two independent parties to take place without a third party.</a:t>
            </a:r>
            <a:endParaRPr/>
          </a:p>
          <a:p>
            <a:pPr indent="-381000" lvl="0" marL="457200" rtl="0" algn="l">
              <a:spcBef>
                <a:spcPts val="0"/>
              </a:spcBef>
              <a:spcAft>
                <a:spcPts val="0"/>
              </a:spcAft>
              <a:buSzPts val="2400"/>
              <a:buChar char="❑"/>
            </a:pPr>
            <a:r>
              <a:rPr lang="en-IN"/>
              <a:t>Criminals can use smart contracts for malicious reasons in order to steal confidential information. These kinds of contracts are called Criminal Smart Contracts </a:t>
            </a:r>
            <a:endParaRPr/>
          </a:p>
          <a:p>
            <a:pPr indent="-381000" lvl="0" marL="457200" rtl="0" algn="l">
              <a:spcBef>
                <a:spcPts val="0"/>
              </a:spcBef>
              <a:spcAft>
                <a:spcPts val="0"/>
              </a:spcAft>
              <a:buSzPts val="2400"/>
              <a:buChar char="❑"/>
            </a:pPr>
            <a:r>
              <a:rPr lang="en-IN"/>
              <a:t>A thief can propose a fair exchange between 2 people. The contractor will pay a reward to the perpetrator if he is able to provide a valid password. This entire transaction from start to finish takes place without a third party involved. Since smart contract is used alongside Blockchain, it cannot access the network directly, so the validity of the password is proven through HTTPS . Once the data is received, the thief can decrypt and verify the data and send payment if the data is correct.  </a:t>
            </a:r>
            <a:endParaRPr/>
          </a:p>
        </p:txBody>
      </p:sp>
      <p:sp>
        <p:nvSpPr>
          <p:cNvPr id="503" name="Google Shape;503;p6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000"/>
              <a:t>ProvChain</a:t>
            </a:r>
            <a:endParaRPr sz="3000"/>
          </a:p>
        </p:txBody>
      </p:sp>
      <p:sp>
        <p:nvSpPr>
          <p:cNvPr id="510" name="Google Shape;510;p64"/>
          <p:cNvSpPr txBox="1"/>
          <p:nvPr>
            <p:ph idx="1" type="body"/>
          </p:nvPr>
        </p:nvSpPr>
        <p:spPr>
          <a:xfrm>
            <a:off x="523650" y="2209800"/>
            <a:ext cx="81633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rPr lang="en-IN"/>
              <a:t>ProvChain is a data provenance architecture in a Cloud environment.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It uses Blockchain to enhance both the privacy as well as the availability of its data.</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So how does it enhance its privacy?</a:t>
            </a:r>
            <a:endParaRPr/>
          </a:p>
        </p:txBody>
      </p:sp>
      <p:sp>
        <p:nvSpPr>
          <p:cNvPr id="511" name="Google Shape;511;p6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65"/>
          <p:cNvSpPr txBox="1"/>
          <p:nvPr>
            <p:ph idx="1" type="body"/>
          </p:nvPr>
        </p:nvSpPr>
        <p:spPr>
          <a:xfrm>
            <a:off x="457200" y="2286000"/>
            <a:ext cx="27060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2200"/>
              <a:t>Each block contains a hash of the previous block, if there is a previous block, as well as a hash of the current block. </a:t>
            </a:r>
            <a:endParaRPr sz="2200"/>
          </a:p>
          <a:p>
            <a:pPr indent="0" lvl="0" marL="0" rtl="0" algn="l">
              <a:spcBef>
                <a:spcPts val="480"/>
              </a:spcBef>
              <a:spcAft>
                <a:spcPts val="0"/>
              </a:spcAft>
              <a:buNone/>
            </a:pPr>
            <a:r>
              <a:t/>
            </a:r>
            <a:endParaRPr sz="2200"/>
          </a:p>
          <a:p>
            <a:pPr indent="0" lvl="0" marL="0" rtl="0" algn="l">
              <a:spcBef>
                <a:spcPts val="480"/>
              </a:spcBef>
              <a:spcAft>
                <a:spcPts val="0"/>
              </a:spcAft>
              <a:buNone/>
            </a:pPr>
            <a:r>
              <a:rPr lang="en-IN" sz="2200"/>
              <a:t>Each block contains additional data including a timestamp of when the data was stored. </a:t>
            </a:r>
            <a:endParaRPr sz="2200"/>
          </a:p>
        </p:txBody>
      </p:sp>
      <p:sp>
        <p:nvSpPr>
          <p:cNvPr id="519" name="Google Shape;519;p6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520" name="Google Shape;520;p65"/>
          <p:cNvPicPr preferRelativeResize="0"/>
          <p:nvPr/>
        </p:nvPicPr>
        <p:blipFill>
          <a:blip r:embed="rId3">
            <a:alphaModFix/>
          </a:blip>
          <a:stretch>
            <a:fillRect/>
          </a:stretch>
        </p:blipFill>
        <p:spPr>
          <a:xfrm>
            <a:off x="3096563" y="2424775"/>
            <a:ext cx="5895975" cy="3733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6"/>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66"/>
          <p:cNvSpPr txBox="1"/>
          <p:nvPr>
            <p:ph idx="1" type="body"/>
          </p:nvPr>
        </p:nvSpPr>
        <p:spPr>
          <a:xfrm>
            <a:off x="457200" y="2286000"/>
            <a:ext cx="78894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sz="2200"/>
              <a:t>In ProvChain, users’ operations are being monitored in real-time in order to collect and store their data in real-time as well.</a:t>
            </a:r>
            <a:endParaRPr sz="2200"/>
          </a:p>
          <a:p>
            <a:pPr indent="0" lvl="0" marL="0" rtl="0" algn="l">
              <a:spcBef>
                <a:spcPts val="480"/>
              </a:spcBef>
              <a:spcAft>
                <a:spcPts val="0"/>
              </a:spcAft>
              <a:buNone/>
            </a:pPr>
            <a:r>
              <a:t/>
            </a:r>
            <a:endParaRPr sz="2200"/>
          </a:p>
          <a:p>
            <a:pPr indent="0" lvl="0" marL="0" rtl="0" algn="l">
              <a:spcBef>
                <a:spcPts val="480"/>
              </a:spcBef>
              <a:spcAft>
                <a:spcPts val="0"/>
              </a:spcAft>
              <a:buNone/>
            </a:pPr>
            <a:r>
              <a:rPr lang="en-IN" sz="2200"/>
              <a:t>Each data provenance record in the blockchain is associated with a hashed user ID. </a:t>
            </a:r>
            <a:endParaRPr sz="2200"/>
          </a:p>
          <a:p>
            <a:pPr indent="0" lvl="0" marL="0" rtl="0" algn="l">
              <a:spcBef>
                <a:spcPts val="480"/>
              </a:spcBef>
              <a:spcAft>
                <a:spcPts val="0"/>
              </a:spcAft>
              <a:buNone/>
            </a:pPr>
            <a:r>
              <a:t/>
            </a:r>
            <a:endParaRPr sz="2200"/>
          </a:p>
          <a:p>
            <a:pPr indent="0" lvl="0" marL="0" rtl="0" algn="l">
              <a:spcBef>
                <a:spcPts val="480"/>
              </a:spcBef>
              <a:spcAft>
                <a:spcPts val="0"/>
              </a:spcAft>
              <a:buNone/>
            </a:pPr>
            <a:r>
              <a:rPr lang="en-IN" sz="2200"/>
              <a:t>In the blockchain network, each node is in charge of its own piece of data, but it cannot correlate data to a specific user of the blockchain. </a:t>
            </a:r>
            <a:r>
              <a:rPr lang="en-IN" sz="2200">
                <a:highlight>
                  <a:srgbClr val="FFFF00"/>
                </a:highlight>
              </a:rPr>
              <a:t>The only thing capable of correlating data to a specific user is the service provider.  </a:t>
            </a:r>
            <a:endParaRPr sz="2200">
              <a:highlight>
                <a:srgbClr val="FFFF00"/>
              </a:highlight>
            </a:endParaRPr>
          </a:p>
        </p:txBody>
      </p:sp>
      <p:sp>
        <p:nvSpPr>
          <p:cNvPr id="528" name="Google Shape;528;p6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7"/>
          <p:cNvSpPr txBox="1"/>
          <p:nvPr>
            <p:ph idx="1" type="body"/>
          </p:nvPr>
        </p:nvSpPr>
        <p:spPr>
          <a:xfrm>
            <a:off x="457200" y="1291150"/>
            <a:ext cx="8229600" cy="5065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Some other broad concerns regarding the use of Blockchain are the following: </a:t>
            </a:r>
            <a:endParaRPr/>
          </a:p>
          <a:p>
            <a:pPr indent="0" lvl="0" marL="0" rtl="0" algn="l">
              <a:spcBef>
                <a:spcPts val="480"/>
              </a:spcBef>
              <a:spcAft>
                <a:spcPts val="0"/>
              </a:spcAft>
              <a:buNone/>
            </a:pPr>
            <a:r>
              <a:rPr lang="en-IN"/>
              <a:t>● Integration concerns as Blockchain is a new technology thus determining whether integration between new or existing systems are difficult. </a:t>
            </a:r>
            <a:endParaRPr/>
          </a:p>
          <a:p>
            <a:pPr indent="0" lvl="0" marL="0" rtl="0" algn="l">
              <a:spcBef>
                <a:spcPts val="480"/>
              </a:spcBef>
              <a:spcAft>
                <a:spcPts val="0"/>
              </a:spcAft>
              <a:buNone/>
            </a:pPr>
            <a:r>
              <a:rPr lang="en-IN"/>
              <a:t>● Cultural adoption as both users and operators need to invest in Blockchain to create a better market.</a:t>
            </a:r>
            <a:endParaRPr/>
          </a:p>
          <a:p>
            <a:pPr indent="0" lvl="0" marL="0" rtl="0" algn="l">
              <a:spcBef>
                <a:spcPts val="480"/>
              </a:spcBef>
              <a:spcAft>
                <a:spcPts val="0"/>
              </a:spcAft>
              <a:buNone/>
            </a:pPr>
            <a:r>
              <a:rPr lang="en-IN"/>
              <a:t>● Cost of the initial implementing Blockchain is high. </a:t>
            </a:r>
            <a:endParaRPr/>
          </a:p>
          <a:p>
            <a:pPr indent="0" lvl="0" marL="0" rtl="0" algn="l">
              <a:spcBef>
                <a:spcPts val="480"/>
              </a:spcBef>
              <a:spcAft>
                <a:spcPts val="0"/>
              </a:spcAft>
              <a:buNone/>
            </a:pPr>
            <a:r>
              <a:rPr lang="en-IN"/>
              <a:t>● Uncertain regulatory status as stated is fairly new thus, many government regulations are unsettled. </a:t>
            </a:r>
            <a:endParaRPr/>
          </a:p>
          <a:p>
            <a:pPr indent="0" lvl="0" marL="0" rtl="0" algn="l">
              <a:spcBef>
                <a:spcPts val="480"/>
              </a:spcBef>
              <a:spcAft>
                <a:spcPts val="0"/>
              </a:spcAft>
              <a:buNone/>
            </a:pPr>
            <a:r>
              <a:rPr lang="en-IN"/>
              <a:t>● Fictitious Blockchain applications can be created to steal transaction details and personal information </a:t>
            </a:r>
            <a:endParaRPr/>
          </a:p>
        </p:txBody>
      </p:sp>
      <p:sp>
        <p:nvSpPr>
          <p:cNvPr id="535" name="Google Shape;535;p6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542" name="Google Shape;542;p68"/>
          <p:cNvPicPr preferRelativeResize="0"/>
          <p:nvPr/>
        </p:nvPicPr>
        <p:blipFill>
          <a:blip r:embed="rId3">
            <a:alphaModFix/>
          </a:blip>
          <a:stretch>
            <a:fillRect/>
          </a:stretch>
        </p:blipFill>
        <p:spPr>
          <a:xfrm>
            <a:off x="1304925" y="2962275"/>
            <a:ext cx="6534150" cy="933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9"/>
          <p:cNvSpPr txBox="1"/>
          <p:nvPr>
            <p:ph type="title"/>
          </p:nvPr>
        </p:nvSpPr>
        <p:spPr>
          <a:xfrm>
            <a:off x="457200" y="13716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Comparative Analysis of the papers based on certain criterion</a:t>
            </a:r>
            <a:endParaRPr/>
          </a:p>
        </p:txBody>
      </p:sp>
      <p:sp>
        <p:nvSpPr>
          <p:cNvPr id="549" name="Google Shape;549;p6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
        <p:nvSpPr>
          <p:cNvPr id="550" name="Google Shape;550;p69"/>
          <p:cNvSpPr txBox="1"/>
          <p:nvPr/>
        </p:nvSpPr>
        <p:spPr>
          <a:xfrm>
            <a:off x="398750" y="2402950"/>
            <a:ext cx="8035500" cy="3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latin typeface="Calibri"/>
                <a:ea typeface="Calibri"/>
                <a:cs typeface="Calibri"/>
                <a:sym typeface="Calibri"/>
              </a:rPr>
              <a:t>The first research paper talks about the vulnerabilities, attacks and possible solutions in general. Whereas, the second research paper talks about the technologies that are making the blockchain more secure.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IN" sz="1600">
                <a:latin typeface="Calibri"/>
                <a:ea typeface="Calibri"/>
                <a:cs typeface="Calibri"/>
                <a:sym typeface="Calibri"/>
              </a:rPr>
              <a:t>All three papers talk about usage of smart contracts and their limitations in the blockchain.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IN" sz="1600">
                <a:latin typeface="Calibri"/>
                <a:ea typeface="Calibri"/>
                <a:cs typeface="Calibri"/>
                <a:sym typeface="Calibri"/>
              </a:rPr>
              <a:t>The second research paper mentions a technology which uses blockchain’s anonymity as a feature. However, this anonymity is restricted in the sense that the service provider is aware of the users involved and all transactions can be traced back to hashed user ID.</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IN" sz="1600">
                <a:latin typeface="Calibri"/>
                <a:ea typeface="Calibri"/>
                <a:cs typeface="Calibri"/>
                <a:sym typeface="Calibri"/>
              </a:rPr>
              <a:t>The first paper mentions the possibility of leakage of user data through metadata. It also mentions the solution of</a:t>
            </a:r>
            <a:r>
              <a:rPr lang="en-IN" sz="1600">
                <a:latin typeface="Calibri"/>
                <a:ea typeface="Calibri"/>
                <a:cs typeface="Calibri"/>
                <a:sym typeface="Calibri"/>
              </a:rPr>
              <a:t> </a:t>
            </a:r>
            <a:r>
              <a:rPr lang="en-IN" sz="1600">
                <a:latin typeface="Calibri"/>
                <a:ea typeface="Calibri"/>
                <a:cs typeface="Calibri"/>
                <a:sym typeface="Calibri"/>
              </a:rPr>
              <a:t>using pseudo-anonymity identity mixer(Hyperledger) and Whisper routing protocol(Ethereum) to conceal sensitive interactions.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457200" y="14451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PRIVACY AND ANONYMITY ON THE BLOCKCHAIN</a:t>
            </a:r>
            <a:endParaRPr/>
          </a:p>
        </p:txBody>
      </p:sp>
      <p:sp>
        <p:nvSpPr>
          <p:cNvPr id="122" name="Google Shape;122;p16"/>
          <p:cNvSpPr txBox="1"/>
          <p:nvPr>
            <p:ph idx="1" type="body"/>
          </p:nvPr>
        </p:nvSpPr>
        <p:spPr>
          <a:xfrm>
            <a:off x="457200" y="2407625"/>
            <a:ext cx="8229600" cy="40704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IN"/>
              <a:t>Bitcoin offers only pseudonymous transactions. As Bitcoin is a shared global public ledger, pseudonyms may be de-anonymized by determining patterns of usage in the blockchain. This is in contrast to previous well-studied and even deployed systems.</a:t>
            </a:r>
            <a:endParaRPr/>
          </a:p>
        </p:txBody>
      </p:sp>
      <p:sp>
        <p:nvSpPr>
          <p:cNvPr id="123" name="Google Shape;123;p1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Conclusion</a:t>
            </a:r>
            <a:endParaRPr/>
          </a:p>
        </p:txBody>
      </p:sp>
      <p:sp>
        <p:nvSpPr>
          <p:cNvPr id="557" name="Google Shape;557;p7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sz="2000"/>
              <a:t>The aforementioned vulnerabilities present huge risks on blockchains networks leading to serious consequences. Possible countermeasures consist in using a recent timestamped address and utilizing it once, inflicting penalties, connections filtering, adding time-outs to queries and multiple auditing mechanisms.</a:t>
            </a:r>
            <a:endParaRPr sz="2000"/>
          </a:p>
        </p:txBody>
      </p:sp>
      <p:sp>
        <p:nvSpPr>
          <p:cNvPr id="558" name="Google Shape;558;p7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1"/>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Conclusion</a:t>
            </a:r>
            <a:endParaRPr/>
          </a:p>
        </p:txBody>
      </p:sp>
      <p:sp>
        <p:nvSpPr>
          <p:cNvPr id="565" name="Google Shape;565;p71"/>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lang="en-IN" sz="2000"/>
              <a:t>To conclude, securing DLTs rely on the capacity to protect</a:t>
            </a:r>
            <a:endParaRPr sz="2000"/>
          </a:p>
          <a:p>
            <a:pPr indent="0" lvl="0" marL="0" rtl="0" algn="l">
              <a:spcBef>
                <a:spcPts val="480"/>
              </a:spcBef>
              <a:spcAft>
                <a:spcPts val="0"/>
              </a:spcAft>
              <a:buClr>
                <a:schemeClr val="dk1"/>
              </a:buClr>
              <a:buSzPts val="1100"/>
              <a:buFont typeface="Arial"/>
              <a:buNone/>
            </a:pPr>
            <a:r>
              <a:rPr lang="en-IN" sz="2000"/>
              <a:t>the private keys. Nevertheless the Blockchain advancement</a:t>
            </a:r>
            <a:endParaRPr sz="2000"/>
          </a:p>
          <a:p>
            <a:pPr indent="0" lvl="0" marL="0" rtl="0" algn="l">
              <a:spcBef>
                <a:spcPts val="480"/>
              </a:spcBef>
              <a:spcAft>
                <a:spcPts val="0"/>
              </a:spcAft>
              <a:buClr>
                <a:schemeClr val="dk1"/>
              </a:buClr>
              <a:buSzPts val="1100"/>
              <a:buFont typeface="Arial"/>
              <a:buNone/>
            </a:pPr>
            <a:r>
              <a:rPr lang="en-IN" sz="2000"/>
              <a:t>during the late ten years, many security issues and scalability</a:t>
            </a:r>
            <a:endParaRPr sz="2000"/>
          </a:p>
          <a:p>
            <a:pPr indent="0" lvl="0" marL="0" rtl="0" algn="l">
              <a:spcBef>
                <a:spcPts val="480"/>
              </a:spcBef>
              <a:spcAft>
                <a:spcPts val="0"/>
              </a:spcAft>
              <a:buNone/>
            </a:pPr>
            <a:r>
              <a:rPr lang="en-IN" sz="2000"/>
              <a:t>challenges necessitate to be tackled.</a:t>
            </a:r>
            <a:endParaRPr sz="2000"/>
          </a:p>
          <a:p>
            <a:pPr indent="0" lvl="0" marL="0" rtl="0" algn="l">
              <a:spcBef>
                <a:spcPts val="480"/>
              </a:spcBef>
              <a:spcAft>
                <a:spcPts val="0"/>
              </a:spcAft>
              <a:buNone/>
            </a:pPr>
            <a:r>
              <a:t/>
            </a:r>
            <a:endParaRPr sz="2000"/>
          </a:p>
          <a:p>
            <a:pPr indent="0" lvl="0" marL="0" rtl="0" algn="l">
              <a:spcBef>
                <a:spcPts val="480"/>
              </a:spcBef>
              <a:spcAft>
                <a:spcPts val="0"/>
              </a:spcAft>
              <a:buClr>
                <a:schemeClr val="dk1"/>
              </a:buClr>
              <a:buSzPts val="1100"/>
              <a:buFont typeface="Arial"/>
              <a:buNone/>
            </a:pPr>
            <a:r>
              <a:rPr lang="en-IN" sz="2000"/>
              <a:t>Finally, businesses must pay attention when designing their</a:t>
            </a:r>
            <a:endParaRPr sz="2000"/>
          </a:p>
          <a:p>
            <a:pPr indent="0" lvl="0" marL="0" rtl="0" algn="l">
              <a:spcBef>
                <a:spcPts val="480"/>
              </a:spcBef>
              <a:spcAft>
                <a:spcPts val="0"/>
              </a:spcAft>
              <a:buClr>
                <a:schemeClr val="dk1"/>
              </a:buClr>
              <a:buSzPts val="1100"/>
              <a:buFont typeface="Arial"/>
              <a:buNone/>
            </a:pPr>
            <a:r>
              <a:rPr lang="en-IN" sz="2000"/>
              <a:t>applications and several characteristics are to be considered</a:t>
            </a:r>
            <a:endParaRPr sz="2000"/>
          </a:p>
          <a:p>
            <a:pPr indent="0" lvl="0" marL="0" rtl="0" algn="l">
              <a:spcBef>
                <a:spcPts val="480"/>
              </a:spcBef>
              <a:spcAft>
                <a:spcPts val="0"/>
              </a:spcAft>
              <a:buClr>
                <a:schemeClr val="dk1"/>
              </a:buClr>
              <a:buSzPts val="1100"/>
              <a:buFont typeface="Arial"/>
              <a:buNone/>
            </a:pPr>
            <a:r>
              <a:rPr lang="en-IN" sz="2000"/>
              <a:t>while choosing the best model to use. For instance, legal and</a:t>
            </a:r>
            <a:endParaRPr sz="2000"/>
          </a:p>
          <a:p>
            <a:pPr indent="0" lvl="0" marL="0" rtl="0" algn="l">
              <a:spcBef>
                <a:spcPts val="480"/>
              </a:spcBef>
              <a:spcAft>
                <a:spcPts val="0"/>
              </a:spcAft>
              <a:buClr>
                <a:schemeClr val="dk1"/>
              </a:buClr>
              <a:buSzPts val="1100"/>
              <a:buFont typeface="Arial"/>
              <a:buNone/>
            </a:pPr>
            <a:r>
              <a:rPr lang="en-IN" sz="2000"/>
              <a:t>regulatory frameworks are needed to manage blockchains and</a:t>
            </a:r>
            <a:endParaRPr sz="2000"/>
          </a:p>
          <a:p>
            <a:pPr indent="0" lvl="0" marL="0" rtl="0" algn="l">
              <a:spcBef>
                <a:spcPts val="480"/>
              </a:spcBef>
              <a:spcAft>
                <a:spcPts val="0"/>
              </a:spcAft>
              <a:buClr>
                <a:schemeClr val="dk1"/>
              </a:buClr>
              <a:buSzPts val="1100"/>
              <a:buFont typeface="Arial"/>
              <a:buNone/>
            </a:pPr>
            <a:r>
              <a:rPr lang="en-IN" sz="2000"/>
              <a:t>their uses.</a:t>
            </a:r>
            <a:endParaRPr sz="2000"/>
          </a:p>
          <a:p>
            <a:pPr indent="0" lvl="0" marL="0" rtl="0" algn="l">
              <a:spcBef>
                <a:spcPts val="480"/>
              </a:spcBef>
              <a:spcAft>
                <a:spcPts val="0"/>
              </a:spcAft>
              <a:buClr>
                <a:schemeClr val="dk1"/>
              </a:buClr>
              <a:buSzPts val="1100"/>
              <a:buFont typeface="Arial"/>
              <a:buNone/>
            </a:pPr>
            <a:r>
              <a:t/>
            </a:r>
            <a:endParaRPr sz="2000"/>
          </a:p>
          <a:p>
            <a:pPr indent="0" lvl="0" marL="0" rtl="0" algn="l">
              <a:spcBef>
                <a:spcPts val="480"/>
              </a:spcBef>
              <a:spcAft>
                <a:spcPts val="0"/>
              </a:spcAft>
              <a:buNone/>
            </a:pPr>
            <a:r>
              <a:t/>
            </a:r>
            <a:endParaRPr sz="2000"/>
          </a:p>
        </p:txBody>
      </p:sp>
      <p:sp>
        <p:nvSpPr>
          <p:cNvPr id="566" name="Google Shape;566;p7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References</a:t>
            </a:r>
            <a:endParaRPr/>
          </a:p>
        </p:txBody>
      </p:sp>
      <p:sp>
        <p:nvSpPr>
          <p:cNvPr id="573" name="Google Shape;573;p72"/>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u="sng">
                <a:solidFill>
                  <a:schemeClr val="hlink"/>
                </a:solidFill>
                <a:hlinkClick r:id="rId3"/>
              </a:rPr>
              <a:t>https://ieeexplore.ieee.org/abstract/document/7966963</a:t>
            </a:r>
            <a:endParaRPr/>
          </a:p>
          <a:p>
            <a:pPr indent="0" lvl="0" marL="0" rtl="0" algn="l">
              <a:spcBef>
                <a:spcPts val="480"/>
              </a:spcBef>
              <a:spcAft>
                <a:spcPts val="0"/>
              </a:spcAft>
              <a:buNone/>
            </a:pPr>
            <a:r>
              <a:rPr lang="en-IN" u="sng">
                <a:solidFill>
                  <a:schemeClr val="hlink"/>
                </a:solidFill>
                <a:hlinkClick r:id="rId4"/>
              </a:rPr>
              <a:t>https://ieeexplore.ieee.org/document/8371010</a:t>
            </a:r>
            <a:endParaRPr/>
          </a:p>
          <a:p>
            <a:pPr indent="0" lvl="0" marL="0" rtl="0" algn="l">
              <a:spcBef>
                <a:spcPts val="480"/>
              </a:spcBef>
              <a:spcAft>
                <a:spcPts val="0"/>
              </a:spcAft>
              <a:buNone/>
            </a:pPr>
            <a:r>
              <a:rPr lang="en-IN" u="sng">
                <a:solidFill>
                  <a:schemeClr val="hlink"/>
                </a:solidFill>
                <a:hlinkClick r:id="rId5"/>
              </a:rPr>
              <a:t>https://ieeexplore.ieee.org/document/8661914</a:t>
            </a:r>
            <a:endParaRPr/>
          </a:p>
          <a:p>
            <a:pPr indent="0" lvl="0" marL="0" rtl="0" algn="l">
              <a:spcBef>
                <a:spcPts val="480"/>
              </a:spcBef>
              <a:spcAft>
                <a:spcPts val="0"/>
              </a:spcAft>
              <a:buNone/>
            </a:pPr>
            <a:r>
              <a:rPr lang="en-IN" u="sng">
                <a:solidFill>
                  <a:schemeClr val="hlink"/>
                </a:solidFill>
                <a:hlinkClick r:id="rId6"/>
              </a:rPr>
              <a:t>https://bford.info/pub/dec/pop.pdf</a:t>
            </a:r>
            <a:br>
              <a:rPr lang="en-IN"/>
            </a:br>
            <a:endParaRPr/>
          </a:p>
          <a:p>
            <a:pPr indent="0" lvl="0" marL="0" rtl="0" algn="l">
              <a:spcBef>
                <a:spcPts val="480"/>
              </a:spcBef>
              <a:spcAft>
                <a:spcPts val="0"/>
              </a:spcAft>
              <a:buNone/>
            </a:pPr>
            <a:r>
              <a:t/>
            </a:r>
            <a:endParaRPr/>
          </a:p>
        </p:txBody>
      </p:sp>
      <p:sp>
        <p:nvSpPr>
          <p:cNvPr id="574" name="Google Shape;574;p7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We have seen two approaches to the problem</a:t>
            </a:r>
            <a:endParaRPr/>
          </a:p>
        </p:txBody>
      </p:sp>
      <p:sp>
        <p:nvSpPr>
          <p:cNvPr id="130" name="Google Shape;130;p17"/>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One is to add anonymization to the existing blockchain by techniques such as Confidential Transfers</a:t>
            </a:r>
            <a:endParaRPr/>
          </a:p>
          <a:p>
            <a:pPr indent="0" lvl="0" marL="0" rtl="0" algn="l">
              <a:spcBef>
                <a:spcPts val="480"/>
              </a:spcBef>
              <a:spcAft>
                <a:spcPts val="0"/>
              </a:spcAft>
              <a:buNone/>
            </a:pPr>
            <a:r>
              <a:rPr lang="en-IN"/>
              <a:t>new blockchains that are incompatible with Bitcoin, such as Zerocash (zero-knowledge “succinct non-interactive argument of Knowledge” SNARKS)</a:t>
            </a:r>
            <a:endParaRPr/>
          </a:p>
          <a:p>
            <a:pPr indent="0" lvl="0" marL="0" rtl="0" algn="l">
              <a:spcBef>
                <a:spcPts val="480"/>
              </a:spcBef>
              <a:spcAft>
                <a:spcPts val="0"/>
              </a:spcAft>
              <a:buNone/>
            </a:pPr>
            <a:r>
              <a:rPr lang="en-IN"/>
              <a:t>The current design of Zerocash has no audibility, a property possessed by Chaumian e-cash as deployed by DigiCash. The paper “Auditable Zerocoin” allows Zerocoin to be audited, given that auditing may be needed to prevent charges such as those of being a money transmitter; charges that destroyed preBitcoin electronic currencies such as eGold</a:t>
            </a:r>
            <a:endParaRPr/>
          </a:p>
        </p:txBody>
      </p:sp>
      <p:sp>
        <p:nvSpPr>
          <p:cNvPr id="131" name="Google Shape;131;p1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57200" y="14451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NEW FRONTIERS FOR BLOCKCHAIN RESEARCH</a:t>
            </a:r>
            <a:endParaRPr/>
          </a:p>
        </p:txBody>
      </p:sp>
      <p:sp>
        <p:nvSpPr>
          <p:cNvPr id="138" name="Google Shape;138;p18"/>
          <p:cNvSpPr txBox="1"/>
          <p:nvPr>
            <p:ph idx="1" type="body"/>
          </p:nvPr>
        </p:nvSpPr>
        <p:spPr>
          <a:xfrm>
            <a:off x="457200" y="2407625"/>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When it actually makes sense in terms of security to deploy a blockchain to a new problem is one of the most important question</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smart contracts : auto executing contracts.</a:t>
            </a:r>
            <a:endParaRPr/>
          </a:p>
          <a:p>
            <a:pPr indent="0" lvl="0" marL="0" rtl="0" algn="l">
              <a:spcBef>
                <a:spcPts val="480"/>
              </a:spcBef>
              <a:spcAft>
                <a:spcPts val="0"/>
              </a:spcAft>
              <a:buNone/>
            </a:pPr>
            <a:r>
              <a:rPr lang="en-IN"/>
              <a:t>One of the more classical yet exciting use-cases would be the sharing of files in a more anonymous fashion than allowed by current P2P networks based on Bittorrent</a:t>
            </a:r>
            <a:endParaRPr/>
          </a:p>
        </p:txBody>
      </p:sp>
      <p:sp>
        <p:nvSpPr>
          <p:cNvPr id="139" name="Google Shape;139;p18"/>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On Blockchain Security and Relevant Attacks </a:t>
            </a:r>
            <a:endParaRPr/>
          </a:p>
        </p:txBody>
      </p:sp>
      <p:sp>
        <p:nvSpPr>
          <p:cNvPr id="146" name="Google Shape;146;p19"/>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IN"/>
              <a:t>The main purpose in this work is to spot the attention on several issues in each blockchain network. It covers scalability measures, consensus algorithms, mining computations and nodes fairness.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I.COMPARISON OF BLOCKCHAIN PLATFORMS</a:t>
            </a:r>
            <a:endParaRPr/>
          </a:p>
          <a:p>
            <a:pPr indent="0" lvl="0" marL="0" rtl="0" algn="l">
              <a:spcBef>
                <a:spcPts val="480"/>
              </a:spcBef>
              <a:spcAft>
                <a:spcPts val="0"/>
              </a:spcAft>
              <a:buNone/>
            </a:pPr>
            <a:r>
              <a:rPr lang="en-IN"/>
              <a:t>II.DLTs SECURITY CHALLENGES</a:t>
            </a:r>
            <a:endParaRPr/>
          </a:p>
          <a:p>
            <a:pPr indent="0" lvl="0" marL="0" rtl="0" algn="l">
              <a:spcBef>
                <a:spcPts val="480"/>
              </a:spcBef>
              <a:spcAft>
                <a:spcPts val="0"/>
              </a:spcAft>
              <a:buNone/>
            </a:pPr>
            <a:r>
              <a:rPr lang="en-IN"/>
              <a:t>III.ATTACKS</a:t>
            </a:r>
            <a:endParaRPr/>
          </a:p>
        </p:txBody>
      </p:sp>
      <p:sp>
        <p:nvSpPr>
          <p:cNvPr id="147" name="Google Shape;147;p1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