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Bebas Neue"/>
      <p:regular r:id="rId37"/>
    </p:embeddedFont>
    <p:embeddedFont>
      <p:font typeface="Fira Sans Extra Condensed Medium"/>
      <p:regular r:id="rId38"/>
      <p:bold r:id="rId39"/>
      <p:italic r:id="rId40"/>
      <p:boldItalic r:id="rId41"/>
    </p:embeddedFont>
    <p:embeddedFont>
      <p:font typeface="Fira Sans Extra Condense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5.xml"/><Relationship Id="rId42" Type="http://schemas.openxmlformats.org/officeDocument/2006/relationships/font" Target="fonts/FiraSansExtraCondensed-regular.fntdata"/><Relationship Id="rId41" Type="http://schemas.openxmlformats.org/officeDocument/2006/relationships/font" Target="fonts/FiraSansExtraCondensedMedium-boldItalic.fntdata"/><Relationship Id="rId22" Type="http://schemas.openxmlformats.org/officeDocument/2006/relationships/slide" Target="slides/slide17.xml"/><Relationship Id="rId44" Type="http://schemas.openxmlformats.org/officeDocument/2006/relationships/font" Target="fonts/FiraSansExtraCondensed-italic.fntdata"/><Relationship Id="rId21" Type="http://schemas.openxmlformats.org/officeDocument/2006/relationships/slide" Target="slides/slide16.xml"/><Relationship Id="rId43" Type="http://schemas.openxmlformats.org/officeDocument/2006/relationships/font" Target="fonts/FiraSansExtraCondensed-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FiraSansExtra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BebasNeu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FiraSansExtraCondensedMedium-bold.fntdata"/><Relationship Id="rId16" Type="http://schemas.openxmlformats.org/officeDocument/2006/relationships/slide" Target="slides/slide11.xml"/><Relationship Id="rId38" Type="http://schemas.openxmlformats.org/officeDocument/2006/relationships/font" Target="fonts/FiraSansExtraCondensed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a51c804fc6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a51c804fc6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a51c804fc6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a51c804fc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86ca632b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86ca632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a51c804fc6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a51c804fc6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a51c804fc6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a51c804fc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a51c804fc6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a51c804fc6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a51c804fc6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a51c804fc6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a51c804fc6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a51c804fc6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a51c804fc6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a51c804fc6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a51c804fc6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a51c804fc6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a51c804fc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a51c804fc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a51c804fc6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0" name="Google Shape;2240;ga51c804fc6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a51c804fc6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a51c804fc6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a51c804fc6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a51c804fc6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a51c804fc6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a51c804fc6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a51c804fc6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a51c804fc6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g92b987f4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1" name="Google Shape;2271;g92b987f4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a51c804fc6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a51c804fc6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86ca632bb8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86ca632bb8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92b9ca3f2f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92b9ca3f2f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92b987f4a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92b987f4a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a51c804f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a51c804f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a51c804fc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a51c804fc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a51c804fc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a51c804fc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KNN VS NAIVE BAYES </a:t>
            </a:r>
            <a:r>
              <a:rPr lang="en">
                <a:solidFill>
                  <a:schemeClr val="dk2"/>
                </a:solidFill>
              </a:rPr>
              <a:t>CLASSIFICATION</a:t>
            </a:r>
            <a:endParaRPr>
              <a:solidFill>
                <a:schemeClr val="dk2"/>
              </a:solidFill>
            </a:endParaRPr>
          </a:p>
        </p:txBody>
      </p:sp>
      <p:sp>
        <p:nvSpPr>
          <p:cNvPr id="1852" name="Google Shape;1852;p22"/>
          <p:cNvSpPr txBox="1"/>
          <p:nvPr>
            <p:ph idx="1" type="subTitle"/>
          </p:nvPr>
        </p:nvSpPr>
        <p:spPr>
          <a:xfrm>
            <a:off x="1009200" y="3372271"/>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A COMPARATIVE STUDY</a:t>
            </a:r>
            <a:endParaRPr>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31"/>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ADVANTAGES</a:t>
            </a:r>
            <a:endParaRPr/>
          </a:p>
        </p:txBody>
      </p:sp>
      <p:sp>
        <p:nvSpPr>
          <p:cNvPr id="2111" name="Google Shape;2111;p31"/>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Easy to understand and implement.</a:t>
            </a:r>
            <a:endParaRPr/>
          </a:p>
          <a:p>
            <a:pPr indent="-361950" lvl="0" marL="457200" rtl="0" algn="l">
              <a:spcBef>
                <a:spcPts val="0"/>
              </a:spcBef>
              <a:spcAft>
                <a:spcPts val="0"/>
              </a:spcAft>
              <a:buSzPts val="2100"/>
              <a:buChar char="●"/>
            </a:pPr>
            <a:r>
              <a:rPr lang="en"/>
              <a:t>Training is very fast.</a:t>
            </a:r>
            <a:endParaRPr/>
          </a:p>
          <a:p>
            <a:pPr indent="-361950" lvl="0" marL="457200" rtl="0" algn="l">
              <a:spcBef>
                <a:spcPts val="0"/>
              </a:spcBef>
              <a:spcAft>
                <a:spcPts val="0"/>
              </a:spcAft>
              <a:buSzPts val="2100"/>
              <a:buChar char="●"/>
            </a:pPr>
            <a:r>
              <a:rPr lang="en"/>
              <a:t>It is robust to noisy training data.</a:t>
            </a:r>
            <a:endParaRPr/>
          </a:p>
          <a:p>
            <a:pPr indent="-361950" lvl="0" marL="457200" rtl="0" algn="l">
              <a:spcBef>
                <a:spcPts val="0"/>
              </a:spcBef>
              <a:spcAft>
                <a:spcPts val="0"/>
              </a:spcAft>
              <a:buSzPts val="2100"/>
              <a:buChar char="●"/>
            </a:pPr>
            <a:r>
              <a:rPr lang="en"/>
              <a:t>It performs well on applications in which a sample can have many class labels.</a:t>
            </a:r>
            <a:endParaRPr/>
          </a:p>
        </p:txBody>
      </p:sp>
      <p:pic>
        <p:nvPicPr>
          <p:cNvPr id="2112" name="Google Shape;2112;p31"/>
          <p:cNvPicPr preferRelativeResize="0"/>
          <p:nvPr/>
        </p:nvPicPr>
        <p:blipFill rotWithShape="1">
          <a:blip r:embed="rId3">
            <a:alphaModFix/>
          </a:blip>
          <a:srcRect b="9079" l="0" r="0" t="-4956"/>
          <a:stretch/>
        </p:blipFill>
        <p:spPr>
          <a:xfrm>
            <a:off x="1520825" y="1869725"/>
            <a:ext cx="1774400" cy="1821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32"/>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Disadvantages</a:t>
            </a:r>
            <a:endParaRPr/>
          </a:p>
        </p:txBody>
      </p:sp>
      <p:sp>
        <p:nvSpPr>
          <p:cNvPr id="2118" name="Google Shape;2118;p32"/>
          <p:cNvSpPr txBox="1"/>
          <p:nvPr>
            <p:ph idx="1" type="subTitle"/>
          </p:nvPr>
        </p:nvSpPr>
        <p:spPr>
          <a:xfrm>
            <a:off x="507400" y="2736250"/>
            <a:ext cx="4320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Lazy learners incur expensive computational costs when the number of potential neighbors which to compare a given unlabeled sample is large</a:t>
            </a:r>
            <a:endParaRPr/>
          </a:p>
          <a:p>
            <a:pPr indent="-361950" lvl="0" marL="457200" rtl="0" algn="l">
              <a:spcBef>
                <a:spcPts val="0"/>
              </a:spcBef>
              <a:spcAft>
                <a:spcPts val="0"/>
              </a:spcAft>
              <a:buSzPts val="2100"/>
              <a:buChar char="●"/>
            </a:pPr>
            <a:r>
              <a:rPr lang="en"/>
              <a:t>It is sensitive to the local structure of the data.</a:t>
            </a:r>
            <a:endParaRPr/>
          </a:p>
          <a:p>
            <a:pPr indent="-361950" lvl="0" marL="457200" rtl="0" algn="l">
              <a:spcBef>
                <a:spcPts val="0"/>
              </a:spcBef>
              <a:spcAft>
                <a:spcPts val="0"/>
              </a:spcAft>
              <a:buSzPts val="2100"/>
              <a:buChar char="●"/>
            </a:pPr>
            <a:r>
              <a:rPr lang="en"/>
              <a:t>Memory limitation. </a:t>
            </a:r>
            <a:endParaRPr/>
          </a:p>
          <a:p>
            <a:pPr indent="-361950" lvl="0" marL="457200" rtl="0" algn="l">
              <a:spcBef>
                <a:spcPts val="0"/>
              </a:spcBef>
              <a:spcAft>
                <a:spcPts val="0"/>
              </a:spcAft>
              <a:buSzPts val="2100"/>
              <a:buChar char="●"/>
            </a:pPr>
            <a:r>
              <a:rPr lang="en"/>
              <a:t>As it is supervised lazy learner, it runs slowly. </a:t>
            </a:r>
            <a:endParaRPr/>
          </a:p>
        </p:txBody>
      </p:sp>
      <p:grpSp>
        <p:nvGrpSpPr>
          <p:cNvPr id="2119" name="Google Shape;2119;p32"/>
          <p:cNvGrpSpPr/>
          <p:nvPr/>
        </p:nvGrpSpPr>
        <p:grpSpPr>
          <a:xfrm>
            <a:off x="5223124" y="1747380"/>
            <a:ext cx="4264443" cy="2945603"/>
            <a:chOff x="5011723" y="1494466"/>
            <a:chExt cx="4267431" cy="2947666"/>
          </a:xfrm>
        </p:grpSpPr>
        <p:grpSp>
          <p:nvGrpSpPr>
            <p:cNvPr id="2120" name="Google Shape;2120;p32"/>
            <p:cNvGrpSpPr/>
            <p:nvPr/>
          </p:nvGrpSpPr>
          <p:grpSpPr>
            <a:xfrm>
              <a:off x="5011723" y="1494466"/>
              <a:ext cx="2857496" cy="2154750"/>
              <a:chOff x="3499629" y="1503696"/>
              <a:chExt cx="1163286" cy="877163"/>
            </a:xfrm>
          </p:grpSpPr>
          <p:sp>
            <p:nvSpPr>
              <p:cNvPr id="2121" name="Google Shape;2121;p3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2"/>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2"/>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2"/>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2"/>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2"/>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2"/>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2"/>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2"/>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2"/>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2"/>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2"/>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4" name="Google Shape;2134;p32"/>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135" name="Google Shape;2135;p32"/>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2"/>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2"/>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39" name="Google Shape;2139;p32"/>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140" name="Google Shape;2140;p32"/>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141" name="Google Shape;2141;p32"/>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142" name="Google Shape;2142;p32"/>
            <p:cNvGrpSpPr/>
            <p:nvPr/>
          </p:nvGrpSpPr>
          <p:grpSpPr>
            <a:xfrm>
              <a:off x="6090716" y="2028530"/>
              <a:ext cx="978651" cy="1086812"/>
              <a:chOff x="6151275" y="2095925"/>
              <a:chExt cx="857113" cy="951841"/>
            </a:xfrm>
          </p:grpSpPr>
          <p:sp>
            <p:nvSpPr>
              <p:cNvPr id="2143" name="Google Shape;2143;p32"/>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2"/>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5" name="Google Shape;2145;p32"/>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6" name="Google Shape;2146;p32"/>
          <p:cNvPicPr preferRelativeResize="0"/>
          <p:nvPr/>
        </p:nvPicPr>
        <p:blipFill rotWithShape="1">
          <a:blip r:embed="rId3">
            <a:alphaModFix/>
          </a:blip>
          <a:srcRect b="9079" l="0" r="0" t="-4956"/>
          <a:stretch/>
        </p:blipFill>
        <p:spPr>
          <a:xfrm>
            <a:off x="6028625" y="2039025"/>
            <a:ext cx="1429376" cy="14675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33"/>
          <p:cNvSpPr/>
          <p:nvPr/>
        </p:nvSpPr>
        <p:spPr>
          <a:xfrm>
            <a:off x="482463" y="1491900"/>
            <a:ext cx="3754800" cy="32412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4910463" y="1491900"/>
            <a:ext cx="3754800" cy="32412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txBox="1"/>
          <p:nvPr/>
        </p:nvSpPr>
        <p:spPr>
          <a:xfrm>
            <a:off x="1282274" y="296977"/>
            <a:ext cx="6579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Extra Condensed Medium"/>
                <a:ea typeface="Fira Sans Extra Condensed Medium"/>
                <a:cs typeface="Fira Sans Extra Condensed Medium"/>
                <a:sym typeface="Fira Sans Extra Condensed Medium"/>
              </a:rPr>
              <a:t>KNN VS NAIVE BAYES</a:t>
            </a:r>
            <a:endParaRPr sz="3000">
              <a:solidFill>
                <a:srgbClr val="FFFFFF"/>
              </a:solidFill>
              <a:latin typeface="Fira Sans Extra Condensed Medium"/>
              <a:ea typeface="Fira Sans Extra Condensed Medium"/>
              <a:cs typeface="Fira Sans Extra Condensed Medium"/>
              <a:sym typeface="Fira Sans Extra Condensed Medium"/>
            </a:endParaRPr>
          </a:p>
        </p:txBody>
      </p:sp>
      <p:sp>
        <p:nvSpPr>
          <p:cNvPr id="2154" name="Google Shape;2154;p33"/>
          <p:cNvSpPr txBox="1"/>
          <p:nvPr/>
        </p:nvSpPr>
        <p:spPr>
          <a:xfrm>
            <a:off x="769969" y="1864125"/>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Provides high accuracy.</a:t>
            </a:r>
            <a:endParaRPr sz="1200">
              <a:solidFill>
                <a:srgbClr val="000000"/>
              </a:solidFill>
              <a:latin typeface="Roboto"/>
              <a:ea typeface="Roboto"/>
              <a:cs typeface="Roboto"/>
              <a:sym typeface="Roboto"/>
            </a:endParaRPr>
          </a:p>
        </p:txBody>
      </p:sp>
      <p:sp>
        <p:nvSpPr>
          <p:cNvPr id="2155" name="Google Shape;2155;p33"/>
          <p:cNvSpPr txBox="1"/>
          <p:nvPr/>
        </p:nvSpPr>
        <p:spPr>
          <a:xfrm>
            <a:off x="766272" y="2559414"/>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Small data</a:t>
            </a:r>
            <a:endParaRPr sz="1200">
              <a:solidFill>
                <a:srgbClr val="000000"/>
              </a:solidFill>
              <a:latin typeface="Roboto"/>
              <a:ea typeface="Roboto"/>
              <a:cs typeface="Roboto"/>
              <a:sym typeface="Roboto"/>
            </a:endParaRPr>
          </a:p>
        </p:txBody>
      </p:sp>
      <p:sp>
        <p:nvSpPr>
          <p:cNvPr id="2156" name="Google Shape;2156;p33"/>
          <p:cNvSpPr txBox="1"/>
          <p:nvPr/>
        </p:nvSpPr>
        <p:spPr>
          <a:xfrm>
            <a:off x="766272" y="3263632"/>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Slower for large data</a:t>
            </a:r>
            <a:endParaRPr sz="1200">
              <a:solidFill>
                <a:srgbClr val="000000"/>
              </a:solidFill>
              <a:latin typeface="Roboto"/>
              <a:ea typeface="Roboto"/>
              <a:cs typeface="Roboto"/>
              <a:sym typeface="Roboto"/>
            </a:endParaRPr>
          </a:p>
        </p:txBody>
      </p:sp>
      <p:sp>
        <p:nvSpPr>
          <p:cNvPr id="2157" name="Google Shape;2157;p33"/>
          <p:cNvSpPr txBox="1"/>
          <p:nvPr/>
        </p:nvSpPr>
        <p:spPr>
          <a:xfrm>
            <a:off x="766272" y="3959351"/>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It can’t deal with noisy data.</a:t>
            </a:r>
            <a:endParaRPr sz="1200">
              <a:solidFill>
                <a:srgbClr val="000000"/>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58" name="Google Shape;2158;p33"/>
          <p:cNvSpPr txBox="1"/>
          <p:nvPr/>
        </p:nvSpPr>
        <p:spPr>
          <a:xfrm flipH="1">
            <a:off x="5192375" y="1864125"/>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800">
                <a:latin typeface="Roboto"/>
                <a:ea typeface="Roboto"/>
                <a:cs typeface="Roboto"/>
                <a:sym typeface="Roboto"/>
              </a:rPr>
              <a:t>For obtaining good results it requires a very large number of records.</a:t>
            </a:r>
            <a:endParaRPr sz="8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59" name="Google Shape;2159;p33"/>
          <p:cNvSpPr txBox="1"/>
          <p:nvPr/>
        </p:nvSpPr>
        <p:spPr>
          <a:xfrm flipH="1">
            <a:off x="5196067" y="2559414"/>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Huge data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0" name="Google Shape;2160;p33"/>
          <p:cNvSpPr txBox="1"/>
          <p:nvPr/>
        </p:nvSpPr>
        <p:spPr>
          <a:xfrm flipH="1">
            <a:off x="5196067" y="3263632"/>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Faster than KNN.</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1" name="Google Shape;2161;p33"/>
          <p:cNvSpPr txBox="1"/>
          <p:nvPr/>
        </p:nvSpPr>
        <p:spPr>
          <a:xfrm flipH="1">
            <a:off x="5196067" y="3959351"/>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It can deal with noisy data</a:t>
            </a:r>
            <a:endParaRPr sz="1200">
              <a:latin typeface="Roboto"/>
              <a:ea typeface="Roboto"/>
              <a:cs typeface="Roboto"/>
              <a:sym typeface="Roboto"/>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2" name="Google Shape;2162;p33"/>
          <p:cNvSpPr txBox="1"/>
          <p:nvPr/>
        </p:nvSpPr>
        <p:spPr>
          <a:xfrm>
            <a:off x="1075241" y="1973150"/>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Accuracy</a:t>
            </a:r>
            <a:endParaRPr b="1" sz="2000">
              <a:solidFill>
                <a:srgbClr val="000000"/>
              </a:solidFill>
              <a:latin typeface="Fira Sans Extra Condensed"/>
              <a:ea typeface="Fira Sans Extra Condensed"/>
              <a:cs typeface="Fira Sans Extra Condensed"/>
              <a:sym typeface="Fira Sans Extra Condensed"/>
            </a:endParaRPr>
          </a:p>
        </p:txBody>
      </p:sp>
      <p:sp>
        <p:nvSpPr>
          <p:cNvPr id="2163" name="Google Shape;2163;p33"/>
          <p:cNvSpPr txBox="1"/>
          <p:nvPr/>
        </p:nvSpPr>
        <p:spPr>
          <a:xfrm>
            <a:off x="1073974" y="2668429"/>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Fira Sans Extra Condensed"/>
                <a:ea typeface="Fira Sans Extra Condensed"/>
                <a:cs typeface="Fira Sans Extra Condensed"/>
                <a:sym typeface="Fira Sans Extra Condensed"/>
              </a:rPr>
              <a:t>Effectiveness on</a:t>
            </a:r>
            <a:endParaRPr b="1" sz="800">
              <a:solidFill>
                <a:srgbClr val="000000"/>
              </a:solidFill>
              <a:latin typeface="Fira Sans Extra Condensed"/>
              <a:ea typeface="Fira Sans Extra Condensed"/>
              <a:cs typeface="Fira Sans Extra Condensed"/>
              <a:sym typeface="Fira Sans Extra Condensed"/>
            </a:endParaRPr>
          </a:p>
        </p:txBody>
      </p:sp>
      <p:sp>
        <p:nvSpPr>
          <p:cNvPr id="2164" name="Google Shape;2164;p33"/>
          <p:cNvSpPr txBox="1"/>
          <p:nvPr/>
        </p:nvSpPr>
        <p:spPr>
          <a:xfrm>
            <a:off x="1073974" y="3369126"/>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Speed</a:t>
            </a:r>
            <a:endParaRPr b="1" sz="2000">
              <a:solidFill>
                <a:srgbClr val="000000"/>
              </a:solidFill>
              <a:latin typeface="Fira Sans Extra Condensed"/>
              <a:ea typeface="Fira Sans Extra Condensed"/>
              <a:cs typeface="Fira Sans Extra Condensed"/>
              <a:sym typeface="Fira Sans Extra Condensed"/>
            </a:endParaRPr>
          </a:p>
        </p:txBody>
      </p:sp>
      <p:sp>
        <p:nvSpPr>
          <p:cNvPr id="2165" name="Google Shape;2165;p33"/>
          <p:cNvSpPr txBox="1"/>
          <p:nvPr/>
        </p:nvSpPr>
        <p:spPr>
          <a:xfrm>
            <a:off x="1073974" y="4068375"/>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000">
                <a:latin typeface="Fira Sans Extra Condensed"/>
                <a:ea typeface="Fira Sans Extra Condensed"/>
                <a:cs typeface="Fira Sans Extra Condensed"/>
                <a:sym typeface="Fira Sans Extra Condensed"/>
              </a:rPr>
              <a:t>Dataset</a:t>
            </a:r>
            <a:endParaRPr b="1" sz="2000">
              <a:latin typeface="Fira Sans Extra Condensed"/>
              <a:ea typeface="Fira Sans Extra Condensed"/>
              <a:cs typeface="Fira Sans Extra Condensed"/>
              <a:sym typeface="Fira Sans Extra Condensed"/>
            </a:endParaRPr>
          </a:p>
        </p:txBody>
      </p:sp>
      <p:sp>
        <p:nvSpPr>
          <p:cNvPr id="2166" name="Google Shape;2166;p33"/>
          <p:cNvSpPr txBox="1"/>
          <p:nvPr/>
        </p:nvSpPr>
        <p:spPr>
          <a:xfrm flipH="1">
            <a:off x="5495088" y="1973150"/>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Accuracy</a:t>
            </a:r>
            <a:endParaRPr b="1" sz="3000">
              <a:latin typeface="Fira Sans Extra Condensed"/>
              <a:ea typeface="Fira Sans Extra Condensed"/>
              <a:cs typeface="Fira Sans Extra Condensed"/>
              <a:sym typeface="Fira Sans Extra Condensed"/>
            </a:endParaRPr>
          </a:p>
        </p:txBody>
      </p:sp>
      <p:sp>
        <p:nvSpPr>
          <p:cNvPr id="2167" name="Google Shape;2167;p33"/>
          <p:cNvSpPr txBox="1"/>
          <p:nvPr/>
        </p:nvSpPr>
        <p:spPr>
          <a:xfrm flipH="1">
            <a:off x="5496357" y="2669854"/>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Fira Sans Extra Condensed"/>
                <a:ea typeface="Fira Sans Extra Condensed"/>
                <a:cs typeface="Fira Sans Extra Condensed"/>
                <a:sym typeface="Fira Sans Extra Condensed"/>
              </a:rPr>
              <a:t>Effectiveness on</a:t>
            </a:r>
            <a:endParaRPr b="1" sz="2000">
              <a:latin typeface="Fira Sans Extra Condensed"/>
              <a:ea typeface="Fira Sans Extra Condensed"/>
              <a:cs typeface="Fira Sans Extra Condensed"/>
              <a:sym typeface="Fira Sans Extra Condensed"/>
            </a:endParaRPr>
          </a:p>
        </p:txBody>
      </p:sp>
      <p:sp>
        <p:nvSpPr>
          <p:cNvPr id="2168" name="Google Shape;2168;p33"/>
          <p:cNvSpPr txBox="1"/>
          <p:nvPr/>
        </p:nvSpPr>
        <p:spPr>
          <a:xfrm flipH="1">
            <a:off x="5496357" y="3369126"/>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000">
                <a:latin typeface="Fira Sans Extra Condensed"/>
                <a:ea typeface="Fira Sans Extra Condensed"/>
                <a:cs typeface="Fira Sans Extra Condensed"/>
                <a:sym typeface="Fira Sans Extra Condensed"/>
              </a:rPr>
              <a:t>Speed</a:t>
            </a:r>
            <a:endParaRPr b="1" sz="2000">
              <a:latin typeface="Fira Sans Extra Condensed"/>
              <a:ea typeface="Fira Sans Extra Condensed"/>
              <a:cs typeface="Fira Sans Extra Condensed"/>
              <a:sym typeface="Fira Sans Extra Condensed"/>
            </a:endParaRPr>
          </a:p>
        </p:txBody>
      </p:sp>
      <p:sp>
        <p:nvSpPr>
          <p:cNvPr id="2169" name="Google Shape;2169;p33"/>
          <p:cNvSpPr txBox="1"/>
          <p:nvPr/>
        </p:nvSpPr>
        <p:spPr>
          <a:xfrm flipH="1">
            <a:off x="5496357" y="4068375"/>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Dataset</a:t>
            </a:r>
            <a:endParaRPr b="1" sz="2000">
              <a:latin typeface="Fira Sans Extra Condensed"/>
              <a:ea typeface="Fira Sans Extra Condensed"/>
              <a:cs typeface="Fira Sans Extra Condensed"/>
              <a:sym typeface="Fira Sans Extra Condensed"/>
            </a:endParaRPr>
          </a:p>
        </p:txBody>
      </p:sp>
      <p:sp>
        <p:nvSpPr>
          <p:cNvPr id="2170" name="Google Shape;2170;p33"/>
          <p:cNvSpPr/>
          <p:nvPr/>
        </p:nvSpPr>
        <p:spPr>
          <a:xfrm>
            <a:off x="559781" y="1921935"/>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1</a:t>
            </a:r>
            <a:endParaRPr sz="2000">
              <a:solidFill>
                <a:srgbClr val="FFFFFF"/>
              </a:solidFill>
            </a:endParaRPr>
          </a:p>
        </p:txBody>
      </p:sp>
      <p:sp>
        <p:nvSpPr>
          <p:cNvPr id="2171" name="Google Shape;2171;p33"/>
          <p:cNvSpPr/>
          <p:nvPr/>
        </p:nvSpPr>
        <p:spPr>
          <a:xfrm>
            <a:off x="559781" y="2614011"/>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2</a:t>
            </a:r>
            <a:endParaRPr sz="2000">
              <a:solidFill>
                <a:srgbClr val="FFFFFF"/>
              </a:solidFill>
            </a:endParaRPr>
          </a:p>
        </p:txBody>
      </p:sp>
      <p:sp>
        <p:nvSpPr>
          <p:cNvPr id="2172" name="Google Shape;2172;p33"/>
          <p:cNvSpPr/>
          <p:nvPr/>
        </p:nvSpPr>
        <p:spPr>
          <a:xfrm flipH="1">
            <a:off x="559769" y="4042250"/>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4</a:t>
            </a:r>
            <a:endParaRPr sz="2000">
              <a:solidFill>
                <a:srgbClr val="FFFFFF"/>
              </a:solidFill>
            </a:endParaRPr>
          </a:p>
        </p:txBody>
      </p:sp>
      <p:sp>
        <p:nvSpPr>
          <p:cNvPr id="2173" name="Google Shape;2173;p33"/>
          <p:cNvSpPr/>
          <p:nvPr/>
        </p:nvSpPr>
        <p:spPr>
          <a:xfrm>
            <a:off x="559781" y="3306093"/>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3</a:t>
            </a:r>
            <a:endParaRPr sz="2000">
              <a:solidFill>
                <a:srgbClr val="FFFFFF"/>
              </a:solidFill>
            </a:endParaRPr>
          </a:p>
        </p:txBody>
      </p:sp>
      <p:sp>
        <p:nvSpPr>
          <p:cNvPr id="2174" name="Google Shape;2174;p33"/>
          <p:cNvSpPr/>
          <p:nvPr/>
        </p:nvSpPr>
        <p:spPr>
          <a:xfrm flipH="1">
            <a:off x="4982150" y="1921935"/>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1</a:t>
            </a:r>
            <a:endParaRPr sz="2000">
              <a:solidFill>
                <a:srgbClr val="FFFFFF"/>
              </a:solidFill>
            </a:endParaRPr>
          </a:p>
        </p:txBody>
      </p:sp>
      <p:sp>
        <p:nvSpPr>
          <p:cNvPr id="2175" name="Google Shape;2175;p33"/>
          <p:cNvSpPr/>
          <p:nvPr/>
        </p:nvSpPr>
        <p:spPr>
          <a:xfrm flipH="1">
            <a:off x="4982150" y="2614011"/>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2</a:t>
            </a:r>
            <a:endParaRPr sz="2000">
              <a:solidFill>
                <a:srgbClr val="FFFFFF"/>
              </a:solidFill>
            </a:endParaRPr>
          </a:p>
        </p:txBody>
      </p:sp>
      <p:sp>
        <p:nvSpPr>
          <p:cNvPr id="2176" name="Google Shape;2176;p33"/>
          <p:cNvSpPr/>
          <p:nvPr/>
        </p:nvSpPr>
        <p:spPr>
          <a:xfrm>
            <a:off x="4982163" y="4023850"/>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4</a:t>
            </a:r>
            <a:endParaRPr sz="2000">
              <a:solidFill>
                <a:srgbClr val="FFFFFF"/>
              </a:solidFill>
            </a:endParaRPr>
          </a:p>
        </p:txBody>
      </p:sp>
      <p:sp>
        <p:nvSpPr>
          <p:cNvPr id="2177" name="Google Shape;2177;p33"/>
          <p:cNvSpPr/>
          <p:nvPr/>
        </p:nvSpPr>
        <p:spPr>
          <a:xfrm flipH="1">
            <a:off x="4982150" y="3306093"/>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3</a:t>
            </a:r>
            <a:endParaRPr sz="2000">
              <a:solidFill>
                <a:srgbClr val="FFFFFF"/>
              </a:solidFill>
            </a:endParaRPr>
          </a:p>
        </p:txBody>
      </p:sp>
      <p:sp>
        <p:nvSpPr>
          <p:cNvPr id="2178" name="Google Shape;2178;p33"/>
          <p:cNvSpPr txBox="1"/>
          <p:nvPr/>
        </p:nvSpPr>
        <p:spPr>
          <a:xfrm>
            <a:off x="1469150" y="1325550"/>
            <a:ext cx="1788900" cy="339000"/>
          </a:xfrm>
          <a:prstGeom prst="rect">
            <a:avLst/>
          </a:prstGeom>
          <a:solidFill>
            <a:schemeClr val="dk2"/>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Fira Sans Extra Condensed"/>
                <a:ea typeface="Fira Sans Extra Condensed"/>
                <a:cs typeface="Fira Sans Extra Condensed"/>
                <a:sym typeface="Fira Sans Extra Condensed"/>
              </a:rPr>
              <a:t>KNN</a:t>
            </a:r>
            <a:endParaRPr b="1" sz="2000">
              <a:solidFill>
                <a:srgbClr val="FFFFFF"/>
              </a:solidFill>
              <a:latin typeface="Fira Sans Extra Condensed"/>
              <a:ea typeface="Fira Sans Extra Condensed"/>
              <a:cs typeface="Fira Sans Extra Condensed"/>
              <a:sym typeface="Fira Sans Extra Condensed"/>
            </a:endParaRPr>
          </a:p>
        </p:txBody>
      </p:sp>
      <p:sp>
        <p:nvSpPr>
          <p:cNvPr id="2179" name="Google Shape;2179;p33"/>
          <p:cNvSpPr txBox="1"/>
          <p:nvPr/>
        </p:nvSpPr>
        <p:spPr>
          <a:xfrm>
            <a:off x="5893425" y="1325550"/>
            <a:ext cx="1788900" cy="339000"/>
          </a:xfrm>
          <a:prstGeom prst="rect">
            <a:avLst/>
          </a:prstGeom>
          <a:solidFill>
            <a:schemeClr val="dk2"/>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Fira Sans Extra Condensed"/>
                <a:ea typeface="Fira Sans Extra Condensed"/>
                <a:cs typeface="Fira Sans Extra Condensed"/>
                <a:sym typeface="Fira Sans Extra Condensed"/>
              </a:rPr>
              <a:t>NAIVE BAYES</a:t>
            </a:r>
            <a:endParaRPr b="1" sz="2000">
              <a:solidFill>
                <a:srgbClr val="FFFFFF"/>
              </a:solidFill>
              <a:latin typeface="Fira Sans Extra Condensed"/>
              <a:ea typeface="Fira Sans Extra Condensed"/>
              <a:cs typeface="Fira Sans Extra Condensed"/>
              <a:sym typeface="Fira Sans Extra Condensed"/>
            </a:endParaRPr>
          </a:p>
        </p:txBody>
      </p:sp>
      <p:sp>
        <p:nvSpPr>
          <p:cNvPr id="2180" name="Google Shape;2180;p33"/>
          <p:cNvSpPr/>
          <p:nvPr/>
        </p:nvSpPr>
        <p:spPr>
          <a:xfrm>
            <a:off x="4408950" y="19862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4408950" y="26829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4408950" y="33592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4408950" y="4081425"/>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3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189" name="Google Shape;2189;p34"/>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chose a medical dataset, where the result to be predicted was weather a person would get </a:t>
            </a:r>
            <a:r>
              <a:rPr lang="en"/>
              <a:t>diabetes</a:t>
            </a:r>
            <a:r>
              <a:rPr lang="en"/>
              <a:t> or not there are 8 </a:t>
            </a:r>
            <a:r>
              <a:rPr lang="en"/>
              <a:t>data points</a:t>
            </a:r>
            <a:r>
              <a:rPr lang="en"/>
              <a:t> to predict it.</a:t>
            </a:r>
            <a:endParaRPr/>
          </a:p>
        </p:txBody>
      </p:sp>
      <p:pic>
        <p:nvPicPr>
          <p:cNvPr id="2190" name="Google Shape;2190;p34"/>
          <p:cNvPicPr preferRelativeResize="0"/>
          <p:nvPr/>
        </p:nvPicPr>
        <p:blipFill>
          <a:blip r:embed="rId3">
            <a:alphaModFix/>
          </a:blip>
          <a:stretch>
            <a:fillRect/>
          </a:stretch>
        </p:blipFill>
        <p:spPr>
          <a:xfrm>
            <a:off x="842950" y="2180525"/>
            <a:ext cx="7458075" cy="165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196" name="Google Shape;2196;p35"/>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hadeled the NA values, there were none.</a:t>
            </a:r>
            <a:endParaRPr/>
          </a:p>
        </p:txBody>
      </p:sp>
      <p:pic>
        <p:nvPicPr>
          <p:cNvPr id="2197" name="Google Shape;2197;p35"/>
          <p:cNvPicPr preferRelativeResize="0"/>
          <p:nvPr/>
        </p:nvPicPr>
        <p:blipFill>
          <a:blip r:embed="rId3">
            <a:alphaModFix/>
          </a:blip>
          <a:stretch>
            <a:fillRect/>
          </a:stretch>
        </p:blipFill>
        <p:spPr>
          <a:xfrm>
            <a:off x="2243125" y="1805375"/>
            <a:ext cx="4657725" cy="220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203" name="Google Shape;2203;p36"/>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found this data to be skewed which is not ideal for these types of classification. However, it is indicative of real life data as irl we observe less of the population </a:t>
            </a:r>
            <a:r>
              <a:rPr lang="en"/>
              <a:t>ultimately</a:t>
            </a:r>
            <a:r>
              <a:rPr lang="en"/>
              <a:t> is </a:t>
            </a:r>
            <a:r>
              <a:rPr lang="en"/>
              <a:t>affected</a:t>
            </a:r>
            <a:r>
              <a:rPr lang="en"/>
              <a:t> by diabetes but we decided to upsample the data to get better results.</a:t>
            </a:r>
            <a:endParaRPr/>
          </a:p>
        </p:txBody>
      </p:sp>
      <p:pic>
        <p:nvPicPr>
          <p:cNvPr id="2204" name="Google Shape;2204;p36"/>
          <p:cNvPicPr preferRelativeResize="0"/>
          <p:nvPr/>
        </p:nvPicPr>
        <p:blipFill>
          <a:blip r:embed="rId3">
            <a:alphaModFix/>
          </a:blip>
          <a:stretch>
            <a:fillRect/>
          </a:stretch>
        </p:blipFill>
        <p:spPr>
          <a:xfrm>
            <a:off x="2505075" y="2000250"/>
            <a:ext cx="4133850"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3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preprocessing-</a:t>
            </a:r>
            <a:r>
              <a:rPr lang="en"/>
              <a:t>UPSAmpling</a:t>
            </a:r>
            <a:endParaRPr/>
          </a:p>
        </p:txBody>
      </p:sp>
      <p:sp>
        <p:nvSpPr>
          <p:cNvPr id="2210" name="Google Shape;2210;p37"/>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upsampled the data so that the algos work better</a:t>
            </a:r>
            <a:endParaRPr/>
          </a:p>
        </p:txBody>
      </p:sp>
      <p:pic>
        <p:nvPicPr>
          <p:cNvPr id="2211" name="Google Shape;2211;p37"/>
          <p:cNvPicPr preferRelativeResize="0"/>
          <p:nvPr/>
        </p:nvPicPr>
        <p:blipFill>
          <a:blip r:embed="rId3">
            <a:alphaModFix/>
          </a:blip>
          <a:stretch>
            <a:fillRect/>
          </a:stretch>
        </p:blipFill>
        <p:spPr>
          <a:xfrm>
            <a:off x="1695450" y="1742700"/>
            <a:ext cx="5753100" cy="316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preprocessing</a:t>
            </a:r>
            <a:endParaRPr/>
          </a:p>
        </p:txBody>
      </p:sp>
      <p:sp>
        <p:nvSpPr>
          <p:cNvPr id="2217" name="Google Shape;2217;p38"/>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added the kfolds column, and jumbled the rows, then we added a seed to preserve this iteration them added folds for 5 splits. [0 to 4] for eg if this dataset was 10 items long 2 items for valid and 8 for test each fold.</a:t>
            </a:r>
            <a:endParaRPr/>
          </a:p>
        </p:txBody>
      </p:sp>
      <p:pic>
        <p:nvPicPr>
          <p:cNvPr id="2218" name="Google Shape;2218;p38"/>
          <p:cNvPicPr preferRelativeResize="0"/>
          <p:nvPr/>
        </p:nvPicPr>
        <p:blipFill>
          <a:blip r:embed="rId3">
            <a:alphaModFix/>
          </a:blip>
          <a:stretch>
            <a:fillRect/>
          </a:stretch>
        </p:blipFill>
        <p:spPr>
          <a:xfrm>
            <a:off x="2425974" y="1643925"/>
            <a:ext cx="4292049" cy="3457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a:t>
            </a:r>
            <a:r>
              <a:rPr lang="en"/>
              <a:t>preprocessing-</a:t>
            </a:r>
            <a:r>
              <a:rPr lang="en"/>
              <a:t>scaling</a:t>
            </a:r>
            <a:endParaRPr/>
          </a:p>
        </p:txBody>
      </p:sp>
      <p:sp>
        <p:nvSpPr>
          <p:cNvPr id="2224" name="Google Shape;2224;p39"/>
          <p:cNvSpPr txBox="1"/>
          <p:nvPr>
            <p:ph idx="1" type="body"/>
          </p:nvPr>
        </p:nvSpPr>
        <p:spPr>
          <a:xfrm>
            <a:off x="345750" y="1242175"/>
            <a:ext cx="84525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scaled the dataset in normal distribution then unscaled the outcome and kfolds cus that has no need to be scaled.</a:t>
            </a:r>
            <a:endParaRPr/>
          </a:p>
        </p:txBody>
      </p:sp>
      <p:pic>
        <p:nvPicPr>
          <p:cNvPr id="2225" name="Google Shape;2225;p39"/>
          <p:cNvPicPr preferRelativeResize="0"/>
          <p:nvPr/>
        </p:nvPicPr>
        <p:blipFill>
          <a:blip r:embed="rId3">
            <a:alphaModFix/>
          </a:blip>
          <a:stretch>
            <a:fillRect/>
          </a:stretch>
        </p:blipFill>
        <p:spPr>
          <a:xfrm>
            <a:off x="57150" y="1752600"/>
            <a:ext cx="9029700" cy="339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40"/>
          <p:cNvSpPr txBox="1"/>
          <p:nvPr>
            <p:ph type="title"/>
          </p:nvPr>
        </p:nvSpPr>
        <p:spPr>
          <a:xfrm>
            <a:off x="720013" y="5400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Then we OPTIMISED the KNN ALGO.</a:t>
            </a:r>
            <a:endParaRPr/>
          </a:p>
        </p:txBody>
      </p:sp>
      <p:pic>
        <p:nvPicPr>
          <p:cNvPr id="2231" name="Google Shape;2231;p40"/>
          <p:cNvPicPr preferRelativeResize="0"/>
          <p:nvPr/>
        </p:nvPicPr>
        <p:blipFill>
          <a:blip r:embed="rId3">
            <a:alphaModFix/>
          </a:blip>
          <a:stretch>
            <a:fillRect/>
          </a:stretch>
        </p:blipFill>
        <p:spPr>
          <a:xfrm>
            <a:off x="1719263" y="1552575"/>
            <a:ext cx="5705475" cy="203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74" name="Google Shape;1874;p2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COMPARISON THEORY</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NAIVE BAYES OVERVIEW</a:t>
            </a:r>
            <a:endParaRPr/>
          </a:p>
        </p:txBody>
      </p:sp>
      <p:sp>
        <p:nvSpPr>
          <p:cNvPr id="1877" name="Google Shape;1877;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8" name="Google Shape;1878;p2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KNN OVERVIEW</a:t>
            </a:r>
            <a:endParaRPr/>
          </a:p>
        </p:txBody>
      </p:sp>
      <p:sp>
        <p:nvSpPr>
          <p:cNvPr id="1879" name="Google Shape;1879;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28 was optimum!</a:t>
            </a:r>
            <a:endParaRPr/>
          </a:p>
        </p:txBody>
      </p:sp>
      <p:pic>
        <p:nvPicPr>
          <p:cNvPr id="2237" name="Google Shape;2237;p41"/>
          <p:cNvPicPr preferRelativeResize="0"/>
          <p:nvPr/>
        </p:nvPicPr>
        <p:blipFill>
          <a:blip r:embed="rId3">
            <a:alphaModFix/>
          </a:blip>
          <a:stretch>
            <a:fillRect/>
          </a:stretch>
        </p:blipFill>
        <p:spPr>
          <a:xfrm>
            <a:off x="1880875" y="950275"/>
            <a:ext cx="5382241" cy="388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Here is a plot to visualise the optimization:</a:t>
            </a:r>
            <a:endParaRPr/>
          </a:p>
        </p:txBody>
      </p:sp>
      <p:pic>
        <p:nvPicPr>
          <p:cNvPr id="2243" name="Google Shape;2243;p42"/>
          <p:cNvPicPr preferRelativeResize="0"/>
          <p:nvPr/>
        </p:nvPicPr>
        <p:blipFill>
          <a:blip r:embed="rId3">
            <a:alphaModFix/>
          </a:blip>
          <a:stretch>
            <a:fillRect/>
          </a:stretch>
        </p:blipFill>
        <p:spPr>
          <a:xfrm>
            <a:off x="2073275" y="1070675"/>
            <a:ext cx="5124450" cy="390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43"/>
          <p:cNvSpPr txBox="1"/>
          <p:nvPr>
            <p:ph type="title"/>
          </p:nvPr>
        </p:nvSpPr>
        <p:spPr>
          <a:xfrm>
            <a:off x="720000" y="2037150"/>
            <a:ext cx="7704000" cy="106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We’ll see the classifications in action in the demo, here are the results we obtained!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HEATMAPS-KNN</a:t>
            </a:r>
            <a:endParaRPr/>
          </a:p>
        </p:txBody>
      </p:sp>
      <p:sp>
        <p:nvSpPr>
          <p:cNvPr id="2254" name="Google Shape;2254;p4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t>Here we, need to observe that in medical datasets type b errors are not tolerated thus PD-TD should be high, which it is, its</a:t>
            </a:r>
            <a:r>
              <a:rPr lang="en" sz="1700">
                <a:solidFill>
                  <a:schemeClr val="dk2"/>
                </a:solidFill>
                <a:latin typeface="Bebas Neue"/>
                <a:ea typeface="Bebas Neue"/>
                <a:cs typeface="Bebas Neue"/>
                <a:sym typeface="Bebas Neue"/>
              </a:rPr>
              <a:t> 69</a:t>
            </a:r>
            <a:r>
              <a:rPr lang="en"/>
              <a:t> </a:t>
            </a:r>
            <a:r>
              <a:rPr lang="en" sz="1700">
                <a:solidFill>
                  <a:schemeClr val="dk2"/>
                </a:solidFill>
                <a:latin typeface="Bebas Neue"/>
                <a:ea typeface="Bebas Neue"/>
                <a:cs typeface="Bebas Neue"/>
                <a:sym typeface="Bebas Neue"/>
              </a:rPr>
              <a:t>NICE, which is high and an acceptable result.</a:t>
            </a:r>
            <a:endParaRPr sz="1700">
              <a:solidFill>
                <a:schemeClr val="dk2"/>
              </a:solidFill>
              <a:latin typeface="Bebas Neue"/>
              <a:ea typeface="Bebas Neue"/>
              <a:cs typeface="Bebas Neue"/>
              <a:sym typeface="Bebas Neue"/>
            </a:endParaRPr>
          </a:p>
        </p:txBody>
      </p:sp>
      <p:pic>
        <p:nvPicPr>
          <p:cNvPr id="2255" name="Google Shape;2255;p44"/>
          <p:cNvPicPr preferRelativeResize="0"/>
          <p:nvPr/>
        </p:nvPicPr>
        <p:blipFill>
          <a:blip r:embed="rId3">
            <a:alphaModFix/>
          </a:blip>
          <a:stretch>
            <a:fillRect/>
          </a:stretch>
        </p:blipFill>
        <p:spPr>
          <a:xfrm>
            <a:off x="1155248" y="1963648"/>
            <a:ext cx="6833501" cy="311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4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HEATMAPS-NAIVE BAYES</a:t>
            </a:r>
            <a:endParaRPr/>
          </a:p>
        </p:txBody>
      </p:sp>
      <p:sp>
        <p:nvSpPr>
          <p:cNvPr id="2261" name="Google Shape;2261;p45"/>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t>Here , observe that since we upscaled this dataset, as opposed to previous iterations of this experiment when we did not, we got similar results for the relevant TD-PD heatmap, which is </a:t>
            </a:r>
            <a:r>
              <a:rPr lang="en" sz="1700">
                <a:solidFill>
                  <a:schemeClr val="dk2"/>
                </a:solidFill>
                <a:latin typeface="Bebas Neue"/>
                <a:ea typeface="Bebas Neue"/>
                <a:cs typeface="Bebas Neue"/>
                <a:sym typeface="Bebas Neue"/>
              </a:rPr>
              <a:t>69</a:t>
            </a:r>
            <a:r>
              <a:rPr lang="en"/>
              <a:t> </a:t>
            </a:r>
            <a:r>
              <a:rPr lang="en" sz="1700">
                <a:solidFill>
                  <a:schemeClr val="dk2"/>
                </a:solidFill>
                <a:latin typeface="Bebas Neue"/>
                <a:ea typeface="Bebas Neue"/>
                <a:cs typeface="Bebas Neue"/>
                <a:sym typeface="Bebas Neue"/>
              </a:rPr>
              <a:t>NICE, which is the same as knn</a:t>
            </a:r>
            <a:endParaRPr/>
          </a:p>
        </p:txBody>
      </p:sp>
      <p:pic>
        <p:nvPicPr>
          <p:cNvPr id="2262" name="Google Shape;2262;p45"/>
          <p:cNvPicPr preferRelativeResize="0"/>
          <p:nvPr/>
        </p:nvPicPr>
        <p:blipFill>
          <a:blip r:embed="rId3">
            <a:alphaModFix/>
          </a:blip>
          <a:stretch>
            <a:fillRect/>
          </a:stretch>
        </p:blipFill>
        <p:spPr>
          <a:xfrm>
            <a:off x="776275" y="1864938"/>
            <a:ext cx="7591425" cy="3248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4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obtained-CLASSIFICATION REPORT.</a:t>
            </a:r>
            <a:endParaRPr/>
          </a:p>
        </p:txBody>
      </p:sp>
      <p:pic>
        <p:nvPicPr>
          <p:cNvPr id="2268" name="Google Shape;2268;p46"/>
          <p:cNvPicPr preferRelativeResize="0"/>
          <p:nvPr/>
        </p:nvPicPr>
        <p:blipFill>
          <a:blip r:embed="rId3">
            <a:alphaModFix/>
          </a:blip>
          <a:stretch>
            <a:fillRect/>
          </a:stretch>
        </p:blipFill>
        <p:spPr>
          <a:xfrm>
            <a:off x="2568076" y="1064425"/>
            <a:ext cx="4007849" cy="398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p47"/>
          <p:cNvSpPr txBox="1"/>
          <p:nvPr>
            <p:ph idx="1" type="subTitle"/>
          </p:nvPr>
        </p:nvSpPr>
        <p:spPr>
          <a:xfrm>
            <a:off x="1055850" y="1623202"/>
            <a:ext cx="7032300" cy="2170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comparative study has shown that each algorithm has its own set of advantages and disadvantages as well as its own area of implementation. None of the algorithm can satisfy all </a:t>
            </a:r>
            <a:r>
              <a:rPr lang="en"/>
              <a:t>constraints</a:t>
            </a:r>
            <a:r>
              <a:rPr lang="en"/>
              <a:t> and criteria. Depending on application and requirements, specific algorithm can be chosen. Here we obtained similar results for both, thus this leaves more room for further comparison</a:t>
            </a:r>
            <a:endParaRPr/>
          </a:p>
        </p:txBody>
      </p:sp>
      <p:sp>
        <p:nvSpPr>
          <p:cNvPr id="2274" name="Google Shape;2274;p47"/>
          <p:cNvSpPr txBox="1"/>
          <p:nvPr>
            <p:ph idx="4294967295" type="title"/>
          </p:nvPr>
        </p:nvSpPr>
        <p:spPr>
          <a:xfrm>
            <a:off x="720000" y="1134788"/>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48"/>
          <p:cNvSpPr txBox="1"/>
          <p:nvPr>
            <p:ph type="title"/>
          </p:nvPr>
        </p:nvSpPr>
        <p:spPr>
          <a:xfrm>
            <a:off x="720000" y="2037150"/>
            <a:ext cx="7704000" cy="106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8100"/>
              <a:t>THANK YOU!</a:t>
            </a:r>
            <a:endParaRPr sz="8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85" name="Google Shape;1885;p24"/>
          <p:cNvSpPr txBox="1"/>
          <p:nvPr>
            <p:ph idx="2" type="title"/>
          </p:nvPr>
        </p:nvSpPr>
        <p:spPr>
          <a:xfrm>
            <a:off x="720000" y="2868050"/>
            <a:ext cx="11745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 OVERVIEW</a:t>
            </a:r>
            <a:endParaRPr/>
          </a:p>
        </p:txBody>
      </p:sp>
      <p:sp>
        <p:nvSpPr>
          <p:cNvPr id="1886" name="Google Shape;1886;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87" name="Google Shape;1887;p24"/>
          <p:cNvSpPr txBox="1"/>
          <p:nvPr>
            <p:ph idx="5" type="title"/>
          </p:nvPr>
        </p:nvSpPr>
        <p:spPr>
          <a:xfrm>
            <a:off x="3666725" y="2868050"/>
            <a:ext cx="140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Practical comparison</a:t>
            </a:r>
            <a:endParaRPr/>
          </a:p>
        </p:txBody>
      </p:sp>
      <p:sp>
        <p:nvSpPr>
          <p:cNvPr id="1888" name="Google Shape;1888;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89" name="Google Shape;1889;p2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a:t>
            </a:r>
            <a:endParaRPr/>
          </a:p>
        </p:txBody>
      </p:sp>
      <p:sp>
        <p:nvSpPr>
          <p:cNvPr id="1890" name="Google Shape;1890;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25"/>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NAIVE BAYES</a:t>
            </a:r>
            <a:endParaRPr/>
          </a:p>
        </p:txBody>
      </p:sp>
      <p:sp>
        <p:nvSpPr>
          <p:cNvPr id="1896" name="Google Shape;1896;p25"/>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The Naive Bayes Classifier technique is based on Bayesian Theorem and it is used when the dimensionality of the inputs is high.</a:t>
            </a:r>
            <a:endParaRPr/>
          </a:p>
        </p:txBody>
      </p:sp>
      <p:grpSp>
        <p:nvGrpSpPr>
          <p:cNvPr id="1897" name="Google Shape;1897;p25"/>
          <p:cNvGrpSpPr/>
          <p:nvPr/>
        </p:nvGrpSpPr>
        <p:grpSpPr>
          <a:xfrm>
            <a:off x="2079988" y="2381809"/>
            <a:ext cx="622204" cy="916058"/>
            <a:chOff x="2071313" y="2116009"/>
            <a:chExt cx="622204" cy="916058"/>
          </a:xfrm>
        </p:grpSpPr>
        <p:sp>
          <p:nvSpPr>
            <p:cNvPr id="1898" name="Google Shape;1898;p25"/>
            <p:cNvSpPr/>
            <p:nvPr/>
          </p:nvSpPr>
          <p:spPr>
            <a:xfrm>
              <a:off x="2088552" y="2798660"/>
              <a:ext cx="602092" cy="233408"/>
            </a:xfrm>
            <a:custGeom>
              <a:rect b="b" l="l" r="r" t="t"/>
              <a:pathLst>
                <a:path extrusionOk="0" h="2031" w="5239">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a:off x="2088552" y="2798660"/>
              <a:ext cx="602092" cy="233408"/>
            </a:xfrm>
            <a:custGeom>
              <a:rect b="b" l="l" r="r" t="t"/>
              <a:pathLst>
                <a:path extrusionOk="0" fill="none" h="2031" w="5239">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a:off x="2082806" y="2732463"/>
              <a:ext cx="610711" cy="129633"/>
            </a:xfrm>
            <a:custGeom>
              <a:rect b="b" l="l" r="r" t="t"/>
              <a:pathLst>
                <a:path extrusionOk="0" h="1128" w="5314">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a:off x="2082806" y="2732463"/>
              <a:ext cx="610711" cy="129633"/>
            </a:xfrm>
            <a:custGeom>
              <a:rect b="b" l="l" r="r" t="t"/>
              <a:pathLst>
                <a:path extrusionOk="0" fill="none" h="1128" w="5314">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a:off x="2169229" y="2700744"/>
              <a:ext cx="414879" cy="161351"/>
            </a:xfrm>
            <a:custGeom>
              <a:rect b="b" l="l" r="r" t="t"/>
              <a:pathLst>
                <a:path extrusionOk="0" h="1404" w="361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a:off x="2169229" y="2700744"/>
              <a:ext cx="414879" cy="161351"/>
            </a:xfrm>
            <a:custGeom>
              <a:rect b="b" l="l" r="r" t="t"/>
              <a:pathLst>
                <a:path extrusionOk="0" fill="none" h="1404" w="361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a:off x="2074187" y="2490433"/>
              <a:ext cx="602092" cy="236281"/>
            </a:xfrm>
            <a:custGeom>
              <a:rect b="b" l="l" r="r" t="t"/>
              <a:pathLst>
                <a:path extrusionOk="0" h="2056" w="5239">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5"/>
            <p:cNvSpPr/>
            <p:nvPr/>
          </p:nvSpPr>
          <p:spPr>
            <a:xfrm>
              <a:off x="2074187" y="2490433"/>
              <a:ext cx="602092" cy="236281"/>
            </a:xfrm>
            <a:custGeom>
              <a:rect b="b" l="l" r="r" t="t"/>
              <a:pathLst>
                <a:path extrusionOk="0" fill="none" h="2056" w="5239">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2071313" y="2424236"/>
              <a:ext cx="610711" cy="124001"/>
            </a:xfrm>
            <a:custGeom>
              <a:rect b="b" l="l" r="r" t="t"/>
              <a:pathLst>
                <a:path extrusionOk="0" h="1079" w="5314">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2247033" y="2490433"/>
              <a:ext cx="259271" cy="43326"/>
            </a:xfrm>
            <a:custGeom>
              <a:rect b="b" l="l" r="r" t="t"/>
              <a:pathLst>
                <a:path extrusionOk="0" h="377" w="2256">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2071313" y="2424236"/>
              <a:ext cx="610711" cy="124001"/>
            </a:xfrm>
            <a:custGeom>
              <a:rect b="b" l="l" r="r" t="t"/>
              <a:pathLst>
                <a:path extrusionOk="0" fill="none" h="1079" w="5314">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
            <p:cNvSpPr/>
            <p:nvPr/>
          </p:nvSpPr>
          <p:spPr>
            <a:xfrm>
              <a:off x="2169229" y="2392517"/>
              <a:ext cx="414879" cy="161466"/>
            </a:xfrm>
            <a:custGeom>
              <a:rect b="b" l="l" r="r" t="t"/>
              <a:pathLst>
                <a:path extrusionOk="0" h="1405" w="361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5"/>
            <p:cNvSpPr/>
            <p:nvPr/>
          </p:nvSpPr>
          <p:spPr>
            <a:xfrm>
              <a:off x="2169229" y="2392517"/>
              <a:ext cx="414879" cy="161466"/>
            </a:xfrm>
            <a:custGeom>
              <a:rect b="b" l="l" r="r" t="t"/>
              <a:pathLst>
                <a:path extrusionOk="0" fill="none" h="1405" w="361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2074187" y="2182320"/>
              <a:ext cx="602092" cy="236281"/>
            </a:xfrm>
            <a:custGeom>
              <a:rect b="b" l="l" r="r" t="t"/>
              <a:pathLst>
                <a:path extrusionOk="0" h="2056" w="5239">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2074187" y="2182320"/>
              <a:ext cx="602092" cy="236281"/>
            </a:xfrm>
            <a:custGeom>
              <a:rect b="b" l="l" r="r" t="t"/>
              <a:pathLst>
                <a:path extrusionOk="0" fill="none" h="2056" w="5239">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2071313" y="2116009"/>
              <a:ext cx="610711" cy="121128"/>
            </a:xfrm>
            <a:custGeom>
              <a:rect b="b" l="l" r="r" t="t"/>
              <a:pathLst>
                <a:path extrusionOk="0" h="1054" w="531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2071313" y="2116009"/>
              <a:ext cx="610711" cy="121128"/>
            </a:xfrm>
            <a:custGeom>
              <a:rect b="b" l="l" r="r" t="t"/>
              <a:pathLst>
                <a:path extrusionOk="0" fill="none" h="1054" w="531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5"/>
            <p:cNvSpPr/>
            <p:nvPr/>
          </p:nvSpPr>
          <p:spPr>
            <a:xfrm>
              <a:off x="2247033" y="2162094"/>
              <a:ext cx="259271" cy="43326"/>
            </a:xfrm>
            <a:custGeom>
              <a:rect b="b" l="l" r="r" t="t"/>
              <a:pathLst>
                <a:path extrusionOk="0" h="377" w="2256">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a:t>
            </a:r>
            <a:r>
              <a:rPr lang="en"/>
              <a:t>aive bayes features</a:t>
            </a:r>
            <a:endParaRPr/>
          </a:p>
        </p:txBody>
      </p:sp>
      <p:grpSp>
        <p:nvGrpSpPr>
          <p:cNvPr id="1921" name="Google Shape;1921;p26"/>
          <p:cNvGrpSpPr/>
          <p:nvPr/>
        </p:nvGrpSpPr>
        <p:grpSpPr>
          <a:xfrm>
            <a:off x="3580035" y="1736048"/>
            <a:ext cx="1981929" cy="2335377"/>
            <a:chOff x="1315980" y="1943904"/>
            <a:chExt cx="1719977" cy="2026709"/>
          </a:xfrm>
        </p:grpSpPr>
        <p:sp>
          <p:nvSpPr>
            <p:cNvPr id="1922" name="Google Shape;1922;p26"/>
            <p:cNvSpPr/>
            <p:nvPr/>
          </p:nvSpPr>
          <p:spPr>
            <a:xfrm>
              <a:off x="2275272" y="1981145"/>
              <a:ext cx="760684" cy="1959296"/>
            </a:xfrm>
            <a:custGeom>
              <a:rect b="b" l="l" r="r" t="t"/>
              <a:pathLst>
                <a:path extrusionOk="0" h="11364" w="4412">
                  <a:moveTo>
                    <a:pt x="929" y="0"/>
                  </a:moveTo>
                  <a:cubicBezTo>
                    <a:pt x="738" y="0"/>
                    <a:pt x="547" y="38"/>
                    <a:pt x="377" y="110"/>
                  </a:cubicBezTo>
                  <a:cubicBezTo>
                    <a:pt x="377" y="135"/>
                    <a:pt x="352" y="160"/>
                    <a:pt x="327" y="185"/>
                  </a:cubicBezTo>
                  <a:cubicBezTo>
                    <a:pt x="276" y="260"/>
                    <a:pt x="226" y="311"/>
                    <a:pt x="226" y="386"/>
                  </a:cubicBezTo>
                  <a:cubicBezTo>
                    <a:pt x="226" y="486"/>
                    <a:pt x="276" y="561"/>
                    <a:pt x="327" y="636"/>
                  </a:cubicBezTo>
                  <a:cubicBezTo>
                    <a:pt x="377" y="737"/>
                    <a:pt x="452" y="837"/>
                    <a:pt x="502" y="937"/>
                  </a:cubicBezTo>
                  <a:cubicBezTo>
                    <a:pt x="778" y="1388"/>
                    <a:pt x="1028" y="1814"/>
                    <a:pt x="1254" y="2265"/>
                  </a:cubicBezTo>
                  <a:cubicBezTo>
                    <a:pt x="1304" y="2391"/>
                    <a:pt x="1379" y="2516"/>
                    <a:pt x="1429" y="2641"/>
                  </a:cubicBezTo>
                  <a:cubicBezTo>
                    <a:pt x="1454" y="2666"/>
                    <a:pt x="1479" y="2717"/>
                    <a:pt x="1479" y="2742"/>
                  </a:cubicBezTo>
                  <a:cubicBezTo>
                    <a:pt x="1580" y="2967"/>
                    <a:pt x="1655" y="3218"/>
                    <a:pt x="1555" y="3443"/>
                  </a:cubicBezTo>
                  <a:cubicBezTo>
                    <a:pt x="2056" y="3468"/>
                    <a:pt x="2507" y="3869"/>
                    <a:pt x="2582" y="4346"/>
                  </a:cubicBezTo>
                  <a:cubicBezTo>
                    <a:pt x="2607" y="4396"/>
                    <a:pt x="2607" y="4421"/>
                    <a:pt x="2607" y="4471"/>
                  </a:cubicBezTo>
                  <a:cubicBezTo>
                    <a:pt x="2632" y="4922"/>
                    <a:pt x="2382" y="5373"/>
                    <a:pt x="1981" y="5574"/>
                  </a:cubicBezTo>
                  <a:cubicBezTo>
                    <a:pt x="1956" y="5599"/>
                    <a:pt x="1905" y="5624"/>
                    <a:pt x="1855" y="5649"/>
                  </a:cubicBezTo>
                  <a:cubicBezTo>
                    <a:pt x="1805" y="5749"/>
                    <a:pt x="1830" y="5875"/>
                    <a:pt x="1905" y="5950"/>
                  </a:cubicBezTo>
                  <a:cubicBezTo>
                    <a:pt x="1981" y="6025"/>
                    <a:pt x="2106" y="6075"/>
                    <a:pt x="2181" y="6150"/>
                  </a:cubicBezTo>
                  <a:cubicBezTo>
                    <a:pt x="2407" y="6326"/>
                    <a:pt x="2482" y="6626"/>
                    <a:pt x="2457" y="6902"/>
                  </a:cubicBezTo>
                  <a:cubicBezTo>
                    <a:pt x="2432" y="7052"/>
                    <a:pt x="2382" y="7203"/>
                    <a:pt x="2332" y="7353"/>
                  </a:cubicBezTo>
                  <a:cubicBezTo>
                    <a:pt x="2281" y="7479"/>
                    <a:pt x="2231" y="7579"/>
                    <a:pt x="2181" y="7679"/>
                  </a:cubicBezTo>
                  <a:cubicBezTo>
                    <a:pt x="2099" y="7822"/>
                    <a:pt x="1985" y="7982"/>
                    <a:pt x="1850" y="7982"/>
                  </a:cubicBezTo>
                  <a:cubicBezTo>
                    <a:pt x="1819" y="7982"/>
                    <a:pt x="1788" y="7973"/>
                    <a:pt x="1755" y="7955"/>
                  </a:cubicBezTo>
                  <a:lnTo>
                    <a:pt x="1755" y="7955"/>
                  </a:lnTo>
                  <a:cubicBezTo>
                    <a:pt x="1705" y="8230"/>
                    <a:pt x="1730" y="8506"/>
                    <a:pt x="1830" y="8782"/>
                  </a:cubicBezTo>
                  <a:cubicBezTo>
                    <a:pt x="1830" y="8832"/>
                    <a:pt x="1855" y="8882"/>
                    <a:pt x="1855" y="8957"/>
                  </a:cubicBezTo>
                  <a:cubicBezTo>
                    <a:pt x="1855" y="9007"/>
                    <a:pt x="1805" y="9083"/>
                    <a:pt x="1755" y="9108"/>
                  </a:cubicBezTo>
                  <a:cubicBezTo>
                    <a:pt x="1682" y="9144"/>
                    <a:pt x="1581" y="9168"/>
                    <a:pt x="1484" y="9168"/>
                  </a:cubicBezTo>
                  <a:cubicBezTo>
                    <a:pt x="1448" y="9168"/>
                    <a:pt x="1413" y="9164"/>
                    <a:pt x="1379" y="9158"/>
                  </a:cubicBezTo>
                  <a:cubicBezTo>
                    <a:pt x="1304" y="9383"/>
                    <a:pt x="1254" y="9609"/>
                    <a:pt x="1179" y="9809"/>
                  </a:cubicBezTo>
                  <a:cubicBezTo>
                    <a:pt x="1179" y="9834"/>
                    <a:pt x="1154" y="9859"/>
                    <a:pt x="1154" y="9859"/>
                  </a:cubicBezTo>
                  <a:cubicBezTo>
                    <a:pt x="1103" y="10010"/>
                    <a:pt x="1053" y="10160"/>
                    <a:pt x="903" y="10185"/>
                  </a:cubicBezTo>
                  <a:cubicBezTo>
                    <a:pt x="836" y="10185"/>
                    <a:pt x="769" y="10163"/>
                    <a:pt x="710" y="10163"/>
                  </a:cubicBezTo>
                  <a:cubicBezTo>
                    <a:pt x="680" y="10163"/>
                    <a:pt x="652" y="10169"/>
                    <a:pt x="627" y="10185"/>
                  </a:cubicBezTo>
                  <a:cubicBezTo>
                    <a:pt x="627" y="10210"/>
                    <a:pt x="602" y="10210"/>
                    <a:pt x="602" y="10235"/>
                  </a:cubicBezTo>
                  <a:cubicBezTo>
                    <a:pt x="602" y="10260"/>
                    <a:pt x="602" y="10286"/>
                    <a:pt x="577" y="10311"/>
                  </a:cubicBezTo>
                  <a:cubicBezTo>
                    <a:pt x="577" y="10461"/>
                    <a:pt x="552" y="10611"/>
                    <a:pt x="527" y="10762"/>
                  </a:cubicBezTo>
                  <a:cubicBezTo>
                    <a:pt x="503" y="10757"/>
                    <a:pt x="480" y="10755"/>
                    <a:pt x="456" y="10755"/>
                  </a:cubicBezTo>
                  <a:cubicBezTo>
                    <a:pt x="235" y="10755"/>
                    <a:pt x="46" y="10961"/>
                    <a:pt x="1" y="11188"/>
                  </a:cubicBezTo>
                  <a:cubicBezTo>
                    <a:pt x="176" y="11213"/>
                    <a:pt x="301" y="11288"/>
                    <a:pt x="301" y="11288"/>
                  </a:cubicBezTo>
                  <a:cubicBezTo>
                    <a:pt x="427" y="11343"/>
                    <a:pt x="535" y="11364"/>
                    <a:pt x="629" y="11364"/>
                  </a:cubicBezTo>
                  <a:cubicBezTo>
                    <a:pt x="965" y="11364"/>
                    <a:pt x="1103" y="11088"/>
                    <a:pt x="1103" y="11088"/>
                  </a:cubicBezTo>
                  <a:cubicBezTo>
                    <a:pt x="1173" y="11099"/>
                    <a:pt x="1238" y="11105"/>
                    <a:pt x="1301" y="11105"/>
                  </a:cubicBezTo>
                  <a:cubicBezTo>
                    <a:pt x="2026" y="11105"/>
                    <a:pt x="2281" y="10361"/>
                    <a:pt x="2281" y="10361"/>
                  </a:cubicBezTo>
                  <a:cubicBezTo>
                    <a:pt x="3509" y="9809"/>
                    <a:pt x="3284" y="8732"/>
                    <a:pt x="3284" y="8732"/>
                  </a:cubicBezTo>
                  <a:cubicBezTo>
                    <a:pt x="4011" y="8406"/>
                    <a:pt x="3585" y="7804"/>
                    <a:pt x="3585" y="7804"/>
                  </a:cubicBezTo>
                  <a:cubicBezTo>
                    <a:pt x="4412" y="7303"/>
                    <a:pt x="3936" y="6276"/>
                    <a:pt x="3936" y="6276"/>
                  </a:cubicBezTo>
                  <a:cubicBezTo>
                    <a:pt x="4036" y="5950"/>
                    <a:pt x="4111" y="5699"/>
                    <a:pt x="4136" y="5448"/>
                  </a:cubicBezTo>
                  <a:cubicBezTo>
                    <a:pt x="4236" y="4396"/>
                    <a:pt x="3660" y="3995"/>
                    <a:pt x="3710" y="3719"/>
                  </a:cubicBezTo>
                  <a:cubicBezTo>
                    <a:pt x="3760" y="3418"/>
                    <a:pt x="3309" y="2992"/>
                    <a:pt x="3309" y="2992"/>
                  </a:cubicBezTo>
                  <a:cubicBezTo>
                    <a:pt x="3309" y="2992"/>
                    <a:pt x="3685" y="2291"/>
                    <a:pt x="2958" y="1789"/>
                  </a:cubicBezTo>
                  <a:cubicBezTo>
                    <a:pt x="2332" y="1363"/>
                    <a:pt x="2156" y="1088"/>
                    <a:pt x="2131" y="1012"/>
                  </a:cubicBezTo>
                  <a:cubicBezTo>
                    <a:pt x="2106" y="1012"/>
                    <a:pt x="2106" y="987"/>
                    <a:pt x="2106" y="987"/>
                  </a:cubicBezTo>
                  <a:cubicBezTo>
                    <a:pt x="2013" y="302"/>
                    <a:pt x="1470"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6"/>
            <p:cNvSpPr/>
            <p:nvPr/>
          </p:nvSpPr>
          <p:spPr>
            <a:xfrm>
              <a:off x="1328911" y="1981145"/>
              <a:ext cx="760684" cy="1959296"/>
            </a:xfrm>
            <a:custGeom>
              <a:rect b="b" l="l" r="r" t="t"/>
              <a:pathLst>
                <a:path extrusionOk="0" h="11364" w="4412">
                  <a:moveTo>
                    <a:pt x="3494" y="0"/>
                  </a:moveTo>
                  <a:cubicBezTo>
                    <a:pt x="2957" y="0"/>
                    <a:pt x="2399" y="302"/>
                    <a:pt x="2307" y="987"/>
                  </a:cubicBezTo>
                  <a:cubicBezTo>
                    <a:pt x="2307" y="987"/>
                    <a:pt x="2307" y="1012"/>
                    <a:pt x="2307" y="1012"/>
                  </a:cubicBezTo>
                  <a:cubicBezTo>
                    <a:pt x="2257" y="1088"/>
                    <a:pt x="2081" y="1363"/>
                    <a:pt x="1455" y="1789"/>
                  </a:cubicBezTo>
                  <a:cubicBezTo>
                    <a:pt x="728" y="2291"/>
                    <a:pt x="1104" y="2992"/>
                    <a:pt x="1104" y="2992"/>
                  </a:cubicBezTo>
                  <a:cubicBezTo>
                    <a:pt x="1104" y="2992"/>
                    <a:pt x="653" y="3418"/>
                    <a:pt x="703" y="3719"/>
                  </a:cubicBezTo>
                  <a:cubicBezTo>
                    <a:pt x="753" y="3995"/>
                    <a:pt x="176" y="4396"/>
                    <a:pt x="302" y="5448"/>
                  </a:cubicBezTo>
                  <a:cubicBezTo>
                    <a:pt x="327" y="5699"/>
                    <a:pt x="377" y="5950"/>
                    <a:pt x="502" y="6276"/>
                  </a:cubicBezTo>
                  <a:cubicBezTo>
                    <a:pt x="502" y="6276"/>
                    <a:pt x="1" y="7303"/>
                    <a:pt x="828" y="7804"/>
                  </a:cubicBezTo>
                  <a:cubicBezTo>
                    <a:pt x="828" y="7804"/>
                    <a:pt x="427" y="8406"/>
                    <a:pt x="1129" y="8732"/>
                  </a:cubicBezTo>
                  <a:cubicBezTo>
                    <a:pt x="1129" y="8732"/>
                    <a:pt x="903" y="9809"/>
                    <a:pt x="2131" y="10361"/>
                  </a:cubicBezTo>
                  <a:cubicBezTo>
                    <a:pt x="2131" y="10361"/>
                    <a:pt x="2386" y="11105"/>
                    <a:pt x="3112" y="11105"/>
                  </a:cubicBezTo>
                  <a:cubicBezTo>
                    <a:pt x="3174" y="11105"/>
                    <a:pt x="3240" y="11099"/>
                    <a:pt x="3309" y="11088"/>
                  </a:cubicBezTo>
                  <a:cubicBezTo>
                    <a:pt x="3309" y="11088"/>
                    <a:pt x="3447" y="11364"/>
                    <a:pt x="3784" y="11364"/>
                  </a:cubicBezTo>
                  <a:cubicBezTo>
                    <a:pt x="3877" y="11364"/>
                    <a:pt x="3986" y="11343"/>
                    <a:pt x="4111" y="11288"/>
                  </a:cubicBezTo>
                  <a:cubicBezTo>
                    <a:pt x="4111" y="11288"/>
                    <a:pt x="4237" y="11213"/>
                    <a:pt x="4412" y="11188"/>
                  </a:cubicBezTo>
                  <a:cubicBezTo>
                    <a:pt x="4367" y="10961"/>
                    <a:pt x="4178" y="10755"/>
                    <a:pt x="3956" y="10755"/>
                  </a:cubicBezTo>
                  <a:cubicBezTo>
                    <a:pt x="3933" y="10755"/>
                    <a:pt x="3909" y="10757"/>
                    <a:pt x="3886" y="10762"/>
                  </a:cubicBezTo>
                  <a:cubicBezTo>
                    <a:pt x="3861" y="10611"/>
                    <a:pt x="3861" y="10461"/>
                    <a:pt x="3836" y="10311"/>
                  </a:cubicBezTo>
                  <a:cubicBezTo>
                    <a:pt x="3836" y="10286"/>
                    <a:pt x="3836" y="10260"/>
                    <a:pt x="3810" y="10235"/>
                  </a:cubicBezTo>
                  <a:cubicBezTo>
                    <a:pt x="3810" y="10210"/>
                    <a:pt x="3810" y="10210"/>
                    <a:pt x="3785" y="10185"/>
                  </a:cubicBezTo>
                  <a:cubicBezTo>
                    <a:pt x="3769" y="10169"/>
                    <a:pt x="3744" y="10163"/>
                    <a:pt x="3714" y="10163"/>
                  </a:cubicBezTo>
                  <a:cubicBezTo>
                    <a:pt x="3655" y="10163"/>
                    <a:pt x="3577" y="10185"/>
                    <a:pt x="3510" y="10185"/>
                  </a:cubicBezTo>
                  <a:cubicBezTo>
                    <a:pt x="3384" y="10160"/>
                    <a:pt x="3309" y="10010"/>
                    <a:pt x="3259" y="9859"/>
                  </a:cubicBezTo>
                  <a:cubicBezTo>
                    <a:pt x="3259" y="9859"/>
                    <a:pt x="3259" y="9834"/>
                    <a:pt x="3234" y="9809"/>
                  </a:cubicBezTo>
                  <a:cubicBezTo>
                    <a:pt x="3184" y="9609"/>
                    <a:pt x="3109" y="9383"/>
                    <a:pt x="3034" y="9158"/>
                  </a:cubicBezTo>
                  <a:cubicBezTo>
                    <a:pt x="3000" y="9164"/>
                    <a:pt x="2966" y="9168"/>
                    <a:pt x="2933" y="9168"/>
                  </a:cubicBezTo>
                  <a:cubicBezTo>
                    <a:pt x="2843" y="9168"/>
                    <a:pt x="2756" y="9144"/>
                    <a:pt x="2683" y="9108"/>
                  </a:cubicBezTo>
                  <a:cubicBezTo>
                    <a:pt x="2607" y="9083"/>
                    <a:pt x="2582" y="9007"/>
                    <a:pt x="2557" y="8957"/>
                  </a:cubicBezTo>
                  <a:cubicBezTo>
                    <a:pt x="2557" y="8882"/>
                    <a:pt x="2582" y="8832"/>
                    <a:pt x="2607" y="8782"/>
                  </a:cubicBezTo>
                  <a:cubicBezTo>
                    <a:pt x="2683" y="8506"/>
                    <a:pt x="2708" y="8230"/>
                    <a:pt x="2658" y="7955"/>
                  </a:cubicBezTo>
                  <a:lnTo>
                    <a:pt x="2658" y="7955"/>
                  </a:lnTo>
                  <a:cubicBezTo>
                    <a:pt x="2630" y="7973"/>
                    <a:pt x="2601" y="7982"/>
                    <a:pt x="2572" y="7982"/>
                  </a:cubicBezTo>
                  <a:cubicBezTo>
                    <a:pt x="2446" y="7982"/>
                    <a:pt x="2318" y="7822"/>
                    <a:pt x="2257" y="7679"/>
                  </a:cubicBezTo>
                  <a:cubicBezTo>
                    <a:pt x="2206" y="7579"/>
                    <a:pt x="2156" y="7479"/>
                    <a:pt x="2106" y="7353"/>
                  </a:cubicBezTo>
                  <a:cubicBezTo>
                    <a:pt x="2031" y="7203"/>
                    <a:pt x="1981" y="7052"/>
                    <a:pt x="1981" y="6902"/>
                  </a:cubicBezTo>
                  <a:cubicBezTo>
                    <a:pt x="1931" y="6626"/>
                    <a:pt x="2031" y="6326"/>
                    <a:pt x="2232" y="6150"/>
                  </a:cubicBezTo>
                  <a:cubicBezTo>
                    <a:pt x="2332" y="6075"/>
                    <a:pt x="2432" y="6025"/>
                    <a:pt x="2507" y="5950"/>
                  </a:cubicBezTo>
                  <a:cubicBezTo>
                    <a:pt x="2582" y="5875"/>
                    <a:pt x="2633" y="5749"/>
                    <a:pt x="2557" y="5649"/>
                  </a:cubicBezTo>
                  <a:cubicBezTo>
                    <a:pt x="2532" y="5624"/>
                    <a:pt x="2482" y="5599"/>
                    <a:pt x="2432" y="5574"/>
                  </a:cubicBezTo>
                  <a:cubicBezTo>
                    <a:pt x="2031" y="5373"/>
                    <a:pt x="1780" y="4922"/>
                    <a:pt x="1805" y="4471"/>
                  </a:cubicBezTo>
                  <a:cubicBezTo>
                    <a:pt x="1805" y="4421"/>
                    <a:pt x="1831" y="4396"/>
                    <a:pt x="1831" y="4346"/>
                  </a:cubicBezTo>
                  <a:cubicBezTo>
                    <a:pt x="1931" y="3869"/>
                    <a:pt x="2357" y="3468"/>
                    <a:pt x="2858" y="3443"/>
                  </a:cubicBezTo>
                  <a:cubicBezTo>
                    <a:pt x="2758" y="3218"/>
                    <a:pt x="2833" y="2967"/>
                    <a:pt x="2933" y="2742"/>
                  </a:cubicBezTo>
                  <a:cubicBezTo>
                    <a:pt x="2958" y="2717"/>
                    <a:pt x="2958" y="2666"/>
                    <a:pt x="2983" y="2641"/>
                  </a:cubicBezTo>
                  <a:cubicBezTo>
                    <a:pt x="3034" y="2516"/>
                    <a:pt x="3109" y="2391"/>
                    <a:pt x="3159" y="2265"/>
                  </a:cubicBezTo>
                  <a:cubicBezTo>
                    <a:pt x="3409" y="1814"/>
                    <a:pt x="3635" y="1388"/>
                    <a:pt x="3911" y="937"/>
                  </a:cubicBezTo>
                  <a:cubicBezTo>
                    <a:pt x="3961" y="837"/>
                    <a:pt x="4036" y="737"/>
                    <a:pt x="4086" y="636"/>
                  </a:cubicBezTo>
                  <a:cubicBezTo>
                    <a:pt x="4136" y="561"/>
                    <a:pt x="4186" y="486"/>
                    <a:pt x="4186" y="386"/>
                  </a:cubicBezTo>
                  <a:cubicBezTo>
                    <a:pt x="4186" y="311"/>
                    <a:pt x="4136" y="260"/>
                    <a:pt x="4086" y="185"/>
                  </a:cubicBezTo>
                  <a:cubicBezTo>
                    <a:pt x="4086" y="160"/>
                    <a:pt x="4061" y="135"/>
                    <a:pt x="4036" y="110"/>
                  </a:cubicBezTo>
                  <a:cubicBezTo>
                    <a:pt x="3872" y="38"/>
                    <a:pt x="3685" y="0"/>
                    <a:pt x="34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6"/>
            <p:cNvSpPr/>
            <p:nvPr/>
          </p:nvSpPr>
          <p:spPr>
            <a:xfrm>
              <a:off x="1315980" y="1943904"/>
              <a:ext cx="834132" cy="2026709"/>
            </a:xfrm>
            <a:custGeom>
              <a:rect b="b" l="l" r="r" t="t"/>
              <a:pathLst>
                <a:path extrusionOk="0" fill="none" h="11755" w="4838">
                  <a:moveTo>
                    <a:pt x="4838" y="1679"/>
                  </a:moveTo>
                  <a:cubicBezTo>
                    <a:pt x="4838" y="1253"/>
                    <a:pt x="4637" y="652"/>
                    <a:pt x="4362" y="426"/>
                  </a:cubicBezTo>
                  <a:cubicBezTo>
                    <a:pt x="3760" y="0"/>
                    <a:pt x="2557" y="151"/>
                    <a:pt x="2407" y="1203"/>
                  </a:cubicBezTo>
                  <a:cubicBezTo>
                    <a:pt x="2407" y="1203"/>
                    <a:pt x="2307" y="1504"/>
                    <a:pt x="1555" y="2005"/>
                  </a:cubicBezTo>
                  <a:cubicBezTo>
                    <a:pt x="828" y="2507"/>
                    <a:pt x="1204" y="3208"/>
                    <a:pt x="1204" y="3208"/>
                  </a:cubicBezTo>
                  <a:cubicBezTo>
                    <a:pt x="1204" y="3208"/>
                    <a:pt x="753" y="3634"/>
                    <a:pt x="803" y="3960"/>
                  </a:cubicBezTo>
                  <a:cubicBezTo>
                    <a:pt x="853" y="4261"/>
                    <a:pt x="1" y="4787"/>
                    <a:pt x="602" y="6492"/>
                  </a:cubicBezTo>
                  <a:cubicBezTo>
                    <a:pt x="602" y="6492"/>
                    <a:pt x="101" y="7519"/>
                    <a:pt x="928" y="8020"/>
                  </a:cubicBezTo>
                  <a:cubicBezTo>
                    <a:pt x="928" y="8020"/>
                    <a:pt x="527" y="8622"/>
                    <a:pt x="1254" y="8948"/>
                  </a:cubicBezTo>
                  <a:cubicBezTo>
                    <a:pt x="1254" y="8948"/>
                    <a:pt x="1003" y="10025"/>
                    <a:pt x="2231" y="10577"/>
                  </a:cubicBezTo>
                  <a:cubicBezTo>
                    <a:pt x="2231" y="10577"/>
                    <a:pt x="2532" y="11454"/>
                    <a:pt x="3409" y="11304"/>
                  </a:cubicBezTo>
                  <a:cubicBezTo>
                    <a:pt x="3409" y="11304"/>
                    <a:pt x="3635" y="11755"/>
                    <a:pt x="4211" y="11504"/>
                  </a:cubicBezTo>
                  <a:cubicBezTo>
                    <a:pt x="4211" y="11504"/>
                    <a:pt x="4512" y="11329"/>
                    <a:pt x="4838" y="11429"/>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6"/>
            <p:cNvSpPr/>
            <p:nvPr/>
          </p:nvSpPr>
          <p:spPr>
            <a:xfrm>
              <a:off x="1679077" y="2151314"/>
              <a:ext cx="272239" cy="237757"/>
            </a:xfrm>
            <a:custGeom>
              <a:rect b="b" l="l" r="r" t="t"/>
              <a:pathLst>
                <a:path extrusionOk="0" fill="none" h="1379" w="1579">
                  <a:moveTo>
                    <a:pt x="301" y="0"/>
                  </a:moveTo>
                  <a:cubicBezTo>
                    <a:pt x="301" y="0"/>
                    <a:pt x="0" y="1379"/>
                    <a:pt x="1579"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6"/>
            <p:cNvSpPr/>
            <p:nvPr/>
          </p:nvSpPr>
          <p:spPr>
            <a:xfrm>
              <a:off x="1791316" y="2488377"/>
              <a:ext cx="358790" cy="198964"/>
            </a:xfrm>
            <a:custGeom>
              <a:rect b="b" l="l" r="r" t="t"/>
              <a:pathLst>
                <a:path extrusionOk="0" fill="none" h="1154" w="2081">
                  <a:moveTo>
                    <a:pt x="2081" y="0"/>
                  </a:moveTo>
                  <a:cubicBezTo>
                    <a:pt x="2081" y="0"/>
                    <a:pt x="1454" y="1153"/>
                    <a:pt x="1"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6"/>
            <p:cNvSpPr/>
            <p:nvPr/>
          </p:nvSpPr>
          <p:spPr>
            <a:xfrm>
              <a:off x="1765454" y="2440791"/>
              <a:ext cx="254998" cy="172930"/>
            </a:xfrm>
            <a:custGeom>
              <a:rect b="b" l="l" r="r" t="t"/>
              <a:pathLst>
                <a:path extrusionOk="0" fill="none" h="1003" w="1479">
                  <a:moveTo>
                    <a:pt x="1429" y="1003"/>
                  </a:moveTo>
                  <a:cubicBezTo>
                    <a:pt x="1429" y="1003"/>
                    <a:pt x="1479" y="176"/>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6"/>
            <p:cNvSpPr/>
            <p:nvPr/>
          </p:nvSpPr>
          <p:spPr>
            <a:xfrm>
              <a:off x="1454253" y="2626650"/>
              <a:ext cx="220516" cy="164309"/>
            </a:xfrm>
            <a:custGeom>
              <a:rect b="b" l="l" r="r" t="t"/>
              <a:pathLst>
                <a:path extrusionOk="0" fill="none" h="953" w="1279">
                  <a:moveTo>
                    <a:pt x="1" y="0"/>
                  </a:moveTo>
                  <a:cubicBezTo>
                    <a:pt x="1" y="0"/>
                    <a:pt x="577" y="953"/>
                    <a:pt x="1279" y="7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6"/>
            <p:cNvSpPr/>
            <p:nvPr/>
          </p:nvSpPr>
          <p:spPr>
            <a:xfrm>
              <a:off x="1860453" y="2669752"/>
              <a:ext cx="289653" cy="186033"/>
            </a:xfrm>
            <a:custGeom>
              <a:rect b="b" l="l" r="r" t="t"/>
              <a:pathLst>
                <a:path extrusionOk="0" fill="none" h="1079" w="1680">
                  <a:moveTo>
                    <a:pt x="1680" y="101"/>
                  </a:moveTo>
                  <a:cubicBezTo>
                    <a:pt x="1680" y="101"/>
                    <a:pt x="352" y="1"/>
                    <a:pt x="1" y="107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6"/>
            <p:cNvSpPr/>
            <p:nvPr/>
          </p:nvSpPr>
          <p:spPr>
            <a:xfrm>
              <a:off x="1998726" y="2721648"/>
              <a:ext cx="82241" cy="198964"/>
            </a:xfrm>
            <a:custGeom>
              <a:rect b="b" l="l" r="r" t="t"/>
              <a:pathLst>
                <a:path extrusionOk="0" fill="none" h="1154" w="477">
                  <a:moveTo>
                    <a:pt x="1" y="1"/>
                  </a:moveTo>
                  <a:cubicBezTo>
                    <a:pt x="1" y="1"/>
                    <a:pt x="477" y="402"/>
                    <a:pt x="76" y="1153"/>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6"/>
            <p:cNvSpPr/>
            <p:nvPr/>
          </p:nvSpPr>
          <p:spPr>
            <a:xfrm>
              <a:off x="1385117" y="2920437"/>
              <a:ext cx="324308" cy="116896"/>
            </a:xfrm>
            <a:custGeom>
              <a:rect b="b" l="l" r="r" t="t"/>
              <a:pathLst>
                <a:path extrusionOk="0" fill="none" h="678" w="1881">
                  <a:moveTo>
                    <a:pt x="1" y="0"/>
                  </a:moveTo>
                  <a:cubicBezTo>
                    <a:pt x="1" y="0"/>
                    <a:pt x="302" y="276"/>
                    <a:pt x="728" y="452"/>
                  </a:cubicBezTo>
                  <a:cubicBezTo>
                    <a:pt x="1078" y="602"/>
                    <a:pt x="1505" y="677"/>
                    <a:pt x="1880" y="5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6"/>
            <p:cNvSpPr/>
            <p:nvPr/>
          </p:nvSpPr>
          <p:spPr>
            <a:xfrm>
              <a:off x="1510459" y="2872852"/>
              <a:ext cx="134137" cy="125516"/>
            </a:xfrm>
            <a:custGeom>
              <a:rect b="b" l="l" r="r" t="t"/>
              <a:pathLst>
                <a:path extrusionOk="0" fill="none" h="728" w="778">
                  <a:moveTo>
                    <a:pt x="778" y="1"/>
                  </a:moveTo>
                  <a:cubicBezTo>
                    <a:pt x="778" y="1"/>
                    <a:pt x="126" y="226"/>
                    <a:pt x="1" y="7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6"/>
            <p:cNvSpPr/>
            <p:nvPr/>
          </p:nvSpPr>
          <p:spPr>
            <a:xfrm>
              <a:off x="1951141" y="2017351"/>
              <a:ext cx="129827" cy="147068"/>
            </a:xfrm>
            <a:custGeom>
              <a:rect b="b" l="l" r="r" t="t"/>
              <a:pathLst>
                <a:path extrusionOk="0" fill="none" h="853" w="753">
                  <a:moveTo>
                    <a:pt x="678" y="0"/>
                  </a:moveTo>
                  <a:cubicBezTo>
                    <a:pt x="678" y="0"/>
                    <a:pt x="753" y="752"/>
                    <a:pt x="1" y="85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6"/>
            <p:cNvSpPr/>
            <p:nvPr/>
          </p:nvSpPr>
          <p:spPr>
            <a:xfrm>
              <a:off x="1696318" y="3024056"/>
              <a:ext cx="190343" cy="224998"/>
            </a:xfrm>
            <a:custGeom>
              <a:rect b="b" l="l" r="r" t="t"/>
              <a:pathLst>
                <a:path extrusionOk="0" fill="none" h="1305" w="1104">
                  <a:moveTo>
                    <a:pt x="1103" y="1"/>
                  </a:moveTo>
                  <a:cubicBezTo>
                    <a:pt x="1103" y="1"/>
                    <a:pt x="0" y="452"/>
                    <a:pt x="176"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6"/>
            <p:cNvSpPr/>
            <p:nvPr/>
          </p:nvSpPr>
          <p:spPr>
            <a:xfrm>
              <a:off x="1951141" y="3231466"/>
              <a:ext cx="198964" cy="142930"/>
            </a:xfrm>
            <a:custGeom>
              <a:rect b="b" l="l" r="r" t="t"/>
              <a:pathLst>
                <a:path extrusionOk="0" fill="none" h="829" w="1154">
                  <a:moveTo>
                    <a:pt x="1154" y="1"/>
                  </a:moveTo>
                  <a:cubicBezTo>
                    <a:pt x="1154" y="1"/>
                    <a:pt x="828" y="803"/>
                    <a:pt x="1" y="8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6"/>
            <p:cNvSpPr/>
            <p:nvPr/>
          </p:nvSpPr>
          <p:spPr>
            <a:xfrm>
              <a:off x="1532010" y="3374221"/>
              <a:ext cx="233619" cy="138447"/>
            </a:xfrm>
            <a:custGeom>
              <a:rect b="b" l="l" r="r" t="t"/>
              <a:pathLst>
                <a:path extrusionOk="0" fill="none" h="803" w="1355">
                  <a:moveTo>
                    <a:pt x="1" y="652"/>
                  </a:moveTo>
                  <a:cubicBezTo>
                    <a:pt x="1" y="652"/>
                    <a:pt x="978" y="802"/>
                    <a:pt x="1354"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6"/>
            <p:cNvSpPr/>
            <p:nvPr/>
          </p:nvSpPr>
          <p:spPr>
            <a:xfrm>
              <a:off x="1700628" y="3538356"/>
              <a:ext cx="285343" cy="229136"/>
            </a:xfrm>
            <a:custGeom>
              <a:rect b="b" l="l" r="r" t="t"/>
              <a:pathLst>
                <a:path extrusionOk="0" fill="none" h="1329" w="1655">
                  <a:moveTo>
                    <a:pt x="0" y="1329"/>
                  </a:moveTo>
                  <a:cubicBezTo>
                    <a:pt x="0" y="1329"/>
                    <a:pt x="1103" y="1254"/>
                    <a:pt x="1654"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6"/>
            <p:cNvSpPr/>
            <p:nvPr/>
          </p:nvSpPr>
          <p:spPr>
            <a:xfrm>
              <a:off x="1761144" y="3490771"/>
              <a:ext cx="77930" cy="224826"/>
            </a:xfrm>
            <a:custGeom>
              <a:rect b="b" l="l" r="r" t="t"/>
              <a:pathLst>
                <a:path extrusionOk="0" fill="none" h="1304" w="452">
                  <a:moveTo>
                    <a:pt x="251" y="1"/>
                  </a:moveTo>
                  <a:cubicBezTo>
                    <a:pt x="251" y="1"/>
                    <a:pt x="0" y="953"/>
                    <a:pt x="451"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6"/>
            <p:cNvSpPr/>
            <p:nvPr/>
          </p:nvSpPr>
          <p:spPr>
            <a:xfrm>
              <a:off x="1968554" y="3672319"/>
              <a:ext cx="181550" cy="142758"/>
            </a:xfrm>
            <a:custGeom>
              <a:rect b="b" l="l" r="r" t="t"/>
              <a:pathLst>
                <a:path extrusionOk="0" fill="none" h="828" w="1053">
                  <a:moveTo>
                    <a:pt x="1053" y="0"/>
                  </a:moveTo>
                  <a:cubicBezTo>
                    <a:pt x="1053" y="0"/>
                    <a:pt x="0" y="101"/>
                    <a:pt x="0"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6"/>
            <p:cNvSpPr/>
            <p:nvPr/>
          </p:nvSpPr>
          <p:spPr>
            <a:xfrm>
              <a:off x="2223377" y="1952525"/>
              <a:ext cx="812580" cy="2018088"/>
            </a:xfrm>
            <a:custGeom>
              <a:rect b="b" l="l" r="r" t="t"/>
              <a:pathLst>
                <a:path extrusionOk="0" fill="none" h="11705" w="4713">
                  <a:moveTo>
                    <a:pt x="4437" y="5614"/>
                  </a:moveTo>
                  <a:cubicBezTo>
                    <a:pt x="4412" y="5865"/>
                    <a:pt x="4337" y="6116"/>
                    <a:pt x="4237" y="6442"/>
                  </a:cubicBezTo>
                  <a:cubicBezTo>
                    <a:pt x="4237" y="6442"/>
                    <a:pt x="4713" y="7469"/>
                    <a:pt x="3886" y="7970"/>
                  </a:cubicBezTo>
                  <a:cubicBezTo>
                    <a:pt x="3886" y="7970"/>
                    <a:pt x="4312" y="8572"/>
                    <a:pt x="3585" y="8898"/>
                  </a:cubicBezTo>
                  <a:cubicBezTo>
                    <a:pt x="3585" y="8898"/>
                    <a:pt x="3810" y="9975"/>
                    <a:pt x="2582" y="10527"/>
                  </a:cubicBezTo>
                  <a:cubicBezTo>
                    <a:pt x="2582" y="10527"/>
                    <a:pt x="2282" y="11404"/>
                    <a:pt x="1404" y="11254"/>
                  </a:cubicBezTo>
                  <a:cubicBezTo>
                    <a:pt x="1404" y="11254"/>
                    <a:pt x="1179" y="11705"/>
                    <a:pt x="602" y="11454"/>
                  </a:cubicBezTo>
                  <a:cubicBezTo>
                    <a:pt x="602" y="11454"/>
                    <a:pt x="477" y="11379"/>
                    <a:pt x="302" y="11354"/>
                  </a:cubicBezTo>
                  <a:cubicBezTo>
                    <a:pt x="201" y="11329"/>
                    <a:pt x="101" y="11329"/>
                    <a:pt x="1" y="11379"/>
                  </a:cubicBezTo>
                  <a:lnTo>
                    <a:pt x="1" y="1629"/>
                  </a:lnTo>
                  <a:cubicBezTo>
                    <a:pt x="1" y="1203"/>
                    <a:pt x="176" y="602"/>
                    <a:pt x="477" y="376"/>
                  </a:cubicBezTo>
                  <a:cubicBezTo>
                    <a:pt x="527" y="351"/>
                    <a:pt x="602" y="301"/>
                    <a:pt x="678" y="276"/>
                  </a:cubicBezTo>
                  <a:cubicBezTo>
                    <a:pt x="1329" y="0"/>
                    <a:pt x="2282" y="226"/>
                    <a:pt x="2407" y="1153"/>
                  </a:cubicBezTo>
                  <a:cubicBezTo>
                    <a:pt x="2407" y="1153"/>
                    <a:pt x="2407" y="1178"/>
                    <a:pt x="2432" y="1178"/>
                  </a:cubicBezTo>
                  <a:lnTo>
                    <a:pt x="2432" y="1178"/>
                  </a:lnTo>
                  <a:cubicBezTo>
                    <a:pt x="2457" y="1254"/>
                    <a:pt x="2633" y="1529"/>
                    <a:pt x="3259" y="1955"/>
                  </a:cubicBezTo>
                  <a:cubicBezTo>
                    <a:pt x="3986" y="2457"/>
                    <a:pt x="3610" y="3158"/>
                    <a:pt x="3610" y="3158"/>
                  </a:cubicBezTo>
                  <a:cubicBezTo>
                    <a:pt x="3610" y="3158"/>
                    <a:pt x="4061" y="3584"/>
                    <a:pt x="4011" y="3885"/>
                  </a:cubicBezTo>
                  <a:cubicBezTo>
                    <a:pt x="3961" y="4161"/>
                    <a:pt x="4537" y="4562"/>
                    <a:pt x="4437" y="5614"/>
                  </a:cubicBezTo>
                  <a:close/>
                </a:path>
              </a:pathLst>
            </a:custGeom>
            <a:solidFill>
              <a:srgbClr val="FFFFFF"/>
            </a:solid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6"/>
            <p:cNvSpPr/>
            <p:nvPr/>
          </p:nvSpPr>
          <p:spPr>
            <a:xfrm>
              <a:off x="2422166" y="2151314"/>
              <a:ext cx="246550" cy="224826"/>
            </a:xfrm>
            <a:custGeom>
              <a:rect b="b" l="l" r="r" t="t"/>
              <a:pathLst>
                <a:path extrusionOk="0" fill="none" h="1304" w="1430">
                  <a:moveTo>
                    <a:pt x="1" y="1304"/>
                  </a:moveTo>
                  <a:cubicBezTo>
                    <a:pt x="151" y="1304"/>
                    <a:pt x="277" y="1304"/>
                    <a:pt x="402" y="1278"/>
                  </a:cubicBezTo>
                  <a:cubicBezTo>
                    <a:pt x="1429" y="1128"/>
                    <a:pt x="1304" y="176"/>
                    <a:pt x="1279" y="25"/>
                  </a:cubicBezTo>
                  <a:lnTo>
                    <a:pt x="1279" y="25"/>
                  </a:lnTo>
                  <a:cubicBezTo>
                    <a:pt x="1279" y="25"/>
                    <a:pt x="1279" y="0"/>
                    <a:pt x="1279"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6"/>
            <p:cNvSpPr/>
            <p:nvPr/>
          </p:nvSpPr>
          <p:spPr>
            <a:xfrm>
              <a:off x="2223377" y="2488377"/>
              <a:ext cx="358963" cy="198964"/>
            </a:xfrm>
            <a:custGeom>
              <a:rect b="b" l="l" r="r" t="t"/>
              <a:pathLst>
                <a:path extrusionOk="0" fill="none" h="1154" w="2082">
                  <a:moveTo>
                    <a:pt x="1" y="0"/>
                  </a:moveTo>
                  <a:cubicBezTo>
                    <a:pt x="1" y="0"/>
                    <a:pt x="628" y="1153"/>
                    <a:pt x="2081"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6"/>
            <p:cNvSpPr/>
            <p:nvPr/>
          </p:nvSpPr>
          <p:spPr>
            <a:xfrm>
              <a:off x="2348719" y="2440791"/>
              <a:ext cx="259481" cy="172930"/>
            </a:xfrm>
            <a:custGeom>
              <a:rect b="b" l="l" r="r" t="t"/>
              <a:pathLst>
                <a:path extrusionOk="0" fill="none" h="1003" w="1505">
                  <a:moveTo>
                    <a:pt x="76" y="1003"/>
                  </a:moveTo>
                  <a:cubicBezTo>
                    <a:pt x="76" y="1003"/>
                    <a:pt x="1" y="176"/>
                    <a:pt x="1505"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6"/>
            <p:cNvSpPr/>
            <p:nvPr/>
          </p:nvSpPr>
          <p:spPr>
            <a:xfrm>
              <a:off x="2694403" y="2626650"/>
              <a:ext cx="220516" cy="164309"/>
            </a:xfrm>
            <a:custGeom>
              <a:rect b="b" l="l" r="r" t="t"/>
              <a:pathLst>
                <a:path extrusionOk="0" fill="none" h="953" w="1279">
                  <a:moveTo>
                    <a:pt x="1279" y="0"/>
                  </a:moveTo>
                  <a:cubicBezTo>
                    <a:pt x="1279" y="0"/>
                    <a:pt x="728" y="953"/>
                    <a:pt x="1" y="7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6"/>
            <p:cNvSpPr/>
            <p:nvPr/>
          </p:nvSpPr>
          <p:spPr>
            <a:xfrm>
              <a:off x="2668541" y="2501307"/>
              <a:ext cx="177240" cy="73620"/>
            </a:xfrm>
            <a:custGeom>
              <a:rect b="b" l="l" r="r" t="t"/>
              <a:pathLst>
                <a:path extrusionOk="0" fill="none" h="427" w="1028">
                  <a:moveTo>
                    <a:pt x="1028" y="0"/>
                  </a:moveTo>
                  <a:cubicBezTo>
                    <a:pt x="1028" y="0"/>
                    <a:pt x="652" y="426"/>
                    <a:pt x="0" y="76"/>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6"/>
            <p:cNvSpPr/>
            <p:nvPr/>
          </p:nvSpPr>
          <p:spPr>
            <a:xfrm>
              <a:off x="2223377" y="2669752"/>
              <a:ext cx="285515" cy="186033"/>
            </a:xfrm>
            <a:custGeom>
              <a:rect b="b" l="l" r="r" t="t"/>
              <a:pathLst>
                <a:path extrusionOk="0" fill="none" h="1079" w="1656">
                  <a:moveTo>
                    <a:pt x="1" y="101"/>
                  </a:moveTo>
                  <a:cubicBezTo>
                    <a:pt x="1" y="101"/>
                    <a:pt x="1329" y="1"/>
                    <a:pt x="1655" y="107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6"/>
            <p:cNvSpPr/>
            <p:nvPr/>
          </p:nvSpPr>
          <p:spPr>
            <a:xfrm>
              <a:off x="2288203" y="2721648"/>
              <a:ext cx="86723" cy="198964"/>
            </a:xfrm>
            <a:custGeom>
              <a:rect b="b" l="l" r="r" t="t"/>
              <a:pathLst>
                <a:path extrusionOk="0" fill="none" h="1154" w="503">
                  <a:moveTo>
                    <a:pt x="502" y="1"/>
                  </a:moveTo>
                  <a:cubicBezTo>
                    <a:pt x="502" y="1"/>
                    <a:pt x="1" y="402"/>
                    <a:pt x="427" y="1153"/>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6"/>
            <p:cNvSpPr/>
            <p:nvPr/>
          </p:nvSpPr>
          <p:spPr>
            <a:xfrm>
              <a:off x="2664231" y="2920437"/>
              <a:ext cx="324308" cy="116896"/>
            </a:xfrm>
            <a:custGeom>
              <a:rect b="b" l="l" r="r" t="t"/>
              <a:pathLst>
                <a:path extrusionOk="0" fill="none" h="678" w="1881">
                  <a:moveTo>
                    <a:pt x="1880" y="0"/>
                  </a:moveTo>
                  <a:cubicBezTo>
                    <a:pt x="1880" y="0"/>
                    <a:pt x="1554" y="276"/>
                    <a:pt x="1128" y="452"/>
                  </a:cubicBezTo>
                  <a:cubicBezTo>
                    <a:pt x="777" y="602"/>
                    <a:pt x="376" y="677"/>
                    <a:pt x="0" y="5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6"/>
            <p:cNvSpPr/>
            <p:nvPr/>
          </p:nvSpPr>
          <p:spPr>
            <a:xfrm>
              <a:off x="2729057" y="2872852"/>
              <a:ext cx="129827" cy="125516"/>
            </a:xfrm>
            <a:custGeom>
              <a:rect b="b" l="l" r="r" t="t"/>
              <a:pathLst>
                <a:path extrusionOk="0" fill="none" h="728" w="753">
                  <a:moveTo>
                    <a:pt x="0" y="1"/>
                  </a:moveTo>
                  <a:cubicBezTo>
                    <a:pt x="0" y="1"/>
                    <a:pt x="652" y="226"/>
                    <a:pt x="752" y="7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6"/>
            <p:cNvSpPr/>
            <p:nvPr/>
          </p:nvSpPr>
          <p:spPr>
            <a:xfrm>
              <a:off x="2292513" y="2017351"/>
              <a:ext cx="129827" cy="147068"/>
            </a:xfrm>
            <a:custGeom>
              <a:rect b="b" l="l" r="r" t="t"/>
              <a:pathLst>
                <a:path extrusionOk="0" fill="none" h="853" w="753">
                  <a:moveTo>
                    <a:pt x="76" y="0"/>
                  </a:moveTo>
                  <a:cubicBezTo>
                    <a:pt x="76" y="0"/>
                    <a:pt x="1" y="752"/>
                    <a:pt x="753" y="85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6"/>
            <p:cNvSpPr/>
            <p:nvPr/>
          </p:nvSpPr>
          <p:spPr>
            <a:xfrm>
              <a:off x="2387684" y="3171122"/>
              <a:ext cx="574823" cy="177240"/>
            </a:xfrm>
            <a:custGeom>
              <a:rect b="b" l="l" r="r" t="t"/>
              <a:pathLst>
                <a:path extrusionOk="0" fill="none" h="1028" w="3334">
                  <a:moveTo>
                    <a:pt x="3334" y="0"/>
                  </a:moveTo>
                  <a:cubicBezTo>
                    <a:pt x="3334" y="0"/>
                    <a:pt x="1730" y="1028"/>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6"/>
            <p:cNvSpPr/>
            <p:nvPr/>
          </p:nvSpPr>
          <p:spPr>
            <a:xfrm>
              <a:off x="2482682" y="3024056"/>
              <a:ext cx="190343" cy="224998"/>
            </a:xfrm>
            <a:custGeom>
              <a:rect b="b" l="l" r="r" t="t"/>
              <a:pathLst>
                <a:path extrusionOk="0" fill="none" h="1305" w="1104">
                  <a:moveTo>
                    <a:pt x="1" y="1"/>
                  </a:moveTo>
                  <a:cubicBezTo>
                    <a:pt x="1" y="1"/>
                    <a:pt x="1103" y="452"/>
                    <a:pt x="928"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6"/>
            <p:cNvSpPr/>
            <p:nvPr/>
          </p:nvSpPr>
          <p:spPr>
            <a:xfrm>
              <a:off x="2223377" y="3231466"/>
              <a:ext cx="198964" cy="142930"/>
            </a:xfrm>
            <a:custGeom>
              <a:rect b="b" l="l" r="r" t="t"/>
              <a:pathLst>
                <a:path extrusionOk="0" fill="none" h="829" w="1154">
                  <a:moveTo>
                    <a:pt x="1" y="1"/>
                  </a:moveTo>
                  <a:cubicBezTo>
                    <a:pt x="1" y="1"/>
                    <a:pt x="302" y="803"/>
                    <a:pt x="1154" y="8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6"/>
            <p:cNvSpPr/>
            <p:nvPr/>
          </p:nvSpPr>
          <p:spPr>
            <a:xfrm>
              <a:off x="2608025" y="3374221"/>
              <a:ext cx="233447" cy="138447"/>
            </a:xfrm>
            <a:custGeom>
              <a:rect b="b" l="l" r="r" t="t"/>
              <a:pathLst>
                <a:path extrusionOk="0" fill="none" h="803" w="1354">
                  <a:moveTo>
                    <a:pt x="1354" y="652"/>
                  </a:moveTo>
                  <a:cubicBezTo>
                    <a:pt x="1354" y="652"/>
                    <a:pt x="351" y="802"/>
                    <a:pt x="1"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6"/>
            <p:cNvSpPr/>
            <p:nvPr/>
          </p:nvSpPr>
          <p:spPr>
            <a:xfrm>
              <a:off x="2387684" y="3538356"/>
              <a:ext cx="281032" cy="229136"/>
            </a:xfrm>
            <a:custGeom>
              <a:rect b="b" l="l" r="r" t="t"/>
              <a:pathLst>
                <a:path extrusionOk="0" fill="none" h="1329" w="1630">
                  <a:moveTo>
                    <a:pt x="1629" y="1329"/>
                  </a:moveTo>
                  <a:cubicBezTo>
                    <a:pt x="1629" y="1329"/>
                    <a:pt x="552" y="1254"/>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6"/>
            <p:cNvSpPr/>
            <p:nvPr/>
          </p:nvSpPr>
          <p:spPr>
            <a:xfrm>
              <a:off x="2530268" y="3490771"/>
              <a:ext cx="77930" cy="224826"/>
            </a:xfrm>
            <a:custGeom>
              <a:rect b="b" l="l" r="r" t="t"/>
              <a:pathLst>
                <a:path extrusionOk="0" fill="none" h="1304" w="452">
                  <a:moveTo>
                    <a:pt x="201" y="1"/>
                  </a:moveTo>
                  <a:cubicBezTo>
                    <a:pt x="201" y="1"/>
                    <a:pt x="452" y="953"/>
                    <a:pt x="0"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6"/>
            <p:cNvSpPr/>
            <p:nvPr/>
          </p:nvSpPr>
          <p:spPr>
            <a:xfrm>
              <a:off x="2223377" y="3672319"/>
              <a:ext cx="177412" cy="142758"/>
            </a:xfrm>
            <a:custGeom>
              <a:rect b="b" l="l" r="r" t="t"/>
              <a:pathLst>
                <a:path extrusionOk="0" fill="none" h="828" w="1029">
                  <a:moveTo>
                    <a:pt x="1" y="0"/>
                  </a:moveTo>
                  <a:cubicBezTo>
                    <a:pt x="1" y="0"/>
                    <a:pt x="1029" y="101"/>
                    <a:pt x="1029"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58" name="Google Shape;1958;p26"/>
          <p:cNvCxnSpPr/>
          <p:nvPr/>
        </p:nvCxnSpPr>
        <p:spPr>
          <a:xfrm>
            <a:off x="2659200" y="1728975"/>
            <a:ext cx="1702800" cy="6201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59" name="Google Shape;1959;p26"/>
          <p:cNvCxnSpPr/>
          <p:nvPr/>
        </p:nvCxnSpPr>
        <p:spPr>
          <a:xfrm flipH="1">
            <a:off x="4883525" y="1720275"/>
            <a:ext cx="1702800" cy="6291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60" name="Google Shape;1960;p26"/>
          <p:cNvCxnSpPr/>
          <p:nvPr/>
        </p:nvCxnSpPr>
        <p:spPr>
          <a:xfrm flipH="1" rot="10800000">
            <a:off x="2661350" y="3610775"/>
            <a:ext cx="1700700" cy="3258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61" name="Google Shape;1961;p26"/>
          <p:cNvCxnSpPr/>
          <p:nvPr/>
        </p:nvCxnSpPr>
        <p:spPr>
          <a:xfrm rot="10800000">
            <a:off x="4883525" y="3610875"/>
            <a:ext cx="1702800" cy="576900"/>
          </a:xfrm>
          <a:prstGeom prst="bentConnector3">
            <a:avLst>
              <a:gd fmla="val 50000" name="adj1"/>
            </a:avLst>
          </a:prstGeom>
          <a:noFill/>
          <a:ln cap="flat" cmpd="sng" w="19050">
            <a:solidFill>
              <a:schemeClr val="dk2"/>
            </a:solidFill>
            <a:prstDash val="solid"/>
            <a:round/>
            <a:headEnd len="med" w="med" type="none"/>
            <a:tailEnd len="med" w="med" type="oval"/>
          </a:ln>
        </p:spPr>
      </p:cxnSp>
      <p:sp>
        <p:nvSpPr>
          <p:cNvPr id="1962" name="Google Shape;1962;p26"/>
          <p:cNvSpPr txBox="1"/>
          <p:nvPr/>
        </p:nvSpPr>
        <p:spPr>
          <a:xfrm>
            <a:off x="86100" y="2101825"/>
            <a:ext cx="2429700" cy="1201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model that generates the data behind the scenes by estimating the assumptions, distributions of the model</a:t>
            </a:r>
            <a:endParaRPr sz="1600">
              <a:solidFill>
                <a:schemeClr val="dk1"/>
              </a:solidFill>
              <a:latin typeface="Roboto"/>
              <a:ea typeface="Roboto"/>
              <a:cs typeface="Roboto"/>
              <a:sym typeface="Roboto"/>
            </a:endParaRPr>
          </a:p>
        </p:txBody>
      </p:sp>
      <p:sp>
        <p:nvSpPr>
          <p:cNvPr id="1963" name="Google Shape;1963;p26"/>
          <p:cNvSpPr txBox="1"/>
          <p:nvPr/>
        </p:nvSpPr>
        <p:spPr>
          <a:xfrm>
            <a:off x="764000" y="1546450"/>
            <a:ext cx="1751700" cy="316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2400">
                <a:solidFill>
                  <a:schemeClr val="dk2"/>
                </a:solidFill>
                <a:latin typeface="Bebas Neue"/>
                <a:ea typeface="Bebas Neue"/>
                <a:cs typeface="Bebas Neue"/>
                <a:sym typeface="Bebas Neue"/>
              </a:rPr>
              <a:t>generative classifier</a:t>
            </a:r>
            <a:endParaRPr sz="2400">
              <a:solidFill>
                <a:schemeClr val="dk2"/>
              </a:solidFill>
              <a:latin typeface="Bebas Neue"/>
              <a:ea typeface="Bebas Neue"/>
              <a:cs typeface="Bebas Neue"/>
              <a:sym typeface="Bebas Neue"/>
            </a:endParaRPr>
          </a:p>
        </p:txBody>
      </p:sp>
      <p:sp>
        <p:nvSpPr>
          <p:cNvPr id="1964" name="Google Shape;1964;p26"/>
          <p:cNvSpPr txBox="1"/>
          <p:nvPr/>
        </p:nvSpPr>
        <p:spPr>
          <a:xfrm>
            <a:off x="619400" y="4071350"/>
            <a:ext cx="1981800" cy="1201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uncertainties associated with each project component</a:t>
            </a:r>
            <a:endParaRPr sz="1600">
              <a:solidFill>
                <a:schemeClr val="dk1"/>
              </a:solidFill>
              <a:latin typeface="Roboto"/>
              <a:ea typeface="Roboto"/>
              <a:cs typeface="Roboto"/>
              <a:sym typeface="Roboto"/>
            </a:endParaRPr>
          </a:p>
          <a:p>
            <a:pPr indent="0" lvl="0" marL="0" rtl="0" algn="r">
              <a:spcBef>
                <a:spcPts val="0"/>
              </a:spcBef>
              <a:spcAft>
                <a:spcPts val="0"/>
              </a:spcAft>
              <a:buNone/>
            </a:pPr>
            <a:r>
              <a:t/>
            </a:r>
            <a:endParaRPr sz="1600">
              <a:solidFill>
                <a:schemeClr val="dk1"/>
              </a:solidFill>
              <a:latin typeface="Roboto"/>
              <a:ea typeface="Roboto"/>
              <a:cs typeface="Roboto"/>
              <a:sym typeface="Roboto"/>
            </a:endParaRPr>
          </a:p>
        </p:txBody>
      </p:sp>
      <p:sp>
        <p:nvSpPr>
          <p:cNvPr id="1965" name="Google Shape;1965;p26"/>
          <p:cNvSpPr txBox="1"/>
          <p:nvPr/>
        </p:nvSpPr>
        <p:spPr>
          <a:xfrm>
            <a:off x="764000" y="3442250"/>
            <a:ext cx="1799100" cy="629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2400">
                <a:solidFill>
                  <a:schemeClr val="dk2"/>
                </a:solidFill>
                <a:latin typeface="Bebas Neue"/>
                <a:ea typeface="Bebas Neue"/>
                <a:cs typeface="Bebas Neue"/>
                <a:sym typeface="Bebas Neue"/>
              </a:rPr>
              <a:t>probabilistic estimation</a:t>
            </a:r>
            <a:endParaRPr sz="2400">
              <a:solidFill>
                <a:schemeClr val="dk2"/>
              </a:solidFill>
              <a:latin typeface="Bebas Neue"/>
              <a:ea typeface="Bebas Neue"/>
              <a:cs typeface="Bebas Neue"/>
              <a:sym typeface="Bebas Neue"/>
            </a:endParaRPr>
          </a:p>
        </p:txBody>
      </p:sp>
      <p:sp>
        <p:nvSpPr>
          <p:cNvPr id="1966" name="Google Shape;1966;p26"/>
          <p:cNvSpPr txBox="1"/>
          <p:nvPr/>
        </p:nvSpPr>
        <p:spPr>
          <a:xfrm>
            <a:off x="6714200" y="2150954"/>
            <a:ext cx="1751700" cy="954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faster than K-NN. Thus, it could be used for prediction in real time</a:t>
            </a:r>
            <a:endParaRPr sz="1600">
              <a:solidFill>
                <a:schemeClr val="dk1"/>
              </a:solidFill>
              <a:latin typeface="Roboto"/>
              <a:ea typeface="Roboto"/>
              <a:cs typeface="Roboto"/>
              <a:sym typeface="Roboto"/>
            </a:endParaRPr>
          </a:p>
        </p:txBody>
      </p:sp>
      <p:sp>
        <p:nvSpPr>
          <p:cNvPr id="1967" name="Google Shape;1967;p26"/>
          <p:cNvSpPr txBox="1"/>
          <p:nvPr/>
        </p:nvSpPr>
        <p:spPr>
          <a:xfrm>
            <a:off x="6714300" y="1546450"/>
            <a:ext cx="1751700" cy="31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dk2"/>
                </a:solidFill>
                <a:latin typeface="Bebas Neue"/>
                <a:ea typeface="Bebas Neue"/>
                <a:cs typeface="Bebas Neue"/>
                <a:sym typeface="Bebas Neue"/>
              </a:rPr>
              <a:t>eager learning CLASSIFIER</a:t>
            </a:r>
            <a:endParaRPr sz="2400">
              <a:solidFill>
                <a:schemeClr val="dk2"/>
              </a:solidFill>
              <a:latin typeface="Bebas Neue"/>
              <a:ea typeface="Bebas Neue"/>
              <a:cs typeface="Bebas Neue"/>
              <a:sym typeface="Bebas Neue"/>
            </a:endParaRPr>
          </a:p>
        </p:txBody>
      </p:sp>
      <p:sp>
        <p:nvSpPr>
          <p:cNvPr id="1968" name="Google Shape;1968;p26"/>
          <p:cNvSpPr txBox="1"/>
          <p:nvPr/>
        </p:nvSpPr>
        <p:spPr>
          <a:xfrm>
            <a:off x="6714300" y="4428025"/>
            <a:ext cx="2429700" cy="52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P(A|B)=P(A)</a:t>
            </a:r>
            <a:endParaRPr sz="1600">
              <a:solidFill>
                <a:schemeClr val="dk1"/>
              </a:solidFill>
              <a:latin typeface="Roboto"/>
              <a:ea typeface="Roboto"/>
              <a:cs typeface="Roboto"/>
              <a:sym typeface="Roboto"/>
            </a:endParaRPr>
          </a:p>
        </p:txBody>
      </p:sp>
      <p:sp>
        <p:nvSpPr>
          <p:cNvPr id="1969" name="Google Shape;1969;p26"/>
          <p:cNvSpPr txBox="1"/>
          <p:nvPr/>
        </p:nvSpPr>
        <p:spPr>
          <a:xfrm>
            <a:off x="6714300" y="3833725"/>
            <a:ext cx="1751700" cy="59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dk2"/>
                </a:solidFill>
                <a:latin typeface="Bebas Neue"/>
                <a:ea typeface="Bebas Neue"/>
                <a:cs typeface="Bebas Neue"/>
                <a:sym typeface="Bebas Neue"/>
              </a:rPr>
              <a:t>conditional independence</a:t>
            </a:r>
            <a:endParaRPr sz="2400">
              <a:solidFill>
                <a:schemeClr val="dk2"/>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27"/>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ADVANTAGES</a:t>
            </a:r>
            <a:endParaRPr/>
          </a:p>
        </p:txBody>
      </p:sp>
      <p:sp>
        <p:nvSpPr>
          <p:cNvPr id="1975" name="Google Shape;1975;p27"/>
          <p:cNvSpPr txBox="1"/>
          <p:nvPr>
            <p:ph idx="1" type="subTitle"/>
          </p:nvPr>
        </p:nvSpPr>
        <p:spPr>
          <a:xfrm>
            <a:off x="507400" y="2736250"/>
            <a:ext cx="3084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It requires short computational time for training.</a:t>
            </a:r>
            <a:endParaRPr/>
          </a:p>
          <a:p>
            <a:pPr indent="-361950" lvl="0" marL="457200" rtl="0" algn="l">
              <a:spcBef>
                <a:spcPts val="0"/>
              </a:spcBef>
              <a:spcAft>
                <a:spcPts val="0"/>
              </a:spcAft>
              <a:buSzPts val="2100"/>
              <a:buChar char="●"/>
            </a:pPr>
            <a:r>
              <a:rPr lang="en"/>
              <a:t>It improves the classification performance by removing the irrelevant features.</a:t>
            </a:r>
            <a:endParaRPr/>
          </a:p>
          <a:p>
            <a:pPr indent="-361950" lvl="0" marL="457200" rtl="0" algn="l">
              <a:spcBef>
                <a:spcPts val="0"/>
              </a:spcBef>
              <a:spcAft>
                <a:spcPts val="0"/>
              </a:spcAft>
              <a:buSzPts val="2100"/>
              <a:buChar char="●"/>
            </a:pPr>
            <a:r>
              <a:rPr lang="en"/>
              <a:t>It has good performance. </a:t>
            </a:r>
            <a:endParaRPr/>
          </a:p>
        </p:txBody>
      </p:sp>
      <p:grpSp>
        <p:nvGrpSpPr>
          <p:cNvPr id="1976" name="Google Shape;1976;p27"/>
          <p:cNvGrpSpPr/>
          <p:nvPr/>
        </p:nvGrpSpPr>
        <p:grpSpPr>
          <a:xfrm>
            <a:off x="5223124" y="1747380"/>
            <a:ext cx="4264443" cy="2945603"/>
            <a:chOff x="5011723" y="1494466"/>
            <a:chExt cx="4267431" cy="2947666"/>
          </a:xfrm>
        </p:grpSpPr>
        <p:grpSp>
          <p:nvGrpSpPr>
            <p:cNvPr id="1977" name="Google Shape;1977;p27"/>
            <p:cNvGrpSpPr/>
            <p:nvPr/>
          </p:nvGrpSpPr>
          <p:grpSpPr>
            <a:xfrm>
              <a:off x="5011723" y="1494466"/>
              <a:ext cx="2857496" cy="2154750"/>
              <a:chOff x="3499629" y="1503696"/>
              <a:chExt cx="1163286" cy="877163"/>
            </a:xfrm>
          </p:grpSpPr>
          <p:sp>
            <p:nvSpPr>
              <p:cNvPr id="1978" name="Google Shape;1978;p27"/>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7"/>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7"/>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7"/>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7"/>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7"/>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7"/>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7"/>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7"/>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7"/>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7"/>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7"/>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1" name="Google Shape;1991;p27"/>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1992" name="Google Shape;1992;p27"/>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96" name="Google Shape;1996;p27"/>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1997" name="Google Shape;1997;p27"/>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1998" name="Google Shape;1998;p27"/>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1999" name="Google Shape;1999;p27"/>
            <p:cNvGrpSpPr/>
            <p:nvPr/>
          </p:nvGrpSpPr>
          <p:grpSpPr>
            <a:xfrm>
              <a:off x="6090716" y="2028530"/>
              <a:ext cx="978651" cy="1086812"/>
              <a:chOff x="6151275" y="2095925"/>
              <a:chExt cx="857113" cy="951841"/>
            </a:xfrm>
          </p:grpSpPr>
          <p:sp>
            <p:nvSpPr>
              <p:cNvPr id="2000" name="Google Shape;2000;p27"/>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2" name="Google Shape;2002;p27"/>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28"/>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a:t>
            </a:r>
            <a:r>
              <a:rPr lang="en"/>
              <a:t>ADVANTAGES</a:t>
            </a:r>
            <a:endParaRPr/>
          </a:p>
        </p:txBody>
      </p:sp>
      <p:sp>
        <p:nvSpPr>
          <p:cNvPr id="2008" name="Google Shape;2008;p28"/>
          <p:cNvSpPr txBox="1"/>
          <p:nvPr>
            <p:ph idx="1" type="subTitle"/>
          </p:nvPr>
        </p:nvSpPr>
        <p:spPr>
          <a:xfrm>
            <a:off x="507400" y="2722225"/>
            <a:ext cx="3084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T</a:t>
            </a:r>
            <a:r>
              <a:rPr lang="en"/>
              <a:t>he Naive Bayes classifier requires a very large number of records to obtain good results. </a:t>
            </a:r>
            <a:endParaRPr/>
          </a:p>
          <a:p>
            <a:pPr indent="-361950" lvl="0" marL="457200" rtl="0" algn="l">
              <a:spcBef>
                <a:spcPts val="0"/>
              </a:spcBef>
              <a:spcAft>
                <a:spcPts val="0"/>
              </a:spcAft>
              <a:buSzPts val="2100"/>
              <a:buChar char="●"/>
            </a:pPr>
            <a:r>
              <a:rPr lang="en"/>
              <a:t> Less accurate as compared to other classifiers on some datasets. </a:t>
            </a:r>
            <a:endParaRPr/>
          </a:p>
        </p:txBody>
      </p:sp>
      <p:grpSp>
        <p:nvGrpSpPr>
          <p:cNvPr id="2009" name="Google Shape;2009;p28"/>
          <p:cNvGrpSpPr/>
          <p:nvPr/>
        </p:nvGrpSpPr>
        <p:grpSpPr>
          <a:xfrm>
            <a:off x="5223124" y="1747380"/>
            <a:ext cx="4264443" cy="2945603"/>
            <a:chOff x="5011723" y="1494466"/>
            <a:chExt cx="4267431" cy="2947666"/>
          </a:xfrm>
        </p:grpSpPr>
        <p:grpSp>
          <p:nvGrpSpPr>
            <p:cNvPr id="2010" name="Google Shape;2010;p28"/>
            <p:cNvGrpSpPr/>
            <p:nvPr/>
          </p:nvGrpSpPr>
          <p:grpSpPr>
            <a:xfrm>
              <a:off x="5011723" y="1494466"/>
              <a:ext cx="2857496" cy="2154750"/>
              <a:chOff x="3499629" y="1503696"/>
              <a:chExt cx="1163286" cy="877163"/>
            </a:xfrm>
          </p:grpSpPr>
          <p:sp>
            <p:nvSpPr>
              <p:cNvPr id="2011" name="Google Shape;2011;p28"/>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8"/>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8"/>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8"/>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8"/>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8"/>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8"/>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4" name="Google Shape;2024;p28"/>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025" name="Google Shape;2025;p28"/>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8"/>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9" name="Google Shape;2029;p28"/>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030" name="Google Shape;2030;p28"/>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031" name="Google Shape;2031;p28"/>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032" name="Google Shape;2032;p28"/>
            <p:cNvGrpSpPr/>
            <p:nvPr/>
          </p:nvGrpSpPr>
          <p:grpSpPr>
            <a:xfrm>
              <a:off x="6090716" y="2028530"/>
              <a:ext cx="978651" cy="1086812"/>
              <a:chOff x="6151275" y="2095925"/>
              <a:chExt cx="857113" cy="951841"/>
            </a:xfrm>
          </p:grpSpPr>
          <p:sp>
            <p:nvSpPr>
              <p:cNvPr id="2033" name="Google Shape;2033;p28"/>
              <p:cNvSpPr/>
              <p:nvPr/>
            </p:nvSpPr>
            <p:spPr>
              <a:xfrm>
                <a:off x="6271561" y="2201333"/>
                <a:ext cx="526314" cy="386352"/>
              </a:xfrm>
              <a:custGeom>
                <a:rect b="b" l="l" r="r" t="t"/>
                <a:pathLst>
                  <a:path extrusionOk="0" h="6440" w="8773">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6677534" y="2258326"/>
                <a:ext cx="70731" cy="51174"/>
              </a:xfrm>
              <a:custGeom>
                <a:rect b="b" l="l" r="r" t="t"/>
                <a:pathLst>
                  <a:path extrusionOk="0" fill="none" h="853" w="1179">
                    <a:moveTo>
                      <a:pt x="1154" y="0"/>
                    </a:moveTo>
                    <a:cubicBezTo>
                      <a:pt x="1154" y="0"/>
                      <a:pt x="1179" y="852"/>
                      <a:pt x="1" y="85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8"/>
              <p:cNvSpPr/>
              <p:nvPr/>
            </p:nvSpPr>
            <p:spPr>
              <a:xfrm>
                <a:off x="6588864" y="2205712"/>
                <a:ext cx="40615" cy="60172"/>
              </a:xfrm>
              <a:custGeom>
                <a:rect b="b" l="l" r="r" t="t"/>
                <a:pathLst>
                  <a:path extrusionOk="0" fill="none" h="1003" w="677">
                    <a:moveTo>
                      <a:pt x="326" y="0"/>
                    </a:moveTo>
                    <a:cubicBezTo>
                      <a:pt x="326" y="0"/>
                      <a:pt x="0" y="652"/>
                      <a:pt x="677" y="1003"/>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8"/>
              <p:cNvSpPr/>
              <p:nvPr/>
            </p:nvSpPr>
            <p:spPr>
              <a:xfrm>
                <a:off x="6527192" y="2309440"/>
                <a:ext cx="133903" cy="108286"/>
              </a:xfrm>
              <a:custGeom>
                <a:rect b="b" l="l" r="r" t="t"/>
                <a:pathLst>
                  <a:path extrusionOk="0" fill="none" h="1805" w="2232">
                    <a:moveTo>
                      <a:pt x="2231" y="1805"/>
                    </a:moveTo>
                    <a:cubicBezTo>
                      <a:pt x="2231" y="1805"/>
                      <a:pt x="677" y="1579"/>
                      <a:pt x="0" y="0"/>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8"/>
              <p:cNvSpPr/>
              <p:nvPr/>
            </p:nvSpPr>
            <p:spPr>
              <a:xfrm>
                <a:off x="6579805" y="2300441"/>
                <a:ext cx="42175" cy="79730"/>
              </a:xfrm>
              <a:custGeom>
                <a:rect b="b" l="l" r="r" t="t"/>
                <a:pathLst>
                  <a:path extrusionOk="0" fill="none" h="1329" w="703">
                    <a:moveTo>
                      <a:pt x="402" y="0"/>
                    </a:moveTo>
                    <a:cubicBezTo>
                      <a:pt x="402" y="0"/>
                      <a:pt x="702" y="1153"/>
                      <a:pt x="1" y="1328"/>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6405406" y="2219211"/>
                <a:ext cx="72231" cy="108346"/>
              </a:xfrm>
              <a:custGeom>
                <a:rect b="b" l="l" r="r" t="t"/>
                <a:pathLst>
                  <a:path extrusionOk="0" fill="none" h="1806" w="1204">
                    <a:moveTo>
                      <a:pt x="1203" y="1"/>
                    </a:moveTo>
                    <a:cubicBezTo>
                      <a:pt x="1203" y="1"/>
                      <a:pt x="0" y="928"/>
                      <a:pt x="627" y="1805"/>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6324175" y="2324499"/>
                <a:ext cx="48174" cy="39115"/>
              </a:xfrm>
              <a:custGeom>
                <a:rect b="b" l="l" r="r" t="t"/>
                <a:pathLst>
                  <a:path extrusionOk="0" fill="none" h="652" w="803">
                    <a:moveTo>
                      <a:pt x="1" y="251"/>
                    </a:moveTo>
                    <a:cubicBezTo>
                      <a:pt x="1" y="251"/>
                      <a:pt x="703" y="0"/>
                      <a:pt x="803" y="65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6346732" y="2380112"/>
                <a:ext cx="139903" cy="150401"/>
              </a:xfrm>
              <a:custGeom>
                <a:rect b="b" l="l" r="r" t="t"/>
                <a:pathLst>
                  <a:path extrusionOk="0" fill="none" h="2507" w="2332">
                    <a:moveTo>
                      <a:pt x="1" y="2507"/>
                    </a:moveTo>
                    <a:cubicBezTo>
                      <a:pt x="126" y="2482"/>
                      <a:pt x="2332" y="1730"/>
                      <a:pt x="2031" y="0"/>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6369290" y="2410169"/>
                <a:ext cx="48174" cy="82790"/>
              </a:xfrm>
              <a:custGeom>
                <a:rect b="b" l="l" r="r" t="t"/>
                <a:pathLst>
                  <a:path extrusionOk="0" fill="none" h="1380" w="803">
                    <a:moveTo>
                      <a:pt x="427" y="1"/>
                    </a:moveTo>
                    <a:cubicBezTo>
                      <a:pt x="427" y="1"/>
                      <a:pt x="1" y="853"/>
                      <a:pt x="803" y="1379"/>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6279120" y="2429726"/>
                <a:ext cx="49674" cy="28616"/>
              </a:xfrm>
              <a:custGeom>
                <a:rect b="b" l="l" r="r" t="t"/>
                <a:pathLst>
                  <a:path extrusionOk="0" fill="none" h="477" w="828">
                    <a:moveTo>
                      <a:pt x="827" y="0"/>
                    </a:moveTo>
                    <a:cubicBezTo>
                      <a:pt x="827" y="0"/>
                      <a:pt x="727" y="477"/>
                      <a:pt x="0" y="477"/>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6518193" y="2435726"/>
                <a:ext cx="34616" cy="76730"/>
              </a:xfrm>
              <a:custGeom>
                <a:rect b="b" l="l" r="r" t="t"/>
                <a:pathLst>
                  <a:path extrusionOk="0" fill="none" h="1279" w="577">
                    <a:moveTo>
                      <a:pt x="577" y="1279"/>
                    </a:moveTo>
                    <a:cubicBezTo>
                      <a:pt x="577" y="1279"/>
                      <a:pt x="0" y="903"/>
                      <a:pt x="75" y="1"/>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6677534" y="2363554"/>
                <a:ext cx="70731" cy="39175"/>
              </a:xfrm>
              <a:custGeom>
                <a:rect b="b" l="l" r="r" t="t"/>
                <a:pathLst>
                  <a:path extrusionOk="0" fill="none" h="653" w="1179">
                    <a:moveTo>
                      <a:pt x="1179" y="577"/>
                    </a:moveTo>
                    <a:cubicBezTo>
                      <a:pt x="1179" y="577"/>
                      <a:pt x="126" y="652"/>
                      <a:pt x="1" y="1"/>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6455020" y="2210212"/>
                <a:ext cx="85789" cy="48174"/>
              </a:xfrm>
              <a:custGeom>
                <a:rect b="b" l="l" r="r" t="t"/>
                <a:pathLst>
                  <a:path extrusionOk="0" fill="none" h="803" w="1430">
                    <a:moveTo>
                      <a:pt x="0" y="502"/>
                    </a:moveTo>
                    <a:cubicBezTo>
                      <a:pt x="126" y="527"/>
                      <a:pt x="1053" y="0"/>
                      <a:pt x="1429" y="80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29"/>
          <p:cNvSpPr txBox="1"/>
          <p:nvPr>
            <p:ph type="title"/>
          </p:nvPr>
        </p:nvSpPr>
        <p:spPr>
          <a:xfrm>
            <a:off x="4914300" y="157915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KNN CLASSIFIER</a:t>
            </a:r>
            <a:endParaRPr/>
          </a:p>
        </p:txBody>
      </p:sp>
      <p:sp>
        <p:nvSpPr>
          <p:cNvPr id="2053" name="Google Shape;2053;p29"/>
          <p:cNvSpPr txBox="1"/>
          <p:nvPr>
            <p:ph idx="1" type="subTitle"/>
          </p:nvPr>
        </p:nvSpPr>
        <p:spPr>
          <a:xfrm>
            <a:off x="3522550" y="2726125"/>
            <a:ext cx="4901400" cy="1493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It is based on the principle that the samples that are similar, generally lies in close vicinity </a:t>
            </a:r>
            <a:endParaRPr/>
          </a:p>
          <a:p>
            <a:pPr indent="0" lvl="0" marL="0" rtl="0" algn="r">
              <a:spcBef>
                <a:spcPts val="0"/>
              </a:spcBef>
              <a:spcAft>
                <a:spcPts val="0"/>
              </a:spcAft>
              <a:buNone/>
            </a:pPr>
            <a:r>
              <a:rPr lang="en"/>
              <a:t>Nearest-neighbor classifiers are based on learning by resemblance, i.e. by comparing a given test sample with the available training samples which are similar to it.</a:t>
            </a:r>
            <a:endParaRPr/>
          </a:p>
          <a:p>
            <a:pPr indent="0" lvl="0" marL="0" rtl="0" algn="r">
              <a:spcBef>
                <a:spcPts val="0"/>
              </a:spcBef>
              <a:spcAft>
                <a:spcPts val="0"/>
              </a:spcAft>
              <a:buNone/>
            </a:pPr>
            <a:r>
              <a:rPr lang="en"/>
              <a:t>K-NN works on the belief that the data is connected in a feature space. Hence, all the points are considered in order, to find out the distance among the data points. ED-HD is used according to the data type of data classes used</a:t>
            </a:r>
            <a:endParaRPr/>
          </a:p>
        </p:txBody>
      </p:sp>
      <p:grpSp>
        <p:nvGrpSpPr>
          <p:cNvPr id="2054" name="Google Shape;2054;p29"/>
          <p:cNvGrpSpPr/>
          <p:nvPr/>
        </p:nvGrpSpPr>
        <p:grpSpPr>
          <a:xfrm>
            <a:off x="2079988" y="2381809"/>
            <a:ext cx="622204" cy="916058"/>
            <a:chOff x="2071313" y="2116009"/>
            <a:chExt cx="622204" cy="916058"/>
          </a:xfrm>
        </p:grpSpPr>
        <p:sp>
          <p:nvSpPr>
            <p:cNvPr id="2055" name="Google Shape;2055;p29"/>
            <p:cNvSpPr/>
            <p:nvPr/>
          </p:nvSpPr>
          <p:spPr>
            <a:xfrm>
              <a:off x="2088552" y="2798660"/>
              <a:ext cx="602092" cy="233408"/>
            </a:xfrm>
            <a:custGeom>
              <a:rect b="b" l="l" r="r" t="t"/>
              <a:pathLst>
                <a:path extrusionOk="0" h="2031" w="5239">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9"/>
            <p:cNvSpPr/>
            <p:nvPr/>
          </p:nvSpPr>
          <p:spPr>
            <a:xfrm>
              <a:off x="2088552" y="2798660"/>
              <a:ext cx="602092" cy="233408"/>
            </a:xfrm>
            <a:custGeom>
              <a:rect b="b" l="l" r="r" t="t"/>
              <a:pathLst>
                <a:path extrusionOk="0" fill="none" h="2031" w="5239">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9"/>
            <p:cNvSpPr/>
            <p:nvPr/>
          </p:nvSpPr>
          <p:spPr>
            <a:xfrm>
              <a:off x="2082806" y="2732463"/>
              <a:ext cx="610711" cy="129633"/>
            </a:xfrm>
            <a:custGeom>
              <a:rect b="b" l="l" r="r" t="t"/>
              <a:pathLst>
                <a:path extrusionOk="0" h="1128" w="5314">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9"/>
            <p:cNvSpPr/>
            <p:nvPr/>
          </p:nvSpPr>
          <p:spPr>
            <a:xfrm>
              <a:off x="2082806" y="2732463"/>
              <a:ext cx="610711" cy="129633"/>
            </a:xfrm>
            <a:custGeom>
              <a:rect b="b" l="l" r="r" t="t"/>
              <a:pathLst>
                <a:path extrusionOk="0" fill="none" h="1128" w="5314">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9"/>
            <p:cNvSpPr/>
            <p:nvPr/>
          </p:nvSpPr>
          <p:spPr>
            <a:xfrm>
              <a:off x="2169229" y="2700744"/>
              <a:ext cx="414879" cy="161351"/>
            </a:xfrm>
            <a:custGeom>
              <a:rect b="b" l="l" r="r" t="t"/>
              <a:pathLst>
                <a:path extrusionOk="0" h="1404" w="361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9"/>
            <p:cNvSpPr/>
            <p:nvPr/>
          </p:nvSpPr>
          <p:spPr>
            <a:xfrm>
              <a:off x="2169229" y="2700744"/>
              <a:ext cx="414879" cy="161351"/>
            </a:xfrm>
            <a:custGeom>
              <a:rect b="b" l="l" r="r" t="t"/>
              <a:pathLst>
                <a:path extrusionOk="0" fill="none" h="1404" w="361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9"/>
            <p:cNvSpPr/>
            <p:nvPr/>
          </p:nvSpPr>
          <p:spPr>
            <a:xfrm>
              <a:off x="2074187" y="2490433"/>
              <a:ext cx="602092" cy="236281"/>
            </a:xfrm>
            <a:custGeom>
              <a:rect b="b" l="l" r="r" t="t"/>
              <a:pathLst>
                <a:path extrusionOk="0" h="2056" w="5239">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9"/>
            <p:cNvSpPr/>
            <p:nvPr/>
          </p:nvSpPr>
          <p:spPr>
            <a:xfrm>
              <a:off x="2074187" y="2490433"/>
              <a:ext cx="602092" cy="236281"/>
            </a:xfrm>
            <a:custGeom>
              <a:rect b="b" l="l" r="r" t="t"/>
              <a:pathLst>
                <a:path extrusionOk="0" fill="none" h="2056" w="5239">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2071313" y="2424236"/>
              <a:ext cx="610711" cy="124001"/>
            </a:xfrm>
            <a:custGeom>
              <a:rect b="b" l="l" r="r" t="t"/>
              <a:pathLst>
                <a:path extrusionOk="0" h="1079" w="5314">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2247033" y="2490433"/>
              <a:ext cx="259271" cy="43326"/>
            </a:xfrm>
            <a:custGeom>
              <a:rect b="b" l="l" r="r" t="t"/>
              <a:pathLst>
                <a:path extrusionOk="0" h="377" w="2256">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2071313" y="2424236"/>
              <a:ext cx="610711" cy="124001"/>
            </a:xfrm>
            <a:custGeom>
              <a:rect b="b" l="l" r="r" t="t"/>
              <a:pathLst>
                <a:path extrusionOk="0" fill="none" h="1079" w="5314">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2169229" y="2392517"/>
              <a:ext cx="414879" cy="161466"/>
            </a:xfrm>
            <a:custGeom>
              <a:rect b="b" l="l" r="r" t="t"/>
              <a:pathLst>
                <a:path extrusionOk="0" h="1405" w="361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9"/>
            <p:cNvSpPr/>
            <p:nvPr/>
          </p:nvSpPr>
          <p:spPr>
            <a:xfrm>
              <a:off x="2169229" y="2392517"/>
              <a:ext cx="414879" cy="161466"/>
            </a:xfrm>
            <a:custGeom>
              <a:rect b="b" l="l" r="r" t="t"/>
              <a:pathLst>
                <a:path extrusionOk="0" fill="none" h="1405" w="361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2074187" y="2182320"/>
              <a:ext cx="602092" cy="236281"/>
            </a:xfrm>
            <a:custGeom>
              <a:rect b="b" l="l" r="r" t="t"/>
              <a:pathLst>
                <a:path extrusionOk="0" h="2056" w="5239">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2074187" y="2182320"/>
              <a:ext cx="602092" cy="236281"/>
            </a:xfrm>
            <a:custGeom>
              <a:rect b="b" l="l" r="r" t="t"/>
              <a:pathLst>
                <a:path extrusionOk="0" fill="none" h="2056" w="5239">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2071313" y="2116009"/>
              <a:ext cx="610711" cy="121128"/>
            </a:xfrm>
            <a:custGeom>
              <a:rect b="b" l="l" r="r" t="t"/>
              <a:pathLst>
                <a:path extrusionOk="0" h="1054" w="531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2071313" y="2116009"/>
              <a:ext cx="610711" cy="121128"/>
            </a:xfrm>
            <a:custGeom>
              <a:rect b="b" l="l" r="r" t="t"/>
              <a:pathLst>
                <a:path extrusionOk="0" fill="none" h="1054" w="531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9"/>
            <p:cNvSpPr/>
            <p:nvPr/>
          </p:nvSpPr>
          <p:spPr>
            <a:xfrm>
              <a:off x="2247033" y="2162094"/>
              <a:ext cx="259271" cy="43326"/>
            </a:xfrm>
            <a:custGeom>
              <a:rect b="b" l="l" r="r" t="t"/>
              <a:pathLst>
                <a:path extrusionOk="0" h="377" w="2256">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30"/>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steps</a:t>
            </a:r>
            <a:endParaRPr/>
          </a:p>
        </p:txBody>
      </p:sp>
      <p:sp>
        <p:nvSpPr>
          <p:cNvPr id="2078" name="Google Shape;2078;p30"/>
          <p:cNvSpPr txBox="1"/>
          <p:nvPr>
            <p:ph idx="1" type="subTitle"/>
          </p:nvPr>
        </p:nvSpPr>
        <p:spPr>
          <a:xfrm>
            <a:off x="507400" y="2736250"/>
            <a:ext cx="4320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AutoNum type="romanUcPeriod"/>
            </a:pPr>
            <a:r>
              <a:rPr lang="en"/>
              <a:t>Initialize value of K.</a:t>
            </a:r>
            <a:endParaRPr/>
          </a:p>
          <a:p>
            <a:pPr indent="-361950" lvl="0" marL="457200" rtl="0" algn="l">
              <a:spcBef>
                <a:spcPts val="0"/>
              </a:spcBef>
              <a:spcAft>
                <a:spcPts val="0"/>
              </a:spcAft>
              <a:buSzPts val="2100"/>
              <a:buAutoNum type="romanUcPeriod"/>
            </a:pPr>
            <a:r>
              <a:rPr lang="en"/>
              <a:t>Calculate distance between input sample and training samples.</a:t>
            </a:r>
            <a:endParaRPr/>
          </a:p>
          <a:p>
            <a:pPr indent="-361950" lvl="0" marL="457200" rtl="0" algn="l">
              <a:spcBef>
                <a:spcPts val="0"/>
              </a:spcBef>
              <a:spcAft>
                <a:spcPts val="0"/>
              </a:spcAft>
              <a:buSzPts val="2100"/>
              <a:buAutoNum type="romanUcPeriod"/>
            </a:pPr>
            <a:r>
              <a:rPr lang="en"/>
              <a:t>Sort the distances.</a:t>
            </a:r>
            <a:endParaRPr/>
          </a:p>
          <a:p>
            <a:pPr indent="-361950" lvl="0" marL="457200" rtl="0" algn="l">
              <a:spcBef>
                <a:spcPts val="0"/>
              </a:spcBef>
              <a:spcAft>
                <a:spcPts val="0"/>
              </a:spcAft>
              <a:buSzPts val="2100"/>
              <a:buAutoNum type="romanUcPeriod"/>
            </a:pPr>
            <a:r>
              <a:rPr lang="en"/>
              <a:t>Take top K- nearest neighbors.</a:t>
            </a:r>
            <a:endParaRPr/>
          </a:p>
          <a:p>
            <a:pPr indent="-361950" lvl="0" marL="457200" rtl="0" algn="l">
              <a:spcBef>
                <a:spcPts val="0"/>
              </a:spcBef>
              <a:spcAft>
                <a:spcPts val="0"/>
              </a:spcAft>
              <a:buSzPts val="2100"/>
              <a:buAutoNum type="romanUcPeriod"/>
            </a:pPr>
            <a:r>
              <a:rPr lang="en"/>
              <a:t>Apply simple majority. </a:t>
            </a:r>
            <a:endParaRPr/>
          </a:p>
          <a:p>
            <a:pPr indent="-361950" lvl="0" marL="457200" rtl="0" algn="l">
              <a:spcBef>
                <a:spcPts val="0"/>
              </a:spcBef>
              <a:spcAft>
                <a:spcPts val="0"/>
              </a:spcAft>
              <a:buSzPts val="2100"/>
              <a:buAutoNum type="romanUcPeriod"/>
            </a:pPr>
            <a:r>
              <a:rPr lang="en"/>
              <a:t>Predict class label with more neighbors for input sample. </a:t>
            </a:r>
            <a:endParaRPr/>
          </a:p>
        </p:txBody>
      </p:sp>
      <p:grpSp>
        <p:nvGrpSpPr>
          <p:cNvPr id="2079" name="Google Shape;2079;p30"/>
          <p:cNvGrpSpPr/>
          <p:nvPr/>
        </p:nvGrpSpPr>
        <p:grpSpPr>
          <a:xfrm>
            <a:off x="5223124" y="1747380"/>
            <a:ext cx="4264443" cy="2945603"/>
            <a:chOff x="5011723" y="1494466"/>
            <a:chExt cx="4267431" cy="2947666"/>
          </a:xfrm>
        </p:grpSpPr>
        <p:grpSp>
          <p:nvGrpSpPr>
            <p:cNvPr id="2080" name="Google Shape;2080;p30"/>
            <p:cNvGrpSpPr/>
            <p:nvPr/>
          </p:nvGrpSpPr>
          <p:grpSpPr>
            <a:xfrm>
              <a:off x="5011723" y="1494466"/>
              <a:ext cx="2857496" cy="2154750"/>
              <a:chOff x="3499629" y="1503696"/>
              <a:chExt cx="1163286" cy="877163"/>
            </a:xfrm>
          </p:grpSpPr>
          <p:sp>
            <p:nvSpPr>
              <p:cNvPr id="2081" name="Google Shape;2081;p30"/>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4" name="Google Shape;2094;p30"/>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095" name="Google Shape;2095;p30"/>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99" name="Google Shape;2099;p30"/>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100" name="Google Shape;2100;p30"/>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101" name="Google Shape;2101;p30"/>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102" name="Google Shape;2102;p30"/>
            <p:cNvGrpSpPr/>
            <p:nvPr/>
          </p:nvGrpSpPr>
          <p:grpSpPr>
            <a:xfrm>
              <a:off x="6090716" y="2028530"/>
              <a:ext cx="978651" cy="1086812"/>
              <a:chOff x="6151275" y="2095925"/>
              <a:chExt cx="857113" cy="951841"/>
            </a:xfrm>
          </p:grpSpPr>
          <p:sp>
            <p:nvSpPr>
              <p:cNvPr id="2103" name="Google Shape;2103;p30"/>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05" name="Google Shape;2105;p30"/>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