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4"/>
  </p:sldMasterIdLst>
  <p:notesMasterIdLst>
    <p:notesMasterId r:id="rId144"/>
  </p:notesMasterIdLst>
  <p:sldIdLst>
    <p:sldId id="256" r:id="rId5"/>
    <p:sldId id="257" r:id="rId6"/>
    <p:sldId id="258"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95" r:id="rId21"/>
    <p:sldId id="274" r:id="rId22"/>
    <p:sldId id="275" r:id="rId23"/>
    <p:sldId id="276" r:id="rId24"/>
    <p:sldId id="277" r:id="rId25"/>
    <p:sldId id="278" r:id="rId26"/>
    <p:sldId id="279" r:id="rId27"/>
    <p:sldId id="280" r:id="rId28"/>
    <p:sldId id="281" r:id="rId29"/>
    <p:sldId id="282" r:id="rId30"/>
    <p:sldId id="297" r:id="rId31"/>
    <p:sldId id="283" r:id="rId32"/>
    <p:sldId id="284" r:id="rId33"/>
    <p:sldId id="285" r:id="rId34"/>
    <p:sldId id="286" r:id="rId35"/>
    <p:sldId id="288" r:id="rId36"/>
    <p:sldId id="287" r:id="rId37"/>
    <p:sldId id="289" r:id="rId38"/>
    <p:sldId id="296" r:id="rId39"/>
    <p:sldId id="290" r:id="rId40"/>
    <p:sldId id="291" r:id="rId41"/>
    <p:sldId id="292" r:id="rId42"/>
    <p:sldId id="293" r:id="rId43"/>
    <p:sldId id="317" r:id="rId44"/>
    <p:sldId id="319" r:id="rId45"/>
    <p:sldId id="294" r:id="rId46"/>
    <p:sldId id="316" r:id="rId47"/>
    <p:sldId id="298" r:id="rId48"/>
    <p:sldId id="299" r:id="rId49"/>
    <p:sldId id="300" r:id="rId50"/>
    <p:sldId id="301" r:id="rId51"/>
    <p:sldId id="302" r:id="rId52"/>
    <p:sldId id="303" r:id="rId53"/>
    <p:sldId id="320" r:id="rId54"/>
    <p:sldId id="306" r:id="rId55"/>
    <p:sldId id="307" r:id="rId56"/>
    <p:sldId id="308" r:id="rId57"/>
    <p:sldId id="309" r:id="rId58"/>
    <p:sldId id="310" r:id="rId59"/>
    <p:sldId id="311" r:id="rId60"/>
    <p:sldId id="312" r:id="rId61"/>
    <p:sldId id="313" r:id="rId62"/>
    <p:sldId id="321" r:id="rId63"/>
    <p:sldId id="315" r:id="rId64"/>
    <p:sldId id="318"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322"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9E2A6-0CF3-40B4-A052-7738D3CB313E}" v="4" dt="2020-09-23T18:18:46.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microsoft.com/office/2016/11/relationships/changesInfo" Target="changesInfos/changesInfo1.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microsoft.com/office/2015/10/relationships/revisionInfo" Target="revisionInfo.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notesMaster" Target="notesMasters/notesMaster1.xml"/><Relationship Id="rId90" Type="http://schemas.openxmlformats.org/officeDocument/2006/relationships/slide" Target="slides/slide8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KAAN BERIWAL" userId="S::muskaan.beriwal@svkmmumbai.onmicrosoft.com::71c27ed0-026d-4c41-858f-c0cc419fa990" providerId="AD" clId="Web-{0DA9E2A6-0CF3-40B4-A052-7738D3CB313E}"/>
    <pc:docChg chg="addSld delSld">
      <pc:chgData name="MUSKAAN BERIWAL" userId="S::muskaan.beriwal@svkmmumbai.onmicrosoft.com::71c27ed0-026d-4c41-858f-c0cc419fa990" providerId="AD" clId="Web-{0DA9E2A6-0CF3-40B4-A052-7738D3CB313E}" dt="2020-09-23T18:18:46.841" v="3"/>
      <pc:docMkLst>
        <pc:docMk/>
      </pc:docMkLst>
      <pc:sldChg chg="add del">
        <pc:chgData name="MUSKAAN BERIWAL" userId="S::muskaan.beriwal@svkmmumbai.onmicrosoft.com::71c27ed0-026d-4c41-858f-c0cc419fa990" providerId="AD" clId="Web-{0DA9E2A6-0CF3-40B4-A052-7738D3CB313E}" dt="2020-09-23T18:18:44.279" v="2"/>
        <pc:sldMkLst>
          <pc:docMk/>
          <pc:sldMk cId="1515902426" sldId="296"/>
        </pc:sldMkLst>
      </pc:sldChg>
      <pc:sldChg chg="new del">
        <pc:chgData name="MUSKAAN BERIWAL" userId="S::muskaan.beriwal@svkmmumbai.onmicrosoft.com::71c27ed0-026d-4c41-858f-c0cc419fa990" providerId="AD" clId="Web-{0DA9E2A6-0CF3-40B4-A052-7738D3CB313E}" dt="2020-09-23T18:18:46.841" v="3"/>
        <pc:sldMkLst>
          <pc:docMk/>
          <pc:sldMk cId="1637915165"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C5D7B-FA7D-437C-B799-E6B446C2A092}" type="datetimeFigureOut">
              <a:rPr lang="en-IN" smtClean="0"/>
              <a:t>23-09-2020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C010-D7EC-4B55-9768-892BF80A6DC0}" type="slidenum">
              <a:rPr lang="en-IN" smtClean="0"/>
              <a:t>‹#›</a:t>
            </a:fld>
            <a:endParaRPr lang="en-IN"/>
          </a:p>
        </p:txBody>
      </p:sp>
    </p:spTree>
    <p:extLst>
      <p:ext uri="{BB962C8B-B14F-4D97-AF65-F5344CB8AC3E}">
        <p14:creationId xmlns:p14="http://schemas.microsoft.com/office/powerpoint/2010/main" val="34099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0F306BB1-B912-4D98-A649-0FF0C29187E9}" type="datetime1">
              <a:rPr lang="en-US" smtClean="0"/>
              <a:t>9/23/2020</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24673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8B02A-E1D3-4D04-A7C4-78B8DD35F1A9}"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2173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AC09A6-BDBB-43F0-BFC0-52AC8BF01AED}"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4377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72EF5-93C6-40FB-BAB4-6E9A61ABD966}"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105747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BDF4F-08F2-4FA1-8CB9-188E1774BD53}" type="datetime1">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62570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6B8B3-7356-49D1-811F-FA6D8215EE22}"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3654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2B84-D1A2-401D-A6DB-3FDB110D0E0C}" type="datetime1">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2457284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6C2F-B4BD-4340-9BE6-798B4CB5985E}" type="datetime1">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409898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9580-E039-427D-BFE3-B5DE8E76802F}" type="datetime1">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E6C07-4D23-4B5F-A2CA-6DC542D0D4A5}" type="slidenum">
              <a:rPr lang="en-US" smtClean="0"/>
              <a:t>‹#›</a:t>
            </a:fld>
            <a:endParaRPr lang="en-US"/>
          </a:p>
        </p:txBody>
      </p:sp>
    </p:spTree>
    <p:extLst>
      <p:ext uri="{BB962C8B-B14F-4D97-AF65-F5344CB8AC3E}">
        <p14:creationId xmlns:p14="http://schemas.microsoft.com/office/powerpoint/2010/main" val="88031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0B136419-13F0-4D67-8FCC-45F47BF3D22E}" type="datetime1">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12378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D604B12-4CF8-4D4F-A405-55F28831D4A1}" type="datetime1">
              <a:rPr lang="en-US" smtClean="0"/>
              <a:t>9/23/2020</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236981324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E2F3EDE7-4660-4683-9FDE-A2A223500C37}" type="datetime1">
              <a:rPr lang="en-US" smtClean="0"/>
              <a:t>9/23/2020</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EDE6C07-4D23-4B5F-A2CA-6DC542D0D4A5}" type="slidenum">
              <a:rPr lang="en-US" smtClean="0"/>
              <a:t>‹#›</a:t>
            </a:fld>
            <a:endParaRPr lang="en-US"/>
          </a:p>
        </p:txBody>
      </p:sp>
    </p:spTree>
    <p:extLst>
      <p:ext uri="{BB962C8B-B14F-4D97-AF65-F5344CB8AC3E}">
        <p14:creationId xmlns:p14="http://schemas.microsoft.com/office/powerpoint/2010/main" val="4063592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homepages.uel.ac.uk/u0115449/myweb14/Glossary.htm"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homepages.uel.ac.uk/u0115449/myweb14/Glossary.htm"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Networks:</a:t>
            </a:r>
            <a:br>
              <a:rPr lang="en-US" dirty="0"/>
            </a:br>
            <a:r>
              <a:rPr lang="en-US" dirty="0"/>
              <a:t>Unit 4- MAC Layer</a:t>
            </a:r>
          </a:p>
        </p:txBody>
      </p:sp>
      <p:sp>
        <p:nvSpPr>
          <p:cNvPr id="3" name="Subtitle 2"/>
          <p:cNvSpPr>
            <a:spLocks noGrp="1"/>
          </p:cNvSpPr>
          <p:nvPr>
            <p:ph type="subTitle" idx="1"/>
          </p:nvPr>
        </p:nvSpPr>
        <p:spPr/>
        <p:txBody>
          <a:bodyPr/>
          <a:lstStyle/>
          <a:p>
            <a:r>
              <a:rPr lang="en-US" dirty="0"/>
              <a:t>Prof. </a:t>
            </a:r>
            <a:r>
              <a:rPr lang="en-US" dirty="0" err="1"/>
              <a:t>Swarnalata</a:t>
            </a:r>
            <a:r>
              <a:rPr lang="en-US" dirty="0"/>
              <a:t> </a:t>
            </a:r>
            <a:r>
              <a:rPr lang="en-US" dirty="0" err="1"/>
              <a:t>Bollavarapu</a:t>
            </a:r>
            <a:endParaRPr lang="en-US" dirty="0"/>
          </a:p>
          <a:p>
            <a:r>
              <a:rPr lang="en-US" dirty="0"/>
              <a:t>Contact: swarnalata.b@nmims.edu</a:t>
            </a:r>
          </a:p>
        </p:txBody>
      </p:sp>
    </p:spTree>
    <p:extLst>
      <p:ext uri="{BB962C8B-B14F-4D97-AF65-F5344CB8AC3E}">
        <p14:creationId xmlns:p14="http://schemas.microsoft.com/office/powerpoint/2010/main" val="29931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3AFE947-DC51-44BB-A31E-F6FA41C9D4F1}"/>
              </a:ext>
            </a:extLst>
          </p:cNvPr>
          <p:cNvSpPr>
            <a:spLocks noGrp="1"/>
          </p:cNvSpPr>
          <p:nvPr>
            <p:ph type="title"/>
          </p:nvPr>
        </p:nvSpPr>
        <p:spPr/>
        <p:txBody>
          <a:bodyPr/>
          <a:lstStyle/>
          <a:p>
            <a:pPr eaLnBrk="1" hangingPunct="1"/>
            <a:r>
              <a:rPr lang="en-US" altLang="en-US"/>
              <a:t>Station Model</a:t>
            </a:r>
          </a:p>
        </p:txBody>
      </p:sp>
      <p:sp>
        <p:nvSpPr>
          <p:cNvPr id="16387" name="Content Placeholder 2">
            <a:extLst>
              <a:ext uri="{FF2B5EF4-FFF2-40B4-BE49-F238E27FC236}">
                <a16:creationId xmlns:a16="http://schemas.microsoft.com/office/drawing/2014/main" id="{067AACF9-B3FA-4723-9B91-38DDC01EA7DA}"/>
              </a:ext>
            </a:extLst>
          </p:cNvPr>
          <p:cNvSpPr>
            <a:spLocks noGrp="1"/>
          </p:cNvSpPr>
          <p:nvPr>
            <p:ph sz="quarter" idx="1"/>
          </p:nvPr>
        </p:nvSpPr>
        <p:spPr/>
        <p:txBody>
          <a:bodyPr>
            <a:normAutofit lnSpcReduction="10000"/>
          </a:bodyPr>
          <a:lstStyle/>
          <a:p>
            <a:pPr algn="just" eaLnBrk="1" hangingPunct="1"/>
            <a:r>
              <a:rPr lang="en-US" altLang="en-US" sz="2800"/>
              <a:t> Model consist of N independent stations(computer, telephones or personal communicators)</a:t>
            </a:r>
          </a:p>
          <a:p>
            <a:pPr algn="just" eaLnBrk="1" hangingPunct="1"/>
            <a:r>
              <a:rPr lang="en-US" altLang="en-US" sz="2800"/>
              <a:t> Each station will have program to generate frame</a:t>
            </a:r>
          </a:p>
          <a:p>
            <a:pPr algn="just" eaLnBrk="1" hangingPunct="1"/>
            <a:r>
              <a:rPr lang="en-US" altLang="en-US" sz="2800"/>
              <a:t> Stations are sometimes called </a:t>
            </a:r>
            <a:r>
              <a:rPr lang="en-US" altLang="en-US" sz="2800" b="1"/>
              <a:t>terminals</a:t>
            </a:r>
          </a:p>
          <a:p>
            <a:pPr algn="just" eaLnBrk="1" hangingPunct="1"/>
            <a:r>
              <a:rPr lang="en-US" altLang="en-US" sz="2800"/>
              <a:t>The probability of frame being generated in the interval of length ∆t is lamda ∆t , where lamda is a constant (arrival rate of new frames).</a:t>
            </a:r>
          </a:p>
          <a:p>
            <a:pPr algn="just" eaLnBrk="1" hangingPunct="1"/>
            <a:r>
              <a:rPr lang="en-US" altLang="en-US" sz="2800"/>
              <a:t>Once a frame is generated station is blocked and will do nothing till frame is transmitted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458C8E35-6979-4537-A28F-FF27A2410C0F}"/>
              </a:ext>
            </a:extLst>
          </p:cNvPr>
          <p:cNvSpPr>
            <a:spLocks noGrp="1"/>
          </p:cNvSpPr>
          <p:nvPr>
            <p:ph type="title"/>
          </p:nvPr>
        </p:nvSpPr>
        <p:spPr/>
        <p:txBody>
          <a:bodyPr/>
          <a:lstStyle/>
          <a:p>
            <a:pPr eaLnBrk="1" hangingPunct="1"/>
            <a:r>
              <a:rPr lang="en-US" altLang="en-US"/>
              <a:t>Check from Tanenbaum	</a:t>
            </a:r>
          </a:p>
        </p:txBody>
      </p:sp>
      <p:sp>
        <p:nvSpPr>
          <p:cNvPr id="101379" name="Content Placeholder 2">
            <a:extLst>
              <a:ext uri="{FF2B5EF4-FFF2-40B4-BE49-F238E27FC236}">
                <a16:creationId xmlns:a16="http://schemas.microsoft.com/office/drawing/2014/main" id="{47AF594C-8117-4E3B-8536-56DDADD22448}"/>
              </a:ext>
            </a:extLst>
          </p:cNvPr>
          <p:cNvSpPr>
            <a:spLocks noGrp="1"/>
          </p:cNvSpPr>
          <p:nvPr>
            <p:ph sz="quarter" idx="1"/>
          </p:nvPr>
        </p:nvSpPr>
        <p:spPr>
          <a:xfrm>
            <a:off x="914400" y="1371600"/>
            <a:ext cx="7772400" cy="4876800"/>
          </a:xfrm>
        </p:spPr>
        <p:txBody>
          <a:bodyPr/>
          <a:lstStyle/>
          <a:p>
            <a:pPr algn="just" eaLnBrk="1" hangingPunct="1"/>
            <a:r>
              <a:rPr lang="en-US" altLang="en-US" sz="3100"/>
              <a:t>Fast Ethernet</a:t>
            </a:r>
          </a:p>
          <a:p>
            <a:pPr algn="just" eaLnBrk="1" hangingPunct="1"/>
            <a:r>
              <a:rPr lang="en-US" altLang="en-US" sz="3100"/>
              <a:t>Gigabit Ethernet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99CECABE-9D38-4413-A7CD-9C39049E53C7}"/>
              </a:ext>
            </a:extLst>
          </p:cNvPr>
          <p:cNvSpPr>
            <a:spLocks noGrp="1"/>
          </p:cNvSpPr>
          <p:nvPr>
            <p:ph type="title"/>
          </p:nvPr>
        </p:nvSpPr>
        <p:spPr/>
        <p:txBody>
          <a:bodyPr/>
          <a:lstStyle/>
          <a:p>
            <a:pPr eaLnBrk="1" hangingPunct="1"/>
            <a:r>
              <a:rPr lang="en-US" altLang="en-US"/>
              <a:t>Data Link layer Switching</a:t>
            </a:r>
          </a:p>
        </p:txBody>
      </p:sp>
      <p:sp>
        <p:nvSpPr>
          <p:cNvPr id="102403" name="Content Placeholder 2">
            <a:extLst>
              <a:ext uri="{FF2B5EF4-FFF2-40B4-BE49-F238E27FC236}">
                <a16:creationId xmlns:a16="http://schemas.microsoft.com/office/drawing/2014/main" id="{696F2DA8-AC11-4759-9E95-36F2D73B4A1B}"/>
              </a:ext>
            </a:extLst>
          </p:cNvPr>
          <p:cNvSpPr>
            <a:spLocks noGrp="1"/>
          </p:cNvSpPr>
          <p:nvPr>
            <p:ph sz="quarter" idx="1"/>
          </p:nvPr>
        </p:nvSpPr>
        <p:spPr>
          <a:xfrm>
            <a:off x="914400" y="1371600"/>
            <a:ext cx="7772400" cy="4876800"/>
          </a:xfrm>
        </p:spPr>
        <p:txBody>
          <a:bodyPr/>
          <a:lstStyle/>
          <a:p>
            <a:pPr algn="just" eaLnBrk="1" hangingPunct="1"/>
            <a:r>
              <a:rPr lang="en-US" altLang="en-US" sz="3100"/>
              <a:t> Many organizations have multiple LANs and wish to connect them</a:t>
            </a:r>
          </a:p>
          <a:p>
            <a:pPr algn="just" eaLnBrk="1" hangingPunct="1"/>
            <a:r>
              <a:rPr lang="en-US" altLang="en-US" sz="3100"/>
              <a:t> LANs can be connected using bridges</a:t>
            </a:r>
          </a:p>
          <a:p>
            <a:pPr algn="just" eaLnBrk="1" hangingPunct="1"/>
            <a:r>
              <a:rPr lang="en-US" altLang="en-US" sz="3100"/>
              <a:t>Bridges operate at DLL</a:t>
            </a:r>
          </a:p>
          <a:p>
            <a:pPr algn="just" eaLnBrk="1" hangingPunct="1"/>
            <a:r>
              <a:rPr lang="en-US" altLang="en-US" sz="3100"/>
              <a:t>Bridges check DLL address to do routing</a:t>
            </a:r>
          </a:p>
          <a:p>
            <a:pPr algn="just" eaLnBrk="1" hangingPunct="1"/>
            <a:r>
              <a:rPr lang="en-US" altLang="en-US" sz="3100"/>
              <a:t>Bridges are different from routers</a:t>
            </a:r>
          </a:p>
          <a:p>
            <a:pPr algn="just" eaLnBrk="1" hangingPunct="1"/>
            <a:r>
              <a:rPr lang="en-US" altLang="en-US" sz="3100"/>
              <a:t>Routers operate at network layer and check network layer address that is IP address for do routing.</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C028AF6F-BBB3-425C-B167-68C97C65453C}"/>
              </a:ext>
            </a:extLst>
          </p:cNvPr>
          <p:cNvSpPr>
            <a:spLocks noGrp="1"/>
          </p:cNvSpPr>
          <p:nvPr>
            <p:ph type="title"/>
          </p:nvPr>
        </p:nvSpPr>
        <p:spPr/>
        <p:txBody>
          <a:bodyPr/>
          <a:lstStyle/>
          <a:p>
            <a:pPr eaLnBrk="1" hangingPunct="1"/>
            <a:r>
              <a:rPr lang="en-US" altLang="en-US"/>
              <a:t>Data Link layer Switching</a:t>
            </a:r>
          </a:p>
        </p:txBody>
      </p:sp>
      <p:sp>
        <p:nvSpPr>
          <p:cNvPr id="103427" name="Content Placeholder 2">
            <a:extLst>
              <a:ext uri="{FF2B5EF4-FFF2-40B4-BE49-F238E27FC236}">
                <a16:creationId xmlns:a16="http://schemas.microsoft.com/office/drawing/2014/main" id="{73B01AD1-DADF-487C-86D4-E9FB038941E5}"/>
              </a:ext>
            </a:extLst>
          </p:cNvPr>
          <p:cNvSpPr>
            <a:spLocks noGrp="1"/>
          </p:cNvSpPr>
          <p:nvPr>
            <p:ph sz="quarter" idx="1"/>
          </p:nvPr>
        </p:nvSpPr>
        <p:spPr>
          <a:xfrm>
            <a:off x="914400" y="1371600"/>
            <a:ext cx="7772400" cy="4876800"/>
          </a:xfrm>
        </p:spPr>
        <p:txBody>
          <a:bodyPr/>
          <a:lstStyle/>
          <a:p>
            <a:pPr algn="just" eaLnBrk="1" hangingPunct="1"/>
            <a:r>
              <a:rPr lang="en-US" altLang="en-US" sz="3100"/>
              <a:t> When bridges can be used?</a:t>
            </a:r>
          </a:p>
          <a:p>
            <a:pPr algn="just" eaLnBrk="1" hangingPunct="1"/>
            <a:r>
              <a:rPr lang="en-US" altLang="en-US" sz="3100" b="1"/>
              <a:t>First Reason:</a:t>
            </a:r>
          </a:p>
          <a:p>
            <a:pPr algn="just" eaLnBrk="1" hangingPunct="1"/>
            <a:r>
              <a:rPr lang="en-US" altLang="en-US" sz="3100"/>
              <a:t> Many departments in corporate,  university etc.</a:t>
            </a:r>
          </a:p>
          <a:p>
            <a:pPr algn="just" eaLnBrk="1" hangingPunct="1"/>
            <a:r>
              <a:rPr lang="en-US" altLang="en-US" sz="3100"/>
              <a:t>Each developed LAN according to there own feasibility</a:t>
            </a:r>
          </a:p>
          <a:p>
            <a:pPr algn="just" eaLnBrk="1" hangingPunct="1"/>
            <a:r>
              <a:rPr lang="en-US" altLang="en-US" sz="3100"/>
              <a:t>Sooner or later need arise for there interaction</a:t>
            </a:r>
          </a:p>
          <a:p>
            <a:pPr algn="just" eaLnBrk="1" hangingPunct="1"/>
            <a:endParaRPr lang="en-US" altLang="en-US" sz="3100"/>
          </a:p>
          <a:p>
            <a:pPr algn="just" eaLnBrk="1" hangingPunct="1"/>
            <a:r>
              <a:rPr lang="en-US" altLang="en-US" sz="3100"/>
              <a:t> Bridges are used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8ABC1A5A-4D46-4E53-8ED6-839D609559D9}"/>
              </a:ext>
            </a:extLst>
          </p:cNvPr>
          <p:cNvSpPr>
            <a:spLocks noGrp="1"/>
          </p:cNvSpPr>
          <p:nvPr>
            <p:ph type="title"/>
          </p:nvPr>
        </p:nvSpPr>
        <p:spPr/>
        <p:txBody>
          <a:bodyPr/>
          <a:lstStyle/>
          <a:p>
            <a:pPr eaLnBrk="1" hangingPunct="1"/>
            <a:r>
              <a:rPr lang="en-US" altLang="en-US"/>
              <a:t>Data Link layer Switching</a:t>
            </a:r>
          </a:p>
        </p:txBody>
      </p:sp>
      <p:sp>
        <p:nvSpPr>
          <p:cNvPr id="104451" name="Content Placeholder 2">
            <a:extLst>
              <a:ext uri="{FF2B5EF4-FFF2-40B4-BE49-F238E27FC236}">
                <a16:creationId xmlns:a16="http://schemas.microsoft.com/office/drawing/2014/main" id="{12FE9EB9-C4AB-4C89-8A03-3C88095AB668}"/>
              </a:ext>
            </a:extLst>
          </p:cNvPr>
          <p:cNvSpPr>
            <a:spLocks noGrp="1"/>
          </p:cNvSpPr>
          <p:nvPr>
            <p:ph sz="quarter" idx="1"/>
          </p:nvPr>
        </p:nvSpPr>
        <p:spPr>
          <a:xfrm>
            <a:off x="914400" y="1371600"/>
            <a:ext cx="7772400" cy="4876800"/>
          </a:xfrm>
        </p:spPr>
        <p:txBody>
          <a:bodyPr/>
          <a:lstStyle/>
          <a:p>
            <a:pPr algn="just" eaLnBrk="1" hangingPunct="1"/>
            <a:r>
              <a:rPr lang="en-US" altLang="en-US" sz="3100" b="1"/>
              <a:t>Second Reason:</a:t>
            </a:r>
          </a:p>
          <a:p>
            <a:pPr algn="just" eaLnBrk="1" hangingPunct="1">
              <a:buFont typeface="Wingdings 2" panose="05020102010507070707" pitchFamily="18" charset="2"/>
              <a:buNone/>
            </a:pPr>
            <a:endParaRPr lang="en-US" altLang="en-US" sz="3100" b="1"/>
          </a:p>
          <a:p>
            <a:pPr algn="just" eaLnBrk="1" hangingPunct="1"/>
            <a:r>
              <a:rPr lang="en-US" altLang="en-US" sz="3100"/>
              <a:t>Organization may be geographically spread among several buildings</a:t>
            </a:r>
          </a:p>
          <a:p>
            <a:pPr algn="just" eaLnBrk="1" hangingPunct="1"/>
            <a:endParaRPr lang="en-US" altLang="en-US" sz="3100"/>
          </a:p>
          <a:p>
            <a:pPr algn="just" eaLnBrk="1" hangingPunct="1"/>
            <a:r>
              <a:rPr lang="en-US" altLang="en-US" sz="3100"/>
              <a:t> It may be cheaper to have separate LANs in each building and connect them with bridges and laser links than to run a single cable over the entire site.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F725C79-D2FB-4C09-B90C-8FAB88557CD1}"/>
              </a:ext>
            </a:extLst>
          </p:cNvPr>
          <p:cNvSpPr>
            <a:spLocks noGrp="1"/>
          </p:cNvSpPr>
          <p:nvPr>
            <p:ph type="title"/>
          </p:nvPr>
        </p:nvSpPr>
        <p:spPr/>
        <p:txBody>
          <a:bodyPr/>
          <a:lstStyle/>
          <a:p>
            <a:pPr eaLnBrk="1" hangingPunct="1"/>
            <a:r>
              <a:rPr lang="en-US" altLang="en-US"/>
              <a:t>Data Link layer Switching</a:t>
            </a:r>
          </a:p>
        </p:txBody>
      </p:sp>
      <p:sp>
        <p:nvSpPr>
          <p:cNvPr id="105475" name="Content Placeholder 2">
            <a:extLst>
              <a:ext uri="{FF2B5EF4-FFF2-40B4-BE49-F238E27FC236}">
                <a16:creationId xmlns:a16="http://schemas.microsoft.com/office/drawing/2014/main" id="{3F9B0451-F666-4548-92BD-972483DAC0D0}"/>
              </a:ext>
            </a:extLst>
          </p:cNvPr>
          <p:cNvSpPr>
            <a:spLocks noGrp="1"/>
          </p:cNvSpPr>
          <p:nvPr>
            <p:ph sz="quarter" idx="1"/>
          </p:nvPr>
        </p:nvSpPr>
        <p:spPr>
          <a:xfrm>
            <a:off x="914400" y="1371600"/>
            <a:ext cx="7772400" cy="4876800"/>
          </a:xfrm>
        </p:spPr>
        <p:txBody>
          <a:bodyPr/>
          <a:lstStyle/>
          <a:p>
            <a:pPr algn="just" eaLnBrk="1" hangingPunct="1"/>
            <a:r>
              <a:rPr lang="en-US" altLang="en-US" sz="3100" b="1"/>
              <a:t>Third Reason:</a:t>
            </a:r>
          </a:p>
          <a:p>
            <a:pPr algn="just" eaLnBrk="1" hangingPunct="1">
              <a:buFont typeface="Wingdings 2" panose="05020102010507070707" pitchFamily="18" charset="2"/>
              <a:buNone/>
            </a:pPr>
            <a:endParaRPr lang="en-US" altLang="en-US" sz="3100" b="1"/>
          </a:p>
          <a:p>
            <a:pPr algn="just" eaLnBrk="1" hangingPunct="1"/>
            <a:r>
              <a:rPr lang="en-US" altLang="en-US" sz="3100"/>
              <a:t> It may be necessary to split a single LAN into separate LANs to accommodate more load</a:t>
            </a:r>
          </a:p>
          <a:p>
            <a:pPr algn="just" eaLnBrk="1" hangingPunct="1"/>
            <a:endParaRPr lang="en-US" altLang="en-US" sz="3100"/>
          </a:p>
          <a:p>
            <a:pPr algn="just" eaLnBrk="1" hangingPunct="1"/>
            <a:r>
              <a:rPr lang="en-US" altLang="en-US" sz="3100"/>
              <a:t> For example : </a:t>
            </a:r>
            <a:r>
              <a:rPr lang="en-US" altLang="en-US" sz="3200"/>
              <a:t>At many universities thousands of workstations are available for student and faculty computing.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305932CA-9A52-432F-B421-69D11868AC03}"/>
              </a:ext>
            </a:extLst>
          </p:cNvPr>
          <p:cNvSpPr>
            <a:spLocks noGrp="1"/>
          </p:cNvSpPr>
          <p:nvPr>
            <p:ph type="title"/>
          </p:nvPr>
        </p:nvSpPr>
        <p:spPr/>
        <p:txBody>
          <a:bodyPr/>
          <a:lstStyle/>
          <a:p>
            <a:pPr eaLnBrk="1" hangingPunct="1"/>
            <a:r>
              <a:rPr lang="en-US" altLang="en-US"/>
              <a:t>Data Link layer Switching</a:t>
            </a:r>
          </a:p>
        </p:txBody>
      </p:sp>
      <p:sp>
        <p:nvSpPr>
          <p:cNvPr id="106499" name="Content Placeholder 2">
            <a:extLst>
              <a:ext uri="{FF2B5EF4-FFF2-40B4-BE49-F238E27FC236}">
                <a16:creationId xmlns:a16="http://schemas.microsoft.com/office/drawing/2014/main" id="{80B85780-73A2-4406-B451-CD732D7A3CD3}"/>
              </a:ext>
            </a:extLst>
          </p:cNvPr>
          <p:cNvSpPr>
            <a:spLocks noGrp="1"/>
          </p:cNvSpPr>
          <p:nvPr>
            <p:ph sz="quarter" idx="1"/>
          </p:nvPr>
        </p:nvSpPr>
        <p:spPr>
          <a:xfrm>
            <a:off x="914400" y="1371600"/>
            <a:ext cx="7772400" cy="4876800"/>
          </a:xfrm>
        </p:spPr>
        <p:txBody>
          <a:bodyPr/>
          <a:lstStyle/>
          <a:p>
            <a:pPr algn="just" eaLnBrk="1" hangingPunct="1"/>
            <a:r>
              <a:rPr lang="en-US" altLang="en-US" sz="3200"/>
              <a:t>Files are normally kept on file server machines and are downloaded to users' machines upon request. </a:t>
            </a:r>
          </a:p>
          <a:p>
            <a:pPr algn="just" eaLnBrk="1" hangingPunct="1"/>
            <a:endParaRPr lang="en-US" altLang="en-US" sz="3200"/>
          </a:p>
          <a:p>
            <a:pPr algn="just" eaLnBrk="1" hangingPunct="1"/>
            <a:r>
              <a:rPr lang="en-US" altLang="en-US" sz="3200"/>
              <a:t>The enormous scale of this system precludes putting all the workstations on a single LAN—the total bandwidth needed is far too high. Instead, multiple LANs connected by bridges are used</a:t>
            </a:r>
          </a:p>
          <a:p>
            <a:pPr algn="just" eaLnBrk="1" hangingPunct="1"/>
            <a:endParaRPr lang="en-US" altLang="en-US" sz="31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7423AC56-D96E-4FE4-B9A3-821495F622ED}"/>
              </a:ext>
            </a:extLst>
          </p:cNvPr>
          <p:cNvSpPr>
            <a:spLocks noGrp="1"/>
          </p:cNvSpPr>
          <p:nvPr>
            <p:ph type="title"/>
          </p:nvPr>
        </p:nvSpPr>
        <p:spPr/>
        <p:txBody>
          <a:bodyPr/>
          <a:lstStyle/>
          <a:p>
            <a:pPr eaLnBrk="1" hangingPunct="1"/>
            <a:r>
              <a:rPr lang="en-US" altLang="en-US"/>
              <a:t>Data Link layer Switching</a:t>
            </a:r>
          </a:p>
        </p:txBody>
      </p:sp>
      <p:pic>
        <p:nvPicPr>
          <p:cNvPr id="107523" name="Picture 4" descr="4-39">
            <a:extLst>
              <a:ext uri="{FF2B5EF4-FFF2-40B4-BE49-F238E27FC236}">
                <a16:creationId xmlns:a16="http://schemas.microsoft.com/office/drawing/2014/main" id="{526B9640-2BA4-4662-9F6E-34A39C883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5866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ADEF53D8-1090-4180-A8BD-4F1C33D6144B}"/>
              </a:ext>
            </a:extLst>
          </p:cNvPr>
          <p:cNvSpPr>
            <a:spLocks noGrp="1"/>
          </p:cNvSpPr>
          <p:nvPr>
            <p:ph type="title"/>
          </p:nvPr>
        </p:nvSpPr>
        <p:spPr/>
        <p:txBody>
          <a:bodyPr/>
          <a:lstStyle/>
          <a:p>
            <a:pPr eaLnBrk="1" hangingPunct="1"/>
            <a:r>
              <a:rPr lang="en-US" altLang="en-US"/>
              <a:t>Data Link layer Switching</a:t>
            </a:r>
          </a:p>
        </p:txBody>
      </p:sp>
      <p:sp>
        <p:nvSpPr>
          <p:cNvPr id="108547" name="Content Placeholder 2">
            <a:extLst>
              <a:ext uri="{FF2B5EF4-FFF2-40B4-BE49-F238E27FC236}">
                <a16:creationId xmlns:a16="http://schemas.microsoft.com/office/drawing/2014/main" id="{0EBAD631-3F89-4B04-8F2E-9D3E9A82FE7E}"/>
              </a:ext>
            </a:extLst>
          </p:cNvPr>
          <p:cNvSpPr>
            <a:spLocks noGrp="1"/>
          </p:cNvSpPr>
          <p:nvPr>
            <p:ph sz="quarter" idx="1"/>
          </p:nvPr>
        </p:nvSpPr>
        <p:spPr>
          <a:xfrm>
            <a:off x="914400" y="1371600"/>
            <a:ext cx="7772400" cy="4876800"/>
          </a:xfrm>
        </p:spPr>
        <p:txBody>
          <a:bodyPr/>
          <a:lstStyle/>
          <a:p>
            <a:pPr algn="just" eaLnBrk="1" hangingPunct="1"/>
            <a:r>
              <a:rPr lang="en-US" altLang="en-US" sz="3200" b="1"/>
              <a:t>Fourth Reason:</a:t>
            </a:r>
          </a:p>
          <a:p>
            <a:pPr algn="just" eaLnBrk="1" hangingPunct="1"/>
            <a:r>
              <a:rPr lang="en-US" altLang="en-US" sz="3200"/>
              <a:t> Sometimes a single LAN is enough but distance between two most distant machine is too great</a:t>
            </a:r>
          </a:p>
          <a:p>
            <a:pPr algn="just" eaLnBrk="1" hangingPunct="1"/>
            <a:r>
              <a:rPr lang="en-US" altLang="en-US" sz="3200"/>
              <a:t> Even if laying cable can work but round trip delay will increase </a:t>
            </a:r>
          </a:p>
          <a:p>
            <a:pPr algn="just" eaLnBrk="1" hangingPunct="1"/>
            <a:r>
              <a:rPr lang="en-US" altLang="en-US" sz="3200"/>
              <a:t>Solution partition the LAN and install bridges between the segments</a:t>
            </a:r>
          </a:p>
          <a:p>
            <a:pPr algn="just" eaLnBrk="1" hangingPunct="1"/>
            <a:endParaRPr lang="en-US" altLang="en-US" sz="3200"/>
          </a:p>
          <a:p>
            <a:pPr algn="just" eaLnBrk="1" hangingPunct="1"/>
            <a:endParaRPr lang="en-US" altLang="en-US" sz="31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A0F88FF7-3104-4049-A93E-6B1BBF9D741E}"/>
              </a:ext>
            </a:extLst>
          </p:cNvPr>
          <p:cNvSpPr>
            <a:spLocks noGrp="1"/>
          </p:cNvSpPr>
          <p:nvPr>
            <p:ph type="title"/>
          </p:nvPr>
        </p:nvSpPr>
        <p:spPr/>
        <p:txBody>
          <a:bodyPr/>
          <a:lstStyle/>
          <a:p>
            <a:pPr eaLnBrk="1" hangingPunct="1"/>
            <a:r>
              <a:rPr lang="en-US" altLang="en-US"/>
              <a:t>Data Link layer Switching</a:t>
            </a:r>
          </a:p>
        </p:txBody>
      </p:sp>
      <p:sp>
        <p:nvSpPr>
          <p:cNvPr id="109571" name="Content Placeholder 2">
            <a:extLst>
              <a:ext uri="{FF2B5EF4-FFF2-40B4-BE49-F238E27FC236}">
                <a16:creationId xmlns:a16="http://schemas.microsoft.com/office/drawing/2014/main" id="{4C59B3AB-4DA8-4796-9CF5-6FFC46F1D753}"/>
              </a:ext>
            </a:extLst>
          </p:cNvPr>
          <p:cNvSpPr>
            <a:spLocks noGrp="1"/>
          </p:cNvSpPr>
          <p:nvPr>
            <p:ph sz="quarter" idx="1"/>
          </p:nvPr>
        </p:nvSpPr>
        <p:spPr>
          <a:xfrm>
            <a:off x="914400" y="1371600"/>
            <a:ext cx="7772400" cy="4876800"/>
          </a:xfrm>
        </p:spPr>
        <p:txBody>
          <a:bodyPr>
            <a:normAutofit lnSpcReduction="10000"/>
          </a:bodyPr>
          <a:lstStyle/>
          <a:p>
            <a:pPr algn="just" eaLnBrk="1" hangingPunct="1"/>
            <a:r>
              <a:rPr lang="en-US" altLang="en-US" sz="3200" b="1"/>
              <a:t>Fifth Reason:</a:t>
            </a:r>
          </a:p>
          <a:p>
            <a:pPr algn="just" eaLnBrk="1" hangingPunct="1"/>
            <a:endParaRPr lang="en-US" altLang="en-US" sz="3200" b="1"/>
          </a:p>
          <a:p>
            <a:pPr algn="just" eaLnBrk="1" hangingPunct="1"/>
            <a:r>
              <a:rPr lang="en-US" altLang="en-US" sz="3200" b="1"/>
              <a:t> </a:t>
            </a:r>
            <a:r>
              <a:rPr lang="en-US" altLang="en-US" sz="3200"/>
              <a:t>For reliability </a:t>
            </a:r>
          </a:p>
          <a:p>
            <a:pPr algn="just" eaLnBrk="1" hangingPunct="1"/>
            <a:endParaRPr lang="en-US" altLang="en-US" sz="3200"/>
          </a:p>
          <a:p>
            <a:pPr algn="just" eaLnBrk="1" hangingPunct="1"/>
            <a:r>
              <a:rPr lang="en-US" altLang="en-US" sz="3200"/>
              <a:t>Bridges can be designed in such a way that it can identify good packets and garbled packets. </a:t>
            </a:r>
          </a:p>
          <a:p>
            <a:pPr algn="just" eaLnBrk="1" hangingPunct="1"/>
            <a:endParaRPr lang="en-US" altLang="en-US" sz="3200"/>
          </a:p>
          <a:p>
            <a:pPr algn="just" eaLnBrk="1" hangingPunct="1"/>
            <a:r>
              <a:rPr lang="en-US" altLang="en-US" sz="3200"/>
              <a:t>If any node is transmitting garbled packets bridge can stop forwarding it further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9C7B0CD-A93C-43A6-884D-BA6DDDE5E05E}"/>
              </a:ext>
            </a:extLst>
          </p:cNvPr>
          <p:cNvSpPr>
            <a:spLocks noGrp="1"/>
          </p:cNvSpPr>
          <p:nvPr>
            <p:ph type="title"/>
          </p:nvPr>
        </p:nvSpPr>
        <p:spPr/>
        <p:txBody>
          <a:bodyPr/>
          <a:lstStyle/>
          <a:p>
            <a:pPr eaLnBrk="1" hangingPunct="1"/>
            <a:r>
              <a:rPr lang="en-US" altLang="en-US"/>
              <a:t>Data Link layer Switching</a:t>
            </a:r>
          </a:p>
        </p:txBody>
      </p:sp>
      <p:sp>
        <p:nvSpPr>
          <p:cNvPr id="110595" name="Content Placeholder 2">
            <a:extLst>
              <a:ext uri="{FF2B5EF4-FFF2-40B4-BE49-F238E27FC236}">
                <a16:creationId xmlns:a16="http://schemas.microsoft.com/office/drawing/2014/main" id="{F79E3051-D54B-4104-812B-BAEE9C5760DA}"/>
              </a:ext>
            </a:extLst>
          </p:cNvPr>
          <p:cNvSpPr>
            <a:spLocks noGrp="1"/>
          </p:cNvSpPr>
          <p:nvPr>
            <p:ph sz="quarter" idx="1"/>
          </p:nvPr>
        </p:nvSpPr>
        <p:spPr>
          <a:xfrm>
            <a:off x="914400" y="1371600"/>
            <a:ext cx="7772400" cy="4876800"/>
          </a:xfrm>
        </p:spPr>
        <p:txBody>
          <a:bodyPr/>
          <a:lstStyle/>
          <a:p>
            <a:pPr algn="just" eaLnBrk="1" hangingPunct="1"/>
            <a:r>
              <a:rPr lang="en-US" altLang="en-US" sz="3200" b="1"/>
              <a:t>Sixth Reason:</a:t>
            </a:r>
          </a:p>
          <a:p>
            <a:pPr algn="just" eaLnBrk="1" hangingPunct="1"/>
            <a:r>
              <a:rPr lang="en-US" altLang="en-US" sz="3200"/>
              <a:t>Security</a:t>
            </a:r>
          </a:p>
          <a:p>
            <a:pPr algn="just" eaLnBrk="1" hangingPunct="1"/>
            <a:r>
              <a:rPr lang="en-US" altLang="en-US" sz="3200"/>
              <a:t>By inserting bridges at various places and being careful not to forward sensitive traffic, a system administrator can isolate parts of the network so that its traffic cannot escape and fall into the wrong hands.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8778A4A-4055-4964-952C-1C604FA2C1DC}"/>
              </a:ext>
            </a:extLst>
          </p:cNvPr>
          <p:cNvSpPr>
            <a:spLocks noGrp="1"/>
          </p:cNvSpPr>
          <p:nvPr>
            <p:ph type="title"/>
          </p:nvPr>
        </p:nvSpPr>
        <p:spPr/>
        <p:txBody>
          <a:bodyPr/>
          <a:lstStyle/>
          <a:p>
            <a:pPr eaLnBrk="1" hangingPunct="1"/>
            <a:r>
              <a:rPr lang="en-US" altLang="en-US"/>
              <a:t>Single Channel Assumption</a:t>
            </a:r>
          </a:p>
        </p:txBody>
      </p:sp>
      <p:sp>
        <p:nvSpPr>
          <p:cNvPr id="17411" name="Content Placeholder 2">
            <a:extLst>
              <a:ext uri="{FF2B5EF4-FFF2-40B4-BE49-F238E27FC236}">
                <a16:creationId xmlns:a16="http://schemas.microsoft.com/office/drawing/2014/main" id="{B7903FCD-E29F-445D-BD47-D72A0B9C7BBE}"/>
              </a:ext>
            </a:extLst>
          </p:cNvPr>
          <p:cNvSpPr>
            <a:spLocks noGrp="1"/>
          </p:cNvSpPr>
          <p:nvPr>
            <p:ph sz="quarter" idx="1"/>
          </p:nvPr>
        </p:nvSpPr>
        <p:spPr/>
        <p:txBody>
          <a:bodyPr/>
          <a:lstStyle/>
          <a:p>
            <a:pPr algn="just" eaLnBrk="1" hangingPunct="1"/>
            <a:endParaRPr lang="en-US" altLang="en-US" sz="2800"/>
          </a:p>
          <a:p>
            <a:pPr algn="just" eaLnBrk="1" hangingPunct="1"/>
            <a:r>
              <a:rPr lang="en-US" altLang="en-US" sz="2800"/>
              <a:t> A single channel is available </a:t>
            </a:r>
          </a:p>
          <a:p>
            <a:pPr algn="just" eaLnBrk="1" hangingPunct="1"/>
            <a:endParaRPr lang="en-US" altLang="en-US" sz="2800"/>
          </a:p>
          <a:p>
            <a:pPr algn="just" eaLnBrk="1" hangingPunct="1"/>
            <a:r>
              <a:rPr lang="en-US" altLang="en-US" sz="2800"/>
              <a:t> All stations can transmit on it and receive on it</a:t>
            </a:r>
          </a:p>
          <a:p>
            <a:pPr algn="just" eaLnBrk="1" hangingPunct="1">
              <a:buFont typeface="Wingdings 2" panose="05020102010507070707" pitchFamily="18" charset="2"/>
              <a:buNone/>
            </a:pPr>
            <a:endParaRPr lang="en-US" altLang="en-US" sz="2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ECAD651D-4F6E-4F83-84E1-B65B84A21641}"/>
              </a:ext>
            </a:extLst>
          </p:cNvPr>
          <p:cNvSpPr>
            <a:spLocks noGrp="1"/>
          </p:cNvSpPr>
          <p:nvPr>
            <p:ph type="title"/>
          </p:nvPr>
        </p:nvSpPr>
        <p:spPr/>
        <p:txBody>
          <a:bodyPr/>
          <a:lstStyle/>
          <a:p>
            <a:pPr eaLnBrk="1" hangingPunct="1"/>
            <a:r>
              <a:rPr lang="en-US" altLang="en-US"/>
              <a:t>Bridges from 802.x to 802.y</a:t>
            </a:r>
          </a:p>
        </p:txBody>
      </p:sp>
      <p:pic>
        <p:nvPicPr>
          <p:cNvPr id="111619" name="Picture 4" descr="4-40">
            <a:extLst>
              <a:ext uri="{FF2B5EF4-FFF2-40B4-BE49-F238E27FC236}">
                <a16:creationId xmlns:a16="http://schemas.microsoft.com/office/drawing/2014/main" id="{5B2FD43E-90EF-40F1-91BC-4D4E933ADA7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1676400"/>
            <a:ext cx="6858000" cy="2971800"/>
          </a:xfrm>
        </p:spPr>
      </p:pic>
      <p:sp>
        <p:nvSpPr>
          <p:cNvPr id="111620" name="TextBox 4">
            <a:extLst>
              <a:ext uri="{FF2B5EF4-FFF2-40B4-BE49-F238E27FC236}">
                <a16:creationId xmlns:a16="http://schemas.microsoft.com/office/drawing/2014/main" id="{9F53A86A-BBDA-4851-8963-780863858A10}"/>
              </a:ext>
            </a:extLst>
          </p:cNvPr>
          <p:cNvSpPr txBox="1">
            <a:spLocks noChangeArrowheads="1"/>
          </p:cNvSpPr>
          <p:nvPr/>
        </p:nvSpPr>
        <p:spPr bwMode="auto">
          <a:xfrm>
            <a:off x="228600" y="5105400"/>
            <a:ext cx="8610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a:latin typeface="Perpetua" panose="02020502060401020303" pitchFamily="18" charset="0"/>
              </a:rPr>
              <a:t>Bridge connecting K different LANs will have k different MAC </a:t>
            </a:r>
          </a:p>
          <a:p>
            <a:pPr eaLnBrk="1" hangingPunct="1"/>
            <a:r>
              <a:rPr lang="en-US" altLang="en-US" sz="2800">
                <a:latin typeface="Perpetua" panose="02020502060401020303" pitchFamily="18" charset="0"/>
              </a:rPr>
              <a:t>sub layers and K different physical layers one for each type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8F44F98B-E428-4BF4-A594-A12CE53D1C02}"/>
              </a:ext>
            </a:extLst>
          </p:cNvPr>
          <p:cNvSpPr>
            <a:spLocks noGrp="1"/>
          </p:cNvSpPr>
          <p:nvPr>
            <p:ph type="title"/>
          </p:nvPr>
        </p:nvSpPr>
        <p:spPr/>
        <p:txBody>
          <a:bodyPr/>
          <a:lstStyle/>
          <a:p>
            <a:pPr eaLnBrk="1" hangingPunct="1"/>
            <a:r>
              <a:rPr lang="en-US" altLang="en-US"/>
              <a:t>Problems with LANs and bridges</a:t>
            </a:r>
          </a:p>
        </p:txBody>
      </p:sp>
      <p:sp>
        <p:nvSpPr>
          <p:cNvPr id="112643" name="Content Placeholder 2">
            <a:extLst>
              <a:ext uri="{FF2B5EF4-FFF2-40B4-BE49-F238E27FC236}">
                <a16:creationId xmlns:a16="http://schemas.microsoft.com/office/drawing/2014/main" id="{B67608F4-2F41-407E-AF8F-1C16603B217F}"/>
              </a:ext>
            </a:extLst>
          </p:cNvPr>
          <p:cNvSpPr>
            <a:spLocks noGrp="1"/>
          </p:cNvSpPr>
          <p:nvPr>
            <p:ph sz="quarter" idx="1"/>
          </p:nvPr>
        </p:nvSpPr>
        <p:spPr>
          <a:xfrm>
            <a:off x="914400" y="1371600"/>
            <a:ext cx="7772400" cy="4876800"/>
          </a:xfrm>
        </p:spPr>
        <p:txBody>
          <a:bodyPr/>
          <a:lstStyle/>
          <a:p>
            <a:pPr algn="just" eaLnBrk="1" hangingPunct="1">
              <a:buFont typeface="Wingdings 2" panose="05020102010507070707" pitchFamily="18" charset="2"/>
              <a:buNone/>
            </a:pPr>
            <a:r>
              <a:rPr lang="en-US" altLang="en-US" sz="3200"/>
              <a:t>1.Each of the LANs uses different frame format</a:t>
            </a:r>
          </a:p>
          <a:p>
            <a:pPr algn="just" eaLnBrk="1" hangingPunct="1"/>
            <a:endParaRPr lang="en-US" altLang="en-US" sz="2800"/>
          </a:p>
          <a:p>
            <a:pPr algn="just" eaLnBrk="1" hangingPunct="1"/>
            <a:r>
              <a:rPr lang="en-US" altLang="en-US" sz="2800"/>
              <a:t>For example duration field is there in 802.11 due to MACAW protocol and make no sense in Ethernet</a:t>
            </a:r>
          </a:p>
          <a:p>
            <a:pPr algn="just" eaLnBrk="1" hangingPunct="1"/>
            <a:endParaRPr lang="en-US" altLang="en-US" sz="2800"/>
          </a:p>
          <a:p>
            <a:pPr algn="just" eaLnBrk="1" hangingPunct="1"/>
            <a:r>
              <a:rPr lang="en-US" altLang="en-US" sz="2800"/>
              <a:t>As a result any copying between different LAN will require reformatting, which takes CPU time, requires a new checksum calculation, and introduces possibility of undetected errors due to bad bits in bridges memory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EFF681C3-C0B6-47CF-B3F3-28460FF7BB1D}"/>
              </a:ext>
            </a:extLst>
          </p:cNvPr>
          <p:cNvSpPr>
            <a:spLocks noGrp="1"/>
          </p:cNvSpPr>
          <p:nvPr>
            <p:ph type="title"/>
          </p:nvPr>
        </p:nvSpPr>
        <p:spPr/>
        <p:txBody>
          <a:bodyPr/>
          <a:lstStyle/>
          <a:p>
            <a:pPr eaLnBrk="1" hangingPunct="1"/>
            <a:r>
              <a:rPr lang="en-US" altLang="en-US"/>
              <a:t>Different frame formats</a:t>
            </a:r>
          </a:p>
        </p:txBody>
      </p:sp>
      <p:pic>
        <p:nvPicPr>
          <p:cNvPr id="113667" name="Picture 4" descr="4-41">
            <a:extLst>
              <a:ext uri="{FF2B5EF4-FFF2-40B4-BE49-F238E27FC236}">
                <a16:creationId xmlns:a16="http://schemas.microsoft.com/office/drawing/2014/main" id="{63CE018E-FC4D-462C-A16B-58F15A8AA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2151063"/>
            <a:ext cx="7945438"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4ED630DA-91D8-4856-A618-D4EEBD27F483}"/>
              </a:ext>
            </a:extLst>
          </p:cNvPr>
          <p:cNvSpPr>
            <a:spLocks noGrp="1"/>
          </p:cNvSpPr>
          <p:nvPr>
            <p:ph type="title"/>
          </p:nvPr>
        </p:nvSpPr>
        <p:spPr/>
        <p:txBody>
          <a:bodyPr/>
          <a:lstStyle/>
          <a:p>
            <a:pPr eaLnBrk="1" hangingPunct="1"/>
            <a:r>
              <a:rPr lang="en-US" altLang="en-US"/>
              <a:t>Problems with LANs and bridges</a:t>
            </a:r>
          </a:p>
        </p:txBody>
      </p:sp>
      <p:sp>
        <p:nvSpPr>
          <p:cNvPr id="114691" name="Content Placeholder 2">
            <a:extLst>
              <a:ext uri="{FF2B5EF4-FFF2-40B4-BE49-F238E27FC236}">
                <a16:creationId xmlns:a16="http://schemas.microsoft.com/office/drawing/2014/main" id="{B671B73A-6E6E-4497-97DE-8FCC66B66EED}"/>
              </a:ext>
            </a:extLst>
          </p:cNvPr>
          <p:cNvSpPr>
            <a:spLocks noGrp="1"/>
          </p:cNvSpPr>
          <p:nvPr>
            <p:ph sz="quarter" idx="1"/>
          </p:nvPr>
        </p:nvSpPr>
        <p:spPr>
          <a:xfrm>
            <a:off x="914400" y="1371600"/>
            <a:ext cx="7772400" cy="4876800"/>
          </a:xfrm>
        </p:spPr>
        <p:txBody>
          <a:bodyPr/>
          <a:lstStyle/>
          <a:p>
            <a:pPr algn="just" eaLnBrk="1" hangingPunct="1">
              <a:buFont typeface="Wingdings 2" panose="05020102010507070707" pitchFamily="18" charset="2"/>
              <a:buNone/>
            </a:pPr>
            <a:r>
              <a:rPr lang="en-US" altLang="en-US" sz="3200"/>
              <a:t>2. Interconnected LANs that do not run at same data rate</a:t>
            </a:r>
          </a:p>
          <a:p>
            <a:pPr algn="just" eaLnBrk="1" hangingPunct="1"/>
            <a:r>
              <a:rPr lang="en-US" altLang="en-US" sz="2800"/>
              <a:t>When forwarding many long frames from a fast LAN to slow one, the bridge will not be able to get rid of the frame as fast as they come in</a:t>
            </a:r>
          </a:p>
          <a:p>
            <a:pPr algn="just" eaLnBrk="1" hangingPunct="1"/>
            <a:r>
              <a:rPr lang="en-US" altLang="en-US" sz="2800"/>
              <a:t> Bridge will have to buffer them</a:t>
            </a:r>
          </a:p>
          <a:p>
            <a:pPr algn="just" eaLnBrk="1" hangingPunct="1"/>
            <a:r>
              <a:rPr lang="en-US" altLang="en-US" sz="2800"/>
              <a:t> Bridges that connect two or more LANS need to buffer frames from many LANs without running out of buffer memory</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A1ADD8BA-0560-4D9C-90F9-E2E708431670}"/>
              </a:ext>
            </a:extLst>
          </p:cNvPr>
          <p:cNvSpPr>
            <a:spLocks noGrp="1"/>
          </p:cNvSpPr>
          <p:nvPr>
            <p:ph type="title"/>
          </p:nvPr>
        </p:nvSpPr>
        <p:spPr/>
        <p:txBody>
          <a:bodyPr/>
          <a:lstStyle/>
          <a:p>
            <a:pPr eaLnBrk="1" hangingPunct="1"/>
            <a:r>
              <a:rPr lang="en-US" altLang="en-US"/>
              <a:t>Problems with LANs and bridges</a:t>
            </a:r>
          </a:p>
        </p:txBody>
      </p:sp>
      <p:sp>
        <p:nvSpPr>
          <p:cNvPr id="115715" name="Content Placeholder 2">
            <a:extLst>
              <a:ext uri="{FF2B5EF4-FFF2-40B4-BE49-F238E27FC236}">
                <a16:creationId xmlns:a16="http://schemas.microsoft.com/office/drawing/2014/main" id="{721A07ED-16B3-4B84-B643-4BC3B708934F}"/>
              </a:ext>
            </a:extLst>
          </p:cNvPr>
          <p:cNvSpPr>
            <a:spLocks noGrp="1"/>
          </p:cNvSpPr>
          <p:nvPr>
            <p:ph sz="quarter" idx="1"/>
          </p:nvPr>
        </p:nvSpPr>
        <p:spPr>
          <a:xfrm>
            <a:off x="914400" y="1371600"/>
            <a:ext cx="7772400" cy="4876800"/>
          </a:xfrm>
        </p:spPr>
        <p:txBody>
          <a:bodyPr>
            <a:normAutofit lnSpcReduction="10000"/>
          </a:bodyPr>
          <a:lstStyle/>
          <a:p>
            <a:pPr algn="just" eaLnBrk="1" hangingPunct="1">
              <a:buFont typeface="Wingdings 2" panose="05020102010507070707" pitchFamily="18" charset="2"/>
              <a:buNone/>
            </a:pPr>
            <a:r>
              <a:rPr lang="en-US" altLang="en-US" sz="3200"/>
              <a:t>3. Each 802 LANs have different maximum frame lengths</a:t>
            </a:r>
          </a:p>
          <a:p>
            <a:pPr algn="just" eaLnBrk="1" hangingPunct="1"/>
            <a:endParaRPr lang="en-US" altLang="en-US" sz="2800"/>
          </a:p>
          <a:p>
            <a:pPr algn="just" eaLnBrk="1" hangingPunct="1"/>
            <a:r>
              <a:rPr lang="en-US" altLang="en-US" sz="2800"/>
              <a:t>Problem arises when a long frame is forwarded to a LAN which cannot accept frame of that length</a:t>
            </a:r>
          </a:p>
          <a:p>
            <a:pPr algn="just" eaLnBrk="1" hangingPunct="1"/>
            <a:endParaRPr lang="en-US" altLang="en-US" sz="2800"/>
          </a:p>
          <a:p>
            <a:pPr algn="just" eaLnBrk="1" hangingPunct="1"/>
            <a:r>
              <a:rPr lang="en-US" altLang="en-US" sz="2800"/>
              <a:t>Splitting the frame out into pieces is not possible as DLL do not provide facility of reassembling pieces of frame</a:t>
            </a:r>
          </a:p>
          <a:p>
            <a:pPr algn="just" eaLnBrk="1" hangingPunct="1"/>
            <a:r>
              <a:rPr lang="en-US" altLang="en-US" sz="2800"/>
              <a:t>Frames that are too large to be forwarded must be discarded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415607A6-6847-4EC3-AE0A-CA3B493CC715}"/>
              </a:ext>
            </a:extLst>
          </p:cNvPr>
          <p:cNvSpPr>
            <a:spLocks noGrp="1"/>
          </p:cNvSpPr>
          <p:nvPr>
            <p:ph type="title"/>
          </p:nvPr>
        </p:nvSpPr>
        <p:spPr/>
        <p:txBody>
          <a:bodyPr/>
          <a:lstStyle/>
          <a:p>
            <a:pPr eaLnBrk="1" hangingPunct="1"/>
            <a:r>
              <a:rPr lang="en-US" altLang="en-US"/>
              <a:t>Problems with LANs and bridges</a:t>
            </a:r>
          </a:p>
        </p:txBody>
      </p:sp>
      <p:sp>
        <p:nvSpPr>
          <p:cNvPr id="116739" name="Content Placeholder 2">
            <a:extLst>
              <a:ext uri="{FF2B5EF4-FFF2-40B4-BE49-F238E27FC236}">
                <a16:creationId xmlns:a16="http://schemas.microsoft.com/office/drawing/2014/main" id="{7701B316-C963-439E-9855-44B01BBD495B}"/>
              </a:ext>
            </a:extLst>
          </p:cNvPr>
          <p:cNvSpPr>
            <a:spLocks noGrp="1"/>
          </p:cNvSpPr>
          <p:nvPr>
            <p:ph sz="quarter" idx="1"/>
          </p:nvPr>
        </p:nvSpPr>
        <p:spPr>
          <a:xfrm>
            <a:off x="914400" y="1371600"/>
            <a:ext cx="7772400" cy="4876800"/>
          </a:xfrm>
        </p:spPr>
        <p:txBody>
          <a:bodyPr/>
          <a:lstStyle/>
          <a:p>
            <a:pPr algn="just" eaLnBrk="1" hangingPunct="1">
              <a:buFont typeface="Wingdings 2" panose="05020102010507070707" pitchFamily="18" charset="2"/>
              <a:buNone/>
            </a:pPr>
            <a:r>
              <a:rPr lang="en-US" altLang="en-US" sz="3200"/>
              <a:t>4.Security</a:t>
            </a:r>
          </a:p>
          <a:p>
            <a:pPr algn="just" eaLnBrk="1" hangingPunct="1"/>
            <a:r>
              <a:rPr lang="en-US" altLang="en-US" sz="2800"/>
              <a:t> Both 802.11 and 802.16 supports encryption</a:t>
            </a:r>
          </a:p>
          <a:p>
            <a:pPr algn="just" eaLnBrk="1" hangingPunct="1"/>
            <a:r>
              <a:rPr lang="en-US" altLang="en-US" sz="2800"/>
              <a:t>Ethernet do not support encryption</a:t>
            </a:r>
          </a:p>
          <a:p>
            <a:pPr algn="just" eaLnBrk="1" hangingPunct="1"/>
            <a:r>
              <a:rPr lang="en-US" altLang="en-US" sz="2800"/>
              <a:t> This means various encryption services provided to the wireless networks are lost when that frame pass through Ethernet network</a:t>
            </a:r>
          </a:p>
          <a:p>
            <a:pPr algn="just" eaLnBrk="1" hangingPunct="1"/>
            <a:r>
              <a:rPr lang="en-US" altLang="en-US" sz="2800"/>
              <a:t> or even when that frame arrive at Ethernet network there will be no way to decrypt it as Ethernet is not supporting  encryption and decryption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171D2D1F-50BF-48D6-916D-C3873C6001D1}"/>
              </a:ext>
            </a:extLst>
          </p:cNvPr>
          <p:cNvSpPr>
            <a:spLocks noGrp="1"/>
          </p:cNvSpPr>
          <p:nvPr>
            <p:ph type="title"/>
          </p:nvPr>
        </p:nvSpPr>
        <p:spPr/>
        <p:txBody>
          <a:bodyPr/>
          <a:lstStyle/>
          <a:p>
            <a:pPr eaLnBrk="1" hangingPunct="1"/>
            <a:r>
              <a:rPr lang="en-US" altLang="en-US"/>
              <a:t>Local Internetworking</a:t>
            </a:r>
          </a:p>
        </p:txBody>
      </p:sp>
      <p:sp>
        <p:nvSpPr>
          <p:cNvPr id="117763" name="Content Placeholder 2">
            <a:extLst>
              <a:ext uri="{FF2B5EF4-FFF2-40B4-BE49-F238E27FC236}">
                <a16:creationId xmlns:a16="http://schemas.microsoft.com/office/drawing/2014/main" id="{D31FF7CD-6430-4ACB-8345-5D40D0137872}"/>
              </a:ext>
            </a:extLst>
          </p:cNvPr>
          <p:cNvSpPr>
            <a:spLocks noGrp="1"/>
          </p:cNvSpPr>
          <p:nvPr>
            <p:ph sz="quarter" idx="1"/>
          </p:nvPr>
        </p:nvSpPr>
        <p:spPr>
          <a:xfrm>
            <a:off x="914400" y="1371600"/>
            <a:ext cx="7772400" cy="2057400"/>
          </a:xfrm>
        </p:spPr>
        <p:txBody>
          <a:bodyPr>
            <a:normAutofit lnSpcReduction="10000"/>
          </a:bodyPr>
          <a:lstStyle/>
          <a:p>
            <a:pPr algn="just" eaLnBrk="1" hangingPunct="1"/>
            <a:r>
              <a:rPr lang="en-US" altLang="en-US" sz="2300"/>
              <a:t>Bridges should be totally transparent from all machines</a:t>
            </a:r>
          </a:p>
          <a:p>
            <a:pPr algn="just" eaLnBrk="1" hangingPunct="1"/>
            <a:r>
              <a:rPr lang="en-US" altLang="en-US" sz="2300"/>
              <a:t> Bridge will accept every frame transmitted on all the LANs to which it is connected</a:t>
            </a:r>
          </a:p>
          <a:p>
            <a:pPr algn="just" eaLnBrk="1" hangingPunct="1"/>
            <a:r>
              <a:rPr lang="en-US" altLang="en-US" sz="2300"/>
              <a:t> A frame arriving at bridge B1 on LAN 1 destined for A can be discarded immediately, because it is already on the correct LAN, but a frame arriving on LAN 1 for C or F must be forwarded.</a:t>
            </a:r>
          </a:p>
          <a:p>
            <a:pPr algn="just" eaLnBrk="1" hangingPunct="1">
              <a:buFont typeface="Wingdings 2" panose="05020102010507070707" pitchFamily="18" charset="2"/>
              <a:buNone/>
            </a:pPr>
            <a:endParaRPr lang="en-US" altLang="en-US" sz="2300"/>
          </a:p>
        </p:txBody>
      </p:sp>
      <p:pic>
        <p:nvPicPr>
          <p:cNvPr id="117764" name="Picture 4" descr="4-42">
            <a:extLst>
              <a:ext uri="{FF2B5EF4-FFF2-40B4-BE49-F238E27FC236}">
                <a16:creationId xmlns:a16="http://schemas.microsoft.com/office/drawing/2014/main" id="{5D16540B-BE90-42BE-96B8-6CAB8F746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14800"/>
            <a:ext cx="8240713"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C34EA045-7320-4073-A634-580D7DE783C4}"/>
              </a:ext>
            </a:extLst>
          </p:cNvPr>
          <p:cNvSpPr>
            <a:spLocks noGrp="1"/>
          </p:cNvSpPr>
          <p:nvPr>
            <p:ph type="title"/>
          </p:nvPr>
        </p:nvSpPr>
        <p:spPr/>
        <p:txBody>
          <a:bodyPr/>
          <a:lstStyle/>
          <a:p>
            <a:pPr eaLnBrk="1" hangingPunct="1"/>
            <a:r>
              <a:rPr lang="en-US" altLang="en-US"/>
              <a:t>Local Internetworking</a:t>
            </a:r>
          </a:p>
        </p:txBody>
      </p:sp>
      <p:sp>
        <p:nvSpPr>
          <p:cNvPr id="118787" name="Content Placeholder 2">
            <a:extLst>
              <a:ext uri="{FF2B5EF4-FFF2-40B4-BE49-F238E27FC236}">
                <a16:creationId xmlns:a16="http://schemas.microsoft.com/office/drawing/2014/main" id="{280013B5-D727-4C92-A377-B4028E55A993}"/>
              </a:ext>
            </a:extLst>
          </p:cNvPr>
          <p:cNvSpPr>
            <a:spLocks noGrp="1"/>
          </p:cNvSpPr>
          <p:nvPr>
            <p:ph sz="quarter" idx="1"/>
          </p:nvPr>
        </p:nvSpPr>
        <p:spPr>
          <a:xfrm>
            <a:off x="914400" y="1371600"/>
            <a:ext cx="7772400" cy="5105400"/>
          </a:xfrm>
        </p:spPr>
        <p:txBody>
          <a:bodyPr/>
          <a:lstStyle/>
          <a:p>
            <a:pPr algn="just" eaLnBrk="1" hangingPunct="1"/>
            <a:r>
              <a:rPr lang="en-US" altLang="en-US" sz="2800"/>
              <a:t>When a frame arrive at bridge, it must decide whether to discard frame or to forward it and latter on which LAN to put the frame</a:t>
            </a:r>
          </a:p>
          <a:p>
            <a:pPr algn="just" eaLnBrk="1" hangingPunct="1"/>
            <a:r>
              <a:rPr lang="en-US" altLang="en-US" sz="2800"/>
              <a:t> This decision will be based on entry of big hash table at each bridge</a:t>
            </a:r>
          </a:p>
          <a:p>
            <a:pPr algn="just" eaLnBrk="1" hangingPunct="1"/>
            <a:r>
              <a:rPr lang="en-US" altLang="en-US" sz="2800"/>
              <a:t> Table include entry for each possible destination and tell which output line it belongs to </a:t>
            </a:r>
          </a:p>
          <a:p>
            <a:pPr algn="just" eaLnBrk="1" hangingPunct="1"/>
            <a:r>
              <a:rPr lang="en-US" altLang="en-US" sz="2800"/>
              <a:t> For example, B2's table would list A as belonging to LAN 2, since all B2 has to know is which LAN to put frames for A 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9764C6CE-026E-4464-B019-A6DFE49DCFA4}"/>
              </a:ext>
            </a:extLst>
          </p:cNvPr>
          <p:cNvSpPr>
            <a:spLocks noGrp="1"/>
          </p:cNvSpPr>
          <p:nvPr>
            <p:ph type="title"/>
          </p:nvPr>
        </p:nvSpPr>
        <p:spPr/>
        <p:txBody>
          <a:bodyPr/>
          <a:lstStyle/>
          <a:p>
            <a:pPr eaLnBrk="1" hangingPunct="1"/>
            <a:r>
              <a:rPr lang="en-US" altLang="en-US"/>
              <a:t>Local Internetworking</a:t>
            </a:r>
          </a:p>
        </p:txBody>
      </p:sp>
      <p:sp>
        <p:nvSpPr>
          <p:cNvPr id="119811" name="Content Placeholder 2">
            <a:extLst>
              <a:ext uri="{FF2B5EF4-FFF2-40B4-BE49-F238E27FC236}">
                <a16:creationId xmlns:a16="http://schemas.microsoft.com/office/drawing/2014/main" id="{DAF0CD02-8AEB-4128-8980-C4DCF9776577}"/>
              </a:ext>
            </a:extLst>
          </p:cNvPr>
          <p:cNvSpPr>
            <a:spLocks noGrp="1"/>
          </p:cNvSpPr>
          <p:nvPr>
            <p:ph sz="quarter" idx="1"/>
          </p:nvPr>
        </p:nvSpPr>
        <p:spPr>
          <a:xfrm>
            <a:off x="914400" y="1371600"/>
            <a:ext cx="7772400" cy="5105400"/>
          </a:xfrm>
        </p:spPr>
        <p:txBody>
          <a:bodyPr/>
          <a:lstStyle/>
          <a:p>
            <a:pPr algn="just" eaLnBrk="1" hangingPunct="1"/>
            <a:r>
              <a:rPr lang="en-US" altLang="en-US" sz="2800"/>
              <a:t>When the bridges are first plugged in all the hash tables are empty.</a:t>
            </a:r>
          </a:p>
          <a:p>
            <a:pPr algn="just" eaLnBrk="1" hangingPunct="1"/>
            <a:endParaRPr lang="en-US" altLang="en-US" sz="2800"/>
          </a:p>
          <a:p>
            <a:pPr algn="just" eaLnBrk="1" hangingPunct="1"/>
            <a:r>
              <a:rPr lang="en-US" altLang="en-US" sz="2800"/>
              <a:t>None of the bridges know where any of the destinations are, so they whenever frame will arrive they will just flood it</a:t>
            </a:r>
          </a:p>
          <a:p>
            <a:pPr algn="just" eaLnBrk="1" hangingPunct="1"/>
            <a:endParaRPr lang="en-US" altLang="en-US" sz="2800"/>
          </a:p>
          <a:p>
            <a:pPr algn="just" eaLnBrk="1" hangingPunct="1"/>
            <a:r>
              <a:rPr lang="en-US" altLang="en-US" sz="2800"/>
              <a:t> Later on bridge will learn where destinations are</a:t>
            </a:r>
          </a:p>
          <a:p>
            <a:pPr algn="just" eaLnBrk="1" hangingPunct="1"/>
            <a:endParaRPr lang="en-US" altLang="en-US" sz="2800"/>
          </a:p>
          <a:p>
            <a:pPr algn="just" eaLnBrk="1" hangingPunct="1"/>
            <a:r>
              <a:rPr lang="en-US" altLang="en-US" sz="2800"/>
              <a:t> Once a destination is known frames are put on appropriate LAN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82A82F69-7985-47FC-BE69-5EECAA071076}"/>
              </a:ext>
            </a:extLst>
          </p:cNvPr>
          <p:cNvSpPr>
            <a:spLocks noGrp="1"/>
          </p:cNvSpPr>
          <p:nvPr>
            <p:ph type="title"/>
          </p:nvPr>
        </p:nvSpPr>
        <p:spPr/>
        <p:txBody>
          <a:bodyPr/>
          <a:lstStyle/>
          <a:p>
            <a:pPr eaLnBrk="1" hangingPunct="1"/>
            <a:r>
              <a:rPr lang="en-US" altLang="en-US"/>
              <a:t>Local Internetworking</a:t>
            </a:r>
          </a:p>
        </p:txBody>
      </p:sp>
      <p:sp>
        <p:nvSpPr>
          <p:cNvPr id="120835" name="Content Placeholder 2">
            <a:extLst>
              <a:ext uri="{FF2B5EF4-FFF2-40B4-BE49-F238E27FC236}">
                <a16:creationId xmlns:a16="http://schemas.microsoft.com/office/drawing/2014/main" id="{04539758-F53C-4A72-BF94-8899003B0FD4}"/>
              </a:ext>
            </a:extLst>
          </p:cNvPr>
          <p:cNvSpPr>
            <a:spLocks noGrp="1"/>
          </p:cNvSpPr>
          <p:nvPr>
            <p:ph sz="quarter" idx="1"/>
          </p:nvPr>
        </p:nvSpPr>
        <p:spPr>
          <a:xfrm>
            <a:off x="914400" y="1371600"/>
            <a:ext cx="7772400" cy="5105400"/>
          </a:xfrm>
        </p:spPr>
        <p:txBody>
          <a:bodyPr/>
          <a:lstStyle/>
          <a:p>
            <a:pPr algn="just" eaLnBrk="1" hangingPunct="1"/>
            <a:r>
              <a:rPr lang="en-US" altLang="en-US" sz="2500"/>
              <a:t>If bridge B1 sees a frame on LAN 2 coming from C, it knows that C must be reachable via LAN 2, so it makes an entry in its hash table noting that frames going to C should use LAN 2. </a:t>
            </a:r>
          </a:p>
          <a:p>
            <a:pPr algn="just" eaLnBrk="1" hangingPunct="1"/>
            <a:r>
              <a:rPr lang="en-US" altLang="en-US" sz="2500"/>
              <a:t>Any subsequent frame addressed to C coming in on LAN 1 will be forwarded, but a frame for C coming in on LAN 2 will be discarded.</a:t>
            </a:r>
          </a:p>
          <a:p>
            <a:pPr algn="just" eaLnBrk="1" hangingPunct="1"/>
            <a:r>
              <a:rPr lang="en-US" altLang="en-US" sz="2500"/>
              <a:t>In this way bridges learn about destination and method is known as backward learning</a:t>
            </a:r>
          </a:p>
        </p:txBody>
      </p:sp>
      <p:pic>
        <p:nvPicPr>
          <p:cNvPr id="120836" name="Picture 3" descr="4-42">
            <a:extLst>
              <a:ext uri="{FF2B5EF4-FFF2-40B4-BE49-F238E27FC236}">
                <a16:creationId xmlns:a16="http://schemas.microsoft.com/office/drawing/2014/main" id="{4B5CB459-F035-43AE-8A60-915724379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00600"/>
            <a:ext cx="8240713"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6C41072-0568-4E01-A6AD-7A269CD33D36}"/>
              </a:ext>
            </a:extLst>
          </p:cNvPr>
          <p:cNvSpPr>
            <a:spLocks noGrp="1"/>
          </p:cNvSpPr>
          <p:nvPr>
            <p:ph type="title"/>
          </p:nvPr>
        </p:nvSpPr>
        <p:spPr/>
        <p:txBody>
          <a:bodyPr/>
          <a:lstStyle/>
          <a:p>
            <a:pPr eaLnBrk="1" hangingPunct="1"/>
            <a:r>
              <a:rPr lang="en-US" altLang="en-US"/>
              <a:t>Collision Assumption</a:t>
            </a:r>
          </a:p>
        </p:txBody>
      </p:sp>
      <p:sp>
        <p:nvSpPr>
          <p:cNvPr id="18435" name="Content Placeholder 2">
            <a:extLst>
              <a:ext uri="{FF2B5EF4-FFF2-40B4-BE49-F238E27FC236}">
                <a16:creationId xmlns:a16="http://schemas.microsoft.com/office/drawing/2014/main" id="{EFDACF67-D6A8-46C8-ADBF-A9966547C83F}"/>
              </a:ext>
            </a:extLst>
          </p:cNvPr>
          <p:cNvSpPr>
            <a:spLocks noGrp="1"/>
          </p:cNvSpPr>
          <p:nvPr>
            <p:ph sz="quarter" idx="1"/>
          </p:nvPr>
        </p:nvSpPr>
        <p:spPr/>
        <p:txBody>
          <a:bodyPr>
            <a:normAutofit fontScale="92500" lnSpcReduction="20000"/>
          </a:bodyPr>
          <a:lstStyle/>
          <a:p>
            <a:pPr algn="just" eaLnBrk="1" hangingPunct="1"/>
            <a:r>
              <a:rPr lang="en-US" altLang="en-US" sz="2800"/>
              <a:t> If two frames are transmitted simultaneously, they overlap in time and the resulting signal is garbled. This event is called collision</a:t>
            </a:r>
          </a:p>
          <a:p>
            <a:pPr algn="just" eaLnBrk="1" hangingPunct="1"/>
            <a:endParaRPr lang="en-US" altLang="en-US" sz="2800"/>
          </a:p>
          <a:p>
            <a:pPr algn="just" eaLnBrk="1" hangingPunct="1"/>
            <a:r>
              <a:rPr lang="en-US" altLang="en-US" sz="2800"/>
              <a:t> All stations can detect collisions</a:t>
            </a:r>
          </a:p>
          <a:p>
            <a:pPr algn="just" eaLnBrk="1" hangingPunct="1"/>
            <a:endParaRPr lang="en-US" altLang="en-US" sz="2800"/>
          </a:p>
          <a:p>
            <a:pPr algn="just" eaLnBrk="1" hangingPunct="1"/>
            <a:r>
              <a:rPr lang="en-US" altLang="en-US" sz="2800"/>
              <a:t> A collided frame must be retransmitted again later</a:t>
            </a:r>
          </a:p>
          <a:p>
            <a:pPr algn="just" eaLnBrk="1" hangingPunct="1"/>
            <a:endParaRPr lang="en-US" altLang="en-US" sz="2800"/>
          </a:p>
          <a:p>
            <a:pPr algn="just" eaLnBrk="1" hangingPunct="1"/>
            <a:r>
              <a:rPr lang="en-US" altLang="en-US" sz="2800"/>
              <a:t> There are no errors other than generated by collision</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216B6715-990B-44EF-B31B-C829A407A698}"/>
              </a:ext>
            </a:extLst>
          </p:cNvPr>
          <p:cNvSpPr>
            <a:spLocks noGrp="1"/>
          </p:cNvSpPr>
          <p:nvPr>
            <p:ph type="title"/>
          </p:nvPr>
        </p:nvSpPr>
        <p:spPr/>
        <p:txBody>
          <a:bodyPr/>
          <a:lstStyle/>
          <a:p>
            <a:pPr eaLnBrk="1" hangingPunct="1"/>
            <a:r>
              <a:rPr lang="en-US" altLang="en-US"/>
              <a:t>Local Internetworking</a:t>
            </a:r>
          </a:p>
        </p:txBody>
      </p:sp>
      <p:sp>
        <p:nvSpPr>
          <p:cNvPr id="121859" name="Content Placeholder 2">
            <a:extLst>
              <a:ext uri="{FF2B5EF4-FFF2-40B4-BE49-F238E27FC236}">
                <a16:creationId xmlns:a16="http://schemas.microsoft.com/office/drawing/2014/main" id="{467A2C72-437D-4720-AA74-282B45DDAF3E}"/>
              </a:ext>
            </a:extLst>
          </p:cNvPr>
          <p:cNvSpPr>
            <a:spLocks noGrp="1"/>
          </p:cNvSpPr>
          <p:nvPr>
            <p:ph sz="quarter" idx="1"/>
          </p:nvPr>
        </p:nvSpPr>
        <p:spPr>
          <a:xfrm>
            <a:off x="914400" y="1371600"/>
            <a:ext cx="7772400" cy="5105400"/>
          </a:xfrm>
        </p:spPr>
        <p:txBody>
          <a:bodyPr/>
          <a:lstStyle/>
          <a:p>
            <a:pPr algn="just" eaLnBrk="1" hangingPunct="1"/>
            <a:r>
              <a:rPr lang="en-US" altLang="en-US" sz="2800"/>
              <a:t>The routing procedure for incoming frame depends on the LAN it arrives on and the LAN its destination is on as follows:</a:t>
            </a:r>
          </a:p>
          <a:p>
            <a:pPr lvl="1" algn="just" eaLnBrk="1" hangingPunct="1"/>
            <a:endParaRPr lang="en-US" altLang="en-US" sz="2800"/>
          </a:p>
          <a:p>
            <a:pPr lvl="1" algn="just" eaLnBrk="1" hangingPunct="1"/>
            <a:r>
              <a:rPr lang="en-US" altLang="en-US" sz="2800"/>
              <a:t>If destination and source LANs are the same, discard the frame</a:t>
            </a:r>
          </a:p>
          <a:p>
            <a:pPr lvl="1" algn="just" eaLnBrk="1" hangingPunct="1"/>
            <a:endParaRPr lang="en-US" altLang="en-US" sz="2800"/>
          </a:p>
          <a:p>
            <a:pPr lvl="1" algn="just" eaLnBrk="1" hangingPunct="1"/>
            <a:r>
              <a:rPr lang="en-US" altLang="en-US" sz="2800"/>
              <a:t>If the destination and source LANs are different, forward the frame</a:t>
            </a:r>
          </a:p>
          <a:p>
            <a:pPr lvl="1" algn="just" eaLnBrk="1" hangingPunct="1"/>
            <a:endParaRPr lang="en-US" altLang="en-US" sz="2800"/>
          </a:p>
          <a:p>
            <a:pPr lvl="1" algn="just" eaLnBrk="1" hangingPunct="1"/>
            <a:r>
              <a:rPr lang="en-US" altLang="en-US" sz="2800"/>
              <a:t>If the destination is unknown, use flooding</a:t>
            </a:r>
          </a:p>
          <a:p>
            <a:pPr lvl="1" algn="just" eaLnBrk="1" hangingPunct="1">
              <a:buFont typeface="Wingdings 2" panose="05020102010507070707" pitchFamily="18" charset="2"/>
              <a:buNone/>
            </a:pPr>
            <a:endParaRPr lang="en-US" altLang="en-US" sz="2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DB32AA54-6B5C-46FD-B91D-C8D8532B9691}"/>
              </a:ext>
            </a:extLst>
          </p:cNvPr>
          <p:cNvSpPr>
            <a:spLocks noGrp="1"/>
          </p:cNvSpPr>
          <p:nvPr>
            <p:ph type="title"/>
          </p:nvPr>
        </p:nvSpPr>
        <p:spPr/>
        <p:txBody>
          <a:bodyPr/>
          <a:lstStyle/>
          <a:p>
            <a:pPr eaLnBrk="1" hangingPunct="1"/>
            <a:r>
              <a:rPr lang="en-US" altLang="en-US"/>
              <a:t>Spanning Tree Bridges</a:t>
            </a:r>
          </a:p>
        </p:txBody>
      </p:sp>
      <p:sp>
        <p:nvSpPr>
          <p:cNvPr id="122883" name="Content Placeholder 2">
            <a:extLst>
              <a:ext uri="{FF2B5EF4-FFF2-40B4-BE49-F238E27FC236}">
                <a16:creationId xmlns:a16="http://schemas.microsoft.com/office/drawing/2014/main" id="{86A9F3BA-7B63-4394-A836-60B700445076}"/>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 To increase reliability some sites use two or more bridges in parallel between pairs of LANs</a:t>
            </a:r>
          </a:p>
          <a:p>
            <a:pPr marL="287338" lvl="1" indent="-287338" algn="just" eaLnBrk="1" hangingPunct="1">
              <a:buFont typeface="Wingdings 2" panose="05020102010507070707" pitchFamily="18" charset="2"/>
              <a:buNone/>
            </a:pPr>
            <a:endParaRPr lang="en-US" altLang="en-US" sz="2800"/>
          </a:p>
        </p:txBody>
      </p:sp>
      <p:pic>
        <p:nvPicPr>
          <p:cNvPr id="122884" name="Picture 4" descr="4-43">
            <a:extLst>
              <a:ext uri="{FF2B5EF4-FFF2-40B4-BE49-F238E27FC236}">
                <a16:creationId xmlns:a16="http://schemas.microsoft.com/office/drawing/2014/main" id="{4A205D0A-B18C-4890-97D0-E9FFF7753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7112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A66D2A44-CBAC-498F-9257-7F14EF041BAA}"/>
              </a:ext>
            </a:extLst>
          </p:cNvPr>
          <p:cNvSpPr>
            <a:spLocks noGrp="1"/>
          </p:cNvSpPr>
          <p:nvPr>
            <p:ph type="title"/>
          </p:nvPr>
        </p:nvSpPr>
        <p:spPr/>
        <p:txBody>
          <a:bodyPr/>
          <a:lstStyle/>
          <a:p>
            <a:pPr eaLnBrk="1" hangingPunct="1"/>
            <a:r>
              <a:rPr lang="en-US" altLang="en-US"/>
              <a:t>Spanning Tree Bridges</a:t>
            </a:r>
          </a:p>
        </p:txBody>
      </p:sp>
      <p:sp>
        <p:nvSpPr>
          <p:cNvPr id="123907" name="Content Placeholder 2">
            <a:extLst>
              <a:ext uri="{FF2B5EF4-FFF2-40B4-BE49-F238E27FC236}">
                <a16:creationId xmlns:a16="http://schemas.microsoft.com/office/drawing/2014/main" id="{121B9F44-FAD5-4A13-A0DC-94CE4BF448C1}"/>
              </a:ext>
            </a:extLst>
          </p:cNvPr>
          <p:cNvSpPr>
            <a:spLocks noGrp="1"/>
          </p:cNvSpPr>
          <p:nvPr>
            <p:ph sz="quarter" idx="1"/>
          </p:nvPr>
        </p:nvSpPr>
        <p:spPr>
          <a:xfrm>
            <a:off x="914400" y="1371600"/>
            <a:ext cx="7772400" cy="5105400"/>
          </a:xfrm>
        </p:spPr>
        <p:txBody>
          <a:bodyPr/>
          <a:lstStyle/>
          <a:p>
            <a:pPr marL="287338" lvl="1" indent="-287338" algn="just" eaLnBrk="1" hangingPunct="1">
              <a:buFont typeface="Wingdings 2" panose="05020102010507070707" pitchFamily="18" charset="2"/>
              <a:buNone/>
            </a:pPr>
            <a:r>
              <a:rPr lang="en-US" altLang="en-US" sz="2800"/>
              <a:t> </a:t>
            </a:r>
          </a:p>
        </p:txBody>
      </p:sp>
      <p:pic>
        <p:nvPicPr>
          <p:cNvPr id="123908" name="Picture 4" descr="4-44">
            <a:extLst>
              <a:ext uri="{FF2B5EF4-FFF2-40B4-BE49-F238E27FC236}">
                <a16:creationId xmlns:a16="http://schemas.microsoft.com/office/drawing/2014/main" id="{DD2B455D-7AF9-4329-B7B1-E8DE89156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721600" cy="361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F434E5BC-3385-42B3-80F8-E732F05A8C9E}"/>
              </a:ext>
            </a:extLst>
          </p:cNvPr>
          <p:cNvSpPr>
            <a:spLocks noGrp="1"/>
          </p:cNvSpPr>
          <p:nvPr>
            <p:ph type="title"/>
          </p:nvPr>
        </p:nvSpPr>
        <p:spPr/>
        <p:txBody>
          <a:bodyPr/>
          <a:lstStyle/>
          <a:p>
            <a:pPr eaLnBrk="1" hangingPunct="1"/>
            <a:r>
              <a:rPr lang="en-US" altLang="en-US"/>
              <a:t>Spanning Tree Bridges</a:t>
            </a:r>
          </a:p>
        </p:txBody>
      </p:sp>
      <p:sp>
        <p:nvSpPr>
          <p:cNvPr id="124931" name="Content Placeholder 2">
            <a:extLst>
              <a:ext uri="{FF2B5EF4-FFF2-40B4-BE49-F238E27FC236}">
                <a16:creationId xmlns:a16="http://schemas.microsoft.com/office/drawing/2014/main" id="{99337E90-9B36-402F-86D8-5C40682E69A2}"/>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 To build the spanning tree first the bridges have to choose one root of the tree.</a:t>
            </a:r>
          </a:p>
          <a:p>
            <a:pPr marL="287338" lvl="1" indent="-287338" algn="just" eaLnBrk="1" hangingPunct="1"/>
            <a:r>
              <a:rPr lang="en-US" altLang="en-US" sz="2800"/>
              <a:t> All bridge will broadcast there unique serial number given by manufacturer</a:t>
            </a:r>
          </a:p>
          <a:p>
            <a:pPr marL="287338" lvl="1" indent="-287338" algn="just" eaLnBrk="1" hangingPunct="1"/>
            <a:r>
              <a:rPr lang="en-US" altLang="en-US" sz="2800"/>
              <a:t>The bridge with the lowest serial number becomes the root</a:t>
            </a:r>
          </a:p>
          <a:p>
            <a:pPr marL="287338" lvl="1" indent="-287338" algn="just" eaLnBrk="1" hangingPunct="1"/>
            <a:r>
              <a:rPr lang="en-US" altLang="en-US" sz="2800"/>
              <a:t> Next a tree of shortest paths from root to every bridge and LAN is constructed</a:t>
            </a:r>
          </a:p>
          <a:p>
            <a:pPr marL="287338" lvl="1" indent="-287338" algn="just" eaLnBrk="1" hangingPunct="1"/>
            <a:r>
              <a:rPr lang="en-US" altLang="en-US" sz="2800"/>
              <a:t>The result of this algorithm is unique path is established from every LAN to the root and thus to every other LAN</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C712-5369-4E06-92B7-AA375EEA18A6}"/>
              </a:ext>
            </a:extLst>
          </p:cNvPr>
          <p:cNvSpPr>
            <a:spLocks noGrp="1"/>
          </p:cNvSpPr>
          <p:nvPr>
            <p:ph type="title"/>
          </p:nvPr>
        </p:nvSpPr>
        <p:spPr/>
        <p:txBody>
          <a:bodyPr>
            <a:normAutofit/>
          </a:bodyPr>
          <a:lstStyle/>
          <a:p>
            <a:pPr eaLnBrk="1" fontAlgn="auto" hangingPunct="1">
              <a:spcAft>
                <a:spcPts val="0"/>
              </a:spcAft>
              <a:defRPr/>
            </a:pPr>
            <a:r>
              <a:rPr lang="en-US" dirty="0"/>
              <a:t>Repeaters, Hubs, Bridges, Switches, Routers, and Gateways</a:t>
            </a:r>
          </a:p>
        </p:txBody>
      </p:sp>
      <p:sp>
        <p:nvSpPr>
          <p:cNvPr id="125955" name="Content Placeholder 2">
            <a:extLst>
              <a:ext uri="{FF2B5EF4-FFF2-40B4-BE49-F238E27FC236}">
                <a16:creationId xmlns:a16="http://schemas.microsoft.com/office/drawing/2014/main" id="{8057B576-C50E-4509-B2F7-17BF7A45BA15}"/>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 All devices operate at different layers</a:t>
            </a:r>
          </a:p>
          <a:p>
            <a:pPr marL="287338" lvl="1" indent="-287338" algn="just" eaLnBrk="1" hangingPunct="1"/>
            <a:r>
              <a:rPr lang="en-US" altLang="en-US" sz="2800"/>
              <a:t> Layer matters because different devices use different pieces of information to decide how to switch</a:t>
            </a:r>
          </a:p>
          <a:p>
            <a:pPr marL="287338" lvl="1" indent="-287338" algn="just" eaLnBrk="1" hangingPunct="1">
              <a:buFont typeface="Wingdings 2" panose="05020102010507070707" pitchFamily="18" charset="2"/>
              <a:buNone/>
            </a:pPr>
            <a:endParaRPr lang="en-US" altLang="en-US" sz="2800"/>
          </a:p>
        </p:txBody>
      </p:sp>
      <p:pic>
        <p:nvPicPr>
          <p:cNvPr id="125956" name="Picture 4" descr="4-46">
            <a:extLst>
              <a:ext uri="{FF2B5EF4-FFF2-40B4-BE49-F238E27FC236}">
                <a16:creationId xmlns:a16="http://schemas.microsoft.com/office/drawing/2014/main" id="{FB951927-A175-47F8-9590-83639D80A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8053388"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D12BBF33-9CE6-4778-8E4E-08211843DF7F}"/>
              </a:ext>
            </a:extLst>
          </p:cNvPr>
          <p:cNvSpPr>
            <a:spLocks noGrp="1"/>
          </p:cNvSpPr>
          <p:nvPr>
            <p:ph type="title"/>
          </p:nvPr>
        </p:nvSpPr>
        <p:spPr/>
        <p:txBody>
          <a:bodyPr/>
          <a:lstStyle/>
          <a:p>
            <a:pPr eaLnBrk="1" hangingPunct="1"/>
            <a:r>
              <a:rPr lang="en-US" altLang="en-US"/>
              <a:t>Repeaters</a:t>
            </a:r>
          </a:p>
        </p:txBody>
      </p:sp>
      <p:sp>
        <p:nvSpPr>
          <p:cNvPr id="126979" name="Content Placeholder 2">
            <a:extLst>
              <a:ext uri="{FF2B5EF4-FFF2-40B4-BE49-F238E27FC236}">
                <a16:creationId xmlns:a16="http://schemas.microsoft.com/office/drawing/2014/main" id="{9D8CBC90-6C41-4B89-8786-B9A953FE851E}"/>
              </a:ext>
            </a:extLst>
          </p:cNvPr>
          <p:cNvSpPr>
            <a:spLocks noGrp="1"/>
          </p:cNvSpPr>
          <p:nvPr>
            <p:ph sz="quarter" idx="1"/>
          </p:nvPr>
        </p:nvSpPr>
        <p:spPr>
          <a:xfrm>
            <a:off x="914400" y="1371600"/>
            <a:ext cx="7772400" cy="5105400"/>
          </a:xfrm>
        </p:spPr>
        <p:txBody>
          <a:bodyPr/>
          <a:lstStyle/>
          <a:p>
            <a:pPr algn="just" eaLnBrk="1" hangingPunct="1"/>
            <a:r>
              <a:rPr lang="en-IN" altLang="en-US"/>
              <a:t>All signals fade as they travel from one place to another. </a:t>
            </a:r>
          </a:p>
          <a:p>
            <a:pPr algn="just" eaLnBrk="1" hangingPunct="1"/>
            <a:endParaRPr lang="en-IN" altLang="en-US"/>
          </a:p>
          <a:p>
            <a:pPr algn="just" eaLnBrk="1" hangingPunct="1"/>
            <a:r>
              <a:rPr lang="en-IN" altLang="en-US"/>
              <a:t>Each type of network cable has a maximum useable length. If you go beyond that length, the signal will be too weak to be useful.</a:t>
            </a:r>
          </a:p>
          <a:p>
            <a:pPr algn="just" eaLnBrk="1" hangingPunct="1"/>
            <a:endParaRPr lang="en-IN" altLang="en-US"/>
          </a:p>
          <a:p>
            <a:pPr algn="just" eaLnBrk="1" hangingPunct="1"/>
            <a:r>
              <a:rPr lang="en-IN" altLang="en-US"/>
              <a:t>Of course, computers on a real network can easily be more than 200 metres apart. Therefore the network cable is split up into segments. Each segment is less than the maximum length allowed. Joining the segments together is a device known as a 'Repeater'.</a:t>
            </a:r>
          </a:p>
          <a:p>
            <a:pPr algn="just" eaLnBrk="1" hangingPunct="1"/>
            <a:endParaRPr lang="en-IN" altLang="en-US"/>
          </a:p>
          <a:p>
            <a:pPr marL="287338" lvl="1" indent="-287338" algn="just" eaLnBrk="1" hangingPunct="1"/>
            <a:endParaRPr lang="en-US" altLang="en-US" sz="28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1052C0D1-C5E4-4215-A269-C8E1B99AFA27}"/>
              </a:ext>
            </a:extLst>
          </p:cNvPr>
          <p:cNvSpPr>
            <a:spLocks noGrp="1"/>
          </p:cNvSpPr>
          <p:nvPr>
            <p:ph type="title"/>
          </p:nvPr>
        </p:nvSpPr>
        <p:spPr/>
        <p:txBody>
          <a:bodyPr/>
          <a:lstStyle/>
          <a:p>
            <a:pPr eaLnBrk="1" hangingPunct="1"/>
            <a:r>
              <a:rPr lang="en-US" altLang="en-US"/>
              <a:t>Repeaters</a:t>
            </a:r>
          </a:p>
        </p:txBody>
      </p:sp>
      <p:sp>
        <p:nvSpPr>
          <p:cNvPr id="128003" name="Content Placeholder 2">
            <a:extLst>
              <a:ext uri="{FF2B5EF4-FFF2-40B4-BE49-F238E27FC236}">
                <a16:creationId xmlns:a16="http://schemas.microsoft.com/office/drawing/2014/main" id="{8F0D5371-DF7B-4A38-B925-64611F7EA539}"/>
              </a:ext>
            </a:extLst>
          </p:cNvPr>
          <p:cNvSpPr>
            <a:spLocks noGrp="1"/>
          </p:cNvSpPr>
          <p:nvPr>
            <p:ph sz="quarter" idx="1"/>
          </p:nvPr>
        </p:nvSpPr>
        <p:spPr/>
        <p:txBody>
          <a:bodyPr/>
          <a:lstStyle/>
          <a:p>
            <a:pPr eaLnBrk="1" hangingPunct="1"/>
            <a:r>
              <a:rPr lang="en-IN" altLang="en-US" sz="2500" b="1"/>
              <a:t>A Repeater boosts the signal back to its correct level. </a:t>
            </a:r>
            <a:endParaRPr lang="en-IN" altLang="en-US" sz="2500"/>
          </a:p>
          <a:p>
            <a:pPr eaLnBrk="1" hangingPunct="1"/>
            <a:r>
              <a:rPr lang="en-IN" altLang="en-US" sz="2500"/>
              <a:t>Here are some typical maximum cable lengths:</a:t>
            </a:r>
          </a:p>
          <a:p>
            <a:pPr eaLnBrk="1" hangingPunct="1"/>
            <a:r>
              <a:rPr lang="en-IN" altLang="en-US" sz="2500"/>
              <a:t>Copper cable - 100 m</a:t>
            </a:r>
          </a:p>
          <a:p>
            <a:pPr eaLnBrk="1" hangingPunct="1"/>
            <a:r>
              <a:rPr lang="en-IN" altLang="en-US" sz="2500"/>
              <a:t>Thick Ethernet -500m</a:t>
            </a:r>
          </a:p>
          <a:p>
            <a:pPr eaLnBrk="1" hangingPunct="1"/>
            <a:r>
              <a:rPr lang="en-IN" altLang="en-US" sz="2500"/>
              <a:t>Thin Ethernet - 185m</a:t>
            </a:r>
          </a:p>
          <a:p>
            <a:pPr eaLnBrk="1" hangingPunct="1"/>
            <a:endParaRPr lang="en-IN" altLang="en-US" sz="2500"/>
          </a:p>
          <a:p>
            <a:pPr eaLnBrk="1" hangingPunct="1">
              <a:buFont typeface="Wingdings 2" panose="05020102010507070707" pitchFamily="18" charset="2"/>
              <a:buNone/>
            </a:pPr>
            <a:endParaRPr lang="en-US" altLang="en-US"/>
          </a:p>
        </p:txBody>
      </p:sp>
      <p:pic>
        <p:nvPicPr>
          <p:cNvPr id="128004" name="Picture 3" descr="http://www.teach-ict.com/as_a2/topics/networks/network%20components/network_components/images/repeater.jpg">
            <a:extLst>
              <a:ext uri="{FF2B5EF4-FFF2-40B4-BE49-F238E27FC236}">
                <a16:creationId xmlns:a16="http://schemas.microsoft.com/office/drawing/2014/main" id="{6E4DA1D6-48AD-4227-99C4-1204852D3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94125"/>
            <a:ext cx="42672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05EE036C-E57E-4ECA-BF50-89017B54CA83}"/>
              </a:ext>
            </a:extLst>
          </p:cNvPr>
          <p:cNvSpPr>
            <a:spLocks noGrp="1"/>
          </p:cNvSpPr>
          <p:nvPr>
            <p:ph type="title"/>
          </p:nvPr>
        </p:nvSpPr>
        <p:spPr/>
        <p:txBody>
          <a:bodyPr/>
          <a:lstStyle/>
          <a:p>
            <a:pPr eaLnBrk="1" hangingPunct="1"/>
            <a:r>
              <a:rPr lang="en-US" altLang="en-US"/>
              <a:t>Repeaters</a:t>
            </a:r>
          </a:p>
        </p:txBody>
      </p:sp>
      <p:sp>
        <p:nvSpPr>
          <p:cNvPr id="129027" name="Content Placeholder 2">
            <a:extLst>
              <a:ext uri="{FF2B5EF4-FFF2-40B4-BE49-F238E27FC236}">
                <a16:creationId xmlns:a16="http://schemas.microsoft.com/office/drawing/2014/main" id="{51008917-43AA-4DCC-AF22-2E3D9216E78D}"/>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 At physical layer</a:t>
            </a:r>
          </a:p>
          <a:p>
            <a:pPr marL="287338" lvl="1" indent="-287338" algn="just" eaLnBrk="1" hangingPunct="1"/>
            <a:r>
              <a:rPr lang="en-US" altLang="en-US" sz="2800"/>
              <a:t> These are analog devices that are connected to two cable segments</a:t>
            </a:r>
          </a:p>
          <a:p>
            <a:pPr marL="287338" lvl="1" indent="-287338" algn="just" eaLnBrk="1" hangingPunct="1"/>
            <a:r>
              <a:rPr lang="en-US" altLang="en-US" sz="2800"/>
              <a:t> A signal appearing on one of them is amplified and put out on the other </a:t>
            </a:r>
          </a:p>
          <a:p>
            <a:pPr marL="287338" lvl="1" indent="-287338" algn="just" eaLnBrk="1" hangingPunct="1"/>
            <a:r>
              <a:rPr lang="en-US" altLang="en-US" sz="2800"/>
              <a:t>They do not understand frames, packets or headers</a:t>
            </a:r>
          </a:p>
          <a:p>
            <a:pPr marL="287338" lvl="1" indent="-287338" algn="just" eaLnBrk="1" hangingPunct="1"/>
            <a:r>
              <a:rPr lang="en-US" altLang="en-US" sz="2800"/>
              <a:t>They only understand volts</a:t>
            </a:r>
          </a:p>
          <a:p>
            <a:pPr marL="287338" lvl="1" indent="-287338" algn="just" eaLnBrk="1" hangingPunct="1"/>
            <a:r>
              <a:rPr lang="en-US" altLang="en-US" sz="2800"/>
              <a:t> For example Ethernet allows to insert four repeaters to extend cable from 500 meters to 2500 meters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8207C25C-8934-4C64-B31C-69EB7CD6EBF9}"/>
              </a:ext>
            </a:extLst>
          </p:cNvPr>
          <p:cNvSpPr>
            <a:spLocks noGrp="1"/>
          </p:cNvSpPr>
          <p:nvPr>
            <p:ph type="title"/>
          </p:nvPr>
        </p:nvSpPr>
        <p:spPr/>
        <p:txBody>
          <a:bodyPr/>
          <a:lstStyle/>
          <a:p>
            <a:pPr eaLnBrk="1" hangingPunct="1"/>
            <a:r>
              <a:rPr lang="en-US" altLang="en-US"/>
              <a:t>Hubs</a:t>
            </a:r>
          </a:p>
        </p:txBody>
      </p:sp>
      <p:sp>
        <p:nvSpPr>
          <p:cNvPr id="130051" name="Content Placeholder 2">
            <a:extLst>
              <a:ext uri="{FF2B5EF4-FFF2-40B4-BE49-F238E27FC236}">
                <a16:creationId xmlns:a16="http://schemas.microsoft.com/office/drawing/2014/main" id="{5A6576EF-3392-4B9A-8A6B-9968341E1BEB}"/>
              </a:ext>
            </a:extLst>
          </p:cNvPr>
          <p:cNvSpPr>
            <a:spLocks noGrp="1"/>
          </p:cNvSpPr>
          <p:nvPr>
            <p:ph sz="quarter" idx="1"/>
          </p:nvPr>
        </p:nvSpPr>
        <p:spPr>
          <a:xfrm>
            <a:off x="914400" y="1371600"/>
            <a:ext cx="7772400" cy="5105400"/>
          </a:xfrm>
        </p:spPr>
        <p:txBody>
          <a:bodyPr>
            <a:normAutofit lnSpcReduction="10000"/>
          </a:bodyPr>
          <a:lstStyle/>
          <a:p>
            <a:pPr marL="287338" lvl="1" indent="-287338" algn="just" eaLnBrk="1" hangingPunct="1"/>
            <a:r>
              <a:rPr lang="en-US" altLang="en-US" sz="2800"/>
              <a:t> At physical layer</a:t>
            </a:r>
          </a:p>
          <a:p>
            <a:pPr marL="287338" lvl="1" indent="-287338" algn="just" eaLnBrk="1" hangingPunct="1"/>
            <a:r>
              <a:rPr lang="en-US" altLang="en-US" sz="2800"/>
              <a:t>Hub has number of input lines that it joins electrically</a:t>
            </a:r>
          </a:p>
          <a:p>
            <a:pPr marL="287338" lvl="1" indent="-287338" algn="just" eaLnBrk="1" hangingPunct="1"/>
            <a:r>
              <a:rPr lang="en-US" altLang="en-US" sz="2800"/>
              <a:t> Frames arriving on one lines are sent out on all the others</a:t>
            </a:r>
          </a:p>
          <a:p>
            <a:pPr marL="287338" lvl="1" indent="-287338" algn="just" eaLnBrk="1" hangingPunct="1"/>
            <a:r>
              <a:rPr lang="en-US" altLang="en-US" sz="2800"/>
              <a:t> IF two frame arrives at the same time they will collide</a:t>
            </a:r>
          </a:p>
          <a:p>
            <a:pPr marL="287338" lvl="1" indent="-287338" algn="just" eaLnBrk="1" hangingPunct="1"/>
            <a:r>
              <a:rPr lang="en-US" altLang="en-US" sz="2800"/>
              <a:t> All the lines coming into a hub must operate at same speed</a:t>
            </a:r>
          </a:p>
          <a:p>
            <a:pPr marL="287338" lvl="1" indent="-287338" algn="just" eaLnBrk="1" hangingPunct="1"/>
            <a:r>
              <a:rPr lang="en-US" altLang="en-US" sz="2800"/>
              <a:t> Hubs differ from repeaters in that they do not (usually) amplify the incoming signals and are designed to hold multiple line cards each with multiple inputs.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6AA6E9AE-99B6-452A-A445-06F3C78ACE66}"/>
              </a:ext>
            </a:extLst>
          </p:cNvPr>
          <p:cNvSpPr>
            <a:spLocks noGrp="1"/>
          </p:cNvSpPr>
          <p:nvPr>
            <p:ph type="title"/>
          </p:nvPr>
        </p:nvSpPr>
        <p:spPr/>
        <p:txBody>
          <a:bodyPr/>
          <a:lstStyle/>
          <a:p>
            <a:pPr eaLnBrk="1" hangingPunct="1"/>
            <a:r>
              <a:rPr lang="en-US" altLang="en-US"/>
              <a:t>Hubs</a:t>
            </a:r>
          </a:p>
        </p:txBody>
      </p:sp>
      <p:sp>
        <p:nvSpPr>
          <p:cNvPr id="131075" name="Content Placeholder 2">
            <a:extLst>
              <a:ext uri="{FF2B5EF4-FFF2-40B4-BE49-F238E27FC236}">
                <a16:creationId xmlns:a16="http://schemas.microsoft.com/office/drawing/2014/main" id="{B89EEF2F-A018-4BAD-A460-15269B935A8C}"/>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 Do not determine the path</a:t>
            </a:r>
          </a:p>
          <a:p>
            <a:pPr marL="287338" lvl="1" indent="-287338" algn="just" eaLnBrk="1" hangingPunct="1"/>
            <a:r>
              <a:rPr lang="en-US" altLang="en-US" sz="2800"/>
              <a:t>A hub can be a passive or active</a:t>
            </a:r>
          </a:p>
          <a:p>
            <a:pPr marL="287338" lvl="1" indent="-287338" algn="just" eaLnBrk="1" hangingPunct="1"/>
            <a:r>
              <a:rPr lang="en-US" altLang="en-US" sz="2800"/>
              <a:t> Active hub repeat signal sent through them</a:t>
            </a:r>
          </a:p>
          <a:p>
            <a:pPr marL="287338" lvl="1" indent="-287338" algn="just" eaLnBrk="1" hangingPunct="1"/>
            <a:r>
              <a:rPr lang="en-US" altLang="en-US" sz="2800"/>
              <a:t> Passive hub do not repeat but merely split signals sent through them</a:t>
            </a:r>
          </a:p>
        </p:txBody>
      </p:sp>
      <p:pic>
        <p:nvPicPr>
          <p:cNvPr id="131076" name="Picture 4" descr="4-47">
            <a:extLst>
              <a:ext uri="{FF2B5EF4-FFF2-40B4-BE49-F238E27FC236}">
                <a16:creationId xmlns:a16="http://schemas.microsoft.com/office/drawing/2014/main" id="{66ABADD2-D3C2-4694-AE6B-590893E4A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0"/>
            <a:ext cx="82756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1BFE7F1-9C0E-4771-A124-EA5C0A923263}"/>
              </a:ext>
            </a:extLst>
          </p:cNvPr>
          <p:cNvSpPr>
            <a:spLocks noGrp="1"/>
          </p:cNvSpPr>
          <p:nvPr>
            <p:ph type="title"/>
          </p:nvPr>
        </p:nvSpPr>
        <p:spPr/>
        <p:txBody>
          <a:bodyPr/>
          <a:lstStyle/>
          <a:p>
            <a:pPr eaLnBrk="1" hangingPunct="1"/>
            <a:r>
              <a:rPr lang="en-US" altLang="en-US"/>
              <a:t>Continuous Time</a:t>
            </a:r>
          </a:p>
        </p:txBody>
      </p:sp>
      <p:sp>
        <p:nvSpPr>
          <p:cNvPr id="19459" name="Content Placeholder 2">
            <a:extLst>
              <a:ext uri="{FF2B5EF4-FFF2-40B4-BE49-F238E27FC236}">
                <a16:creationId xmlns:a16="http://schemas.microsoft.com/office/drawing/2014/main" id="{82F8F114-41E7-4E25-80A4-A58F4B334E82}"/>
              </a:ext>
            </a:extLst>
          </p:cNvPr>
          <p:cNvSpPr>
            <a:spLocks noGrp="1"/>
          </p:cNvSpPr>
          <p:nvPr>
            <p:ph sz="quarter" idx="1"/>
          </p:nvPr>
        </p:nvSpPr>
        <p:spPr/>
        <p:txBody>
          <a:bodyPr/>
          <a:lstStyle/>
          <a:p>
            <a:pPr algn="just" eaLnBrk="1" hangingPunct="1"/>
            <a:endParaRPr lang="en-US" altLang="en-US" sz="2800"/>
          </a:p>
          <a:p>
            <a:pPr algn="just" eaLnBrk="1" hangingPunct="1"/>
            <a:r>
              <a:rPr lang="en-US" altLang="en-US" sz="2800"/>
              <a:t> Frame transmission can begin at any time</a:t>
            </a:r>
          </a:p>
          <a:p>
            <a:pPr algn="just" eaLnBrk="1" hangingPunct="1"/>
            <a:endParaRPr lang="en-US" altLang="en-US" sz="2800"/>
          </a:p>
          <a:p>
            <a:pPr algn="just" eaLnBrk="1" hangingPunct="1"/>
            <a:r>
              <a:rPr lang="en-US" altLang="en-US" sz="2800"/>
              <a:t> There is no master clock dividing time intervals into discrete intervals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3382B1CF-DCA7-4DEA-ABFA-CD7E8BDEC9FF}"/>
              </a:ext>
            </a:extLst>
          </p:cNvPr>
          <p:cNvSpPr>
            <a:spLocks noGrp="1"/>
          </p:cNvSpPr>
          <p:nvPr>
            <p:ph type="title"/>
          </p:nvPr>
        </p:nvSpPr>
        <p:spPr/>
        <p:txBody>
          <a:bodyPr/>
          <a:lstStyle/>
          <a:p>
            <a:pPr eaLnBrk="1" hangingPunct="1"/>
            <a:r>
              <a:rPr lang="en-US" altLang="en-US"/>
              <a:t>Hubs</a:t>
            </a:r>
          </a:p>
        </p:txBody>
      </p:sp>
      <p:pic>
        <p:nvPicPr>
          <p:cNvPr id="132099" name="Content Placeholder 4" descr="hub4">
            <a:extLst>
              <a:ext uri="{FF2B5EF4-FFF2-40B4-BE49-F238E27FC236}">
                <a16:creationId xmlns:a16="http://schemas.microsoft.com/office/drawing/2014/main" id="{B1EC4B78-A249-4AF1-B899-B5C0FDEB5ADB}"/>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600200" y="1752600"/>
            <a:ext cx="5638800" cy="3429000"/>
          </a:xfr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B0D92334-A6C6-46EB-9AC8-0B332877605C}"/>
              </a:ext>
            </a:extLst>
          </p:cNvPr>
          <p:cNvSpPr>
            <a:spLocks noGrp="1"/>
          </p:cNvSpPr>
          <p:nvPr>
            <p:ph type="title"/>
          </p:nvPr>
        </p:nvSpPr>
        <p:spPr/>
        <p:txBody>
          <a:bodyPr/>
          <a:lstStyle/>
          <a:p>
            <a:pPr eaLnBrk="1" hangingPunct="1"/>
            <a:r>
              <a:rPr lang="en-US" altLang="en-US"/>
              <a:t>Bridges</a:t>
            </a:r>
          </a:p>
        </p:txBody>
      </p:sp>
      <p:sp>
        <p:nvSpPr>
          <p:cNvPr id="133123" name="Content Placeholder 2">
            <a:extLst>
              <a:ext uri="{FF2B5EF4-FFF2-40B4-BE49-F238E27FC236}">
                <a16:creationId xmlns:a16="http://schemas.microsoft.com/office/drawing/2014/main" id="{8B5A046D-D103-4CBA-A1A6-9608BCF51713}"/>
              </a:ext>
            </a:extLst>
          </p:cNvPr>
          <p:cNvSpPr>
            <a:spLocks noGrp="1"/>
          </p:cNvSpPr>
          <p:nvPr>
            <p:ph sz="quarter" idx="1"/>
          </p:nvPr>
        </p:nvSpPr>
        <p:spPr>
          <a:xfrm>
            <a:off x="914400" y="1371600"/>
            <a:ext cx="7772400" cy="5105400"/>
          </a:xfrm>
        </p:spPr>
        <p:txBody>
          <a:bodyPr/>
          <a:lstStyle/>
          <a:p>
            <a:pPr marL="287338" lvl="1" indent="-287338" algn="just" eaLnBrk="1" hangingPunct="1"/>
            <a:r>
              <a:rPr lang="en-US" altLang="en-US" sz="2800"/>
              <a:t>At data link layer</a:t>
            </a:r>
          </a:p>
          <a:p>
            <a:pPr marL="287338" lvl="1" indent="-287338" algn="just" eaLnBrk="1" hangingPunct="1"/>
            <a:r>
              <a:rPr lang="en-US" altLang="en-US" sz="2800"/>
              <a:t> Connects two or more LANs</a:t>
            </a:r>
          </a:p>
          <a:p>
            <a:pPr marL="287338" lvl="1" indent="-287338" algn="just" eaLnBrk="1" hangingPunct="1"/>
            <a:r>
              <a:rPr lang="en-US" altLang="en-US" sz="2800"/>
              <a:t> When a frame arrives, software in the bridge extracts the destination address from the frame header and looks it up in a table to see where to send the frame.</a:t>
            </a:r>
          </a:p>
          <a:p>
            <a:pPr marL="287338" lvl="1" indent="-287338" algn="just" eaLnBrk="1" hangingPunct="1">
              <a:buFont typeface="Wingdings 2" panose="05020102010507070707" pitchFamily="18" charset="2"/>
              <a:buNone/>
            </a:pPr>
            <a:endParaRPr lang="en-US" altLang="en-US" sz="2800"/>
          </a:p>
        </p:txBody>
      </p:sp>
      <p:pic>
        <p:nvPicPr>
          <p:cNvPr id="133124" name="Content Placeholder 3" descr="ethernet5">
            <a:extLst>
              <a:ext uri="{FF2B5EF4-FFF2-40B4-BE49-F238E27FC236}">
                <a16:creationId xmlns:a16="http://schemas.microsoft.com/office/drawing/2014/main" id="{6841067C-936E-410C-BD23-C00F0ED831FF}"/>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57600"/>
            <a:ext cx="4491038"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679AF5F0-AD47-4931-8CA1-801BB59A0340}"/>
              </a:ext>
            </a:extLst>
          </p:cNvPr>
          <p:cNvSpPr>
            <a:spLocks noGrp="1"/>
          </p:cNvSpPr>
          <p:nvPr>
            <p:ph type="title"/>
          </p:nvPr>
        </p:nvSpPr>
        <p:spPr/>
        <p:txBody>
          <a:bodyPr/>
          <a:lstStyle/>
          <a:p>
            <a:pPr eaLnBrk="1" hangingPunct="1"/>
            <a:r>
              <a:rPr lang="en-US" altLang="en-US"/>
              <a:t>Bridges</a:t>
            </a:r>
          </a:p>
        </p:txBody>
      </p:sp>
      <p:sp>
        <p:nvSpPr>
          <p:cNvPr id="3" name="Content Placeholder 2">
            <a:extLst>
              <a:ext uri="{FF2B5EF4-FFF2-40B4-BE49-F238E27FC236}">
                <a16:creationId xmlns:a16="http://schemas.microsoft.com/office/drawing/2014/main" id="{1037BAE2-BA7F-4813-A149-5BE214FFBCBB}"/>
              </a:ext>
            </a:extLst>
          </p:cNvPr>
          <p:cNvSpPr>
            <a:spLocks noGrp="1"/>
          </p:cNvSpPr>
          <p:nvPr>
            <p:ph sz="quarter" idx="1"/>
          </p:nvPr>
        </p:nvSpPr>
        <p:spPr>
          <a:xfrm>
            <a:off x="914400" y="1371600"/>
            <a:ext cx="7772400" cy="5105400"/>
          </a:xfrm>
        </p:spPr>
        <p:txBody>
          <a:bodyPr>
            <a:noAutofit/>
          </a:bodyPr>
          <a:lstStyle/>
          <a:p>
            <a:pPr marL="274320" indent="-274320" eaLnBrk="1" fontAlgn="auto" hangingPunct="1">
              <a:spcBef>
                <a:spcPts val="580"/>
              </a:spcBef>
              <a:spcAft>
                <a:spcPts val="0"/>
              </a:spcAft>
              <a:buFont typeface="Wingdings 2"/>
              <a:buChar char=""/>
              <a:defRPr/>
            </a:pPr>
            <a:r>
              <a:rPr lang="en-US" sz="2800" dirty="0"/>
              <a:t> </a:t>
            </a:r>
            <a:r>
              <a:rPr lang="en-IN" b="1" dirty="0"/>
              <a:t>Problems with Bridge</a:t>
            </a:r>
            <a:r>
              <a:rPr lang="en-IN" dirty="0"/>
              <a:t> </a:t>
            </a:r>
          </a:p>
          <a:p>
            <a:pPr marL="548640" lvl="1" algn="just" eaLnBrk="1" fontAlgn="auto" hangingPunct="1">
              <a:spcBef>
                <a:spcPts val="370"/>
              </a:spcBef>
              <a:spcAft>
                <a:spcPts val="0"/>
              </a:spcAft>
              <a:buFont typeface="Wingdings 2"/>
              <a:buChar char=""/>
              <a:defRPr/>
            </a:pPr>
            <a:r>
              <a:rPr lang="en-IN" dirty="0"/>
              <a:t>They work well when there is not too much inter-segment traffic, but when the inter-segment traffic becomes too heavy the bridges can actually become a bottleneck for traffic, and actually slow down communication.  </a:t>
            </a:r>
          </a:p>
          <a:p>
            <a:pPr marL="548640" lvl="1" algn="just" eaLnBrk="1" fontAlgn="auto" hangingPunct="1">
              <a:spcBef>
                <a:spcPts val="370"/>
              </a:spcBef>
              <a:spcAft>
                <a:spcPts val="0"/>
              </a:spcAft>
              <a:buFont typeface="Wingdings 2"/>
              <a:buChar char=""/>
              <a:defRPr/>
            </a:pPr>
            <a:r>
              <a:rPr lang="en-IN" dirty="0"/>
              <a:t>They spread and multiply broadcast. A bridge forwards all broadcast to all other connected segments. If there are too many broadcast, it can result in a broadcast storm. </a:t>
            </a:r>
          </a:p>
          <a:p>
            <a:pPr marL="287338" lvl="1" indent="-287338" algn="just" eaLnBrk="1" fontAlgn="auto" hangingPunct="1">
              <a:spcBef>
                <a:spcPts val="370"/>
              </a:spcBef>
              <a:spcAft>
                <a:spcPts val="0"/>
              </a:spcAft>
              <a:buFont typeface="Wingdings 2"/>
              <a:buNone/>
              <a:defRPr/>
            </a:pPr>
            <a:endParaRPr 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7C2A6AE8-73ED-4997-A1D2-13A1290CE4C3}"/>
              </a:ext>
            </a:extLst>
          </p:cNvPr>
          <p:cNvSpPr>
            <a:spLocks noGrp="1"/>
          </p:cNvSpPr>
          <p:nvPr>
            <p:ph type="title"/>
          </p:nvPr>
        </p:nvSpPr>
        <p:spPr/>
        <p:txBody>
          <a:bodyPr/>
          <a:lstStyle/>
          <a:p>
            <a:pPr eaLnBrk="1" hangingPunct="1"/>
            <a:r>
              <a:rPr lang="en-US" altLang="en-US"/>
              <a:t>Switches</a:t>
            </a:r>
          </a:p>
        </p:txBody>
      </p:sp>
      <p:sp>
        <p:nvSpPr>
          <p:cNvPr id="135171" name="Content Placeholder 2">
            <a:extLst>
              <a:ext uri="{FF2B5EF4-FFF2-40B4-BE49-F238E27FC236}">
                <a16:creationId xmlns:a16="http://schemas.microsoft.com/office/drawing/2014/main" id="{698A8E9F-A0DB-4A51-81F5-27BEADE67E19}"/>
              </a:ext>
            </a:extLst>
          </p:cNvPr>
          <p:cNvSpPr>
            <a:spLocks noGrp="1"/>
          </p:cNvSpPr>
          <p:nvPr>
            <p:ph sz="quarter" idx="1"/>
          </p:nvPr>
        </p:nvSpPr>
        <p:spPr>
          <a:xfrm>
            <a:off x="914400" y="1371600"/>
            <a:ext cx="7772400" cy="5105400"/>
          </a:xfrm>
        </p:spPr>
        <p:txBody>
          <a:bodyPr/>
          <a:lstStyle/>
          <a:p>
            <a:pPr algn="just" eaLnBrk="1" hangingPunct="1"/>
            <a:r>
              <a:rPr lang="en-US" altLang="en-US" sz="2700"/>
              <a:t> </a:t>
            </a:r>
            <a:r>
              <a:rPr lang="en-IN" altLang="en-US" sz="2700"/>
              <a:t>A network cable can only have one data packet in it at any instant. </a:t>
            </a:r>
          </a:p>
          <a:p>
            <a:pPr algn="just" eaLnBrk="1" hangingPunct="1"/>
            <a:r>
              <a:rPr lang="en-IN" altLang="en-US" sz="2700"/>
              <a:t>So if two or more computers want to place a data packet on to the network at exactly the same time, then a 'data collision' will take place.  </a:t>
            </a:r>
          </a:p>
          <a:p>
            <a:pPr algn="just" eaLnBrk="1" hangingPunct="1"/>
            <a:r>
              <a:rPr lang="en-IN" altLang="en-US" sz="2700"/>
              <a:t>The network protocol is set up to deal with this. Basically it declares the collided data as unusable and forces the two computers to re-send their data packets at a slightly different time.</a:t>
            </a:r>
          </a:p>
          <a:p>
            <a:pPr algn="just" eaLnBrk="1" hangingPunct="1"/>
            <a:r>
              <a:rPr lang="en-IN" altLang="en-US" sz="2700"/>
              <a:t>This is fine for a lightly loaded network with only a few computers on-line. You will not notice the small delay caused by data collisions.</a:t>
            </a:r>
          </a:p>
          <a:p>
            <a:pPr eaLnBrk="1" hangingPunct="1"/>
            <a:endParaRPr lang="en-US" altLang="en-US" sz="27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45507671-5CDD-4ECF-9F39-1BA3568161A3}"/>
              </a:ext>
            </a:extLst>
          </p:cNvPr>
          <p:cNvSpPr>
            <a:spLocks noGrp="1"/>
          </p:cNvSpPr>
          <p:nvPr>
            <p:ph type="title"/>
          </p:nvPr>
        </p:nvSpPr>
        <p:spPr/>
        <p:txBody>
          <a:bodyPr/>
          <a:lstStyle/>
          <a:p>
            <a:pPr eaLnBrk="1" hangingPunct="1"/>
            <a:r>
              <a:rPr lang="en-US" altLang="en-US"/>
              <a:t>Switches</a:t>
            </a:r>
          </a:p>
        </p:txBody>
      </p:sp>
      <p:sp>
        <p:nvSpPr>
          <p:cNvPr id="136195" name="Content Placeholder 2">
            <a:extLst>
              <a:ext uri="{FF2B5EF4-FFF2-40B4-BE49-F238E27FC236}">
                <a16:creationId xmlns:a16="http://schemas.microsoft.com/office/drawing/2014/main" id="{1860A8CA-BA3A-4226-88C7-814186D2D548}"/>
              </a:ext>
            </a:extLst>
          </p:cNvPr>
          <p:cNvSpPr>
            <a:spLocks noGrp="1"/>
          </p:cNvSpPr>
          <p:nvPr>
            <p:ph sz="quarter" idx="1"/>
          </p:nvPr>
        </p:nvSpPr>
        <p:spPr>
          <a:xfrm>
            <a:off x="914400" y="1371600"/>
            <a:ext cx="7772400" cy="5105400"/>
          </a:xfrm>
        </p:spPr>
        <p:txBody>
          <a:bodyPr/>
          <a:lstStyle/>
          <a:p>
            <a:pPr algn="just" eaLnBrk="1" hangingPunct="1"/>
            <a:r>
              <a:rPr lang="en-US" altLang="en-US" sz="2700"/>
              <a:t> </a:t>
            </a:r>
            <a:r>
              <a:rPr lang="en-IN" altLang="en-US" sz="2800"/>
              <a:t>A switch has a number of ports and it stores the addresses of all devices that are directly or indirectly connected to it on each port.  </a:t>
            </a:r>
          </a:p>
          <a:p>
            <a:pPr algn="just" eaLnBrk="1" hangingPunct="1"/>
            <a:r>
              <a:rPr lang="en-IN" altLang="en-US" sz="2800"/>
              <a:t>As a data packet comes into the switch,  its destination address is examined and a direct connection is made between the two machines.</a:t>
            </a:r>
          </a:p>
          <a:p>
            <a:pPr algn="just" eaLnBrk="1" hangingPunct="1"/>
            <a:r>
              <a:rPr lang="en-IN" altLang="en-US" sz="2800"/>
              <a:t>A switch is a very fast, low-latency, multi-port bridge that is used to segment LANs. They are typically used to increase communication rates between segments with multiple parallel conversation and also communication between different networking technologies . </a:t>
            </a:r>
          </a:p>
          <a:p>
            <a:pPr algn="just" eaLnBrk="1" hangingPunct="1"/>
            <a:endParaRPr lang="en-IN" altLang="en-US" sz="2800"/>
          </a:p>
          <a:p>
            <a:pPr algn="just" eaLnBrk="1" hangingPunct="1"/>
            <a:endParaRPr lang="en-US" altLang="en-US" sz="27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008AF114-5377-4F1A-99EE-4687B9A5B8D8}"/>
              </a:ext>
            </a:extLst>
          </p:cNvPr>
          <p:cNvSpPr>
            <a:spLocks noGrp="1"/>
          </p:cNvSpPr>
          <p:nvPr>
            <p:ph type="title"/>
          </p:nvPr>
        </p:nvSpPr>
        <p:spPr/>
        <p:txBody>
          <a:bodyPr/>
          <a:lstStyle/>
          <a:p>
            <a:pPr eaLnBrk="1" hangingPunct="1"/>
            <a:r>
              <a:rPr lang="en-US" altLang="en-US"/>
              <a:t>Switches</a:t>
            </a:r>
          </a:p>
        </p:txBody>
      </p:sp>
      <p:sp>
        <p:nvSpPr>
          <p:cNvPr id="137219" name="Content Placeholder 2">
            <a:extLst>
              <a:ext uri="{FF2B5EF4-FFF2-40B4-BE49-F238E27FC236}">
                <a16:creationId xmlns:a16="http://schemas.microsoft.com/office/drawing/2014/main" id="{94C638A0-CD23-4408-BD25-F821217B5101}"/>
              </a:ext>
            </a:extLst>
          </p:cNvPr>
          <p:cNvSpPr>
            <a:spLocks noGrp="1"/>
          </p:cNvSpPr>
          <p:nvPr>
            <p:ph sz="quarter" idx="1"/>
          </p:nvPr>
        </p:nvSpPr>
        <p:spPr>
          <a:xfrm>
            <a:off x="914400" y="1371600"/>
            <a:ext cx="7772400" cy="5105400"/>
          </a:xfrm>
        </p:spPr>
        <p:txBody>
          <a:bodyPr/>
          <a:lstStyle/>
          <a:p>
            <a:pPr algn="just" eaLnBrk="1" hangingPunct="1"/>
            <a:r>
              <a:rPr lang="en-US" altLang="en-US" sz="2700"/>
              <a:t> </a:t>
            </a:r>
            <a:r>
              <a:rPr lang="en-IN" altLang="en-US" sz="2800"/>
              <a:t>A vital difference between a hub and a switch is that all the nodes connected to a hub share the </a:t>
            </a:r>
            <a:r>
              <a:rPr lang="en-IN" altLang="en-US" sz="2800">
                <a:hlinkClick r:id="rId2"/>
              </a:rPr>
              <a:t>bandwidth</a:t>
            </a:r>
            <a:r>
              <a:rPr lang="en-IN" altLang="en-US" sz="2800"/>
              <a:t> among themselves, while a device connected to a switch port has the full bandwidth all to itself. For example, if 10 nodes are communicating using a hub on a 10-Mbps network, then each node may only get a portion of the 10 Mbps if other nodes on the hub want to communicate as well. But with a switch, each node could possibly communicate at the full 10 Mbps. </a:t>
            </a:r>
          </a:p>
          <a:p>
            <a:pPr algn="just" eaLnBrk="1" hangingPunct="1"/>
            <a:endParaRPr lang="en-US" altLang="en-US" sz="270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A787-ED37-4F40-AEB2-F3D5BC0E7B30}"/>
              </a:ext>
            </a:extLst>
          </p:cNvPr>
          <p:cNvSpPr>
            <a:spLocks noGrp="1"/>
          </p:cNvSpPr>
          <p:nvPr>
            <p:ph type="title"/>
          </p:nvPr>
        </p:nvSpPr>
        <p:spPr>
          <a:xfrm>
            <a:off x="914400" y="274638"/>
            <a:ext cx="7772400" cy="715962"/>
          </a:xfrm>
        </p:spPr>
        <p:txBody>
          <a:bodyPr>
            <a:normAutofit fontScale="90000"/>
          </a:bodyPr>
          <a:lstStyle/>
          <a:p>
            <a:pPr eaLnBrk="1" fontAlgn="auto" hangingPunct="1">
              <a:spcAft>
                <a:spcPts val="0"/>
              </a:spcAft>
              <a:defRPr/>
            </a:pPr>
            <a:r>
              <a:rPr lang="en-US" dirty="0"/>
              <a:t>Switches</a:t>
            </a:r>
          </a:p>
        </p:txBody>
      </p:sp>
      <p:sp>
        <p:nvSpPr>
          <p:cNvPr id="138243" name="Content Placeholder 2">
            <a:extLst>
              <a:ext uri="{FF2B5EF4-FFF2-40B4-BE49-F238E27FC236}">
                <a16:creationId xmlns:a16="http://schemas.microsoft.com/office/drawing/2014/main" id="{3BA31FB3-8DE0-4006-B01C-B69B74FB5D59}"/>
              </a:ext>
            </a:extLst>
          </p:cNvPr>
          <p:cNvSpPr>
            <a:spLocks noGrp="1"/>
          </p:cNvSpPr>
          <p:nvPr>
            <p:ph sz="quarter" idx="1"/>
          </p:nvPr>
        </p:nvSpPr>
        <p:spPr>
          <a:xfrm>
            <a:off x="914400" y="990600"/>
            <a:ext cx="7772400" cy="5486400"/>
          </a:xfrm>
        </p:spPr>
        <p:txBody>
          <a:bodyPr/>
          <a:lstStyle/>
          <a:p>
            <a:pPr algn="just" eaLnBrk="1" hangingPunct="1"/>
            <a:r>
              <a:rPr lang="en-IN" altLang="en-US" sz="2000" b="1"/>
              <a:t>Switches forwards received data frames in two ways</a:t>
            </a:r>
            <a:r>
              <a:rPr lang="en-IN" altLang="en-US" sz="2000"/>
              <a:t>; </a:t>
            </a:r>
          </a:p>
          <a:p>
            <a:pPr lvl="1" algn="just" eaLnBrk="1" hangingPunct="1"/>
            <a:r>
              <a:rPr lang="en-IN" altLang="en-US" sz="2500" b="1"/>
              <a:t>Cutting-through switching</a:t>
            </a:r>
            <a:r>
              <a:rPr lang="en-IN" altLang="en-US" sz="2500"/>
              <a:t>: the switch reads the destination address before receiving the entire frame. The data is then forwarded before the entire frame arrives. This method has the advantage that there is less delay (latency) between the reception and transmission of a data </a:t>
            </a:r>
            <a:r>
              <a:rPr lang="en-IN" altLang="en-US" sz="2500">
                <a:hlinkClick r:id="rId2"/>
              </a:rPr>
              <a:t>packet</a:t>
            </a:r>
            <a:r>
              <a:rPr lang="en-IN" altLang="en-US" sz="2500"/>
              <a:t>. </a:t>
            </a:r>
          </a:p>
          <a:p>
            <a:pPr lvl="1" algn="just" eaLnBrk="1" hangingPunct="1">
              <a:buFont typeface="Wingdings 2" panose="05020102010507070707" pitchFamily="18" charset="2"/>
              <a:buNone/>
            </a:pPr>
            <a:endParaRPr lang="en-IN" altLang="en-US" sz="2500"/>
          </a:p>
          <a:p>
            <a:pPr lvl="1" algn="just" eaLnBrk="1" hangingPunct="1"/>
            <a:r>
              <a:rPr lang="en-IN" altLang="en-US" sz="2500" b="1"/>
              <a:t>Store-and-forward switching</a:t>
            </a:r>
            <a:r>
              <a:rPr lang="en-IN" altLang="en-US" sz="2500"/>
              <a:t>: it involves reading the entire Ethernet frame, before forwarding it, with the required protocol and at the correct speed, to the destination port. This has the advantage of improved error check, protocol filtering and speed matching but has the disadvantage of system delay, as the frames must be totally read before it is transmitted</a:t>
            </a:r>
          </a:p>
          <a:p>
            <a:pPr algn="just" eaLnBrk="1" hangingPunct="1"/>
            <a:endParaRPr lang="en-US" altLang="en-US" sz="25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18B1-24B7-423A-B3A5-E4B58A6DDF09}"/>
              </a:ext>
            </a:extLst>
          </p:cNvPr>
          <p:cNvSpPr>
            <a:spLocks noGrp="1"/>
          </p:cNvSpPr>
          <p:nvPr>
            <p:ph type="title"/>
          </p:nvPr>
        </p:nvSpPr>
        <p:spPr>
          <a:xfrm>
            <a:off x="914400" y="274638"/>
            <a:ext cx="7772400" cy="715962"/>
          </a:xfrm>
        </p:spPr>
        <p:txBody>
          <a:bodyPr>
            <a:normAutofit fontScale="90000"/>
          </a:bodyPr>
          <a:lstStyle/>
          <a:p>
            <a:pPr eaLnBrk="1" fontAlgn="auto" hangingPunct="1">
              <a:spcAft>
                <a:spcPts val="0"/>
              </a:spcAft>
              <a:defRPr/>
            </a:pPr>
            <a:r>
              <a:rPr lang="en-US" dirty="0"/>
              <a:t>Routers</a:t>
            </a:r>
          </a:p>
        </p:txBody>
      </p:sp>
      <p:sp>
        <p:nvSpPr>
          <p:cNvPr id="139267" name="Content Placeholder 2">
            <a:extLst>
              <a:ext uri="{FF2B5EF4-FFF2-40B4-BE49-F238E27FC236}">
                <a16:creationId xmlns:a16="http://schemas.microsoft.com/office/drawing/2014/main" id="{C72EBC3E-842E-48FA-BEE8-B535936A689F}"/>
              </a:ext>
            </a:extLst>
          </p:cNvPr>
          <p:cNvSpPr>
            <a:spLocks noGrp="1"/>
          </p:cNvSpPr>
          <p:nvPr>
            <p:ph sz="quarter" idx="1"/>
          </p:nvPr>
        </p:nvSpPr>
        <p:spPr>
          <a:xfrm>
            <a:off x="914400" y="990600"/>
            <a:ext cx="7772400" cy="5486400"/>
          </a:xfrm>
        </p:spPr>
        <p:txBody>
          <a:bodyPr/>
          <a:lstStyle/>
          <a:p>
            <a:pPr algn="just" eaLnBrk="1" hangingPunct="1"/>
            <a:r>
              <a:rPr lang="en-IN" altLang="en-US" sz="2800"/>
              <a:t> Operate at network layer</a:t>
            </a:r>
          </a:p>
          <a:p>
            <a:pPr algn="just" eaLnBrk="1" hangingPunct="1"/>
            <a:r>
              <a:rPr lang="en-IN" altLang="en-US" sz="2800"/>
              <a:t>A </a:t>
            </a:r>
            <a:r>
              <a:rPr lang="en-IN" altLang="en-US" sz="2800" b="1"/>
              <a:t>Router</a:t>
            </a:r>
            <a:r>
              <a:rPr lang="en-IN" altLang="en-US" sz="2800"/>
              <a:t> is a device that transfers data from one network to another in an intelligent way. It has the task of forwarding data packets to their destination by the most efficient route.</a:t>
            </a:r>
          </a:p>
          <a:p>
            <a:pPr algn="just" eaLnBrk="1" hangingPunct="1"/>
            <a:r>
              <a:rPr lang="en-IN" altLang="en-US" sz="2800"/>
              <a:t>In order to do this, the router has a micro computer inside it.  This holds a table in memory that contains a list of all the networks it is connected to, along with the latest information on how busy each path in the network is, at that moment. This is called the '</a:t>
            </a:r>
            <a:r>
              <a:rPr lang="en-IN" altLang="en-US" sz="2800" b="1"/>
              <a:t>routing table</a:t>
            </a:r>
            <a:r>
              <a:rPr lang="en-IN" altLang="en-US" sz="2800"/>
              <a:t>'.</a:t>
            </a:r>
          </a:p>
          <a:p>
            <a:pPr algn="just" eaLnBrk="1" hangingPunct="1">
              <a:buFont typeface="Wingdings 2" panose="05020102010507070707" pitchFamily="18" charset="2"/>
              <a:buNone/>
            </a:pPr>
            <a:endParaRPr lang="en-US" altLang="en-US" sz="25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1CCD-5C3E-4F3E-8750-3144FCA2E29D}"/>
              </a:ext>
            </a:extLst>
          </p:cNvPr>
          <p:cNvSpPr>
            <a:spLocks noGrp="1"/>
          </p:cNvSpPr>
          <p:nvPr>
            <p:ph type="title"/>
          </p:nvPr>
        </p:nvSpPr>
        <p:spPr>
          <a:xfrm>
            <a:off x="914400" y="274638"/>
            <a:ext cx="7772400" cy="715962"/>
          </a:xfrm>
        </p:spPr>
        <p:txBody>
          <a:bodyPr>
            <a:normAutofit fontScale="90000"/>
          </a:bodyPr>
          <a:lstStyle/>
          <a:p>
            <a:pPr eaLnBrk="1" fontAlgn="auto" hangingPunct="1">
              <a:spcAft>
                <a:spcPts val="0"/>
              </a:spcAft>
              <a:defRPr/>
            </a:pPr>
            <a:r>
              <a:rPr lang="en-US" dirty="0"/>
              <a:t>Routers</a:t>
            </a:r>
          </a:p>
        </p:txBody>
      </p:sp>
      <p:sp>
        <p:nvSpPr>
          <p:cNvPr id="140291" name="Content Placeholder 2">
            <a:extLst>
              <a:ext uri="{FF2B5EF4-FFF2-40B4-BE49-F238E27FC236}">
                <a16:creationId xmlns:a16="http://schemas.microsoft.com/office/drawing/2014/main" id="{386BAF29-4199-4AEC-A45C-B367D30AC005}"/>
              </a:ext>
            </a:extLst>
          </p:cNvPr>
          <p:cNvSpPr>
            <a:spLocks noGrp="1"/>
          </p:cNvSpPr>
          <p:nvPr>
            <p:ph sz="quarter" idx="1"/>
          </p:nvPr>
        </p:nvSpPr>
        <p:spPr>
          <a:xfrm>
            <a:off x="914400" y="990600"/>
            <a:ext cx="7772400" cy="5486400"/>
          </a:xfrm>
        </p:spPr>
        <p:txBody>
          <a:bodyPr/>
          <a:lstStyle/>
          <a:p>
            <a:pPr eaLnBrk="1" hangingPunct="1"/>
            <a:r>
              <a:rPr lang="en-US" altLang="en-US" sz="2500"/>
              <a:t> </a:t>
            </a:r>
            <a:r>
              <a:rPr lang="en-IN" altLang="en-US" b="1"/>
              <a:t>When a data packet arrives, the router does the following:-</a:t>
            </a:r>
          </a:p>
          <a:p>
            <a:pPr lvl="2" eaLnBrk="1" hangingPunct="1"/>
            <a:r>
              <a:rPr lang="en-IN" altLang="en-US" sz="2800"/>
              <a:t>Reads the data packet's destination address</a:t>
            </a:r>
          </a:p>
          <a:p>
            <a:pPr lvl="2" eaLnBrk="1" hangingPunct="1"/>
            <a:r>
              <a:rPr lang="en-IN" altLang="en-US" sz="2800"/>
              <a:t>Looks up all the paths it has available to get to that address.</a:t>
            </a:r>
          </a:p>
          <a:p>
            <a:pPr lvl="2" eaLnBrk="1" hangingPunct="1"/>
            <a:r>
              <a:rPr lang="en-IN" altLang="en-US" sz="2800"/>
              <a:t>Checks on how busy each path is at the moment</a:t>
            </a:r>
          </a:p>
          <a:p>
            <a:pPr lvl="2" eaLnBrk="1" hangingPunct="1"/>
            <a:r>
              <a:rPr lang="en-IN" altLang="en-US" sz="2800"/>
              <a:t>Sends the packet along the least congested (fastest) path.</a:t>
            </a:r>
          </a:p>
          <a:p>
            <a:pPr eaLnBrk="1" hangingPunct="1"/>
            <a:endParaRPr lang="en-IN" altLang="en-US"/>
          </a:p>
          <a:p>
            <a:pPr algn="just" eaLnBrk="1" hangingPunct="1">
              <a:buFont typeface="Wingdings 2" panose="05020102010507070707" pitchFamily="18" charset="2"/>
              <a:buNone/>
            </a:pPr>
            <a:endParaRPr lang="en-US" altLang="en-US" sz="25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871807E-2455-47A8-822A-CF773D8341FF}"/>
              </a:ext>
            </a:extLst>
          </p:cNvPr>
          <p:cNvSpPr>
            <a:spLocks noGrp="1"/>
          </p:cNvSpPr>
          <p:nvPr>
            <p:ph type="title"/>
          </p:nvPr>
        </p:nvSpPr>
        <p:spPr>
          <a:xfrm>
            <a:off x="492919" y="499534"/>
            <a:ext cx="8079581" cy="598888"/>
          </a:xfrm>
        </p:spPr>
        <p:txBody>
          <a:bodyPr>
            <a:normAutofit fontScale="90000"/>
          </a:bodyPr>
          <a:lstStyle/>
          <a:p>
            <a:pPr eaLnBrk="1" hangingPunct="1"/>
            <a:r>
              <a:rPr lang="en-US" altLang="en-US" dirty="0"/>
              <a:t>Ethernet</a:t>
            </a:r>
          </a:p>
        </p:txBody>
      </p:sp>
      <p:sp>
        <p:nvSpPr>
          <p:cNvPr id="61443" name="Content Placeholder 2">
            <a:extLst>
              <a:ext uri="{FF2B5EF4-FFF2-40B4-BE49-F238E27FC236}">
                <a16:creationId xmlns:a16="http://schemas.microsoft.com/office/drawing/2014/main" id="{25CBFF2D-EF67-430D-9616-163CC9A30BBB}"/>
              </a:ext>
            </a:extLst>
          </p:cNvPr>
          <p:cNvSpPr>
            <a:spLocks noGrp="1"/>
          </p:cNvSpPr>
          <p:nvPr>
            <p:ph sz="quarter" idx="1"/>
          </p:nvPr>
        </p:nvSpPr>
        <p:spPr>
          <a:xfrm>
            <a:off x="507206" y="1219201"/>
            <a:ext cx="8065294" cy="4540378"/>
          </a:xfrm>
        </p:spPr>
        <p:txBody>
          <a:bodyPr>
            <a:normAutofit/>
          </a:bodyPr>
          <a:lstStyle/>
          <a:p>
            <a:r>
              <a:rPr lang="en-US" altLang="en-US" sz="2500" dirty="0"/>
              <a:t>1. Classic Ethernet </a:t>
            </a:r>
          </a:p>
          <a:p>
            <a:r>
              <a:rPr lang="en-US" altLang="en-US" sz="2500" dirty="0"/>
              <a:t>2. Switched Ethernet </a:t>
            </a:r>
          </a:p>
          <a:p>
            <a:r>
              <a:rPr lang="en-US" altLang="en-US" sz="2500" dirty="0"/>
              <a:t>3. Fast Ethernet</a:t>
            </a:r>
          </a:p>
          <a:p>
            <a:r>
              <a:rPr lang="en-US" altLang="en-US" sz="2500" dirty="0"/>
              <a:t>4. Gigabit  Ethernet</a:t>
            </a:r>
          </a:p>
          <a:p>
            <a:r>
              <a:rPr lang="en-US" altLang="en-US" sz="2500" dirty="0"/>
              <a:t>5. Cabling used in Ethernet</a:t>
            </a:r>
          </a:p>
          <a:p>
            <a:r>
              <a:rPr lang="en-US" altLang="en-US" sz="2500" dirty="0"/>
              <a:t>6. Use of bridges</a:t>
            </a:r>
          </a:p>
        </p:txBody>
      </p:sp>
    </p:spTree>
    <p:extLst>
      <p:ext uri="{BB962C8B-B14F-4D97-AF65-F5344CB8AC3E}">
        <p14:creationId xmlns:p14="http://schemas.microsoft.com/office/powerpoint/2010/main" val="19911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C304F8A-3506-4EC5-9171-A079B5E1B71F}"/>
              </a:ext>
            </a:extLst>
          </p:cNvPr>
          <p:cNvSpPr>
            <a:spLocks noGrp="1"/>
          </p:cNvSpPr>
          <p:nvPr>
            <p:ph type="title"/>
          </p:nvPr>
        </p:nvSpPr>
        <p:spPr/>
        <p:txBody>
          <a:bodyPr/>
          <a:lstStyle/>
          <a:p>
            <a:pPr eaLnBrk="1" hangingPunct="1"/>
            <a:r>
              <a:rPr lang="en-US" altLang="en-US"/>
              <a:t>Slotted Time</a:t>
            </a:r>
          </a:p>
        </p:txBody>
      </p:sp>
      <p:sp>
        <p:nvSpPr>
          <p:cNvPr id="20483" name="Content Placeholder 2">
            <a:extLst>
              <a:ext uri="{FF2B5EF4-FFF2-40B4-BE49-F238E27FC236}">
                <a16:creationId xmlns:a16="http://schemas.microsoft.com/office/drawing/2014/main" id="{061D332A-15A9-4068-97B7-A7176BE11DFC}"/>
              </a:ext>
            </a:extLst>
          </p:cNvPr>
          <p:cNvSpPr>
            <a:spLocks noGrp="1"/>
          </p:cNvSpPr>
          <p:nvPr>
            <p:ph sz="quarter" idx="1"/>
          </p:nvPr>
        </p:nvSpPr>
        <p:spPr/>
        <p:txBody>
          <a:bodyPr/>
          <a:lstStyle/>
          <a:p>
            <a:pPr algn="just" eaLnBrk="1" hangingPunct="1"/>
            <a:endParaRPr lang="en-US" altLang="en-US" sz="2800"/>
          </a:p>
          <a:p>
            <a:pPr algn="just" eaLnBrk="1" hangingPunct="1"/>
            <a:r>
              <a:rPr lang="en-US" altLang="en-US" sz="2800"/>
              <a:t>Time is divided into discrete intervals (Slots)</a:t>
            </a:r>
          </a:p>
          <a:p>
            <a:pPr algn="just" eaLnBrk="1" hangingPunct="1"/>
            <a:endParaRPr lang="en-US" altLang="en-US" sz="2800"/>
          </a:p>
          <a:p>
            <a:pPr algn="just" eaLnBrk="1" hangingPunct="1"/>
            <a:r>
              <a:rPr lang="en-US" altLang="en-US" sz="2800"/>
              <a:t> Frame transmission will start at the starting of each slot</a:t>
            </a:r>
          </a:p>
          <a:p>
            <a:pPr algn="just" eaLnBrk="1" hangingPunct="1"/>
            <a:endParaRPr lang="en-US" altLang="en-US" sz="2800"/>
          </a:p>
          <a:p>
            <a:pPr algn="just" eaLnBrk="1" hangingPunct="1"/>
            <a:r>
              <a:rPr lang="en-US" altLang="en-US" sz="2800"/>
              <a:t> A slot may contain 0, 1 or more frames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FF05171-7A2E-4F80-B4A3-4D467C4520C8}"/>
              </a:ext>
            </a:extLst>
          </p:cNvPr>
          <p:cNvSpPr>
            <a:spLocks noGrp="1"/>
          </p:cNvSpPr>
          <p:nvPr>
            <p:ph type="title"/>
          </p:nvPr>
        </p:nvSpPr>
        <p:spPr/>
        <p:txBody>
          <a:bodyPr/>
          <a:lstStyle/>
          <a:p>
            <a:pPr eaLnBrk="1" hangingPunct="1"/>
            <a:r>
              <a:rPr lang="en-US" altLang="en-US"/>
              <a:t>Carrier Sense</a:t>
            </a:r>
          </a:p>
        </p:txBody>
      </p:sp>
      <p:sp>
        <p:nvSpPr>
          <p:cNvPr id="21507" name="Content Placeholder 2">
            <a:extLst>
              <a:ext uri="{FF2B5EF4-FFF2-40B4-BE49-F238E27FC236}">
                <a16:creationId xmlns:a16="http://schemas.microsoft.com/office/drawing/2014/main" id="{51570584-E9A0-4C31-A2F8-08FAB33D8719}"/>
              </a:ext>
            </a:extLst>
          </p:cNvPr>
          <p:cNvSpPr>
            <a:spLocks noGrp="1"/>
          </p:cNvSpPr>
          <p:nvPr>
            <p:ph sz="quarter" idx="1"/>
          </p:nvPr>
        </p:nvSpPr>
        <p:spPr/>
        <p:txBody>
          <a:bodyPr/>
          <a:lstStyle/>
          <a:p>
            <a:pPr algn="just" eaLnBrk="1" hangingPunct="1"/>
            <a:endParaRPr lang="en-US" altLang="en-US" sz="2800"/>
          </a:p>
          <a:p>
            <a:pPr algn="just" eaLnBrk="1" hangingPunct="1"/>
            <a:r>
              <a:rPr lang="en-US" altLang="en-US" sz="2800"/>
              <a:t> Stations can tell if the channel is in use before trying to use it</a:t>
            </a:r>
          </a:p>
          <a:p>
            <a:pPr algn="just" eaLnBrk="1" hangingPunct="1"/>
            <a:endParaRPr lang="en-US" altLang="en-US" sz="2800"/>
          </a:p>
          <a:p>
            <a:pPr algn="just" eaLnBrk="1" hangingPunct="1"/>
            <a:r>
              <a:rPr lang="en-US" altLang="en-US" sz="2800"/>
              <a:t> If the channel is busy no other station will try to use it until it becomes free</a:t>
            </a:r>
          </a:p>
          <a:p>
            <a:pPr algn="just" eaLnBrk="1" hangingPunct="1">
              <a:buFont typeface="Wingdings 2" panose="05020102010507070707" pitchFamily="18" charset="2"/>
              <a:buNone/>
            </a:pPr>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C8E0294-4124-4E6E-8284-1CD118A965BD}"/>
              </a:ext>
            </a:extLst>
          </p:cNvPr>
          <p:cNvSpPr>
            <a:spLocks noGrp="1"/>
          </p:cNvSpPr>
          <p:nvPr>
            <p:ph type="title"/>
          </p:nvPr>
        </p:nvSpPr>
        <p:spPr/>
        <p:txBody>
          <a:bodyPr/>
          <a:lstStyle/>
          <a:p>
            <a:pPr eaLnBrk="1" hangingPunct="1"/>
            <a:r>
              <a:rPr lang="en-US" altLang="en-US"/>
              <a:t>No Carrier Sense</a:t>
            </a:r>
          </a:p>
        </p:txBody>
      </p:sp>
      <p:sp>
        <p:nvSpPr>
          <p:cNvPr id="22531" name="Content Placeholder 2">
            <a:extLst>
              <a:ext uri="{FF2B5EF4-FFF2-40B4-BE49-F238E27FC236}">
                <a16:creationId xmlns:a16="http://schemas.microsoft.com/office/drawing/2014/main" id="{DE1F6B6C-FA66-4917-81C9-515CD37AC71B}"/>
              </a:ext>
            </a:extLst>
          </p:cNvPr>
          <p:cNvSpPr>
            <a:spLocks noGrp="1"/>
          </p:cNvSpPr>
          <p:nvPr>
            <p:ph sz="quarter" idx="1"/>
          </p:nvPr>
        </p:nvSpPr>
        <p:spPr/>
        <p:txBody>
          <a:bodyPr/>
          <a:lstStyle/>
          <a:p>
            <a:pPr algn="just" eaLnBrk="1" hangingPunct="1"/>
            <a:r>
              <a:rPr lang="en-US" altLang="en-US" sz="2800"/>
              <a:t> Stations cannot determine whether channel is free.</a:t>
            </a:r>
          </a:p>
          <a:p>
            <a:pPr algn="just" eaLnBrk="1" hangingPunct="1"/>
            <a:endParaRPr lang="en-US" altLang="en-US" sz="2800"/>
          </a:p>
          <a:p>
            <a:pPr algn="just" eaLnBrk="1" hangingPunct="1"/>
            <a:r>
              <a:rPr lang="en-US" altLang="en-US" sz="2800"/>
              <a:t> They just start transmitting, later on they come to know if transmission was successful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8BF7-49C6-47BC-AE54-F88FC4A8AD84}"/>
              </a:ext>
            </a:extLst>
          </p:cNvPr>
          <p:cNvSpPr>
            <a:spLocks noGrp="1"/>
          </p:cNvSpPr>
          <p:nvPr>
            <p:ph type="title"/>
          </p:nvPr>
        </p:nvSpPr>
        <p:spPr>
          <a:xfrm>
            <a:off x="492919" y="499533"/>
            <a:ext cx="8079581" cy="872067"/>
          </a:xfrm>
        </p:spPr>
        <p:txBody>
          <a:bodyPr/>
          <a:lstStyle/>
          <a:p>
            <a:r>
              <a:rPr lang="en-IN" dirty="0"/>
              <a:t>recap</a:t>
            </a:r>
          </a:p>
        </p:txBody>
      </p:sp>
      <p:sp>
        <p:nvSpPr>
          <p:cNvPr id="3" name="Content Placeholder 2">
            <a:extLst>
              <a:ext uri="{FF2B5EF4-FFF2-40B4-BE49-F238E27FC236}">
                <a16:creationId xmlns:a16="http://schemas.microsoft.com/office/drawing/2014/main" id="{CA05D0AB-B963-47F4-B1E9-5FA2B6CCF081}"/>
              </a:ext>
            </a:extLst>
          </p:cNvPr>
          <p:cNvSpPr>
            <a:spLocks noGrp="1"/>
          </p:cNvSpPr>
          <p:nvPr>
            <p:ph idx="1"/>
          </p:nvPr>
        </p:nvSpPr>
        <p:spPr>
          <a:xfrm>
            <a:off x="507206" y="1219201"/>
            <a:ext cx="8065294" cy="4540378"/>
          </a:xfrm>
        </p:spPr>
        <p:txBody>
          <a:bodyPr/>
          <a:lstStyle/>
          <a:p>
            <a:r>
              <a:rPr lang="en-IN" dirty="0"/>
              <a:t>What does MAC stand for?</a:t>
            </a:r>
          </a:p>
          <a:p>
            <a:r>
              <a:rPr lang="en-IN" dirty="0"/>
              <a:t>Where  is the placement of the MAC sublayer in the OSI reference model?</a:t>
            </a:r>
          </a:p>
          <a:p>
            <a:r>
              <a:rPr lang="en-IN" dirty="0"/>
              <a:t>Role of MAC sublayer</a:t>
            </a:r>
          </a:p>
          <a:p>
            <a:r>
              <a:rPr lang="en-IN" dirty="0"/>
              <a:t>What is channel allocation problem?</a:t>
            </a:r>
          </a:p>
          <a:p>
            <a:r>
              <a:rPr lang="en-IN" dirty="0"/>
              <a:t>Types of channel allocation</a:t>
            </a:r>
          </a:p>
          <a:p>
            <a:r>
              <a:rPr lang="en-IN" dirty="0"/>
              <a:t>Assumptions of channel allocation </a:t>
            </a:r>
          </a:p>
          <a:p>
            <a:endParaRPr lang="en-IN" dirty="0"/>
          </a:p>
        </p:txBody>
      </p:sp>
      <p:sp>
        <p:nvSpPr>
          <p:cNvPr id="4" name="Slide Number Placeholder 3">
            <a:extLst>
              <a:ext uri="{FF2B5EF4-FFF2-40B4-BE49-F238E27FC236}">
                <a16:creationId xmlns:a16="http://schemas.microsoft.com/office/drawing/2014/main" id="{F17C1DDC-75B5-46CE-B872-061E933449CA}"/>
              </a:ext>
            </a:extLst>
          </p:cNvPr>
          <p:cNvSpPr>
            <a:spLocks noGrp="1"/>
          </p:cNvSpPr>
          <p:nvPr>
            <p:ph type="sldNum" sz="quarter" idx="12"/>
          </p:nvPr>
        </p:nvSpPr>
        <p:spPr/>
        <p:txBody>
          <a:bodyPr/>
          <a:lstStyle/>
          <a:p>
            <a:fld id="{5EDE6C07-4D23-4B5F-A2CA-6DC542D0D4A5}" type="slidenum">
              <a:rPr lang="en-US" smtClean="0"/>
              <a:t>17</a:t>
            </a:fld>
            <a:endParaRPr lang="en-US"/>
          </a:p>
        </p:txBody>
      </p:sp>
    </p:spTree>
    <p:extLst>
      <p:ext uri="{BB962C8B-B14F-4D97-AF65-F5344CB8AC3E}">
        <p14:creationId xmlns:p14="http://schemas.microsoft.com/office/powerpoint/2010/main" val="2579766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7993CBD-4FA6-4274-86E4-EE6F708613BF}"/>
              </a:ext>
            </a:extLst>
          </p:cNvPr>
          <p:cNvSpPr>
            <a:spLocks noGrp="1"/>
          </p:cNvSpPr>
          <p:nvPr>
            <p:ph type="title"/>
          </p:nvPr>
        </p:nvSpPr>
        <p:spPr>
          <a:xfrm>
            <a:off x="914400" y="274638"/>
            <a:ext cx="7772400" cy="944562"/>
          </a:xfrm>
        </p:spPr>
        <p:txBody>
          <a:bodyPr/>
          <a:lstStyle/>
          <a:p>
            <a:pPr eaLnBrk="1" hangingPunct="1"/>
            <a:r>
              <a:rPr lang="en-US" altLang="en-US"/>
              <a:t>Multiple Access Protocols</a:t>
            </a:r>
          </a:p>
        </p:txBody>
      </p:sp>
      <p:sp>
        <p:nvSpPr>
          <p:cNvPr id="23555" name="Content Placeholder 2">
            <a:extLst>
              <a:ext uri="{FF2B5EF4-FFF2-40B4-BE49-F238E27FC236}">
                <a16:creationId xmlns:a16="http://schemas.microsoft.com/office/drawing/2014/main" id="{93847DA7-54D7-4168-A021-FE75FDF9223E}"/>
              </a:ext>
            </a:extLst>
          </p:cNvPr>
          <p:cNvSpPr>
            <a:spLocks noGrp="1"/>
          </p:cNvSpPr>
          <p:nvPr>
            <p:ph sz="quarter" idx="1"/>
          </p:nvPr>
        </p:nvSpPr>
        <p:spPr>
          <a:xfrm>
            <a:off x="609600" y="1447800"/>
            <a:ext cx="7924800" cy="4572000"/>
          </a:xfrm>
        </p:spPr>
        <p:txBody>
          <a:bodyPr/>
          <a:lstStyle/>
          <a:p>
            <a:pPr algn="just" eaLnBrk="1" hangingPunct="1"/>
            <a:r>
              <a:rPr lang="en-US" altLang="en-US" sz="2800"/>
              <a:t>Several multiple access protocols like:</a:t>
            </a:r>
          </a:p>
          <a:p>
            <a:pPr algn="just" eaLnBrk="1" hangingPunct="1"/>
            <a:r>
              <a:rPr lang="en-US" altLang="en-US" sz="2800"/>
              <a:t>Aloha</a:t>
            </a:r>
          </a:p>
          <a:p>
            <a:pPr lvl="1" indent="-273050" algn="just" eaLnBrk="1" hangingPunct="1">
              <a:spcBef>
                <a:spcPts val="575"/>
              </a:spcBef>
            </a:pPr>
            <a:r>
              <a:rPr lang="en-US" altLang="en-US" sz="2800"/>
              <a:t>Pure Aloha</a:t>
            </a:r>
          </a:p>
          <a:p>
            <a:pPr lvl="1" indent="-273050" algn="just" eaLnBrk="1" hangingPunct="1">
              <a:spcBef>
                <a:spcPts val="575"/>
              </a:spcBef>
            </a:pPr>
            <a:r>
              <a:rPr lang="en-US" altLang="en-US" sz="2800"/>
              <a:t>Slotted Aloha</a:t>
            </a:r>
          </a:p>
          <a:p>
            <a:pPr algn="just" eaLnBrk="1" hangingPunct="1"/>
            <a:r>
              <a:rPr lang="en-US" altLang="en-US" sz="2800"/>
              <a:t>Carrier Sense Multiple Access(CSMA)</a:t>
            </a:r>
          </a:p>
          <a:p>
            <a:pPr lvl="1" indent="-273050" algn="just" eaLnBrk="1" hangingPunct="1">
              <a:spcBef>
                <a:spcPts val="575"/>
              </a:spcBef>
            </a:pPr>
            <a:r>
              <a:rPr lang="en-US" altLang="en-US" sz="2800"/>
              <a:t>Carrier Sense Multiple Access with collision Avoidance(CSMA/CA)</a:t>
            </a:r>
          </a:p>
          <a:p>
            <a:pPr lvl="1" indent="-273050" algn="just" eaLnBrk="1" hangingPunct="1">
              <a:spcBef>
                <a:spcPts val="575"/>
              </a:spcBef>
            </a:pPr>
            <a:r>
              <a:rPr lang="en-US" altLang="en-US" sz="2800"/>
              <a:t>Carrier Sense Multiple Access with Collision Detection (CSMA/CD)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62B35A5-43BB-4191-8B60-2BB8C25F25A5}"/>
              </a:ext>
            </a:extLst>
          </p:cNvPr>
          <p:cNvSpPr>
            <a:spLocks noGrp="1"/>
          </p:cNvSpPr>
          <p:nvPr>
            <p:ph type="title"/>
          </p:nvPr>
        </p:nvSpPr>
        <p:spPr>
          <a:xfrm>
            <a:off x="914400" y="274638"/>
            <a:ext cx="7772400" cy="792162"/>
          </a:xfrm>
        </p:spPr>
        <p:txBody>
          <a:bodyPr/>
          <a:lstStyle/>
          <a:p>
            <a:pPr eaLnBrk="1" hangingPunct="1"/>
            <a:r>
              <a:rPr lang="en-US" altLang="en-US"/>
              <a:t>ALOHA</a:t>
            </a:r>
          </a:p>
        </p:txBody>
      </p:sp>
      <p:sp>
        <p:nvSpPr>
          <p:cNvPr id="24579" name="Content Placeholder 2">
            <a:extLst>
              <a:ext uri="{FF2B5EF4-FFF2-40B4-BE49-F238E27FC236}">
                <a16:creationId xmlns:a16="http://schemas.microsoft.com/office/drawing/2014/main" id="{035CD76E-D8FF-43E1-A2F6-B355D8A4A682}"/>
              </a:ext>
            </a:extLst>
          </p:cNvPr>
          <p:cNvSpPr>
            <a:spLocks noGrp="1"/>
          </p:cNvSpPr>
          <p:nvPr>
            <p:ph sz="quarter" idx="1"/>
          </p:nvPr>
        </p:nvSpPr>
        <p:spPr>
          <a:xfrm>
            <a:off x="685800" y="1066800"/>
            <a:ext cx="8077200" cy="5410200"/>
          </a:xfrm>
        </p:spPr>
        <p:txBody>
          <a:bodyPr/>
          <a:lstStyle/>
          <a:p>
            <a:pPr algn="just" eaLnBrk="1" hangingPunct="1"/>
            <a:endParaRPr lang="en-US" altLang="en-US" sz="2800" dirty="0"/>
          </a:p>
          <a:p>
            <a:pPr algn="just" eaLnBrk="1" hangingPunct="1"/>
            <a:r>
              <a:rPr lang="en-US" altLang="en-US" sz="2800" dirty="0"/>
              <a:t>Norman Abramson and his colleagues developed it at university of Hawaii in 1970s.</a:t>
            </a:r>
          </a:p>
          <a:p>
            <a:pPr algn="just" eaLnBrk="1" hangingPunct="1"/>
            <a:r>
              <a:rPr lang="en-US" altLang="en-US" sz="2800" dirty="0"/>
              <a:t> Used to solve channel allocation problem</a:t>
            </a:r>
          </a:p>
          <a:p>
            <a:pPr algn="just" eaLnBrk="1" hangingPunct="1"/>
            <a:r>
              <a:rPr lang="en-US" altLang="en-US" sz="2800" dirty="0"/>
              <a:t> Work has been extended by many researchers</a:t>
            </a:r>
          </a:p>
          <a:p>
            <a:pPr algn="just" eaLnBrk="1" hangingPunct="1"/>
            <a:r>
              <a:rPr lang="en-US" altLang="en-US" sz="2800" dirty="0"/>
              <a:t>Applicable to any system in which uncoordinated users are competing for single channel allocation</a:t>
            </a:r>
          </a:p>
          <a:p>
            <a:pPr algn="just" eaLnBrk="1" hangingPunct="1"/>
            <a:r>
              <a:rPr lang="en-US" altLang="en-US" sz="2800" dirty="0"/>
              <a:t>Types: Pure Aloha and Slotted Aloha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39762"/>
          </a:xfrm>
        </p:spPr>
        <p:txBody>
          <a:bodyPr>
            <a:noAutofit/>
          </a:bodyPr>
          <a:lstStyle/>
          <a:p>
            <a:r>
              <a:rPr lang="en-US" sz="3200" b="1" dirty="0">
                <a:latin typeface="Times New Roman" panose="02020603050405020304" pitchFamily="18" charset="0"/>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173162"/>
            <a:ext cx="8229600" cy="5303838"/>
          </a:xfrm>
        </p:spPr>
        <p:txBody>
          <a:bodyPr>
            <a:normAutofit/>
          </a:bodyPr>
          <a:lstStyle/>
          <a:p>
            <a:pPr algn="l"/>
            <a:r>
              <a:rPr lang="en-US" sz="1800" b="0" i="0" u="none" strike="noStrike" baseline="0" dirty="0">
                <a:latin typeface="CIDFont+F2"/>
              </a:rPr>
              <a:t>The channel allocation problem</a:t>
            </a:r>
          </a:p>
          <a:p>
            <a:pPr algn="l"/>
            <a:r>
              <a:rPr lang="en-US" sz="1800" b="0" i="0" u="none" strike="noStrike" baseline="0" dirty="0">
                <a:latin typeface="CIDFont+F2"/>
              </a:rPr>
              <a:t> Multiple Access Protocols</a:t>
            </a:r>
          </a:p>
          <a:p>
            <a:pPr algn="l"/>
            <a:r>
              <a:rPr lang="en-US" sz="1800" b="0" i="0" u="none" strike="noStrike" baseline="0" dirty="0">
                <a:latin typeface="CIDFont+F2"/>
              </a:rPr>
              <a:t>Ethernet</a:t>
            </a:r>
            <a:endParaRPr lang="en-US" sz="1800" dirty="0">
              <a:latin typeface="CIDFont+F2"/>
            </a:endParaRPr>
          </a:p>
          <a:p>
            <a:pPr algn="l"/>
            <a:r>
              <a:rPr lang="en-US" sz="1800" b="0" i="0" u="none" strike="noStrike" baseline="0" dirty="0">
                <a:latin typeface="CIDFont+F2"/>
              </a:rPr>
              <a:t> Data link layer switching</a:t>
            </a:r>
          </a:p>
          <a:p>
            <a:pPr algn="l"/>
            <a:r>
              <a:rPr lang="en-US" sz="1800" b="0" i="0" u="none" strike="noStrike" baseline="0" dirty="0">
                <a:latin typeface="CIDFont+F2"/>
              </a:rPr>
              <a:t>The LAN, WAN design </a:t>
            </a:r>
            <a:r>
              <a:rPr lang="en-IN" sz="1800" b="0" i="0" u="none" strike="noStrike" baseline="0" dirty="0">
                <a:latin typeface="CIDFont+F2"/>
              </a:rPr>
              <a:t>issues.</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Ref Book: </a:t>
            </a:r>
            <a:r>
              <a:rPr lang="en-IN" u="sng" dirty="0">
                <a:latin typeface="Times New Roman" panose="02020603050405020304" pitchFamily="18" charset="0"/>
                <a:cs typeface="Times New Roman" panose="02020603050405020304" pitchFamily="18" charset="0"/>
              </a:rPr>
              <a:t>Tanenbaum, “Computer Networks”</a:t>
            </a:r>
            <a:endParaRPr lang="en-US" u="sng"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5EDE6C07-4D23-4B5F-A2CA-6DC542D0D4A5}" type="slidenum">
              <a:rPr lang="en-US" smtClean="0"/>
              <a:t>2</a:t>
            </a:fld>
            <a:endParaRPr lang="en-US"/>
          </a:p>
        </p:txBody>
      </p:sp>
    </p:spTree>
    <p:extLst>
      <p:ext uri="{BB962C8B-B14F-4D97-AF65-F5344CB8AC3E}">
        <p14:creationId xmlns:p14="http://schemas.microsoft.com/office/powerpoint/2010/main" val="14408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44C0CCB-452B-4276-917B-33BDD10A7639}"/>
              </a:ext>
            </a:extLst>
          </p:cNvPr>
          <p:cNvSpPr>
            <a:spLocks noGrp="1"/>
          </p:cNvSpPr>
          <p:nvPr>
            <p:ph type="title"/>
          </p:nvPr>
        </p:nvSpPr>
        <p:spPr>
          <a:xfrm>
            <a:off x="914400" y="274638"/>
            <a:ext cx="7772400" cy="1020762"/>
          </a:xfrm>
        </p:spPr>
        <p:txBody>
          <a:bodyPr/>
          <a:lstStyle/>
          <a:p>
            <a:pPr eaLnBrk="1" hangingPunct="1"/>
            <a:r>
              <a:rPr lang="en-US" altLang="en-US"/>
              <a:t>Pure ALOHA</a:t>
            </a:r>
          </a:p>
        </p:txBody>
      </p:sp>
      <p:sp>
        <p:nvSpPr>
          <p:cNvPr id="25603" name="Content Placeholder 2">
            <a:extLst>
              <a:ext uri="{FF2B5EF4-FFF2-40B4-BE49-F238E27FC236}">
                <a16:creationId xmlns:a16="http://schemas.microsoft.com/office/drawing/2014/main" id="{C268B458-A685-47FA-AE7F-CDB567738C9E}"/>
              </a:ext>
            </a:extLst>
          </p:cNvPr>
          <p:cNvSpPr>
            <a:spLocks noGrp="1"/>
          </p:cNvSpPr>
          <p:nvPr>
            <p:ph sz="quarter" idx="1"/>
          </p:nvPr>
        </p:nvSpPr>
        <p:spPr>
          <a:xfrm>
            <a:off x="914400" y="1447800"/>
            <a:ext cx="7772400" cy="5181600"/>
          </a:xfrm>
        </p:spPr>
        <p:txBody>
          <a:bodyPr>
            <a:normAutofit lnSpcReduction="10000"/>
          </a:bodyPr>
          <a:lstStyle/>
          <a:p>
            <a:pPr algn="just" eaLnBrk="1" hangingPunct="1"/>
            <a:r>
              <a:rPr lang="en-US" altLang="en-US" sz="2800"/>
              <a:t>Basic idea : Let users transmit whenever they have data to be sent</a:t>
            </a:r>
          </a:p>
          <a:p>
            <a:pPr algn="just" eaLnBrk="1" hangingPunct="1"/>
            <a:r>
              <a:rPr lang="en-US" altLang="en-US" sz="2800"/>
              <a:t>There will be collisions, colliding frames will be destroyed</a:t>
            </a:r>
          </a:p>
          <a:p>
            <a:pPr algn="just" eaLnBrk="1" hangingPunct="1"/>
            <a:r>
              <a:rPr lang="en-US" altLang="en-US" sz="2800"/>
              <a:t>Transmitter will come to know about collision by listening to channel (Sensing the medium)</a:t>
            </a:r>
          </a:p>
          <a:p>
            <a:pPr algn="just" eaLnBrk="1" hangingPunct="1"/>
            <a:r>
              <a:rPr lang="en-US" altLang="en-US" sz="2800"/>
              <a:t> If listening while transmitting is not possible some feedback mechanism of ACK is required</a:t>
            </a:r>
          </a:p>
          <a:p>
            <a:pPr algn="just" eaLnBrk="1" hangingPunct="1"/>
            <a:r>
              <a:rPr lang="en-US" altLang="en-US" sz="2800"/>
              <a:t>Sender will wait for ACK, if frame is destroyed, ACK will not arrive within some random amount of time then sender will retransmit</a:t>
            </a:r>
          </a:p>
          <a:p>
            <a:pPr algn="just" eaLnBrk="1" hangingPunct="1">
              <a:buFont typeface="Wingdings 2" panose="05020102010507070707" pitchFamily="18" charset="2"/>
              <a:buNone/>
            </a:pPr>
            <a:r>
              <a:rPr lang="en-US" altLang="en-US" sz="28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43AB09A-DE2E-4558-8BDC-3F9770D1DA6A}"/>
              </a:ext>
            </a:extLst>
          </p:cNvPr>
          <p:cNvSpPr>
            <a:spLocks noGrp="1"/>
          </p:cNvSpPr>
          <p:nvPr>
            <p:ph type="title"/>
          </p:nvPr>
        </p:nvSpPr>
        <p:spPr/>
        <p:txBody>
          <a:bodyPr/>
          <a:lstStyle/>
          <a:p>
            <a:pPr eaLnBrk="1" hangingPunct="1"/>
            <a:r>
              <a:rPr lang="en-US" altLang="en-US"/>
              <a:t>Pure ALOHA</a:t>
            </a:r>
          </a:p>
        </p:txBody>
      </p:sp>
      <p:sp>
        <p:nvSpPr>
          <p:cNvPr id="26627" name="Content Placeholder 2">
            <a:extLst>
              <a:ext uri="{FF2B5EF4-FFF2-40B4-BE49-F238E27FC236}">
                <a16:creationId xmlns:a16="http://schemas.microsoft.com/office/drawing/2014/main" id="{18E81B40-9ACE-48B7-A788-DAC915FCDBF4}"/>
              </a:ext>
            </a:extLst>
          </p:cNvPr>
          <p:cNvSpPr>
            <a:spLocks noGrp="1"/>
          </p:cNvSpPr>
          <p:nvPr>
            <p:ph sz="quarter" idx="1"/>
          </p:nvPr>
        </p:nvSpPr>
        <p:spPr/>
        <p:txBody>
          <a:bodyPr/>
          <a:lstStyle/>
          <a:p>
            <a:pPr algn="just" eaLnBrk="1" hangingPunct="1"/>
            <a:r>
              <a:rPr lang="en-US" altLang="en-US"/>
              <a:t> Sender will wait for random amount of time</a:t>
            </a:r>
          </a:p>
          <a:p>
            <a:pPr algn="just" eaLnBrk="1" hangingPunct="1"/>
            <a:endParaRPr lang="en-US" altLang="en-US"/>
          </a:p>
          <a:p>
            <a:pPr algn="just" eaLnBrk="1" hangingPunct="1"/>
            <a:r>
              <a:rPr lang="en-US" altLang="en-US"/>
              <a:t> The waiting time is random so that there is no collision of same frame again and again</a:t>
            </a:r>
          </a:p>
          <a:p>
            <a:pPr algn="just" eaLnBrk="1" hangingPunct="1"/>
            <a:endParaRPr lang="en-US" altLang="en-US"/>
          </a:p>
          <a:p>
            <a:pPr algn="just" eaLnBrk="1" hangingPunct="1"/>
            <a:r>
              <a:rPr lang="en-US" altLang="en-US"/>
              <a:t> Systems in which multiple users share same channel in a way that can lead to collisions are widely known as </a:t>
            </a:r>
            <a:r>
              <a:rPr lang="en-US" altLang="en-US" b="1"/>
              <a:t>contention systems</a:t>
            </a:r>
            <a:r>
              <a:rPr lang="en-US" altLang="en-US"/>
              <a:t>.</a:t>
            </a:r>
          </a:p>
          <a:p>
            <a:pPr algn="just" eaLnBrk="1" hangingPunct="1">
              <a:buFont typeface="Wingdings 2" panose="05020102010507070707" pitchFamily="18" charset="2"/>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1113BBA-15F2-4625-A185-2F8FA0DDF758}"/>
              </a:ext>
            </a:extLst>
          </p:cNvPr>
          <p:cNvSpPr>
            <a:spLocks noGrp="1"/>
          </p:cNvSpPr>
          <p:nvPr>
            <p:ph type="title"/>
          </p:nvPr>
        </p:nvSpPr>
        <p:spPr/>
        <p:txBody>
          <a:bodyPr/>
          <a:lstStyle/>
          <a:p>
            <a:pPr eaLnBrk="1" hangingPunct="1"/>
            <a:r>
              <a:rPr lang="en-US" altLang="en-US"/>
              <a:t>Pure ALOHA</a:t>
            </a:r>
          </a:p>
        </p:txBody>
      </p:sp>
      <p:pic>
        <p:nvPicPr>
          <p:cNvPr id="27651" name="Picture 4" descr="4-01">
            <a:extLst>
              <a:ext uri="{FF2B5EF4-FFF2-40B4-BE49-F238E27FC236}">
                <a16:creationId xmlns:a16="http://schemas.microsoft.com/office/drawing/2014/main" id="{996D7E75-4F25-49E5-8BC5-07DE8DDB1BA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1676400"/>
            <a:ext cx="6324600" cy="3048000"/>
          </a:xfrm>
        </p:spPr>
      </p:pic>
      <p:sp>
        <p:nvSpPr>
          <p:cNvPr id="27652" name="TextBox 4">
            <a:extLst>
              <a:ext uri="{FF2B5EF4-FFF2-40B4-BE49-F238E27FC236}">
                <a16:creationId xmlns:a16="http://schemas.microsoft.com/office/drawing/2014/main" id="{2D492200-7411-4B14-BFC1-0E031A32C4CB}"/>
              </a:ext>
            </a:extLst>
          </p:cNvPr>
          <p:cNvSpPr txBox="1">
            <a:spLocks noChangeArrowheads="1"/>
          </p:cNvSpPr>
          <p:nvPr/>
        </p:nvSpPr>
        <p:spPr bwMode="auto">
          <a:xfrm>
            <a:off x="838200" y="5334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Perpetua" panose="02020502060401020303" pitchFamily="18" charset="0"/>
            </a:endParaRPr>
          </a:p>
        </p:txBody>
      </p:sp>
      <p:sp>
        <p:nvSpPr>
          <p:cNvPr id="27653" name="TextBox 5">
            <a:extLst>
              <a:ext uri="{FF2B5EF4-FFF2-40B4-BE49-F238E27FC236}">
                <a16:creationId xmlns:a16="http://schemas.microsoft.com/office/drawing/2014/main" id="{4B379F81-59F8-4BBF-BA4D-008871950C72}"/>
              </a:ext>
            </a:extLst>
          </p:cNvPr>
          <p:cNvSpPr txBox="1">
            <a:spLocks noChangeArrowheads="1"/>
          </p:cNvSpPr>
          <p:nvPr/>
        </p:nvSpPr>
        <p:spPr bwMode="auto">
          <a:xfrm>
            <a:off x="381000" y="51816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latin typeface="Perpetua" panose="02020502060401020303" pitchFamily="18" charset="0"/>
              </a:rPr>
              <a:t>Whenever two frames try to occupy channel at the same time, there will be a collision and both will be garbled. If the first bit of a new frame overlaps with last bit of a frame almost finished , both frames will be totally destroyed and both will have to be retransmitted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0406951-CF3F-4507-BAD7-127E8179AC80}"/>
              </a:ext>
            </a:extLst>
          </p:cNvPr>
          <p:cNvSpPr>
            <a:spLocks noGrp="1"/>
          </p:cNvSpPr>
          <p:nvPr>
            <p:ph type="title"/>
          </p:nvPr>
        </p:nvSpPr>
        <p:spPr/>
        <p:txBody>
          <a:bodyPr/>
          <a:lstStyle/>
          <a:p>
            <a:pPr eaLnBrk="1" hangingPunct="1"/>
            <a:r>
              <a:rPr lang="en-US" altLang="en-US"/>
              <a:t>Pure ALOHA</a:t>
            </a:r>
          </a:p>
        </p:txBody>
      </p:sp>
      <p:sp>
        <p:nvSpPr>
          <p:cNvPr id="3" name="Content Placeholder 2">
            <a:extLst>
              <a:ext uri="{FF2B5EF4-FFF2-40B4-BE49-F238E27FC236}">
                <a16:creationId xmlns:a16="http://schemas.microsoft.com/office/drawing/2014/main" id="{358EE193-1CF1-4AD7-9D96-5ACA7B5B7651}"/>
              </a:ext>
            </a:extLst>
          </p:cNvPr>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dirty="0"/>
              <a:t> A frame will not suffer a collision if no other frames are sent within one frame time(Time required to transmit frame)</a:t>
            </a:r>
          </a:p>
          <a:p>
            <a:pPr marL="274320" indent="-274320" algn="just" eaLnBrk="1" fontAlgn="auto" hangingPunct="1">
              <a:spcBef>
                <a:spcPts val="580"/>
              </a:spcBef>
              <a:spcAft>
                <a:spcPts val="0"/>
              </a:spcAft>
              <a:buFont typeface="Wingdings 2"/>
              <a:buChar char=""/>
              <a:defRPr/>
            </a:pPr>
            <a:r>
              <a:rPr lang="en-US" dirty="0"/>
              <a:t> Let t be the time required to send a frame</a:t>
            </a:r>
          </a:p>
          <a:p>
            <a:pPr marL="274320" indent="-274320" algn="just" eaLnBrk="1" fontAlgn="auto" hangingPunct="1">
              <a:spcBef>
                <a:spcPts val="580"/>
              </a:spcBef>
              <a:spcAft>
                <a:spcPts val="0"/>
              </a:spcAft>
              <a:buFont typeface="Wingdings 2"/>
              <a:buChar char=""/>
              <a:defRPr/>
            </a:pPr>
            <a:r>
              <a:rPr lang="en-US" dirty="0"/>
              <a:t> If any other user has generated a frame between time t</a:t>
            </a:r>
            <a:r>
              <a:rPr lang="en-US" baseline="-25000" dirty="0"/>
              <a:t>0</a:t>
            </a:r>
            <a:r>
              <a:rPr lang="en-US" dirty="0"/>
              <a:t> and t</a:t>
            </a:r>
            <a:r>
              <a:rPr lang="en-US" baseline="-25000" dirty="0"/>
              <a:t>0</a:t>
            </a:r>
            <a:r>
              <a:rPr lang="en-US" dirty="0"/>
              <a:t>+t , the end of that frame will collide with the beginning of next frame.</a:t>
            </a:r>
          </a:p>
          <a:p>
            <a:pPr marL="274320" indent="-274320" algn="just" eaLnBrk="1" fontAlgn="auto" hangingPunct="1">
              <a:spcBef>
                <a:spcPts val="580"/>
              </a:spcBef>
              <a:spcAft>
                <a:spcPts val="0"/>
              </a:spcAft>
              <a:buFont typeface="Wingdings 2"/>
              <a:buChar char=""/>
              <a:defRPr/>
            </a:pPr>
            <a:r>
              <a:rPr lang="en-US" dirty="0"/>
              <a:t> In Aloha, station do not listen to the channel before transmitting so it has no way of knowing that transmission of another frame is going on</a:t>
            </a:r>
          </a:p>
          <a:p>
            <a:pPr marL="274320" indent="-274320" algn="just" eaLnBrk="1" fontAlgn="auto" hangingPunct="1">
              <a:spcBef>
                <a:spcPts val="580"/>
              </a:spcBef>
              <a:spcAft>
                <a:spcPts val="0"/>
              </a:spcAft>
              <a:buFont typeface="Wingdings 2"/>
              <a:buChar char=""/>
              <a:defRPr/>
            </a:pPr>
            <a:r>
              <a:rPr lang="en-US" dirty="0"/>
              <a:t>Similarly any other frame starting between t</a:t>
            </a:r>
            <a:r>
              <a:rPr lang="en-US" baseline="-25000" dirty="0"/>
              <a:t>0</a:t>
            </a:r>
            <a:r>
              <a:rPr lang="en-US" dirty="0"/>
              <a:t> + t and t</a:t>
            </a:r>
            <a:r>
              <a:rPr lang="en-US" baseline="-25000" dirty="0"/>
              <a:t>0</a:t>
            </a:r>
            <a:r>
              <a:rPr lang="en-US" dirty="0"/>
              <a:t> + 2t will also suffer from collision</a:t>
            </a:r>
            <a:endParaRPr lang="en-US" baseline="-25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7427093-7743-43C7-9525-96A83BAC7DB0}"/>
              </a:ext>
            </a:extLst>
          </p:cNvPr>
          <p:cNvSpPr>
            <a:spLocks noGrp="1"/>
          </p:cNvSpPr>
          <p:nvPr>
            <p:ph type="title"/>
          </p:nvPr>
        </p:nvSpPr>
        <p:spPr/>
        <p:txBody>
          <a:bodyPr/>
          <a:lstStyle/>
          <a:p>
            <a:pPr eaLnBrk="1" hangingPunct="1"/>
            <a:r>
              <a:rPr lang="en-US" altLang="en-US"/>
              <a:t>Pure ALOHA</a:t>
            </a:r>
          </a:p>
        </p:txBody>
      </p:sp>
      <p:sp>
        <p:nvSpPr>
          <p:cNvPr id="29699" name="TextBox 4">
            <a:extLst>
              <a:ext uri="{FF2B5EF4-FFF2-40B4-BE49-F238E27FC236}">
                <a16:creationId xmlns:a16="http://schemas.microsoft.com/office/drawing/2014/main" id="{E1B88B95-6C4A-443D-937B-DE8DB7A484F5}"/>
              </a:ext>
            </a:extLst>
          </p:cNvPr>
          <p:cNvSpPr txBox="1">
            <a:spLocks noChangeArrowheads="1"/>
          </p:cNvSpPr>
          <p:nvPr/>
        </p:nvSpPr>
        <p:spPr bwMode="auto">
          <a:xfrm>
            <a:off x="838200" y="5334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Perpetua" panose="02020502060401020303" pitchFamily="18" charset="0"/>
            </a:endParaRPr>
          </a:p>
        </p:txBody>
      </p:sp>
      <p:pic>
        <p:nvPicPr>
          <p:cNvPr id="29700" name="Picture 4" descr="4-02">
            <a:extLst>
              <a:ext uri="{FF2B5EF4-FFF2-40B4-BE49-F238E27FC236}">
                <a16:creationId xmlns:a16="http://schemas.microsoft.com/office/drawing/2014/main" id="{097840DD-FFDC-4FB3-842A-BDADD3CAC67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828800" y="1524000"/>
            <a:ext cx="5410200" cy="4495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A608F63-6992-42C3-85A3-447678BD08B2}"/>
              </a:ext>
            </a:extLst>
          </p:cNvPr>
          <p:cNvSpPr>
            <a:spLocks noGrp="1"/>
          </p:cNvSpPr>
          <p:nvPr>
            <p:ph type="title"/>
          </p:nvPr>
        </p:nvSpPr>
        <p:spPr/>
        <p:txBody>
          <a:bodyPr/>
          <a:lstStyle/>
          <a:p>
            <a:pPr eaLnBrk="1" hangingPunct="1"/>
            <a:r>
              <a:rPr lang="en-US" altLang="en-US"/>
              <a:t>Slotted ALOHA</a:t>
            </a:r>
          </a:p>
        </p:txBody>
      </p:sp>
      <p:sp>
        <p:nvSpPr>
          <p:cNvPr id="30723" name="Content Placeholder 2">
            <a:extLst>
              <a:ext uri="{FF2B5EF4-FFF2-40B4-BE49-F238E27FC236}">
                <a16:creationId xmlns:a16="http://schemas.microsoft.com/office/drawing/2014/main" id="{13FDBB76-8047-49B9-B89A-3298CC82D1BB}"/>
              </a:ext>
            </a:extLst>
          </p:cNvPr>
          <p:cNvSpPr>
            <a:spLocks noGrp="1"/>
          </p:cNvSpPr>
          <p:nvPr>
            <p:ph sz="quarter" idx="1"/>
          </p:nvPr>
        </p:nvSpPr>
        <p:spPr/>
        <p:txBody>
          <a:bodyPr/>
          <a:lstStyle/>
          <a:p>
            <a:pPr algn="just" eaLnBrk="1" hangingPunct="1"/>
            <a:r>
              <a:rPr lang="en-US" altLang="en-US"/>
              <a:t>Divide time into discrete intervals</a:t>
            </a:r>
          </a:p>
          <a:p>
            <a:pPr algn="just" eaLnBrk="1" hangingPunct="1"/>
            <a:r>
              <a:rPr lang="en-US" altLang="en-US"/>
              <a:t> Each  interval corresponding to one frame</a:t>
            </a:r>
          </a:p>
          <a:p>
            <a:pPr algn="just" eaLnBrk="1" hangingPunct="1"/>
            <a:r>
              <a:rPr lang="en-US" altLang="en-US"/>
              <a:t> Each user should agree on slot boundaries</a:t>
            </a:r>
          </a:p>
          <a:p>
            <a:pPr algn="just" eaLnBrk="1" hangingPunct="1"/>
            <a:r>
              <a:rPr lang="en-US" altLang="en-US"/>
              <a:t>One way to achieve SYNC is a special station emit a pip at the start of each interval</a:t>
            </a:r>
          </a:p>
          <a:p>
            <a:pPr algn="just" eaLnBrk="1" hangingPunct="1"/>
            <a:r>
              <a:rPr lang="en-US" altLang="en-US"/>
              <a:t>This method is known as Slotted Aloha</a:t>
            </a:r>
          </a:p>
          <a:p>
            <a:pPr algn="just" eaLnBrk="1" hangingPunct="1"/>
            <a:r>
              <a:rPr lang="en-US" altLang="en-US"/>
              <a:t> User is not permitted to transmit whenever it wants to instead need to wait till next slot begins</a:t>
            </a:r>
          </a:p>
          <a:p>
            <a:pPr algn="just" eaLnBrk="1" hangingPunct="1">
              <a:buFont typeface="Wingdings 2" panose="05020102010507070707" pitchFamily="18" charset="2"/>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3DD62753-EAA9-4695-A7D2-615C6E3CCC65}"/>
              </a:ext>
            </a:extLst>
          </p:cNvPr>
          <p:cNvSpPr>
            <a:spLocks noGrp="1"/>
          </p:cNvSpPr>
          <p:nvPr>
            <p:ph type="title"/>
          </p:nvPr>
        </p:nvSpPr>
        <p:spPr/>
        <p:txBody>
          <a:bodyPr/>
          <a:lstStyle/>
          <a:p>
            <a:pPr eaLnBrk="1" hangingPunct="1"/>
            <a:r>
              <a:rPr lang="en-US" altLang="en-US"/>
              <a:t>Slotted ALOHA</a:t>
            </a:r>
          </a:p>
        </p:txBody>
      </p:sp>
      <p:sp>
        <p:nvSpPr>
          <p:cNvPr id="31747" name="TextBox 4">
            <a:extLst>
              <a:ext uri="{FF2B5EF4-FFF2-40B4-BE49-F238E27FC236}">
                <a16:creationId xmlns:a16="http://schemas.microsoft.com/office/drawing/2014/main" id="{FE04F117-6EB6-4035-8F37-05EAAED028E4}"/>
              </a:ext>
            </a:extLst>
          </p:cNvPr>
          <p:cNvSpPr txBox="1">
            <a:spLocks noChangeArrowheads="1"/>
          </p:cNvSpPr>
          <p:nvPr/>
        </p:nvSpPr>
        <p:spPr bwMode="auto">
          <a:xfrm>
            <a:off x="838200" y="5334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Perpetua" panose="02020502060401020303" pitchFamily="18" charset="0"/>
            </a:endParaRPr>
          </a:p>
        </p:txBody>
      </p:sp>
      <p:pic>
        <p:nvPicPr>
          <p:cNvPr id="31748" name="Content Placeholder 3" descr="300px-Slotted_ALOHA_svg.png">
            <a:extLst>
              <a:ext uri="{FF2B5EF4-FFF2-40B4-BE49-F238E27FC236}">
                <a16:creationId xmlns:a16="http://schemas.microsoft.com/office/drawing/2014/main" id="{D95E58C7-017D-462D-80A4-4AE45850E9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5800" y="1600200"/>
            <a:ext cx="7239000" cy="43434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20E9-DD1F-4209-98EA-20E6F22BC0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ABE10B-6669-4E40-A511-0E47038EEA60}"/>
              </a:ext>
            </a:extLst>
          </p:cNvPr>
          <p:cNvSpPr>
            <a:spLocks noGrp="1"/>
          </p:cNvSpPr>
          <p:nvPr>
            <p:ph idx="1"/>
          </p:nvPr>
        </p:nvSpPr>
        <p:spPr/>
        <p:txBody>
          <a:bodyPr/>
          <a:lstStyle/>
          <a:p>
            <a:r>
              <a:rPr lang="en-IN" dirty="0"/>
              <a:t>Differentiate between Pure Aloha and Slotted Aloha?</a:t>
            </a:r>
          </a:p>
        </p:txBody>
      </p:sp>
      <p:sp>
        <p:nvSpPr>
          <p:cNvPr id="4" name="Slide Number Placeholder 3">
            <a:extLst>
              <a:ext uri="{FF2B5EF4-FFF2-40B4-BE49-F238E27FC236}">
                <a16:creationId xmlns:a16="http://schemas.microsoft.com/office/drawing/2014/main" id="{C3580100-DBB1-414A-8F25-BBE372C98AC0}"/>
              </a:ext>
            </a:extLst>
          </p:cNvPr>
          <p:cNvSpPr>
            <a:spLocks noGrp="1"/>
          </p:cNvSpPr>
          <p:nvPr>
            <p:ph type="sldNum" sz="quarter" idx="12"/>
          </p:nvPr>
        </p:nvSpPr>
        <p:spPr/>
        <p:txBody>
          <a:bodyPr/>
          <a:lstStyle/>
          <a:p>
            <a:fld id="{5EDE6C07-4D23-4B5F-A2CA-6DC542D0D4A5}" type="slidenum">
              <a:rPr lang="en-US" smtClean="0"/>
              <a:t>27</a:t>
            </a:fld>
            <a:endParaRPr lang="en-US"/>
          </a:p>
        </p:txBody>
      </p:sp>
    </p:spTree>
    <p:extLst>
      <p:ext uri="{BB962C8B-B14F-4D97-AF65-F5344CB8AC3E}">
        <p14:creationId xmlns:p14="http://schemas.microsoft.com/office/powerpoint/2010/main" val="125769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ECA5-5D81-4E25-9AC1-B876E915294C}"/>
              </a:ext>
            </a:extLst>
          </p:cNvPr>
          <p:cNvSpPr>
            <a:spLocks noGrp="1"/>
          </p:cNvSpPr>
          <p:nvPr>
            <p:ph type="title"/>
          </p:nvPr>
        </p:nvSpPr>
        <p:spPr/>
        <p:txBody>
          <a:bodyPr>
            <a:normAutofit/>
          </a:bodyPr>
          <a:lstStyle/>
          <a:p>
            <a:pPr eaLnBrk="1" fontAlgn="auto" hangingPunct="1">
              <a:spcAft>
                <a:spcPts val="0"/>
              </a:spcAft>
              <a:defRPr/>
            </a:pPr>
            <a:r>
              <a:rPr lang="en-US" dirty="0"/>
              <a:t>Carrier Sense Multiple Access	Protocols</a:t>
            </a:r>
          </a:p>
        </p:txBody>
      </p:sp>
      <p:sp>
        <p:nvSpPr>
          <p:cNvPr id="3" name="Content Placeholder 2">
            <a:extLst>
              <a:ext uri="{FF2B5EF4-FFF2-40B4-BE49-F238E27FC236}">
                <a16:creationId xmlns:a16="http://schemas.microsoft.com/office/drawing/2014/main" id="{BDE707AE-8933-46C9-8091-5DB2D5EB3D40}"/>
              </a:ext>
            </a:extLst>
          </p:cNvPr>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dirty="0"/>
              <a:t> In Aloha stations transmit without checking what other stations are doing</a:t>
            </a:r>
          </a:p>
          <a:p>
            <a:pPr marL="274320" indent="-274320" algn="just" eaLnBrk="1" fontAlgn="auto" hangingPunct="1">
              <a:spcBef>
                <a:spcPts val="580"/>
              </a:spcBef>
              <a:spcAft>
                <a:spcPts val="0"/>
              </a:spcAft>
              <a:buFont typeface="Wingdings 2"/>
              <a:buChar char=""/>
              <a:defRPr/>
            </a:pPr>
            <a:r>
              <a:rPr lang="en-US" dirty="0"/>
              <a:t> So there are many collisions in slotted Aloha</a:t>
            </a:r>
          </a:p>
          <a:p>
            <a:pPr marL="274320" indent="-274320" algn="just" eaLnBrk="1" fontAlgn="auto" hangingPunct="1">
              <a:spcBef>
                <a:spcPts val="580"/>
              </a:spcBef>
              <a:spcAft>
                <a:spcPts val="0"/>
              </a:spcAft>
              <a:buFont typeface="Wingdings 2"/>
              <a:buChar char=""/>
              <a:defRPr/>
            </a:pPr>
            <a:r>
              <a:rPr lang="en-US" dirty="0"/>
              <a:t> Protocols in which station can listen for a carrier(i.e., transmission) and act accordingly are called </a:t>
            </a:r>
            <a:r>
              <a:rPr lang="en-US" b="1" dirty="0"/>
              <a:t>carrier sense protocols.</a:t>
            </a:r>
          </a:p>
          <a:p>
            <a:pPr marL="274320" indent="-274320" algn="just" eaLnBrk="1" fontAlgn="auto" hangingPunct="1">
              <a:spcBef>
                <a:spcPts val="580"/>
              </a:spcBef>
              <a:spcAft>
                <a:spcPts val="0"/>
              </a:spcAft>
              <a:buFont typeface="Wingdings 2"/>
              <a:buChar char=""/>
              <a:defRPr/>
            </a:pPr>
            <a:r>
              <a:rPr lang="en-US" b="1" dirty="0"/>
              <a:t> Types of Carrier Sense Protocols:</a:t>
            </a:r>
          </a:p>
          <a:p>
            <a:pPr marL="548640" lvl="1" algn="just" eaLnBrk="1" fontAlgn="auto" hangingPunct="1">
              <a:spcBef>
                <a:spcPts val="370"/>
              </a:spcBef>
              <a:spcAft>
                <a:spcPts val="0"/>
              </a:spcAft>
              <a:buFont typeface="Wingdings 2"/>
              <a:buChar char=""/>
              <a:defRPr/>
            </a:pPr>
            <a:r>
              <a:rPr lang="en-US" b="1" dirty="0"/>
              <a:t>Persistent CSMA</a:t>
            </a:r>
          </a:p>
          <a:p>
            <a:pPr marL="822960" lvl="2" algn="just" eaLnBrk="1" fontAlgn="auto" hangingPunct="1">
              <a:spcBef>
                <a:spcPts val="370"/>
              </a:spcBef>
              <a:spcAft>
                <a:spcPts val="0"/>
              </a:spcAft>
              <a:buClr>
                <a:schemeClr val="accent1">
                  <a:tint val="60000"/>
                </a:schemeClr>
              </a:buClr>
              <a:buFont typeface="Wingdings 2"/>
              <a:buChar char=""/>
              <a:defRPr/>
            </a:pPr>
            <a:r>
              <a:rPr lang="en-US" b="1" dirty="0"/>
              <a:t>1-Persistent</a:t>
            </a:r>
          </a:p>
          <a:p>
            <a:pPr marL="822960" lvl="2" algn="just" eaLnBrk="1" fontAlgn="auto" hangingPunct="1">
              <a:spcBef>
                <a:spcPts val="370"/>
              </a:spcBef>
              <a:spcAft>
                <a:spcPts val="0"/>
              </a:spcAft>
              <a:buClr>
                <a:schemeClr val="accent1">
                  <a:tint val="60000"/>
                </a:schemeClr>
              </a:buClr>
              <a:buFont typeface="Wingdings 2"/>
              <a:buChar char=""/>
              <a:defRPr/>
            </a:pPr>
            <a:r>
              <a:rPr lang="en-US" b="1" dirty="0"/>
              <a:t>P-Persistent</a:t>
            </a:r>
          </a:p>
          <a:p>
            <a:pPr marL="548640" lvl="1" algn="just" eaLnBrk="1" fontAlgn="auto" hangingPunct="1">
              <a:spcBef>
                <a:spcPts val="370"/>
              </a:spcBef>
              <a:spcAft>
                <a:spcPts val="0"/>
              </a:spcAft>
              <a:buFont typeface="Wingdings 2"/>
              <a:buChar char=""/>
              <a:defRPr/>
            </a:pPr>
            <a:r>
              <a:rPr lang="en-US" b="1" dirty="0"/>
              <a:t>Non Persistent CSMA</a:t>
            </a:r>
          </a:p>
          <a:p>
            <a:pPr marL="548640" lvl="1" algn="just" eaLnBrk="1" fontAlgn="auto" hangingPunct="1">
              <a:spcBef>
                <a:spcPts val="370"/>
              </a:spcBef>
              <a:spcAft>
                <a:spcPts val="0"/>
              </a:spcAft>
              <a:buFont typeface="Wingdings 2"/>
              <a:buChar char=""/>
              <a:defRPr/>
            </a:pPr>
            <a:r>
              <a:rPr lang="en-US" b="1" dirty="0"/>
              <a:t> CSMA with Collision Detection (CSMA/CD)</a:t>
            </a:r>
          </a:p>
          <a:p>
            <a:pPr marL="548640" lvl="1" algn="just" eaLnBrk="1" fontAlgn="auto" hangingPunct="1">
              <a:spcBef>
                <a:spcPts val="370"/>
              </a:spcBef>
              <a:spcAft>
                <a:spcPts val="0"/>
              </a:spcAft>
              <a:buFont typeface="Wingdings 2"/>
              <a:buChar char=""/>
              <a:defRPr/>
            </a:pPr>
            <a:r>
              <a:rPr lang="en-US" b="1" dirty="0"/>
              <a:t> CSMA with Collision Avoidance (CSMA/CA)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1C8A0EA-27C1-4997-9F19-27F6A5CEC3B3}"/>
              </a:ext>
            </a:extLst>
          </p:cNvPr>
          <p:cNvSpPr>
            <a:spLocks noGrp="1"/>
          </p:cNvSpPr>
          <p:nvPr>
            <p:ph type="title"/>
          </p:nvPr>
        </p:nvSpPr>
        <p:spPr/>
        <p:txBody>
          <a:bodyPr/>
          <a:lstStyle/>
          <a:p>
            <a:pPr eaLnBrk="1" hangingPunct="1"/>
            <a:r>
              <a:rPr lang="en-US" altLang="en-US"/>
              <a:t>1-Persistant CSMA</a:t>
            </a:r>
          </a:p>
        </p:txBody>
      </p:sp>
      <p:sp>
        <p:nvSpPr>
          <p:cNvPr id="33795" name="Content Placeholder 2">
            <a:extLst>
              <a:ext uri="{FF2B5EF4-FFF2-40B4-BE49-F238E27FC236}">
                <a16:creationId xmlns:a16="http://schemas.microsoft.com/office/drawing/2014/main" id="{150A1154-2241-4527-98E9-B504F2FD2A1F}"/>
              </a:ext>
            </a:extLst>
          </p:cNvPr>
          <p:cNvSpPr>
            <a:spLocks noGrp="1"/>
          </p:cNvSpPr>
          <p:nvPr>
            <p:ph sz="quarter" idx="1"/>
          </p:nvPr>
        </p:nvSpPr>
        <p:spPr/>
        <p:txBody>
          <a:bodyPr/>
          <a:lstStyle/>
          <a:p>
            <a:pPr algn="just" eaLnBrk="1" hangingPunct="1"/>
            <a:r>
              <a:rPr lang="en-US" altLang="en-US" b="1"/>
              <a:t> When station has data to send :</a:t>
            </a:r>
          </a:p>
          <a:p>
            <a:pPr lvl="1" algn="just" eaLnBrk="1" hangingPunct="1"/>
            <a:r>
              <a:rPr lang="en-US" altLang="en-US" b="1"/>
              <a:t>Station first listens to the channel to see if anyone else is transmitting</a:t>
            </a:r>
          </a:p>
          <a:p>
            <a:pPr lvl="1" algn="just" eaLnBrk="1" hangingPunct="1"/>
            <a:r>
              <a:rPr lang="en-US" altLang="en-US" b="1"/>
              <a:t> If anyone else is transmitting (channel is busy) it will wait till channel become free</a:t>
            </a:r>
          </a:p>
          <a:p>
            <a:pPr lvl="1" algn="just" eaLnBrk="1" hangingPunct="1"/>
            <a:r>
              <a:rPr lang="en-US" altLang="en-US" b="1"/>
              <a:t>When channel detects an idle channel it will transmit frame</a:t>
            </a:r>
          </a:p>
          <a:p>
            <a:pPr lvl="1" algn="just" eaLnBrk="1" hangingPunct="1"/>
            <a:r>
              <a:rPr lang="en-US" altLang="en-US" b="1"/>
              <a:t> If a collision occurs: wait for random amount of time and start again</a:t>
            </a:r>
          </a:p>
          <a:p>
            <a:pPr lvl="1" algn="just" eaLnBrk="1" hangingPunct="1"/>
            <a:r>
              <a:rPr lang="en-US" altLang="en-US" b="1"/>
              <a:t> Known as 1-Persistant because station transmit with probability of 1 when it finds the channel idle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ABB215E-4F4A-4F70-B037-70661DC70F52}"/>
              </a:ext>
            </a:extLst>
          </p:cNvPr>
          <p:cNvSpPr>
            <a:spLocks noGrp="1"/>
          </p:cNvSpPr>
          <p:nvPr>
            <p:ph type="title"/>
          </p:nvPr>
        </p:nvSpPr>
        <p:spPr>
          <a:xfrm>
            <a:off x="492919" y="499533"/>
            <a:ext cx="8079581" cy="795867"/>
          </a:xfrm>
        </p:spPr>
        <p:txBody>
          <a:bodyPr/>
          <a:lstStyle/>
          <a:p>
            <a:pPr eaLnBrk="1" hangingPunct="1"/>
            <a:r>
              <a:rPr lang="en-US" altLang="en-US" dirty="0"/>
              <a:t>Introduction</a:t>
            </a:r>
          </a:p>
        </p:txBody>
      </p:sp>
      <p:sp>
        <p:nvSpPr>
          <p:cNvPr id="7171" name="Content Placeholder 2">
            <a:extLst>
              <a:ext uri="{FF2B5EF4-FFF2-40B4-BE49-F238E27FC236}">
                <a16:creationId xmlns:a16="http://schemas.microsoft.com/office/drawing/2014/main" id="{15537E79-FAC7-4F27-A9A3-E76AA6DAD626}"/>
              </a:ext>
            </a:extLst>
          </p:cNvPr>
          <p:cNvSpPr>
            <a:spLocks noGrp="1"/>
          </p:cNvSpPr>
          <p:nvPr>
            <p:ph sz="quarter" idx="1"/>
          </p:nvPr>
        </p:nvSpPr>
        <p:spPr>
          <a:xfrm>
            <a:off x="507206" y="1295401"/>
            <a:ext cx="8065294" cy="4464178"/>
          </a:xfrm>
        </p:spPr>
        <p:txBody>
          <a:bodyPr>
            <a:normAutofit fontScale="85000" lnSpcReduction="20000"/>
          </a:bodyPr>
          <a:lstStyle/>
          <a:p>
            <a:pPr eaLnBrk="1" hangingPunct="1"/>
            <a:r>
              <a:rPr lang="en-US" altLang="en-US" sz="3200" dirty="0"/>
              <a:t>Multiple Senders</a:t>
            </a:r>
          </a:p>
          <a:p>
            <a:pPr eaLnBrk="1" hangingPunct="1"/>
            <a:r>
              <a:rPr lang="en-US" altLang="en-US" sz="3200" dirty="0"/>
              <a:t>Single Channel</a:t>
            </a:r>
          </a:p>
          <a:p>
            <a:pPr eaLnBrk="1" hangingPunct="1"/>
            <a:r>
              <a:rPr lang="en-US" altLang="en-US" sz="3200" dirty="0">
                <a:solidFill>
                  <a:srgbClr val="FF0000"/>
                </a:solidFill>
              </a:rPr>
              <a:t>Issue: </a:t>
            </a:r>
            <a:r>
              <a:rPr lang="en-US" altLang="en-US" sz="3200" dirty="0"/>
              <a:t>How to determine who gets to use the channel when there is competition for it?</a:t>
            </a:r>
          </a:p>
          <a:p>
            <a:pPr eaLnBrk="1" hangingPunct="1"/>
            <a:r>
              <a:rPr lang="en-US" altLang="en-US" sz="3200" dirty="0"/>
              <a:t>Broadcast channel is also referred as multi access channel</a:t>
            </a:r>
          </a:p>
          <a:p>
            <a:pPr eaLnBrk="1" hangingPunct="1"/>
            <a:r>
              <a:rPr lang="en-US" altLang="en-US" sz="3200" dirty="0"/>
              <a:t>The protocol used to determine who goes next in multi access channel is known as Medium Access Control Protocol (MAC protocols)</a:t>
            </a:r>
          </a:p>
          <a:p>
            <a:pPr eaLnBrk="1" hangingPunct="1"/>
            <a:r>
              <a:rPr lang="en-US" altLang="en-US" sz="3200" dirty="0"/>
              <a:t>MAC protocols are at MAC (Medium Access control) layer</a:t>
            </a:r>
          </a:p>
          <a:p>
            <a:pPr eaLnBrk="1" hangingPunct="1"/>
            <a:r>
              <a:rPr lang="en-US" altLang="en-US" sz="3200" dirty="0"/>
              <a:t>MAC is a sub layer of Data link layer</a:t>
            </a:r>
          </a:p>
          <a:p>
            <a:pPr eaLnBrk="1" hangingPunct="1"/>
            <a:endParaRPr lang="en-US" alt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ADC41E42-DF98-4DCC-9B47-70BFF06B1D60}"/>
              </a:ext>
            </a:extLst>
          </p:cNvPr>
          <p:cNvSpPr>
            <a:spLocks noGrp="1"/>
          </p:cNvSpPr>
          <p:nvPr>
            <p:ph type="title"/>
          </p:nvPr>
        </p:nvSpPr>
        <p:spPr/>
        <p:txBody>
          <a:bodyPr/>
          <a:lstStyle/>
          <a:p>
            <a:pPr eaLnBrk="1" hangingPunct="1"/>
            <a:r>
              <a:rPr lang="en-US" altLang="en-US"/>
              <a:t>1-Persistant CSMA</a:t>
            </a:r>
          </a:p>
        </p:txBody>
      </p:sp>
      <p:sp>
        <p:nvSpPr>
          <p:cNvPr id="34819" name="Content Placeholder 2">
            <a:extLst>
              <a:ext uri="{FF2B5EF4-FFF2-40B4-BE49-F238E27FC236}">
                <a16:creationId xmlns:a16="http://schemas.microsoft.com/office/drawing/2014/main" id="{38DF439D-D910-4AFD-B5A3-BE1EA494B0EB}"/>
              </a:ext>
            </a:extLst>
          </p:cNvPr>
          <p:cNvSpPr>
            <a:spLocks noGrp="1"/>
          </p:cNvSpPr>
          <p:nvPr>
            <p:ph sz="quarter" idx="1"/>
          </p:nvPr>
        </p:nvSpPr>
        <p:spPr/>
        <p:txBody>
          <a:bodyPr/>
          <a:lstStyle/>
          <a:p>
            <a:pPr algn="just" eaLnBrk="1" hangingPunct="1"/>
            <a:r>
              <a:rPr lang="en-US" altLang="en-US" b="1">
                <a:solidFill>
                  <a:srgbClr val="FF0000"/>
                </a:solidFill>
              </a:rPr>
              <a:t>  Problem: </a:t>
            </a:r>
            <a:r>
              <a:rPr lang="en-US" altLang="en-US" b="1"/>
              <a:t>If one station finds channel idle and start transmitting, signal has not yet reached the second one, second one will also sense the medium idle and will also start transmitting result in collision</a:t>
            </a:r>
          </a:p>
          <a:p>
            <a:pPr algn="just" eaLnBrk="1" hangingPunct="1"/>
            <a:endParaRPr lang="en-US" altLang="en-US" b="1"/>
          </a:p>
          <a:p>
            <a:pPr algn="just" eaLnBrk="1" hangingPunct="1"/>
            <a:r>
              <a:rPr lang="en-US" altLang="en-US" b="1">
                <a:solidFill>
                  <a:srgbClr val="FF0000"/>
                </a:solidFill>
              </a:rPr>
              <a:t>Longer the propagation delay, worse the performance of the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742728F-75CB-48AA-9684-6A3091CD1372}"/>
              </a:ext>
            </a:extLst>
          </p:cNvPr>
          <p:cNvSpPr>
            <a:spLocks noGrp="1"/>
          </p:cNvSpPr>
          <p:nvPr>
            <p:ph type="title"/>
          </p:nvPr>
        </p:nvSpPr>
        <p:spPr/>
        <p:txBody>
          <a:bodyPr/>
          <a:lstStyle/>
          <a:p>
            <a:pPr eaLnBrk="1" hangingPunct="1"/>
            <a:r>
              <a:rPr lang="en-US" altLang="en-US"/>
              <a:t>1-Persistant CSMA</a:t>
            </a:r>
          </a:p>
        </p:txBody>
      </p:sp>
      <p:sp>
        <p:nvSpPr>
          <p:cNvPr id="3" name="Content Placeholder 2">
            <a:extLst>
              <a:ext uri="{FF2B5EF4-FFF2-40B4-BE49-F238E27FC236}">
                <a16:creationId xmlns:a16="http://schemas.microsoft.com/office/drawing/2014/main" id="{557A57FB-33DE-43B3-83F1-2026FC6BE125}"/>
              </a:ext>
            </a:extLst>
          </p:cNvPr>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b="1" dirty="0">
                <a:solidFill>
                  <a:srgbClr val="FF0000"/>
                </a:solidFill>
              </a:rPr>
              <a:t> </a:t>
            </a:r>
            <a:r>
              <a:rPr lang="en-US" b="1" dirty="0"/>
              <a:t>Even if propagation delay is zero, there will still be collisions </a:t>
            </a:r>
          </a:p>
          <a:p>
            <a:pPr marL="274320" indent="-274320" algn="just" eaLnBrk="1" fontAlgn="auto" hangingPunct="1">
              <a:spcBef>
                <a:spcPts val="580"/>
              </a:spcBef>
              <a:spcAft>
                <a:spcPts val="0"/>
              </a:spcAft>
              <a:buFont typeface="Wingdings 2"/>
              <a:buChar char=""/>
              <a:defRPr/>
            </a:pPr>
            <a:endParaRPr lang="en-US" b="1" dirty="0">
              <a:solidFill>
                <a:srgbClr val="FF0000"/>
              </a:solidFill>
            </a:endParaRPr>
          </a:p>
          <a:p>
            <a:pPr marL="274320" indent="-274320" algn="just" eaLnBrk="1" fontAlgn="auto" hangingPunct="1">
              <a:spcBef>
                <a:spcPts val="580"/>
              </a:spcBef>
              <a:spcAft>
                <a:spcPts val="0"/>
              </a:spcAft>
              <a:buFont typeface="Wingdings 2"/>
              <a:buChar char=""/>
              <a:defRPr/>
            </a:pPr>
            <a:endParaRPr lang="en-US" b="1" dirty="0">
              <a:solidFill>
                <a:srgbClr val="FF0000"/>
              </a:solidFill>
            </a:endParaRPr>
          </a:p>
          <a:p>
            <a:pPr marL="274320" indent="-274320" algn="just" eaLnBrk="1" fontAlgn="auto" hangingPunct="1">
              <a:spcBef>
                <a:spcPts val="580"/>
              </a:spcBef>
              <a:spcAft>
                <a:spcPts val="0"/>
              </a:spcAft>
              <a:buFont typeface="Wingdings 2"/>
              <a:buChar char=""/>
              <a:defRPr/>
            </a:pPr>
            <a:r>
              <a:rPr lang="en-US" sz="3000" b="1" dirty="0">
                <a:solidFill>
                  <a:schemeClr val="accent1"/>
                </a:solidFill>
              </a:rPr>
              <a:t>How?</a:t>
            </a:r>
          </a:p>
          <a:p>
            <a:pPr marL="274320" indent="-274320" algn="just" eaLnBrk="1" fontAlgn="auto" hangingPunct="1">
              <a:spcBef>
                <a:spcPts val="580"/>
              </a:spcBef>
              <a:spcAft>
                <a:spcPts val="0"/>
              </a:spcAft>
              <a:buFont typeface="Wingdings 2"/>
              <a:buChar char=""/>
              <a:defRPr/>
            </a:pPr>
            <a:endParaRPr lang="en-US" sz="3000" b="1" dirty="0">
              <a:solidFill>
                <a:schemeClr val="accent1"/>
              </a:solidFill>
            </a:endParaRPr>
          </a:p>
          <a:p>
            <a:pPr marL="274320" indent="-274320" algn="just" eaLnBrk="1" fontAlgn="auto" hangingPunct="1">
              <a:spcBef>
                <a:spcPts val="580"/>
              </a:spcBef>
              <a:spcAft>
                <a:spcPts val="0"/>
              </a:spcAft>
              <a:buFont typeface="Wingdings 2"/>
              <a:buChar char=""/>
              <a:defRPr/>
            </a:pPr>
            <a:r>
              <a:rPr lang="en-US" sz="3000" b="1" dirty="0"/>
              <a:t> If two stations become ready to transmit and third one is already transmitting. Both will wait for till third one completes. But as soon as third one stops both will start together and will cause collision.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2CAB4FE-4752-4305-AFBA-1E58314C95E0}"/>
              </a:ext>
            </a:extLst>
          </p:cNvPr>
          <p:cNvSpPr>
            <a:spLocks noGrp="1"/>
          </p:cNvSpPr>
          <p:nvPr>
            <p:ph type="title"/>
          </p:nvPr>
        </p:nvSpPr>
        <p:spPr/>
        <p:txBody>
          <a:bodyPr/>
          <a:lstStyle/>
          <a:p>
            <a:pPr eaLnBrk="1" hangingPunct="1"/>
            <a:r>
              <a:rPr lang="en-US" altLang="en-US"/>
              <a:t>P-Persistent CSMA</a:t>
            </a:r>
          </a:p>
        </p:txBody>
      </p:sp>
      <p:sp>
        <p:nvSpPr>
          <p:cNvPr id="3" name="Content Placeholder 2">
            <a:extLst>
              <a:ext uri="{FF2B5EF4-FFF2-40B4-BE49-F238E27FC236}">
                <a16:creationId xmlns:a16="http://schemas.microsoft.com/office/drawing/2014/main" id="{EC484AD7-6C1B-44B6-8EDD-576054BE74B2}"/>
              </a:ext>
            </a:extLst>
          </p:cNvPr>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b="1" dirty="0">
                <a:solidFill>
                  <a:srgbClr val="FF0000"/>
                </a:solidFill>
              </a:rPr>
              <a:t> </a:t>
            </a:r>
            <a:r>
              <a:rPr lang="en-US" b="1" dirty="0"/>
              <a:t>Applies to Slotted channel</a:t>
            </a:r>
          </a:p>
          <a:p>
            <a:pPr marL="274320" indent="-274320" algn="just" eaLnBrk="1" fontAlgn="auto" hangingPunct="1">
              <a:spcBef>
                <a:spcPts val="580"/>
              </a:spcBef>
              <a:spcAft>
                <a:spcPts val="0"/>
              </a:spcAft>
              <a:buFont typeface="Wingdings 2"/>
              <a:buChar char=""/>
              <a:defRPr/>
            </a:pPr>
            <a:r>
              <a:rPr lang="en-US" b="1" dirty="0"/>
              <a:t> Station wants to send data</a:t>
            </a:r>
          </a:p>
          <a:p>
            <a:pPr marL="274320" indent="-274320" algn="just" eaLnBrk="1" fontAlgn="auto" hangingPunct="1">
              <a:spcBef>
                <a:spcPts val="580"/>
              </a:spcBef>
              <a:spcAft>
                <a:spcPts val="0"/>
              </a:spcAft>
              <a:buFont typeface="Wingdings 2"/>
              <a:buChar char=""/>
              <a:defRPr/>
            </a:pPr>
            <a:r>
              <a:rPr lang="en-US" b="1" dirty="0"/>
              <a:t> Station will sense the channel</a:t>
            </a:r>
          </a:p>
          <a:p>
            <a:pPr marL="274320" indent="-274320" algn="just" eaLnBrk="1" fontAlgn="auto" hangingPunct="1">
              <a:spcBef>
                <a:spcPts val="580"/>
              </a:spcBef>
              <a:spcAft>
                <a:spcPts val="0"/>
              </a:spcAft>
              <a:buFont typeface="Wingdings 2"/>
              <a:buChar char=""/>
              <a:defRPr/>
            </a:pPr>
            <a:r>
              <a:rPr lang="en-US" b="1" dirty="0"/>
              <a:t>If it is idle, it transmits with a probability of P </a:t>
            </a:r>
          </a:p>
          <a:p>
            <a:pPr marL="274320" indent="-274320" algn="just" eaLnBrk="1" fontAlgn="auto" hangingPunct="1">
              <a:spcBef>
                <a:spcPts val="580"/>
              </a:spcBef>
              <a:spcAft>
                <a:spcPts val="0"/>
              </a:spcAft>
              <a:buFont typeface="Wingdings 2"/>
              <a:buChar char=""/>
              <a:defRPr/>
            </a:pPr>
            <a:r>
              <a:rPr lang="en-US" b="1" dirty="0"/>
              <a:t> With a probability Q= 1-P, it defers until the next slot</a:t>
            </a:r>
          </a:p>
          <a:p>
            <a:pPr marL="274320" indent="-274320" algn="just" eaLnBrk="1" fontAlgn="auto" hangingPunct="1">
              <a:spcBef>
                <a:spcPts val="580"/>
              </a:spcBef>
              <a:spcAft>
                <a:spcPts val="0"/>
              </a:spcAft>
              <a:buFont typeface="Wingdings 2"/>
              <a:buChar char=""/>
              <a:defRPr/>
            </a:pPr>
            <a:r>
              <a:rPr lang="en-US" b="1" dirty="0"/>
              <a:t> If that slot is free it either transmits or defers again with probability of P and Q</a:t>
            </a:r>
          </a:p>
          <a:p>
            <a:pPr marL="274320" indent="-274320" algn="just" eaLnBrk="1" fontAlgn="auto" hangingPunct="1">
              <a:spcBef>
                <a:spcPts val="580"/>
              </a:spcBef>
              <a:spcAft>
                <a:spcPts val="0"/>
              </a:spcAft>
              <a:buFont typeface="Wingdings 2"/>
              <a:buChar char=""/>
              <a:defRPr/>
            </a:pPr>
            <a:r>
              <a:rPr lang="en-US" b="1" dirty="0"/>
              <a:t> Process is repeated till frame has been transmitted of some other station has begun transmitting</a:t>
            </a:r>
          </a:p>
          <a:p>
            <a:pPr marL="274320" indent="-274320" algn="just" eaLnBrk="1" fontAlgn="auto" hangingPunct="1">
              <a:spcBef>
                <a:spcPts val="580"/>
              </a:spcBef>
              <a:spcAft>
                <a:spcPts val="0"/>
              </a:spcAft>
              <a:buFont typeface="Wingdings 2"/>
              <a:buChar char=""/>
              <a:defRPr/>
            </a:pPr>
            <a:r>
              <a:rPr lang="en-US" b="1" dirty="0"/>
              <a:t>If station initially sense the channel busy, it waits until the next slot and applies the above 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1E812D8-BFF8-4398-B3DB-0F913D6F3C2C}"/>
              </a:ext>
            </a:extLst>
          </p:cNvPr>
          <p:cNvSpPr>
            <a:spLocks noGrp="1"/>
          </p:cNvSpPr>
          <p:nvPr>
            <p:ph type="title"/>
          </p:nvPr>
        </p:nvSpPr>
        <p:spPr/>
        <p:txBody>
          <a:bodyPr/>
          <a:lstStyle/>
          <a:p>
            <a:pPr eaLnBrk="1" hangingPunct="1"/>
            <a:r>
              <a:rPr lang="en-US" altLang="en-US"/>
              <a:t>Non-Persistent CSMA</a:t>
            </a:r>
          </a:p>
        </p:txBody>
      </p:sp>
      <p:sp>
        <p:nvSpPr>
          <p:cNvPr id="36867" name="Content Placeholder 2">
            <a:extLst>
              <a:ext uri="{FF2B5EF4-FFF2-40B4-BE49-F238E27FC236}">
                <a16:creationId xmlns:a16="http://schemas.microsoft.com/office/drawing/2014/main" id="{CD69A85E-5E53-4B34-AA2A-EA531B187844}"/>
              </a:ext>
            </a:extLst>
          </p:cNvPr>
          <p:cNvSpPr>
            <a:spLocks noGrp="1"/>
          </p:cNvSpPr>
          <p:nvPr>
            <p:ph sz="quarter" idx="1"/>
          </p:nvPr>
        </p:nvSpPr>
        <p:spPr/>
        <p:txBody>
          <a:bodyPr>
            <a:normAutofit lnSpcReduction="10000"/>
          </a:bodyPr>
          <a:lstStyle/>
          <a:p>
            <a:pPr algn="just" eaLnBrk="1" hangingPunct="1"/>
            <a:r>
              <a:rPr lang="en-US" altLang="en-US" b="1">
                <a:solidFill>
                  <a:srgbClr val="FF0000"/>
                </a:solidFill>
              </a:rPr>
              <a:t> </a:t>
            </a:r>
            <a:r>
              <a:rPr lang="en-US" altLang="en-US" b="1"/>
              <a:t>Station wants to transmit</a:t>
            </a:r>
          </a:p>
          <a:p>
            <a:pPr algn="just" eaLnBrk="1" hangingPunct="1"/>
            <a:endParaRPr lang="en-US" altLang="en-US" b="1"/>
          </a:p>
          <a:p>
            <a:pPr algn="just" eaLnBrk="1" hangingPunct="1"/>
            <a:r>
              <a:rPr lang="en-US" altLang="en-US" b="1"/>
              <a:t> Station sense the medium (channel)</a:t>
            </a:r>
          </a:p>
          <a:p>
            <a:pPr algn="just" eaLnBrk="1" hangingPunct="1"/>
            <a:endParaRPr lang="en-US" altLang="en-US" b="1"/>
          </a:p>
          <a:p>
            <a:pPr algn="just" eaLnBrk="1" hangingPunct="1"/>
            <a:r>
              <a:rPr lang="en-US" altLang="en-US" b="1"/>
              <a:t>If  channel is busy station will stop sensing and wait for random amount of time and will start again</a:t>
            </a:r>
          </a:p>
          <a:p>
            <a:pPr algn="just" eaLnBrk="1" hangingPunct="1"/>
            <a:endParaRPr lang="en-US" altLang="en-US" b="1"/>
          </a:p>
          <a:p>
            <a:pPr algn="just" eaLnBrk="1" hangingPunct="1"/>
            <a:r>
              <a:rPr lang="en-US" altLang="en-US" b="1"/>
              <a:t> Non-Persistent CSMA is less greedy than 1-Persistent, it does not try to immediately grab the channel as soon as it gets free.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5684D8C-D916-48EF-BBA5-30574F5F135C}"/>
              </a:ext>
            </a:extLst>
          </p:cNvPr>
          <p:cNvSpPr>
            <a:spLocks noGrp="1"/>
          </p:cNvSpPr>
          <p:nvPr>
            <p:ph type="title"/>
          </p:nvPr>
        </p:nvSpPr>
        <p:spPr/>
        <p:txBody>
          <a:bodyPr/>
          <a:lstStyle/>
          <a:p>
            <a:pPr eaLnBrk="1" hangingPunct="1"/>
            <a:r>
              <a:rPr lang="en-US" altLang="en-US" sz="3000"/>
              <a:t>Comparison of channel utilization versus load for various random access protocols</a:t>
            </a:r>
          </a:p>
        </p:txBody>
      </p:sp>
      <p:pic>
        <p:nvPicPr>
          <p:cNvPr id="38915" name="Picture 4" descr="4-04">
            <a:extLst>
              <a:ext uri="{FF2B5EF4-FFF2-40B4-BE49-F238E27FC236}">
                <a16:creationId xmlns:a16="http://schemas.microsoft.com/office/drawing/2014/main" id="{8FE192AC-70CA-4B84-9374-5D9726141A9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1600200"/>
            <a:ext cx="6705600" cy="41910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2E58-C6B5-4F19-8DF0-EC7E7C3376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94202-E11D-460C-B5FA-4249A44C78C3}"/>
              </a:ext>
            </a:extLst>
          </p:cNvPr>
          <p:cNvSpPr>
            <a:spLocks noGrp="1"/>
          </p:cNvSpPr>
          <p:nvPr>
            <p:ph idx="1"/>
          </p:nvPr>
        </p:nvSpPr>
        <p:spPr/>
        <p:txBody>
          <a:bodyPr/>
          <a:lstStyle/>
          <a:p>
            <a:r>
              <a:rPr lang="en-US" sz="2400" b="1" dirty="0">
                <a:solidFill>
                  <a:schemeClr val="accent1"/>
                </a:solidFill>
              </a:rPr>
              <a:t>1-Persistant CSMA better than slotted Aloha. How?</a:t>
            </a:r>
          </a:p>
          <a:p>
            <a:endParaRPr lang="en-IN" dirty="0"/>
          </a:p>
        </p:txBody>
      </p:sp>
      <p:sp>
        <p:nvSpPr>
          <p:cNvPr id="4" name="Slide Number Placeholder 3">
            <a:extLst>
              <a:ext uri="{FF2B5EF4-FFF2-40B4-BE49-F238E27FC236}">
                <a16:creationId xmlns:a16="http://schemas.microsoft.com/office/drawing/2014/main" id="{52DF62BE-076F-4054-B908-86235D4D14AA}"/>
              </a:ext>
            </a:extLst>
          </p:cNvPr>
          <p:cNvSpPr>
            <a:spLocks noGrp="1"/>
          </p:cNvSpPr>
          <p:nvPr>
            <p:ph type="sldNum" sz="quarter" idx="12"/>
          </p:nvPr>
        </p:nvSpPr>
        <p:spPr/>
        <p:txBody>
          <a:bodyPr/>
          <a:lstStyle/>
          <a:p>
            <a:fld id="{5EDE6C07-4D23-4B5F-A2CA-6DC542D0D4A5}" type="slidenum">
              <a:rPr lang="en-US" smtClean="0"/>
              <a:t>35</a:t>
            </a:fld>
            <a:endParaRPr lang="en-US"/>
          </a:p>
        </p:txBody>
      </p:sp>
    </p:spTree>
    <p:extLst>
      <p:ext uri="{BB962C8B-B14F-4D97-AF65-F5344CB8AC3E}">
        <p14:creationId xmlns:p14="http://schemas.microsoft.com/office/powerpoint/2010/main" val="1515902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CDB0092-BA70-4C6C-9A14-B3AFD022A4EF}"/>
              </a:ext>
            </a:extLst>
          </p:cNvPr>
          <p:cNvSpPr>
            <a:spLocks noGrp="1"/>
          </p:cNvSpPr>
          <p:nvPr>
            <p:ph type="title"/>
          </p:nvPr>
        </p:nvSpPr>
        <p:spPr/>
        <p:txBody>
          <a:bodyPr/>
          <a:lstStyle/>
          <a:p>
            <a:pPr eaLnBrk="1" hangingPunct="1"/>
            <a:r>
              <a:rPr lang="en-US" altLang="en-US"/>
              <a:t>CSMA with collision detection</a:t>
            </a:r>
          </a:p>
        </p:txBody>
      </p:sp>
      <p:sp>
        <p:nvSpPr>
          <p:cNvPr id="3" name="Content Placeholder 2">
            <a:extLst>
              <a:ext uri="{FF2B5EF4-FFF2-40B4-BE49-F238E27FC236}">
                <a16:creationId xmlns:a16="http://schemas.microsoft.com/office/drawing/2014/main" id="{25CF327B-3EFB-41C5-87E7-ABB5427329D1}"/>
              </a:ext>
            </a:extLst>
          </p:cNvPr>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Wingdings 2"/>
              <a:buChar char=""/>
              <a:defRPr/>
            </a:pPr>
            <a:r>
              <a:rPr lang="en-US" b="1" dirty="0"/>
              <a:t> Persistent and non-persistent : improvement over ALOHA</a:t>
            </a:r>
          </a:p>
          <a:p>
            <a:pPr marL="274320" indent="-274320" algn="just" eaLnBrk="1" fontAlgn="auto" hangingPunct="1">
              <a:spcBef>
                <a:spcPts val="580"/>
              </a:spcBef>
              <a:spcAft>
                <a:spcPts val="0"/>
              </a:spcAft>
              <a:buFont typeface="Wingdings 2"/>
              <a:buChar char=""/>
              <a:defRPr/>
            </a:pPr>
            <a:r>
              <a:rPr lang="en-US" b="1" dirty="0"/>
              <a:t> Another improvement: Stations to abort transmission as soon as they detect a collision</a:t>
            </a:r>
          </a:p>
          <a:p>
            <a:pPr marL="274320" indent="-274320" algn="just" eaLnBrk="1" fontAlgn="auto" hangingPunct="1">
              <a:spcBef>
                <a:spcPts val="580"/>
              </a:spcBef>
              <a:spcAft>
                <a:spcPts val="0"/>
              </a:spcAft>
              <a:buFont typeface="Wingdings 2"/>
              <a:buChar char=""/>
              <a:defRPr/>
            </a:pPr>
            <a:r>
              <a:rPr lang="en-US" b="1" dirty="0"/>
              <a:t> If two stations sense the medium to be idle and begin transmitting simultaneously </a:t>
            </a:r>
          </a:p>
          <a:p>
            <a:pPr marL="548640" lvl="1" algn="just" eaLnBrk="1" fontAlgn="auto" hangingPunct="1">
              <a:spcBef>
                <a:spcPts val="370"/>
              </a:spcBef>
              <a:spcAft>
                <a:spcPts val="0"/>
              </a:spcAft>
              <a:buFont typeface="Wingdings 2"/>
              <a:buChar char=""/>
              <a:defRPr/>
            </a:pPr>
            <a:r>
              <a:rPr lang="en-US" b="1" dirty="0"/>
              <a:t>Both will detect collision together</a:t>
            </a:r>
          </a:p>
          <a:p>
            <a:pPr marL="548640" lvl="1" algn="just" eaLnBrk="1" fontAlgn="auto" hangingPunct="1">
              <a:spcBef>
                <a:spcPts val="370"/>
              </a:spcBef>
              <a:spcAft>
                <a:spcPts val="0"/>
              </a:spcAft>
              <a:buFont typeface="Wingdings 2"/>
              <a:buChar char=""/>
              <a:defRPr/>
            </a:pPr>
            <a:r>
              <a:rPr lang="en-US" b="1" dirty="0"/>
              <a:t> Rather than transmitting frames that are already garbled they should stop transmitting as soon as collision is detected</a:t>
            </a:r>
          </a:p>
          <a:p>
            <a:pPr marL="548640" lvl="1" algn="just" eaLnBrk="1" fontAlgn="auto" hangingPunct="1">
              <a:spcBef>
                <a:spcPts val="370"/>
              </a:spcBef>
              <a:spcAft>
                <a:spcPts val="0"/>
              </a:spcAft>
              <a:buFont typeface="Wingdings 2"/>
              <a:buChar char=""/>
              <a:defRPr/>
            </a:pPr>
            <a:r>
              <a:rPr lang="en-US" b="1" dirty="0">
                <a:solidFill>
                  <a:srgbClr val="C00000"/>
                </a:solidFill>
              </a:rPr>
              <a:t>Advantage: ? : </a:t>
            </a:r>
          </a:p>
          <a:p>
            <a:pPr marL="548640" lvl="1" algn="just" eaLnBrk="1" fontAlgn="auto" hangingPunct="1">
              <a:spcBef>
                <a:spcPts val="370"/>
              </a:spcBef>
              <a:spcAft>
                <a:spcPts val="0"/>
              </a:spcAft>
              <a:buFont typeface="Wingdings 2"/>
              <a:buChar char=""/>
              <a:defRPr/>
            </a:pPr>
            <a:r>
              <a:rPr lang="en-US" b="1" dirty="0">
                <a:solidFill>
                  <a:srgbClr val="C00000"/>
                </a:solidFill>
              </a:rPr>
              <a:t> Quickly stopping transmission saves bandwidth and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BE1C54B-F904-42ED-9D59-0EFA2D24200D}"/>
              </a:ext>
            </a:extLst>
          </p:cNvPr>
          <p:cNvSpPr>
            <a:spLocks noGrp="1"/>
          </p:cNvSpPr>
          <p:nvPr>
            <p:ph type="title"/>
          </p:nvPr>
        </p:nvSpPr>
        <p:spPr/>
        <p:txBody>
          <a:bodyPr/>
          <a:lstStyle/>
          <a:p>
            <a:pPr eaLnBrk="1" hangingPunct="1"/>
            <a:r>
              <a:rPr lang="en-US" altLang="en-US"/>
              <a:t>CSMA with collision detection</a:t>
            </a:r>
          </a:p>
        </p:txBody>
      </p:sp>
      <p:pic>
        <p:nvPicPr>
          <p:cNvPr id="40963" name="Picture 4" descr="4-05">
            <a:extLst>
              <a:ext uri="{FF2B5EF4-FFF2-40B4-BE49-F238E27FC236}">
                <a16:creationId xmlns:a16="http://schemas.microsoft.com/office/drawing/2014/main" id="{A1B325F7-1AE4-49EC-AF57-119F1974515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90600" y="1676400"/>
            <a:ext cx="7010400" cy="32766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70FD425-CC04-4D21-B4BF-1443EE2CC70E}"/>
              </a:ext>
            </a:extLst>
          </p:cNvPr>
          <p:cNvSpPr>
            <a:spLocks noGrp="1"/>
          </p:cNvSpPr>
          <p:nvPr>
            <p:ph type="title"/>
          </p:nvPr>
        </p:nvSpPr>
        <p:spPr/>
        <p:txBody>
          <a:bodyPr/>
          <a:lstStyle/>
          <a:p>
            <a:pPr eaLnBrk="1" hangingPunct="1"/>
            <a:r>
              <a:rPr lang="en-US" altLang="en-US"/>
              <a:t>CSMA with collision detection</a:t>
            </a:r>
          </a:p>
        </p:txBody>
      </p:sp>
      <p:sp>
        <p:nvSpPr>
          <p:cNvPr id="3" name="Content Placeholder 2">
            <a:extLst>
              <a:ext uri="{FF2B5EF4-FFF2-40B4-BE49-F238E27FC236}">
                <a16:creationId xmlns:a16="http://schemas.microsoft.com/office/drawing/2014/main" id="{56B28AEA-1495-4C17-B382-7AAD8F9B2714}"/>
              </a:ext>
            </a:extLst>
          </p:cNvPr>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Wingdings 2"/>
              <a:buChar char=""/>
              <a:defRPr/>
            </a:pPr>
            <a:r>
              <a:rPr lang="en-US" b="1" dirty="0">
                <a:solidFill>
                  <a:srgbClr val="C00000"/>
                </a:solidFill>
              </a:rPr>
              <a:t> </a:t>
            </a:r>
            <a:r>
              <a:rPr lang="en-US" b="1" dirty="0"/>
              <a:t>At time t0 station has finished transmitting its frame </a:t>
            </a:r>
          </a:p>
          <a:p>
            <a:pPr marL="274320" indent="-274320" algn="just" eaLnBrk="1" fontAlgn="auto" hangingPunct="1">
              <a:spcBef>
                <a:spcPts val="580"/>
              </a:spcBef>
              <a:spcAft>
                <a:spcPts val="0"/>
              </a:spcAft>
              <a:buFont typeface="Wingdings 2"/>
              <a:buChar char=""/>
              <a:defRPr/>
            </a:pPr>
            <a:r>
              <a:rPr lang="en-US" b="1" dirty="0"/>
              <a:t> Any other station now having frame to send may now attempt to do so</a:t>
            </a:r>
          </a:p>
          <a:p>
            <a:pPr marL="274320" indent="-274320" algn="just" eaLnBrk="1" fontAlgn="auto" hangingPunct="1">
              <a:spcBef>
                <a:spcPts val="580"/>
              </a:spcBef>
              <a:spcAft>
                <a:spcPts val="0"/>
              </a:spcAft>
              <a:buFont typeface="Wingdings 2"/>
              <a:buChar char=""/>
              <a:defRPr/>
            </a:pPr>
            <a:r>
              <a:rPr lang="en-US" b="1" dirty="0"/>
              <a:t> If two or more station transmits : Collision</a:t>
            </a:r>
          </a:p>
          <a:p>
            <a:pPr marL="274320" indent="-274320" algn="just" eaLnBrk="1" fontAlgn="auto" hangingPunct="1">
              <a:spcBef>
                <a:spcPts val="580"/>
              </a:spcBef>
              <a:spcAft>
                <a:spcPts val="0"/>
              </a:spcAft>
              <a:buFont typeface="Wingdings 2"/>
              <a:buChar char=""/>
              <a:defRPr/>
            </a:pPr>
            <a:r>
              <a:rPr lang="en-US" b="1" dirty="0"/>
              <a:t> Collision can be detected by looking at the power or pulse width of the received signal and comparing to the transmitted signal</a:t>
            </a:r>
          </a:p>
          <a:p>
            <a:pPr marL="274320" indent="-274320" algn="just" eaLnBrk="1" fontAlgn="auto" hangingPunct="1">
              <a:spcBef>
                <a:spcPts val="580"/>
              </a:spcBef>
              <a:spcAft>
                <a:spcPts val="0"/>
              </a:spcAft>
              <a:buFont typeface="Wingdings 2"/>
              <a:buChar char=""/>
              <a:defRPr/>
            </a:pPr>
            <a:r>
              <a:rPr lang="en-US" b="1" dirty="0"/>
              <a:t> After detecting collision : aborts transmission: wait random amount of time and tries again assuming no other station has started transmission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DD0492C3-3D66-4029-89EA-4EEA0AEBC403}"/>
              </a:ext>
            </a:extLst>
          </p:cNvPr>
          <p:cNvSpPr>
            <a:spLocks noGrp="1"/>
          </p:cNvSpPr>
          <p:nvPr>
            <p:ph type="title"/>
          </p:nvPr>
        </p:nvSpPr>
        <p:spPr/>
        <p:txBody>
          <a:bodyPr/>
          <a:lstStyle/>
          <a:p>
            <a:pPr eaLnBrk="1" hangingPunct="1"/>
            <a:r>
              <a:rPr lang="en-US" altLang="en-US"/>
              <a:t>CSMA with collision detection</a:t>
            </a:r>
          </a:p>
        </p:txBody>
      </p:sp>
      <p:sp>
        <p:nvSpPr>
          <p:cNvPr id="43011" name="Content Placeholder 2">
            <a:extLst>
              <a:ext uri="{FF2B5EF4-FFF2-40B4-BE49-F238E27FC236}">
                <a16:creationId xmlns:a16="http://schemas.microsoft.com/office/drawing/2014/main" id="{D9174F6F-D2E4-4D47-9C31-06F6952AC125}"/>
              </a:ext>
            </a:extLst>
          </p:cNvPr>
          <p:cNvSpPr>
            <a:spLocks noGrp="1"/>
          </p:cNvSpPr>
          <p:nvPr>
            <p:ph sz="quarter" idx="1"/>
          </p:nvPr>
        </p:nvSpPr>
        <p:spPr/>
        <p:txBody>
          <a:bodyPr/>
          <a:lstStyle/>
          <a:p>
            <a:pPr algn="just" eaLnBrk="1" hangingPunct="1"/>
            <a:r>
              <a:rPr lang="en-US" altLang="en-US" b="1"/>
              <a:t>Suppose that two stations both begin transmitting at exactly time t0</a:t>
            </a:r>
          </a:p>
          <a:p>
            <a:pPr algn="just" eaLnBrk="1" hangingPunct="1"/>
            <a:endParaRPr lang="en-US" altLang="en-US" b="1"/>
          </a:p>
          <a:p>
            <a:pPr algn="just" eaLnBrk="1" hangingPunct="1"/>
            <a:r>
              <a:rPr lang="en-US" altLang="en-US" b="1"/>
              <a:t> How long will it take to detect collision?</a:t>
            </a:r>
          </a:p>
          <a:p>
            <a:pPr algn="just" eaLnBrk="1" hangingPunct="1"/>
            <a:endParaRPr lang="en-US" altLang="en-US" b="1"/>
          </a:p>
          <a:p>
            <a:pPr algn="just" eaLnBrk="1" hangingPunct="1"/>
            <a:r>
              <a:rPr lang="en-US" altLang="en-US" b="1"/>
              <a:t> The minimum time to detect the collision is then just the time it takes the signal to propagate from one station to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E7BE46C-8595-414D-A5AE-6C5ACF7CFCB9}"/>
              </a:ext>
            </a:extLst>
          </p:cNvPr>
          <p:cNvSpPr>
            <a:spLocks noGrp="1"/>
          </p:cNvSpPr>
          <p:nvPr>
            <p:ph type="title"/>
          </p:nvPr>
        </p:nvSpPr>
        <p:spPr/>
        <p:txBody>
          <a:bodyPr/>
          <a:lstStyle/>
          <a:p>
            <a:pPr eaLnBrk="1" hangingPunct="1"/>
            <a:r>
              <a:rPr lang="en-US" altLang="en-US"/>
              <a:t>The Channel Allocation Problem</a:t>
            </a:r>
          </a:p>
        </p:txBody>
      </p:sp>
      <p:sp>
        <p:nvSpPr>
          <p:cNvPr id="9219" name="Content Placeholder 2">
            <a:extLst>
              <a:ext uri="{FF2B5EF4-FFF2-40B4-BE49-F238E27FC236}">
                <a16:creationId xmlns:a16="http://schemas.microsoft.com/office/drawing/2014/main" id="{3F287804-DBDF-4D91-BFF3-B0FC1EA9AE97}"/>
              </a:ext>
            </a:extLst>
          </p:cNvPr>
          <p:cNvSpPr>
            <a:spLocks noGrp="1"/>
          </p:cNvSpPr>
          <p:nvPr>
            <p:ph sz="quarter" idx="1"/>
          </p:nvPr>
        </p:nvSpPr>
        <p:spPr/>
        <p:txBody>
          <a:bodyPr/>
          <a:lstStyle/>
          <a:p>
            <a:pPr eaLnBrk="1" hangingPunct="1"/>
            <a:endParaRPr lang="en-US" altLang="en-US" sz="3200"/>
          </a:p>
          <a:p>
            <a:pPr eaLnBrk="1" hangingPunct="1"/>
            <a:endParaRPr lang="en-US" altLang="en-US" sz="3200"/>
          </a:p>
          <a:p>
            <a:pPr eaLnBrk="1" hangingPunct="1"/>
            <a:r>
              <a:rPr lang="en-US" altLang="en-US" sz="4000"/>
              <a:t> How to allocate a single broadcast channel among competing user?</a:t>
            </a:r>
          </a:p>
          <a:p>
            <a:pPr eaLnBrk="1" hangingPunct="1">
              <a:buFont typeface="Wingdings 2" panose="05020102010507070707" pitchFamily="18" charset="2"/>
              <a:buNone/>
            </a:pPr>
            <a:endParaRPr lang="en-US" altLang="en-US" sz="3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A760-A2D6-42EB-A5B8-F23650F8E13B}"/>
              </a:ext>
            </a:extLst>
          </p:cNvPr>
          <p:cNvSpPr>
            <a:spLocks noGrp="1"/>
          </p:cNvSpPr>
          <p:nvPr>
            <p:ph type="title"/>
          </p:nvPr>
        </p:nvSpPr>
        <p:spPr>
          <a:xfrm>
            <a:off x="492919" y="499533"/>
            <a:ext cx="8079581" cy="872067"/>
          </a:xfrm>
        </p:spPr>
        <p:txBody>
          <a:bodyPr/>
          <a:lstStyle/>
          <a:p>
            <a:r>
              <a:rPr lang="en-IN" dirty="0"/>
              <a:t>Recap</a:t>
            </a:r>
          </a:p>
        </p:txBody>
      </p:sp>
      <p:sp>
        <p:nvSpPr>
          <p:cNvPr id="3" name="Content Placeholder 2">
            <a:extLst>
              <a:ext uri="{FF2B5EF4-FFF2-40B4-BE49-F238E27FC236}">
                <a16:creationId xmlns:a16="http://schemas.microsoft.com/office/drawing/2014/main" id="{548FE7ED-29CE-4F53-8AB2-967CDE5D4C30}"/>
              </a:ext>
            </a:extLst>
          </p:cNvPr>
          <p:cNvSpPr>
            <a:spLocks noGrp="1"/>
          </p:cNvSpPr>
          <p:nvPr>
            <p:ph idx="1"/>
          </p:nvPr>
        </p:nvSpPr>
        <p:spPr>
          <a:xfrm>
            <a:off x="507206" y="1524001"/>
            <a:ext cx="8065294" cy="4235578"/>
          </a:xfrm>
        </p:spPr>
        <p:txBody>
          <a:bodyPr/>
          <a:lstStyle/>
          <a:p>
            <a:r>
              <a:rPr lang="en-IN" dirty="0"/>
              <a:t>Types of multiples access protocols:</a:t>
            </a:r>
          </a:p>
          <a:p>
            <a:r>
              <a:rPr lang="en-IN" dirty="0"/>
              <a:t>- Channel partitioning protocols: TDM, FDM</a:t>
            </a:r>
          </a:p>
          <a:p>
            <a:r>
              <a:rPr lang="en-IN" dirty="0"/>
              <a:t>- Random access protocols: ALOHA, CSMA and its variations</a:t>
            </a:r>
          </a:p>
          <a:p>
            <a:r>
              <a:rPr lang="en-IN" dirty="0"/>
              <a:t>- Controlled access protocols (collision free protocols)</a:t>
            </a:r>
          </a:p>
        </p:txBody>
      </p:sp>
      <p:sp>
        <p:nvSpPr>
          <p:cNvPr id="4" name="Slide Number Placeholder 3">
            <a:extLst>
              <a:ext uri="{FF2B5EF4-FFF2-40B4-BE49-F238E27FC236}">
                <a16:creationId xmlns:a16="http://schemas.microsoft.com/office/drawing/2014/main" id="{095A2B84-40C1-4997-94DC-11B9ABA62C47}"/>
              </a:ext>
            </a:extLst>
          </p:cNvPr>
          <p:cNvSpPr>
            <a:spLocks noGrp="1"/>
          </p:cNvSpPr>
          <p:nvPr>
            <p:ph type="sldNum" sz="quarter" idx="12"/>
          </p:nvPr>
        </p:nvSpPr>
        <p:spPr/>
        <p:txBody>
          <a:bodyPr/>
          <a:lstStyle/>
          <a:p>
            <a:fld id="{5EDE6C07-4D23-4B5F-A2CA-6DC542D0D4A5}" type="slidenum">
              <a:rPr lang="en-US" smtClean="0"/>
              <a:t>40</a:t>
            </a:fld>
            <a:endParaRPr lang="en-US"/>
          </a:p>
        </p:txBody>
      </p:sp>
    </p:spTree>
    <p:extLst>
      <p:ext uri="{BB962C8B-B14F-4D97-AF65-F5344CB8AC3E}">
        <p14:creationId xmlns:p14="http://schemas.microsoft.com/office/powerpoint/2010/main" val="714290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8BE1C54B-F904-42ED-9D59-0EFA2D24200D}"/>
              </a:ext>
            </a:extLst>
          </p:cNvPr>
          <p:cNvSpPr>
            <a:spLocks noGrp="1"/>
          </p:cNvSpPr>
          <p:nvPr>
            <p:ph type="title"/>
          </p:nvPr>
        </p:nvSpPr>
        <p:spPr/>
        <p:txBody>
          <a:bodyPr/>
          <a:lstStyle/>
          <a:p>
            <a:pPr eaLnBrk="1" hangingPunct="1"/>
            <a:r>
              <a:rPr lang="en-US" altLang="en-US"/>
              <a:t>CSMA with collision detection</a:t>
            </a:r>
          </a:p>
        </p:txBody>
      </p:sp>
      <p:pic>
        <p:nvPicPr>
          <p:cNvPr id="40963" name="Picture 4" descr="4-05">
            <a:extLst>
              <a:ext uri="{FF2B5EF4-FFF2-40B4-BE49-F238E27FC236}">
                <a16:creationId xmlns:a16="http://schemas.microsoft.com/office/drawing/2014/main" id="{A1B325F7-1AE4-49EC-AF57-119F1974515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90600" y="1676400"/>
            <a:ext cx="7010400" cy="3276600"/>
          </a:xfrm>
        </p:spPr>
      </p:pic>
    </p:spTree>
    <p:extLst>
      <p:ext uri="{BB962C8B-B14F-4D97-AF65-F5344CB8AC3E}">
        <p14:creationId xmlns:p14="http://schemas.microsoft.com/office/powerpoint/2010/main" val="22830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1F3E772-4314-4DCC-B83C-6D77AA629C09}"/>
              </a:ext>
            </a:extLst>
          </p:cNvPr>
          <p:cNvSpPr>
            <a:spLocks noGrp="1"/>
          </p:cNvSpPr>
          <p:nvPr>
            <p:ph type="title"/>
          </p:nvPr>
        </p:nvSpPr>
        <p:spPr/>
        <p:txBody>
          <a:bodyPr/>
          <a:lstStyle/>
          <a:p>
            <a:pPr eaLnBrk="1" hangingPunct="1"/>
            <a:r>
              <a:rPr lang="en-US" altLang="en-US"/>
              <a:t>Collision free protocols</a:t>
            </a:r>
          </a:p>
        </p:txBody>
      </p:sp>
      <p:sp>
        <p:nvSpPr>
          <p:cNvPr id="44035" name="Content Placeholder 2">
            <a:extLst>
              <a:ext uri="{FF2B5EF4-FFF2-40B4-BE49-F238E27FC236}">
                <a16:creationId xmlns:a16="http://schemas.microsoft.com/office/drawing/2014/main" id="{5AED3B5E-DA82-420C-802E-DB44EA304E2F}"/>
              </a:ext>
            </a:extLst>
          </p:cNvPr>
          <p:cNvSpPr>
            <a:spLocks noGrp="1"/>
          </p:cNvSpPr>
          <p:nvPr>
            <p:ph sz="quarter" idx="1"/>
          </p:nvPr>
        </p:nvSpPr>
        <p:spPr/>
        <p:txBody>
          <a:bodyPr/>
          <a:lstStyle/>
          <a:p>
            <a:pPr algn="just" eaLnBrk="1" hangingPunct="1"/>
            <a:r>
              <a:rPr lang="en-US" altLang="en-US" sz="2800"/>
              <a:t>CSMA/CD : collision occurs during contention phase</a:t>
            </a:r>
          </a:p>
          <a:p>
            <a:pPr algn="just" eaLnBrk="1" hangingPunct="1"/>
            <a:r>
              <a:rPr lang="en-US" altLang="en-US" sz="2800"/>
              <a:t> Affects performance when cable is long and frames are short</a:t>
            </a:r>
          </a:p>
          <a:p>
            <a:pPr algn="just" eaLnBrk="1" hangingPunct="1"/>
            <a:r>
              <a:rPr lang="en-US" altLang="en-US" sz="2800"/>
              <a:t> Collision free protocols assumption:</a:t>
            </a:r>
          </a:p>
          <a:p>
            <a:pPr lvl="1" algn="just" eaLnBrk="1" hangingPunct="1"/>
            <a:r>
              <a:rPr lang="en-US" altLang="en-US" sz="2800"/>
              <a:t>There are exactly N stations</a:t>
            </a:r>
          </a:p>
          <a:p>
            <a:pPr lvl="1" algn="just" eaLnBrk="1" hangingPunct="1"/>
            <a:r>
              <a:rPr lang="en-US" altLang="en-US" sz="2800"/>
              <a:t> Each will have unique address 0 to N-1</a:t>
            </a:r>
          </a:p>
          <a:p>
            <a:pPr lvl="1" algn="just" eaLnBrk="1" hangingPunct="1"/>
            <a:r>
              <a:rPr lang="en-US" altLang="en-US" sz="2800"/>
              <a:t> Propagation delay is negligible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1F3E772-4314-4DCC-B83C-6D77AA629C09}"/>
              </a:ext>
            </a:extLst>
          </p:cNvPr>
          <p:cNvSpPr>
            <a:spLocks noGrp="1"/>
          </p:cNvSpPr>
          <p:nvPr>
            <p:ph type="title"/>
          </p:nvPr>
        </p:nvSpPr>
        <p:spPr/>
        <p:txBody>
          <a:bodyPr/>
          <a:lstStyle/>
          <a:p>
            <a:pPr eaLnBrk="1" hangingPunct="1"/>
            <a:r>
              <a:rPr lang="en-US" altLang="en-US"/>
              <a:t>Collision free protocols</a:t>
            </a:r>
          </a:p>
        </p:txBody>
      </p:sp>
      <p:sp>
        <p:nvSpPr>
          <p:cNvPr id="44035" name="Content Placeholder 2">
            <a:extLst>
              <a:ext uri="{FF2B5EF4-FFF2-40B4-BE49-F238E27FC236}">
                <a16:creationId xmlns:a16="http://schemas.microsoft.com/office/drawing/2014/main" id="{5AED3B5E-DA82-420C-802E-DB44EA304E2F}"/>
              </a:ext>
            </a:extLst>
          </p:cNvPr>
          <p:cNvSpPr>
            <a:spLocks noGrp="1"/>
          </p:cNvSpPr>
          <p:nvPr>
            <p:ph sz="quarter" idx="1"/>
          </p:nvPr>
        </p:nvSpPr>
        <p:spPr/>
        <p:txBody>
          <a:bodyPr/>
          <a:lstStyle/>
          <a:p>
            <a:pPr algn="just" eaLnBrk="1" hangingPunct="1"/>
            <a:r>
              <a:rPr lang="en-US" altLang="en-US" sz="2800" dirty="0"/>
              <a:t>Types:</a:t>
            </a:r>
          </a:p>
          <a:p>
            <a:pPr algn="just" eaLnBrk="1" hangingPunct="1"/>
            <a:r>
              <a:rPr lang="en-US" altLang="en-US" sz="2800" dirty="0"/>
              <a:t>1. bit-map protocol (reservation)</a:t>
            </a:r>
          </a:p>
          <a:p>
            <a:pPr algn="just" eaLnBrk="1" hangingPunct="1"/>
            <a:r>
              <a:rPr lang="en-US" altLang="en-US" sz="2800" dirty="0"/>
              <a:t>2. binary countdown</a:t>
            </a:r>
          </a:p>
          <a:p>
            <a:pPr algn="just" eaLnBrk="1" hangingPunct="1"/>
            <a:r>
              <a:rPr lang="en-US" altLang="en-US" sz="2800" dirty="0"/>
              <a:t>3. limited contention</a:t>
            </a:r>
          </a:p>
          <a:p>
            <a:pPr algn="just" eaLnBrk="1" hangingPunct="1"/>
            <a:r>
              <a:rPr lang="en-US" altLang="en-US" sz="2800" dirty="0"/>
              <a:t>4. adaptive tree-walk</a:t>
            </a:r>
          </a:p>
          <a:p>
            <a:pPr algn="just" eaLnBrk="1" hangingPunct="1"/>
            <a:r>
              <a:rPr lang="en-US" altLang="en-US" sz="2800" dirty="0"/>
              <a:t>5. toking ring</a:t>
            </a:r>
          </a:p>
          <a:p>
            <a:pPr algn="just" eaLnBrk="1" hangingPunct="1"/>
            <a:endParaRPr lang="en-US" altLang="en-US" sz="2800" dirty="0"/>
          </a:p>
        </p:txBody>
      </p:sp>
    </p:spTree>
    <p:extLst>
      <p:ext uri="{BB962C8B-B14F-4D97-AF65-F5344CB8AC3E}">
        <p14:creationId xmlns:p14="http://schemas.microsoft.com/office/powerpoint/2010/main" val="4091467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F02378D1-5924-4EBB-A5D5-BB54EA3E6CE4}"/>
              </a:ext>
            </a:extLst>
          </p:cNvPr>
          <p:cNvSpPr>
            <a:spLocks noGrp="1"/>
          </p:cNvSpPr>
          <p:nvPr>
            <p:ph type="title"/>
          </p:nvPr>
        </p:nvSpPr>
        <p:spPr/>
        <p:txBody>
          <a:bodyPr/>
          <a:lstStyle/>
          <a:p>
            <a:pPr eaLnBrk="1" hangingPunct="1"/>
            <a:r>
              <a:rPr lang="en-US" altLang="en-US"/>
              <a:t>A Bit-Map Protocol</a:t>
            </a:r>
          </a:p>
        </p:txBody>
      </p:sp>
      <p:sp>
        <p:nvSpPr>
          <p:cNvPr id="3" name="Content Placeholder 2">
            <a:extLst>
              <a:ext uri="{FF2B5EF4-FFF2-40B4-BE49-F238E27FC236}">
                <a16:creationId xmlns:a16="http://schemas.microsoft.com/office/drawing/2014/main" id="{D5D140EC-290D-4362-86E1-38B06264F203}"/>
              </a:ext>
            </a:extLst>
          </p:cNvPr>
          <p:cNvSpPr>
            <a:spLocks noGrp="1"/>
          </p:cNvSpPr>
          <p:nvPr>
            <p:ph sz="quarter" idx="1"/>
          </p:nvPr>
        </p:nvSpPr>
        <p:spPr>
          <a:xfrm>
            <a:off x="507206" y="1524001"/>
            <a:ext cx="8065294" cy="4235578"/>
          </a:xfrm>
        </p:spPr>
        <p:txBody>
          <a:bodyPr>
            <a:normAutofit fontScale="85000" lnSpcReduction="20000"/>
          </a:bodyPr>
          <a:lstStyle/>
          <a:p>
            <a:pPr marL="274320" indent="-274320" algn="just" eaLnBrk="1" fontAlgn="auto" hangingPunct="1">
              <a:spcBef>
                <a:spcPts val="580"/>
              </a:spcBef>
              <a:spcAft>
                <a:spcPts val="0"/>
              </a:spcAft>
              <a:buFont typeface="Wingdings 2"/>
              <a:buChar char=""/>
              <a:defRPr/>
            </a:pPr>
            <a:r>
              <a:rPr lang="en-US" sz="3000" dirty="0"/>
              <a:t> Each contention period consist of N slots, where N is the number of stations</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It involves two phases: reservation and transmission</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If station 1 has frame to transmit, it transmits bit 1 at 0th slot</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Station 1 can transmit 1 during slot 1 only, nobody else will be given chance to transmit during that slot</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In general station j may announce that it has a frame to send by inserting a 1 bit into slot j.</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80A25191-C068-4E09-80B7-33250283A9C2}"/>
              </a:ext>
            </a:extLst>
          </p:cNvPr>
          <p:cNvSpPr>
            <a:spLocks noGrp="1"/>
          </p:cNvSpPr>
          <p:nvPr>
            <p:ph type="title"/>
          </p:nvPr>
        </p:nvSpPr>
        <p:spPr/>
        <p:txBody>
          <a:bodyPr/>
          <a:lstStyle/>
          <a:p>
            <a:pPr eaLnBrk="1" hangingPunct="1"/>
            <a:r>
              <a:rPr lang="en-US" altLang="en-US"/>
              <a:t>A Bit-Map Protocol</a:t>
            </a:r>
          </a:p>
        </p:txBody>
      </p:sp>
      <p:sp>
        <p:nvSpPr>
          <p:cNvPr id="46083" name="Content Placeholder 2">
            <a:extLst>
              <a:ext uri="{FF2B5EF4-FFF2-40B4-BE49-F238E27FC236}">
                <a16:creationId xmlns:a16="http://schemas.microsoft.com/office/drawing/2014/main" id="{7F268264-EFE6-4EE8-BF22-4D04617D9552}"/>
              </a:ext>
            </a:extLst>
          </p:cNvPr>
          <p:cNvSpPr>
            <a:spLocks noGrp="1"/>
          </p:cNvSpPr>
          <p:nvPr>
            <p:ph sz="quarter" idx="1"/>
          </p:nvPr>
        </p:nvSpPr>
        <p:spPr/>
        <p:txBody>
          <a:bodyPr/>
          <a:lstStyle/>
          <a:p>
            <a:pPr algn="just" eaLnBrk="1" hangingPunct="1"/>
            <a:r>
              <a:rPr lang="en-US" altLang="en-US" sz="2800"/>
              <a:t> After all slots have passed by, each station has complete knowledge of which station wish to transmit.</a:t>
            </a:r>
          </a:p>
          <a:p>
            <a:pPr algn="just" eaLnBrk="1" hangingPunct="1"/>
            <a:r>
              <a:rPr lang="en-US" altLang="en-US" sz="2800"/>
              <a:t> Then actual transmission begins</a:t>
            </a:r>
          </a:p>
          <a:p>
            <a:pPr algn="just" eaLnBrk="1" hangingPunct="1"/>
            <a:r>
              <a:rPr lang="en-US" altLang="en-US" sz="2800"/>
              <a:t> Since everyone agrees on who goes next there will be no collision</a:t>
            </a:r>
          </a:p>
          <a:p>
            <a:pPr algn="just" eaLnBrk="1" hangingPunct="1"/>
            <a:r>
              <a:rPr lang="en-US" altLang="en-US" sz="2800"/>
              <a:t> After last ready station has transmitted its frame, next contention period starts again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D36AD38-F3DA-456B-AF63-1A524D27E67C}"/>
              </a:ext>
            </a:extLst>
          </p:cNvPr>
          <p:cNvSpPr>
            <a:spLocks noGrp="1"/>
          </p:cNvSpPr>
          <p:nvPr>
            <p:ph type="title"/>
          </p:nvPr>
        </p:nvSpPr>
        <p:spPr/>
        <p:txBody>
          <a:bodyPr/>
          <a:lstStyle/>
          <a:p>
            <a:pPr eaLnBrk="1" hangingPunct="1"/>
            <a:r>
              <a:rPr lang="en-US" altLang="en-US"/>
              <a:t>A Bit-Map Protocol</a:t>
            </a:r>
          </a:p>
        </p:txBody>
      </p:sp>
      <p:pic>
        <p:nvPicPr>
          <p:cNvPr id="47107" name="Picture 4" descr="4-06">
            <a:extLst>
              <a:ext uri="{FF2B5EF4-FFF2-40B4-BE49-F238E27FC236}">
                <a16:creationId xmlns:a16="http://schemas.microsoft.com/office/drawing/2014/main" id="{BB2E5C5E-2313-4191-BB4A-E419CA2D30A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2000" y="1828800"/>
            <a:ext cx="7315200" cy="34290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B4ABF0E6-2CAA-4272-82DF-98527F7599A9}"/>
              </a:ext>
            </a:extLst>
          </p:cNvPr>
          <p:cNvSpPr>
            <a:spLocks noGrp="1"/>
          </p:cNvSpPr>
          <p:nvPr>
            <p:ph type="title"/>
          </p:nvPr>
        </p:nvSpPr>
        <p:spPr/>
        <p:txBody>
          <a:bodyPr/>
          <a:lstStyle/>
          <a:p>
            <a:pPr eaLnBrk="1" hangingPunct="1"/>
            <a:r>
              <a:rPr lang="en-US" altLang="en-US"/>
              <a:t>A Bit-Map Protocol</a:t>
            </a:r>
          </a:p>
        </p:txBody>
      </p:sp>
      <p:sp>
        <p:nvSpPr>
          <p:cNvPr id="3" name="Content Placeholder 2">
            <a:extLst>
              <a:ext uri="{FF2B5EF4-FFF2-40B4-BE49-F238E27FC236}">
                <a16:creationId xmlns:a16="http://schemas.microsoft.com/office/drawing/2014/main" id="{B57D48F9-8298-4706-B498-504C381BA66B}"/>
              </a:ext>
            </a:extLst>
          </p:cNvPr>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sz="3000" dirty="0"/>
              <a:t> If a station gets ready to transmit just after its bit slot has passed by, it has to remain silent until every station had completed transmission and next contention  period  starts</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Protocols in which desire to transmit is broadcast before actual transmission are known as </a:t>
            </a:r>
            <a:r>
              <a:rPr lang="en-US" sz="3000" b="1" dirty="0"/>
              <a:t>reservation protocols</a:t>
            </a:r>
          </a:p>
          <a:p>
            <a:pPr marL="274320" indent="-274320" algn="just" eaLnBrk="1" fontAlgn="auto" hangingPunct="1">
              <a:spcBef>
                <a:spcPts val="580"/>
              </a:spcBef>
              <a:spcAft>
                <a:spcPts val="0"/>
              </a:spcAft>
              <a:buFont typeface="Wingdings 2"/>
              <a:buNone/>
              <a:defRPr/>
            </a:pPr>
            <a:endParaRPr lang="en-US" sz="3000" dirty="0"/>
          </a:p>
          <a:p>
            <a:pPr marL="274320" indent="-274320" algn="just" eaLnBrk="1" fontAlgn="auto" hangingPunct="1">
              <a:spcBef>
                <a:spcPts val="580"/>
              </a:spcBef>
              <a:spcAft>
                <a:spcPts val="0"/>
              </a:spcAft>
              <a:buFont typeface="Wingdings 2"/>
              <a:buNone/>
              <a:defRPr/>
            </a:pPr>
            <a:r>
              <a:rPr lang="en-US" sz="3000" dirty="0"/>
              <a:t> </a:t>
            </a:r>
          </a:p>
          <a:p>
            <a:pPr marL="274320" indent="-274320" algn="just" eaLnBrk="1" fontAlgn="auto" hangingPunct="1">
              <a:spcBef>
                <a:spcPts val="580"/>
              </a:spcBef>
              <a:spcAft>
                <a:spcPts val="0"/>
              </a:spcAft>
              <a:buFont typeface="Wingdings 2"/>
              <a:buChar char=""/>
              <a:defRPr/>
            </a:pPr>
            <a:endParaRPr lang="en-US"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FC1F33AE-7656-4BCE-AF3B-1554D53D46A9}"/>
              </a:ext>
            </a:extLst>
          </p:cNvPr>
          <p:cNvSpPr>
            <a:spLocks noGrp="1"/>
          </p:cNvSpPr>
          <p:nvPr>
            <p:ph type="title"/>
          </p:nvPr>
        </p:nvSpPr>
        <p:spPr/>
        <p:txBody>
          <a:bodyPr/>
          <a:lstStyle/>
          <a:p>
            <a:pPr eaLnBrk="1" hangingPunct="1"/>
            <a:r>
              <a:rPr lang="en-US" altLang="en-US"/>
              <a:t>Performance of Bit-Map Protocol</a:t>
            </a:r>
          </a:p>
        </p:txBody>
      </p:sp>
      <p:sp>
        <p:nvSpPr>
          <p:cNvPr id="49155" name="Content Placeholder 2">
            <a:extLst>
              <a:ext uri="{FF2B5EF4-FFF2-40B4-BE49-F238E27FC236}">
                <a16:creationId xmlns:a16="http://schemas.microsoft.com/office/drawing/2014/main" id="{0666F6CC-6E72-44E0-B1A9-375E9408799C}"/>
              </a:ext>
            </a:extLst>
          </p:cNvPr>
          <p:cNvSpPr>
            <a:spLocks noGrp="1"/>
          </p:cNvSpPr>
          <p:nvPr>
            <p:ph sz="quarter" idx="1"/>
          </p:nvPr>
        </p:nvSpPr>
        <p:spPr/>
        <p:txBody>
          <a:bodyPr>
            <a:normAutofit lnSpcReduction="10000"/>
          </a:bodyPr>
          <a:lstStyle/>
          <a:p>
            <a:pPr algn="just" eaLnBrk="1" hangingPunct="1"/>
            <a:r>
              <a:rPr lang="en-US" altLang="en-US" sz="3000"/>
              <a:t> Under low load, the bit map will be repeated over and over for lack of data frames</a:t>
            </a:r>
          </a:p>
          <a:p>
            <a:pPr algn="just" eaLnBrk="1" hangingPunct="1"/>
            <a:r>
              <a:rPr lang="en-US" altLang="en-US" sz="3000"/>
              <a:t> For example station 0 and 1 became ready to send, the “current slot” will be in middle of the bit map</a:t>
            </a:r>
          </a:p>
          <a:p>
            <a:pPr algn="just" eaLnBrk="1" hangingPunct="1"/>
            <a:r>
              <a:rPr lang="en-US" altLang="en-US" sz="3000"/>
              <a:t> Station will have to wait on an average N/2 slots for the current scan to be completed and another full N slots before starting transmission</a:t>
            </a:r>
          </a:p>
          <a:p>
            <a:pPr algn="just" eaLnBrk="1" hangingPunct="1"/>
            <a:r>
              <a:rPr lang="en-US" altLang="en-US" sz="3000"/>
              <a:t>High numbered slot has to wait only N/2 slots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C5CED2B-8079-4806-93CE-FC5B64BFC5B7}"/>
              </a:ext>
            </a:extLst>
          </p:cNvPr>
          <p:cNvSpPr>
            <a:spLocks noGrp="1"/>
          </p:cNvSpPr>
          <p:nvPr>
            <p:ph type="title"/>
          </p:nvPr>
        </p:nvSpPr>
        <p:spPr/>
        <p:txBody>
          <a:bodyPr/>
          <a:lstStyle/>
          <a:p>
            <a:pPr eaLnBrk="1" hangingPunct="1"/>
            <a:r>
              <a:rPr lang="en-US" altLang="en-US"/>
              <a:t>Binary Countdown protocol</a:t>
            </a:r>
          </a:p>
        </p:txBody>
      </p:sp>
      <p:sp>
        <p:nvSpPr>
          <p:cNvPr id="3" name="Content Placeholder 2">
            <a:extLst>
              <a:ext uri="{FF2B5EF4-FFF2-40B4-BE49-F238E27FC236}">
                <a16:creationId xmlns:a16="http://schemas.microsoft.com/office/drawing/2014/main" id="{B555D518-9478-42C3-BEF7-818E1A9A1732}"/>
              </a:ext>
            </a:extLst>
          </p:cNvPr>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sz="3000" b="1" dirty="0">
                <a:solidFill>
                  <a:srgbClr val="FF0000"/>
                </a:solidFill>
              </a:rPr>
              <a:t>Problem with basic bit map:</a:t>
            </a:r>
            <a:r>
              <a:rPr lang="en-US" sz="3000" dirty="0"/>
              <a:t> does not scale well with network having thousands of stations </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In this, each station will have binary address</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Assumption: Address of all station will be of same length</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Higher numbered stations have higher priority than lower numbered stations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63FCC62-7FE3-4392-B66B-F518BABDF598}"/>
              </a:ext>
            </a:extLst>
          </p:cNvPr>
          <p:cNvSpPr>
            <a:spLocks noGrp="1"/>
          </p:cNvSpPr>
          <p:nvPr>
            <p:ph type="title"/>
          </p:nvPr>
        </p:nvSpPr>
        <p:spPr/>
        <p:txBody>
          <a:bodyPr/>
          <a:lstStyle/>
          <a:p>
            <a:pPr eaLnBrk="1" hangingPunct="1"/>
            <a:r>
              <a:rPr lang="en-US" altLang="en-US"/>
              <a:t>The Channel Allocation Problem</a:t>
            </a:r>
          </a:p>
        </p:txBody>
      </p:sp>
      <p:sp>
        <p:nvSpPr>
          <p:cNvPr id="10243" name="Content Placeholder 2">
            <a:extLst>
              <a:ext uri="{FF2B5EF4-FFF2-40B4-BE49-F238E27FC236}">
                <a16:creationId xmlns:a16="http://schemas.microsoft.com/office/drawing/2014/main" id="{4D4E4B91-00F4-4E9A-816C-EB8C4C23D9AB}"/>
              </a:ext>
            </a:extLst>
          </p:cNvPr>
          <p:cNvSpPr>
            <a:spLocks noGrp="1"/>
          </p:cNvSpPr>
          <p:nvPr>
            <p:ph sz="quarter" idx="1"/>
          </p:nvPr>
        </p:nvSpPr>
        <p:spPr/>
        <p:txBody>
          <a:bodyPr/>
          <a:lstStyle/>
          <a:p>
            <a:pPr eaLnBrk="1" hangingPunct="1"/>
            <a:r>
              <a:rPr lang="en-US" altLang="en-US" sz="3200"/>
              <a:t> Two types of channel allocation:</a:t>
            </a:r>
          </a:p>
          <a:p>
            <a:pPr lvl="1" eaLnBrk="1" hangingPunct="1"/>
            <a:r>
              <a:rPr lang="en-US" altLang="en-US" sz="3800"/>
              <a:t> Static Channel allocation</a:t>
            </a:r>
          </a:p>
          <a:p>
            <a:pPr lvl="1" eaLnBrk="1" hangingPunct="1"/>
            <a:r>
              <a:rPr lang="en-US" altLang="en-US" sz="3800"/>
              <a:t> Dynamic channel allocation</a:t>
            </a:r>
          </a:p>
          <a:p>
            <a:pPr eaLnBrk="1" hangingPunct="1">
              <a:buFont typeface="Wingdings 2" panose="05020102010507070707" pitchFamily="18" charset="2"/>
              <a:buNone/>
            </a:pPr>
            <a:endParaRPr lang="en-US" altLang="en-US" sz="3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C5CED2B-8079-4806-93CE-FC5B64BFC5B7}"/>
              </a:ext>
            </a:extLst>
          </p:cNvPr>
          <p:cNvSpPr>
            <a:spLocks noGrp="1"/>
          </p:cNvSpPr>
          <p:nvPr>
            <p:ph type="title"/>
          </p:nvPr>
        </p:nvSpPr>
        <p:spPr/>
        <p:txBody>
          <a:bodyPr/>
          <a:lstStyle/>
          <a:p>
            <a:pPr eaLnBrk="1" hangingPunct="1"/>
            <a:r>
              <a:rPr lang="en-US" altLang="en-US"/>
              <a:t>Binary Countdown protocol</a:t>
            </a:r>
          </a:p>
        </p:txBody>
      </p:sp>
      <p:sp>
        <p:nvSpPr>
          <p:cNvPr id="3" name="Content Placeholder 2">
            <a:extLst>
              <a:ext uri="{FF2B5EF4-FFF2-40B4-BE49-F238E27FC236}">
                <a16:creationId xmlns:a16="http://schemas.microsoft.com/office/drawing/2014/main" id="{B555D518-9478-42C3-BEF7-818E1A9A1732}"/>
              </a:ext>
            </a:extLst>
          </p:cNvPr>
          <p:cNvSpPr>
            <a:spLocks noGrp="1"/>
          </p:cNvSpPr>
          <p:nvPr>
            <p:ph sz="quarter" idx="1"/>
          </p:nvPr>
        </p:nvSpPr>
        <p:spPr/>
        <p:txBody>
          <a:bodyPr>
            <a:normAutofit/>
          </a:bodyPr>
          <a:lstStyle/>
          <a:p>
            <a:r>
              <a:rPr lang="en-US" sz="1800" b="0" i="0" u="none" strike="noStrike" baseline="0" dirty="0">
                <a:latin typeface="Tahoma" panose="020B0604030504040204" pitchFamily="34" charset="0"/>
              </a:rPr>
              <a:t>A station wanting to use the channel </a:t>
            </a:r>
          </a:p>
          <a:p>
            <a:r>
              <a:rPr lang="en-US" sz="1800" b="0" i="0" u="none" strike="noStrike" baseline="0" dirty="0">
                <a:latin typeface="Tahoma" panose="020B0604030504040204" pitchFamily="34" charset="0"/>
              </a:rPr>
              <a:t>broadcasts its address as a binary string</a:t>
            </a:r>
          </a:p>
          <a:p>
            <a:r>
              <a:rPr lang="en-US" sz="1800" b="0" i="0" u="none" strike="noStrike" baseline="0" dirty="0">
                <a:latin typeface="Tahoma" panose="020B0604030504040204" pitchFamily="34" charset="0"/>
              </a:rPr>
              <a:t>starting with the high-order bit </a:t>
            </a:r>
          </a:p>
          <a:p>
            <a:endParaRPr lang="en-US" sz="1800" b="0" i="0" u="none" strike="noStrike" baseline="0" dirty="0">
              <a:latin typeface="Tahoma" panose="020B0604030504040204" pitchFamily="34" charset="0"/>
            </a:endParaRPr>
          </a:p>
          <a:p>
            <a:r>
              <a:rPr lang="en-US" sz="1800" b="0" i="0" u="none" strike="noStrike" baseline="0" dirty="0">
                <a:latin typeface="Tahoma" panose="020B0604030504040204" pitchFamily="34" charset="0"/>
              </a:rPr>
              <a:t>●The bits from different stations are </a:t>
            </a:r>
          </a:p>
          <a:p>
            <a:r>
              <a:rPr lang="en-US" sz="1800" b="0" i="0" u="none" strike="noStrike" baseline="0" dirty="0" err="1">
                <a:latin typeface="Tahoma" panose="020B0604030504040204" pitchFamily="34" charset="0"/>
              </a:rPr>
              <a:t>ORed</a:t>
            </a:r>
            <a:r>
              <a:rPr lang="en-US" sz="1800" b="0" i="0" u="none" strike="noStrike" baseline="0" dirty="0">
                <a:latin typeface="Tahoma" panose="020B0604030504040204" pitchFamily="34" charset="0"/>
              </a:rPr>
              <a:t> </a:t>
            </a:r>
          </a:p>
          <a:p>
            <a:r>
              <a:rPr lang="en-US" sz="1800" b="0" i="0" u="none" strike="noStrike" baseline="0" dirty="0">
                <a:latin typeface="Tahoma" panose="020B0604030504040204" pitchFamily="34" charset="0"/>
              </a:rPr>
              <a:t>●As soon as a station sees that a high-</a:t>
            </a:r>
          </a:p>
          <a:p>
            <a:r>
              <a:rPr lang="en-US" sz="1800" b="0" i="0" u="none" strike="noStrike" baseline="0" dirty="0">
                <a:latin typeface="Tahoma" panose="020B0604030504040204" pitchFamily="34" charset="0"/>
              </a:rPr>
              <a:t>order bit position that is 0 in its address </a:t>
            </a:r>
          </a:p>
          <a:p>
            <a:r>
              <a:rPr lang="en-US" sz="1800" b="0" i="0" u="none" strike="noStrike" baseline="0" dirty="0">
                <a:latin typeface="Tahoma" panose="020B0604030504040204" pitchFamily="34" charset="0"/>
              </a:rPr>
              <a:t>has been overwritten to a 1, gives up </a:t>
            </a:r>
          </a:p>
          <a:p>
            <a:pPr marL="274320" indent="-274320" algn="just" eaLnBrk="1" fontAlgn="auto" hangingPunct="1">
              <a:spcBef>
                <a:spcPts val="580"/>
              </a:spcBef>
              <a:spcAft>
                <a:spcPts val="0"/>
              </a:spcAft>
              <a:buFont typeface="Wingdings 2"/>
              <a:buChar char=""/>
              <a:defRPr/>
            </a:pPr>
            <a:endParaRPr lang="en-US" sz="3000" dirty="0"/>
          </a:p>
        </p:txBody>
      </p:sp>
      <p:pic>
        <p:nvPicPr>
          <p:cNvPr id="4" name="Picture 4" descr="4-07">
            <a:extLst>
              <a:ext uri="{FF2B5EF4-FFF2-40B4-BE49-F238E27FC236}">
                <a16:creationId xmlns:a16="http://schemas.microsoft.com/office/drawing/2014/main" id="{C5441B43-A5DC-4A5D-8D20-2AF22FF4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953000" y="1825650"/>
            <a:ext cx="4109833" cy="3852968"/>
          </a:xfrm>
          <a:prstGeom prst="rect">
            <a:avLst/>
          </a:prstGeom>
        </p:spPr>
      </p:pic>
    </p:spTree>
    <p:extLst>
      <p:ext uri="{BB962C8B-B14F-4D97-AF65-F5344CB8AC3E}">
        <p14:creationId xmlns:p14="http://schemas.microsoft.com/office/powerpoint/2010/main" val="1894478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2E90542-AD2E-43CE-9CF7-ACD8B6B05E6A}"/>
              </a:ext>
            </a:extLst>
          </p:cNvPr>
          <p:cNvSpPr>
            <a:spLocks noGrp="1"/>
          </p:cNvSpPr>
          <p:nvPr>
            <p:ph type="title"/>
          </p:nvPr>
        </p:nvSpPr>
        <p:spPr/>
        <p:txBody>
          <a:bodyPr/>
          <a:lstStyle/>
          <a:p>
            <a:pPr eaLnBrk="1" hangingPunct="1"/>
            <a:r>
              <a:rPr lang="en-US" altLang="en-US"/>
              <a:t>Limited Contention Protocols</a:t>
            </a:r>
          </a:p>
        </p:txBody>
      </p:sp>
      <p:sp>
        <p:nvSpPr>
          <p:cNvPr id="3" name="Content Placeholder 2">
            <a:extLst>
              <a:ext uri="{FF2B5EF4-FFF2-40B4-BE49-F238E27FC236}">
                <a16:creationId xmlns:a16="http://schemas.microsoft.com/office/drawing/2014/main" id="{16C6674A-7E82-477D-AC2F-834AABCDFD1A}"/>
              </a:ext>
            </a:extLst>
          </p:cNvPr>
          <p:cNvSpPr>
            <a:spLocks noGrp="1"/>
          </p:cNvSpPr>
          <p:nvPr>
            <p:ph sz="quarter" idx="1"/>
          </p:nvPr>
        </p:nvSpPr>
        <p:spPr>
          <a:xfrm>
            <a:off x="507206" y="1524001"/>
            <a:ext cx="8065294" cy="4235578"/>
          </a:xfrm>
        </p:spPr>
        <p:txBody>
          <a:bodyPr>
            <a:normAutofit/>
          </a:bodyPr>
          <a:lstStyle/>
          <a:p>
            <a:pPr marL="274320" indent="-274320" algn="just" eaLnBrk="1" fontAlgn="auto" hangingPunct="1">
              <a:spcBef>
                <a:spcPts val="580"/>
              </a:spcBef>
              <a:spcAft>
                <a:spcPts val="0"/>
              </a:spcAft>
              <a:buFont typeface="Wingdings 2"/>
              <a:buChar char=""/>
              <a:defRPr/>
            </a:pPr>
            <a:r>
              <a:rPr lang="en-US" sz="3000" dirty="0"/>
              <a:t>t</a:t>
            </a:r>
            <a:r>
              <a:rPr lang="en-US" sz="2400" i="0" dirty="0">
                <a:solidFill>
                  <a:srgbClr val="000000"/>
                </a:solidFill>
                <a:effectLst/>
                <a:latin typeface="Arial" panose="020B0604020202020204" pitchFamily="34" charset="0"/>
              </a:rPr>
              <a:t>hese protocols combines the advantages of collision based protocols and collision free protocols</a:t>
            </a:r>
            <a:endParaRPr lang="en-US" sz="3000" dirty="0"/>
          </a:p>
          <a:p>
            <a:pPr marL="274320" indent="-274320" algn="just" eaLnBrk="1" fontAlgn="auto" hangingPunct="1">
              <a:spcBef>
                <a:spcPts val="580"/>
              </a:spcBef>
              <a:spcAft>
                <a:spcPts val="0"/>
              </a:spcAft>
              <a:buFont typeface="Wingdings 2"/>
              <a:buChar char=""/>
              <a:defRPr/>
            </a:pPr>
            <a:r>
              <a:rPr lang="en-US" sz="3000" dirty="0"/>
              <a:t>Two techniques for channel allocation:</a:t>
            </a:r>
          </a:p>
          <a:p>
            <a:pPr marL="548640" lvl="1" algn="just" eaLnBrk="1" fontAlgn="auto" hangingPunct="1">
              <a:spcBef>
                <a:spcPts val="370"/>
              </a:spcBef>
              <a:spcAft>
                <a:spcPts val="0"/>
              </a:spcAft>
              <a:buFont typeface="Wingdings 2"/>
              <a:buChar char=""/>
              <a:defRPr/>
            </a:pPr>
            <a:r>
              <a:rPr lang="en-US" sz="2800" dirty="0"/>
              <a:t>Contention: CSMA</a:t>
            </a:r>
          </a:p>
          <a:p>
            <a:pPr marL="548640" lvl="1" algn="just" eaLnBrk="1" fontAlgn="auto" hangingPunct="1">
              <a:spcBef>
                <a:spcPts val="370"/>
              </a:spcBef>
              <a:spcAft>
                <a:spcPts val="0"/>
              </a:spcAft>
              <a:buFont typeface="Wingdings 2"/>
              <a:buChar char=""/>
              <a:defRPr/>
            </a:pPr>
            <a:r>
              <a:rPr lang="en-US" sz="2800" dirty="0"/>
              <a:t> Collision free protocols</a:t>
            </a:r>
          </a:p>
          <a:p>
            <a:pPr marL="341313" lvl="1" indent="-341313" algn="just" eaLnBrk="1" fontAlgn="auto" hangingPunct="1">
              <a:spcBef>
                <a:spcPts val="370"/>
              </a:spcBef>
              <a:spcAft>
                <a:spcPts val="0"/>
              </a:spcAft>
              <a:buFont typeface="Wingdings 2"/>
              <a:buChar char=""/>
              <a:defRPr/>
            </a:pPr>
            <a:endParaRPr lang="en-US" sz="2800" dirty="0"/>
          </a:p>
          <a:p>
            <a:pPr marL="341313" lvl="1" indent="-341313" algn="just" eaLnBrk="1" fontAlgn="auto" hangingPunct="1">
              <a:spcBef>
                <a:spcPts val="370"/>
              </a:spcBef>
              <a:spcAft>
                <a:spcPts val="0"/>
              </a:spcAft>
              <a:buFont typeface="Wingdings 2"/>
              <a:buChar char=""/>
              <a:defRPr/>
            </a:pPr>
            <a:r>
              <a:rPr lang="en-US" sz="2800" dirty="0"/>
              <a:t>light load: Aloha preferable: due to its less delay</a:t>
            </a:r>
          </a:p>
          <a:p>
            <a:pPr marL="341313" lvl="1" indent="-341313" algn="just" eaLnBrk="1" fontAlgn="auto" hangingPunct="1">
              <a:spcBef>
                <a:spcPts val="370"/>
              </a:spcBef>
              <a:spcAft>
                <a:spcPts val="0"/>
              </a:spcAft>
              <a:buFont typeface="Wingdings 2"/>
              <a:buChar char=""/>
              <a:defRPr/>
            </a:pPr>
            <a:endParaRPr lang="en-US" sz="2800" dirty="0"/>
          </a:p>
          <a:p>
            <a:pPr marL="341313" lvl="1" indent="-341313" algn="just" eaLnBrk="1" fontAlgn="auto" hangingPunct="1">
              <a:spcBef>
                <a:spcPts val="370"/>
              </a:spcBef>
              <a:spcAft>
                <a:spcPts val="0"/>
              </a:spcAft>
              <a:buFont typeface="Wingdings 2"/>
              <a:buChar char=""/>
              <a:defRPr/>
            </a:pPr>
            <a:r>
              <a:rPr lang="en-US" sz="2800" dirty="0"/>
              <a:t>High load: more collision: collision free protocols preferable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16F7D40-BBC6-4BB3-9ED1-A506CCF30AB4}"/>
              </a:ext>
            </a:extLst>
          </p:cNvPr>
          <p:cNvSpPr>
            <a:spLocks noGrp="1"/>
          </p:cNvSpPr>
          <p:nvPr>
            <p:ph type="title"/>
          </p:nvPr>
        </p:nvSpPr>
        <p:spPr/>
        <p:txBody>
          <a:bodyPr/>
          <a:lstStyle/>
          <a:p>
            <a:pPr eaLnBrk="1" hangingPunct="1"/>
            <a:r>
              <a:rPr lang="en-US" altLang="en-US"/>
              <a:t>Limited Contention Protocols</a:t>
            </a:r>
          </a:p>
        </p:txBody>
      </p:sp>
      <p:sp>
        <p:nvSpPr>
          <p:cNvPr id="53251" name="Content Placeholder 2">
            <a:extLst>
              <a:ext uri="{FF2B5EF4-FFF2-40B4-BE49-F238E27FC236}">
                <a16:creationId xmlns:a16="http://schemas.microsoft.com/office/drawing/2014/main" id="{EDA726CE-FE03-4883-81C2-7894EE53B416}"/>
              </a:ext>
            </a:extLst>
          </p:cNvPr>
          <p:cNvSpPr>
            <a:spLocks noGrp="1"/>
          </p:cNvSpPr>
          <p:nvPr>
            <p:ph sz="quarter" idx="1"/>
          </p:nvPr>
        </p:nvSpPr>
        <p:spPr/>
        <p:txBody>
          <a:bodyPr/>
          <a:lstStyle/>
          <a:p>
            <a:pPr algn="just" eaLnBrk="1" hangingPunct="1"/>
            <a:r>
              <a:rPr lang="en-US" altLang="en-US" sz="3000"/>
              <a:t> Technique that used contention at low load to provide low delay and collision free technique at high load to provide good channel efficiency.</a:t>
            </a:r>
          </a:p>
          <a:p>
            <a:pPr algn="just" eaLnBrk="1" hangingPunct="1"/>
            <a:endParaRPr lang="en-US" altLang="en-US" sz="3000"/>
          </a:p>
          <a:p>
            <a:pPr algn="just" eaLnBrk="1" hangingPunct="1"/>
            <a:r>
              <a:rPr lang="en-US" altLang="en-US" sz="3000"/>
              <a:t>Such protocol are known as </a:t>
            </a:r>
            <a:r>
              <a:rPr lang="en-US" altLang="en-US" sz="3000" b="1"/>
              <a:t>limited contention protocols</a:t>
            </a:r>
            <a:endParaRPr lang="en-US" altLang="en-US" sz="28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0243AF3-B6A2-4398-A071-00220F3EFA61}"/>
              </a:ext>
            </a:extLst>
          </p:cNvPr>
          <p:cNvSpPr>
            <a:spLocks noGrp="1"/>
          </p:cNvSpPr>
          <p:nvPr>
            <p:ph type="title"/>
          </p:nvPr>
        </p:nvSpPr>
        <p:spPr/>
        <p:txBody>
          <a:bodyPr/>
          <a:lstStyle/>
          <a:p>
            <a:pPr eaLnBrk="1" hangingPunct="1"/>
            <a:r>
              <a:rPr lang="en-US" altLang="en-US"/>
              <a:t>Limited Contention Protocols</a:t>
            </a:r>
          </a:p>
        </p:txBody>
      </p:sp>
      <p:sp>
        <p:nvSpPr>
          <p:cNvPr id="54275" name="Content Placeholder 2">
            <a:extLst>
              <a:ext uri="{FF2B5EF4-FFF2-40B4-BE49-F238E27FC236}">
                <a16:creationId xmlns:a16="http://schemas.microsoft.com/office/drawing/2014/main" id="{21FCCC70-D817-4C43-9816-5A6CE79DACEF}"/>
              </a:ext>
            </a:extLst>
          </p:cNvPr>
          <p:cNvSpPr>
            <a:spLocks noGrp="1"/>
          </p:cNvSpPr>
          <p:nvPr>
            <p:ph sz="quarter" idx="1"/>
          </p:nvPr>
        </p:nvSpPr>
        <p:spPr/>
        <p:txBody>
          <a:bodyPr/>
          <a:lstStyle/>
          <a:p>
            <a:pPr algn="just" eaLnBrk="1" hangingPunct="1"/>
            <a:r>
              <a:rPr lang="en-US" altLang="en-US" sz="2800"/>
              <a:t>In earlier protocols: stations acquire channel with probability p.</a:t>
            </a:r>
          </a:p>
          <a:p>
            <a:pPr algn="just" eaLnBrk="1" hangingPunct="1"/>
            <a:r>
              <a:rPr lang="en-US" altLang="en-US" sz="2800"/>
              <a:t>All stations acquire channel with same probability</a:t>
            </a:r>
          </a:p>
          <a:p>
            <a:pPr algn="just" eaLnBrk="1" hangingPunct="1"/>
            <a:r>
              <a:rPr lang="en-US" altLang="en-US" sz="2800"/>
              <a:t> This is known as symmetric protocols</a:t>
            </a:r>
          </a:p>
          <a:p>
            <a:pPr algn="just" eaLnBrk="1" hangingPunct="1"/>
            <a:r>
              <a:rPr lang="en-US" altLang="en-US" sz="2800"/>
              <a:t> But sometimes performance can be improved by using a protocol that assigns different probability to each station known as asymmetric protocols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7939D50-7AE5-4EEF-ABE0-A29511074475}"/>
              </a:ext>
            </a:extLst>
          </p:cNvPr>
          <p:cNvSpPr>
            <a:spLocks noGrp="1"/>
          </p:cNvSpPr>
          <p:nvPr>
            <p:ph type="title"/>
          </p:nvPr>
        </p:nvSpPr>
        <p:spPr/>
        <p:txBody>
          <a:bodyPr/>
          <a:lstStyle/>
          <a:p>
            <a:pPr eaLnBrk="1" hangingPunct="1"/>
            <a:r>
              <a:rPr lang="en-US" altLang="en-US"/>
              <a:t>Limited Contention Protocols</a:t>
            </a:r>
          </a:p>
        </p:txBody>
      </p:sp>
      <p:pic>
        <p:nvPicPr>
          <p:cNvPr id="55299" name="Picture 4" descr="4-08">
            <a:extLst>
              <a:ext uri="{FF2B5EF4-FFF2-40B4-BE49-F238E27FC236}">
                <a16:creationId xmlns:a16="http://schemas.microsoft.com/office/drawing/2014/main" id="{E9A0D737-D379-45B6-9748-0F8A8C6560E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1600200"/>
            <a:ext cx="7010400" cy="3092450"/>
          </a:xfrm>
        </p:spPr>
      </p:pic>
      <p:sp>
        <p:nvSpPr>
          <p:cNvPr id="55300" name="TextBox 4">
            <a:extLst>
              <a:ext uri="{FF2B5EF4-FFF2-40B4-BE49-F238E27FC236}">
                <a16:creationId xmlns:a16="http://schemas.microsoft.com/office/drawing/2014/main" id="{6AEB0109-AE47-44BE-B591-A168EB217F2E}"/>
              </a:ext>
            </a:extLst>
          </p:cNvPr>
          <p:cNvSpPr txBox="1">
            <a:spLocks noChangeArrowheads="1"/>
          </p:cNvSpPr>
          <p:nvPr/>
        </p:nvSpPr>
        <p:spPr bwMode="auto">
          <a:xfrm>
            <a:off x="457200" y="5638800"/>
            <a:ext cx="77517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a:latin typeface="Perpetua" panose="02020502060401020303" pitchFamily="18" charset="0"/>
              </a:rPr>
              <a:t>Probability of some stations acquiring channel can be increased if </a:t>
            </a:r>
          </a:p>
          <a:p>
            <a:pPr eaLnBrk="1" hangingPunct="1"/>
            <a:r>
              <a:rPr lang="en-US" altLang="en-US" sz="2500">
                <a:latin typeface="Perpetua" panose="02020502060401020303" pitchFamily="18" charset="0"/>
              </a:rPr>
              <a:t>competition is reduced. How to reduce competition?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9536D849-0A8E-40CA-9678-02C1311CD1E3}"/>
              </a:ext>
            </a:extLst>
          </p:cNvPr>
          <p:cNvSpPr>
            <a:spLocks noGrp="1"/>
          </p:cNvSpPr>
          <p:nvPr>
            <p:ph type="title"/>
          </p:nvPr>
        </p:nvSpPr>
        <p:spPr/>
        <p:txBody>
          <a:bodyPr/>
          <a:lstStyle/>
          <a:p>
            <a:pPr eaLnBrk="1" hangingPunct="1"/>
            <a:r>
              <a:rPr lang="en-US" altLang="en-US"/>
              <a:t>Limited Contention Protocols</a:t>
            </a:r>
          </a:p>
        </p:txBody>
      </p:sp>
      <p:sp>
        <p:nvSpPr>
          <p:cNvPr id="56323" name="Content Placeholder 2">
            <a:extLst>
              <a:ext uri="{FF2B5EF4-FFF2-40B4-BE49-F238E27FC236}">
                <a16:creationId xmlns:a16="http://schemas.microsoft.com/office/drawing/2014/main" id="{0D27CC81-1988-4163-BBA9-72FE09E05CA9}"/>
              </a:ext>
            </a:extLst>
          </p:cNvPr>
          <p:cNvSpPr>
            <a:spLocks noGrp="1"/>
          </p:cNvSpPr>
          <p:nvPr>
            <p:ph sz="quarter" idx="1"/>
          </p:nvPr>
        </p:nvSpPr>
        <p:spPr/>
        <p:txBody>
          <a:bodyPr/>
          <a:lstStyle/>
          <a:p>
            <a:pPr algn="just" eaLnBrk="1" hangingPunct="1"/>
            <a:r>
              <a:rPr lang="en-US" altLang="en-US" sz="2800"/>
              <a:t> First divide the stations into groups</a:t>
            </a:r>
          </a:p>
          <a:p>
            <a:pPr algn="just" eaLnBrk="1" hangingPunct="1"/>
            <a:r>
              <a:rPr lang="en-US" altLang="en-US" sz="2800"/>
              <a:t> Only the members of group 0 are allowed to compete for slot 0</a:t>
            </a:r>
          </a:p>
          <a:p>
            <a:pPr algn="just" eaLnBrk="1" hangingPunct="1"/>
            <a:r>
              <a:rPr lang="en-US" altLang="en-US" sz="2800"/>
              <a:t> If one of them succeeds it acquires the channel and transmits the frame</a:t>
            </a:r>
          </a:p>
          <a:p>
            <a:pPr algn="just" eaLnBrk="1" hangingPunct="1"/>
            <a:r>
              <a:rPr lang="en-US" altLang="en-US" sz="2800"/>
              <a:t> By making appropriate division of stations into groups the amount of contention for slots can be reduced</a:t>
            </a:r>
          </a:p>
          <a:p>
            <a:pPr algn="just" eaLnBrk="1" hangingPunct="1"/>
            <a:r>
              <a:rPr lang="en-US" altLang="en-US" sz="2800" b="1"/>
              <a:t> How to assign stations to slots?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B86C47C-1381-4F58-B336-0E9551766304}"/>
              </a:ext>
            </a:extLst>
          </p:cNvPr>
          <p:cNvSpPr>
            <a:spLocks noGrp="1"/>
          </p:cNvSpPr>
          <p:nvPr>
            <p:ph type="title"/>
          </p:nvPr>
        </p:nvSpPr>
        <p:spPr/>
        <p:txBody>
          <a:bodyPr/>
          <a:lstStyle/>
          <a:p>
            <a:pPr eaLnBrk="1" hangingPunct="1"/>
            <a:r>
              <a:rPr lang="en-US" altLang="en-US"/>
              <a:t>Limited Contention Protocols</a:t>
            </a:r>
          </a:p>
        </p:txBody>
      </p:sp>
      <p:sp>
        <p:nvSpPr>
          <p:cNvPr id="57347" name="Content Placeholder 2">
            <a:extLst>
              <a:ext uri="{FF2B5EF4-FFF2-40B4-BE49-F238E27FC236}">
                <a16:creationId xmlns:a16="http://schemas.microsoft.com/office/drawing/2014/main" id="{29A179E0-F5C0-461E-99F2-E3138BAB8834}"/>
              </a:ext>
            </a:extLst>
          </p:cNvPr>
          <p:cNvSpPr>
            <a:spLocks noGrp="1"/>
          </p:cNvSpPr>
          <p:nvPr>
            <p:ph sz="quarter" idx="1"/>
          </p:nvPr>
        </p:nvSpPr>
        <p:spPr/>
        <p:txBody>
          <a:bodyPr>
            <a:normAutofit fontScale="92500" lnSpcReduction="10000"/>
          </a:bodyPr>
          <a:lstStyle/>
          <a:p>
            <a:pPr algn="just" eaLnBrk="1" hangingPunct="1"/>
            <a:r>
              <a:rPr lang="en-US" altLang="en-US" sz="2800"/>
              <a:t>  As an extreme case one group has one member</a:t>
            </a:r>
          </a:p>
          <a:p>
            <a:pPr algn="just" eaLnBrk="1" hangingPunct="1"/>
            <a:r>
              <a:rPr lang="en-US" altLang="en-US" sz="2800"/>
              <a:t> Guarantees  that there will be no collision :binary countdown</a:t>
            </a:r>
          </a:p>
          <a:p>
            <a:pPr algn="just" eaLnBrk="1" hangingPunct="1"/>
            <a:r>
              <a:rPr lang="en-US" altLang="en-US" sz="2800"/>
              <a:t> Next case: Assign two stations per slot </a:t>
            </a:r>
          </a:p>
          <a:p>
            <a:pPr algn="just" eaLnBrk="1" hangingPunct="1"/>
            <a:r>
              <a:rPr lang="en-US" altLang="en-US" sz="2800"/>
              <a:t>The probability that both will try to transmit during a slot is p 2</a:t>
            </a:r>
          </a:p>
          <a:p>
            <a:pPr algn="just" eaLnBrk="1" hangingPunct="1"/>
            <a:r>
              <a:rPr lang="en-US" altLang="en-US" sz="2800"/>
              <a:t> As more and more stations are added how stations will be assigned to slot?</a:t>
            </a:r>
          </a:p>
          <a:p>
            <a:pPr algn="just" eaLnBrk="1" hangingPunct="1"/>
            <a:r>
              <a:rPr lang="en-US" altLang="en-US" sz="2800"/>
              <a:t> One method is adaptive tree walk protocols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F589B3C-40F4-4AC7-A023-03A4D2A9845B}"/>
              </a:ext>
            </a:extLst>
          </p:cNvPr>
          <p:cNvSpPr>
            <a:spLocks noGrp="1"/>
          </p:cNvSpPr>
          <p:nvPr>
            <p:ph type="title"/>
          </p:nvPr>
        </p:nvSpPr>
        <p:spPr/>
        <p:txBody>
          <a:bodyPr/>
          <a:lstStyle/>
          <a:p>
            <a:pPr eaLnBrk="1" hangingPunct="1"/>
            <a:r>
              <a:rPr lang="en-US" altLang="en-US"/>
              <a:t>Adaptive Tree Walk Protocols</a:t>
            </a:r>
          </a:p>
        </p:txBody>
      </p:sp>
      <p:sp>
        <p:nvSpPr>
          <p:cNvPr id="58371" name="Content Placeholder 2">
            <a:extLst>
              <a:ext uri="{FF2B5EF4-FFF2-40B4-BE49-F238E27FC236}">
                <a16:creationId xmlns:a16="http://schemas.microsoft.com/office/drawing/2014/main" id="{052384D4-FE50-47D5-A48B-1CEF8400917C}"/>
              </a:ext>
            </a:extLst>
          </p:cNvPr>
          <p:cNvSpPr>
            <a:spLocks noGrp="1"/>
          </p:cNvSpPr>
          <p:nvPr>
            <p:ph sz="quarter" idx="1"/>
          </p:nvPr>
        </p:nvSpPr>
        <p:spPr/>
        <p:txBody>
          <a:bodyPr>
            <a:normAutofit fontScale="92500" lnSpcReduction="10000"/>
          </a:bodyPr>
          <a:lstStyle/>
          <a:p>
            <a:pPr algn="just" eaLnBrk="1" hangingPunct="1"/>
            <a:r>
              <a:rPr lang="en-US" altLang="en-US" sz="2800"/>
              <a:t> Based on algorithm devised by the U.S Army for testing soldiers for syphilis during world war II</a:t>
            </a:r>
          </a:p>
          <a:p>
            <a:pPr algn="just" eaLnBrk="1" hangingPunct="1"/>
            <a:endParaRPr lang="en-US" altLang="en-US" sz="2800"/>
          </a:p>
          <a:p>
            <a:pPr algn="just" eaLnBrk="1" hangingPunct="1"/>
            <a:r>
              <a:rPr lang="en-US" altLang="en-US" sz="2800"/>
              <a:t> Army took a blood sample from N soldiers</a:t>
            </a:r>
          </a:p>
          <a:p>
            <a:pPr algn="just" eaLnBrk="1" hangingPunct="1"/>
            <a:endParaRPr lang="en-US" altLang="en-US" sz="2800"/>
          </a:p>
          <a:p>
            <a:pPr algn="just" eaLnBrk="1" hangingPunct="1"/>
            <a:r>
              <a:rPr lang="en-US" altLang="en-US" sz="2800"/>
              <a:t> A portion of each sample was poured into a single test tube</a:t>
            </a:r>
          </a:p>
          <a:p>
            <a:pPr algn="just" eaLnBrk="1" hangingPunct="1"/>
            <a:endParaRPr lang="en-US" altLang="en-US" sz="2800"/>
          </a:p>
          <a:p>
            <a:pPr algn="just" eaLnBrk="1" hangingPunct="1"/>
            <a:r>
              <a:rPr lang="en-US" altLang="en-US" sz="2800"/>
              <a:t> This mixed sample was then tested for antibodies </a:t>
            </a:r>
          </a:p>
          <a:p>
            <a:pPr algn="just" eaLnBrk="1" hangingPunct="1">
              <a:buFont typeface="Wingdings 2" panose="05020102010507070707" pitchFamily="18" charset="2"/>
              <a:buNone/>
            </a:pPr>
            <a:endParaRPr lang="en-US" altLang="en-US"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6739891-84C4-46E1-BB88-28730707EFA5}"/>
              </a:ext>
            </a:extLst>
          </p:cNvPr>
          <p:cNvSpPr>
            <a:spLocks noGrp="1"/>
          </p:cNvSpPr>
          <p:nvPr>
            <p:ph type="title"/>
          </p:nvPr>
        </p:nvSpPr>
        <p:spPr/>
        <p:txBody>
          <a:bodyPr/>
          <a:lstStyle/>
          <a:p>
            <a:pPr eaLnBrk="1" hangingPunct="1"/>
            <a:r>
              <a:rPr lang="en-US" altLang="en-US"/>
              <a:t>Adaptive Tree Walk Protocols</a:t>
            </a:r>
          </a:p>
        </p:txBody>
      </p:sp>
      <p:sp>
        <p:nvSpPr>
          <p:cNvPr id="3" name="Content Placeholder 2">
            <a:extLst>
              <a:ext uri="{FF2B5EF4-FFF2-40B4-BE49-F238E27FC236}">
                <a16:creationId xmlns:a16="http://schemas.microsoft.com/office/drawing/2014/main" id="{1C718CA2-C216-4650-9EC3-EC8B9BB73109}"/>
              </a:ext>
            </a:extLst>
          </p:cNvPr>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sz="2800" dirty="0"/>
              <a:t>If none were found soldiers in the group were declared healthy</a:t>
            </a:r>
          </a:p>
          <a:p>
            <a:pPr marL="274320" indent="-274320" algn="just" eaLnBrk="1" fontAlgn="auto" hangingPunct="1">
              <a:spcBef>
                <a:spcPts val="580"/>
              </a:spcBef>
              <a:spcAft>
                <a:spcPts val="0"/>
              </a:spcAft>
              <a:buFont typeface="Wingdings 2"/>
              <a:buChar char=""/>
              <a:defRPr/>
            </a:pPr>
            <a:endParaRPr lang="en-US" sz="2800" dirty="0"/>
          </a:p>
          <a:p>
            <a:pPr marL="274320" indent="-274320" algn="just" eaLnBrk="1" fontAlgn="auto" hangingPunct="1">
              <a:spcBef>
                <a:spcPts val="580"/>
              </a:spcBef>
              <a:spcAft>
                <a:spcPts val="0"/>
              </a:spcAft>
              <a:buFont typeface="Wingdings 2"/>
              <a:buChar char=""/>
              <a:defRPr/>
            </a:pPr>
            <a:r>
              <a:rPr lang="en-US" sz="2800" dirty="0"/>
              <a:t> If antibodies were present two new mixed samples were prepared</a:t>
            </a:r>
          </a:p>
          <a:p>
            <a:pPr marL="274320" indent="-274320" algn="just" eaLnBrk="1" fontAlgn="auto" hangingPunct="1">
              <a:spcBef>
                <a:spcPts val="580"/>
              </a:spcBef>
              <a:spcAft>
                <a:spcPts val="0"/>
              </a:spcAft>
              <a:buFont typeface="Wingdings 2"/>
              <a:buChar char=""/>
              <a:defRPr/>
            </a:pPr>
            <a:endParaRPr lang="en-US" sz="2800" dirty="0"/>
          </a:p>
          <a:p>
            <a:pPr marL="274320" indent="-274320" algn="just" eaLnBrk="1" fontAlgn="auto" hangingPunct="1">
              <a:spcBef>
                <a:spcPts val="580"/>
              </a:spcBef>
              <a:spcAft>
                <a:spcPts val="0"/>
              </a:spcAft>
              <a:buFont typeface="Wingdings 2"/>
              <a:buChar char=""/>
              <a:defRPr/>
            </a:pPr>
            <a:r>
              <a:rPr lang="en-US" sz="2800" dirty="0"/>
              <a:t> one from soldiers 1 through N/2 and one from the rest</a:t>
            </a:r>
          </a:p>
          <a:p>
            <a:pPr marL="274320" indent="-274320" algn="just" eaLnBrk="1" fontAlgn="auto" hangingPunct="1">
              <a:spcBef>
                <a:spcPts val="580"/>
              </a:spcBef>
              <a:spcAft>
                <a:spcPts val="0"/>
              </a:spcAft>
              <a:buFont typeface="Wingdings 2"/>
              <a:buChar char=""/>
              <a:defRPr/>
            </a:pPr>
            <a:endParaRPr lang="en-US" sz="2800" dirty="0"/>
          </a:p>
          <a:p>
            <a:pPr marL="274320" indent="-274320" algn="just" eaLnBrk="1" fontAlgn="auto" hangingPunct="1">
              <a:spcBef>
                <a:spcPts val="580"/>
              </a:spcBef>
              <a:spcAft>
                <a:spcPts val="0"/>
              </a:spcAft>
              <a:buFont typeface="Wingdings 2"/>
              <a:buChar char=""/>
              <a:defRPr/>
            </a:pPr>
            <a:r>
              <a:rPr lang="en-US" sz="2800" dirty="0"/>
              <a:t> The process was repeated recursively until the infected soldiers were determined</a:t>
            </a:r>
          </a:p>
          <a:p>
            <a:pPr marL="274320" indent="-274320" algn="just" eaLnBrk="1" fontAlgn="auto" hangingPunct="1">
              <a:spcBef>
                <a:spcPts val="580"/>
              </a:spcBef>
              <a:spcAft>
                <a:spcPts val="0"/>
              </a:spcAft>
              <a:buFont typeface="Wingdings 2"/>
              <a:buChar char=""/>
              <a:defRPr/>
            </a:pP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871807E-2455-47A8-822A-CF773D8341FF}"/>
              </a:ext>
            </a:extLst>
          </p:cNvPr>
          <p:cNvSpPr>
            <a:spLocks noGrp="1"/>
          </p:cNvSpPr>
          <p:nvPr>
            <p:ph type="title"/>
          </p:nvPr>
        </p:nvSpPr>
        <p:spPr/>
        <p:txBody>
          <a:bodyPr/>
          <a:lstStyle/>
          <a:p>
            <a:pPr eaLnBrk="1" hangingPunct="1"/>
            <a:r>
              <a:rPr lang="en-US" altLang="en-US"/>
              <a:t>Adaptive Tree Walk Protocol</a:t>
            </a:r>
          </a:p>
        </p:txBody>
      </p:sp>
      <p:sp>
        <p:nvSpPr>
          <p:cNvPr id="61443" name="Content Placeholder 2">
            <a:extLst>
              <a:ext uri="{FF2B5EF4-FFF2-40B4-BE49-F238E27FC236}">
                <a16:creationId xmlns:a16="http://schemas.microsoft.com/office/drawing/2014/main" id="{25CBFF2D-EF67-430D-9616-163CC9A30BBB}"/>
              </a:ext>
            </a:extLst>
          </p:cNvPr>
          <p:cNvSpPr>
            <a:spLocks noGrp="1"/>
          </p:cNvSpPr>
          <p:nvPr>
            <p:ph sz="quarter" idx="1"/>
          </p:nvPr>
        </p:nvSpPr>
        <p:spPr>
          <a:xfrm>
            <a:off x="507206" y="1524001"/>
            <a:ext cx="8065294" cy="4235578"/>
          </a:xfrm>
        </p:spPr>
        <p:txBody>
          <a:bodyPr>
            <a:normAutofit/>
          </a:bodyPr>
          <a:lstStyle/>
          <a:p>
            <a:pPr algn="just" eaLnBrk="1" hangingPunct="1"/>
            <a:r>
              <a:rPr lang="en-US" sz="2000" b="0" i="0" dirty="0">
                <a:solidFill>
                  <a:srgbClr val="000000"/>
                </a:solidFill>
                <a:effectLst/>
                <a:latin typeface="Arial" panose="020B0604020202020204" pitchFamily="34" charset="0"/>
              </a:rPr>
              <a:t>the stations or nodes are arranged in the form of a binary tree as follows</a:t>
            </a:r>
            <a:endParaRPr lang="en-US" altLang="en-US" sz="2500" dirty="0"/>
          </a:p>
        </p:txBody>
      </p:sp>
      <p:pic>
        <p:nvPicPr>
          <p:cNvPr id="1026" name="Picture 2">
            <a:extLst>
              <a:ext uri="{FF2B5EF4-FFF2-40B4-BE49-F238E27FC236}">
                <a16:creationId xmlns:a16="http://schemas.microsoft.com/office/drawing/2014/main" id="{78E3EA3F-0383-49DD-9B44-7010F375A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24124"/>
            <a:ext cx="566737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54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4FC9-2B25-425F-8E96-F1217C81F54D}"/>
              </a:ext>
            </a:extLst>
          </p:cNvPr>
          <p:cNvSpPr>
            <a:spLocks noGrp="1"/>
          </p:cNvSpPr>
          <p:nvPr>
            <p:ph type="title"/>
          </p:nvPr>
        </p:nvSpPr>
        <p:spPr/>
        <p:txBody>
          <a:bodyPr>
            <a:normAutofit/>
          </a:bodyPr>
          <a:lstStyle/>
          <a:p>
            <a:pPr eaLnBrk="1" fontAlgn="auto" hangingPunct="1">
              <a:spcAft>
                <a:spcPts val="0"/>
              </a:spcAft>
              <a:defRPr/>
            </a:pPr>
            <a:r>
              <a:rPr lang="en-US" dirty="0"/>
              <a:t>Static Channel Allocation in LANs and MANs</a:t>
            </a:r>
          </a:p>
        </p:txBody>
      </p:sp>
      <p:sp>
        <p:nvSpPr>
          <p:cNvPr id="3" name="Content Placeholder 2">
            <a:extLst>
              <a:ext uri="{FF2B5EF4-FFF2-40B4-BE49-F238E27FC236}">
                <a16:creationId xmlns:a16="http://schemas.microsoft.com/office/drawing/2014/main" id="{0E8097BF-4A39-48B8-8514-AFE3E0BCF3B0}"/>
              </a:ext>
            </a:extLst>
          </p:cNvPr>
          <p:cNvSpPr>
            <a:spLocks noGrp="1"/>
          </p:cNvSpPr>
          <p:nvPr>
            <p:ph sz="quarter" idx="1"/>
          </p:nvPr>
        </p:nvSpPr>
        <p:spPr>
          <a:xfrm>
            <a:off x="507206" y="1993393"/>
            <a:ext cx="8065294" cy="4559807"/>
          </a:xfrm>
        </p:spPr>
        <p:txBody>
          <a:bodyPr>
            <a:normAutofit lnSpcReduction="10000"/>
          </a:bodyPr>
          <a:lstStyle/>
          <a:p>
            <a:pPr marL="274320" indent="-274320" eaLnBrk="1" fontAlgn="auto" hangingPunct="1">
              <a:spcBef>
                <a:spcPts val="580"/>
              </a:spcBef>
              <a:spcAft>
                <a:spcPts val="0"/>
              </a:spcAft>
              <a:buFont typeface="Wingdings 2"/>
              <a:buChar char=""/>
              <a:defRPr/>
            </a:pPr>
            <a:r>
              <a:rPr lang="en-US" sz="3200" dirty="0"/>
              <a:t> The traditional way of allocating a single channel:</a:t>
            </a:r>
          </a:p>
          <a:p>
            <a:pPr marL="548640" lvl="1" eaLnBrk="1" fontAlgn="auto" hangingPunct="1">
              <a:spcBef>
                <a:spcPts val="370"/>
              </a:spcBef>
              <a:spcAft>
                <a:spcPts val="0"/>
              </a:spcAft>
              <a:buFont typeface="Wingdings 2"/>
              <a:buChar char=""/>
              <a:defRPr/>
            </a:pPr>
            <a:r>
              <a:rPr lang="en-US" sz="3000" dirty="0"/>
              <a:t>FDM</a:t>
            </a:r>
          </a:p>
          <a:p>
            <a:pPr marL="548640" lvl="1" eaLnBrk="1" fontAlgn="auto" hangingPunct="1">
              <a:spcBef>
                <a:spcPts val="370"/>
              </a:spcBef>
              <a:spcAft>
                <a:spcPts val="0"/>
              </a:spcAft>
              <a:buFont typeface="Wingdings 2"/>
              <a:buChar char=""/>
              <a:defRPr/>
            </a:pPr>
            <a:r>
              <a:rPr lang="en-US" sz="3000" dirty="0"/>
              <a:t>TDM</a:t>
            </a:r>
          </a:p>
          <a:p>
            <a:pPr marL="354013" lvl="1" indent="-354013" eaLnBrk="1" fontAlgn="auto" hangingPunct="1">
              <a:spcBef>
                <a:spcPts val="370"/>
              </a:spcBef>
              <a:spcAft>
                <a:spcPts val="0"/>
              </a:spcAft>
              <a:buClr>
                <a:srgbClr val="C00000"/>
              </a:buClr>
              <a:buSzPct val="150000"/>
              <a:buFont typeface="Arial" pitchFamily="34" charset="0"/>
              <a:buChar char="•"/>
              <a:defRPr/>
            </a:pPr>
            <a:endParaRPr lang="en-US" sz="3000" dirty="0"/>
          </a:p>
          <a:p>
            <a:pPr marL="354013" lvl="1" indent="-354013" eaLnBrk="1" fontAlgn="auto" hangingPunct="1">
              <a:spcBef>
                <a:spcPts val="370"/>
              </a:spcBef>
              <a:spcAft>
                <a:spcPts val="0"/>
              </a:spcAft>
              <a:buClr>
                <a:srgbClr val="C00000"/>
              </a:buClr>
              <a:buSzPct val="150000"/>
              <a:buFont typeface="Arial" pitchFamily="34" charset="0"/>
              <a:buChar char="•"/>
              <a:defRPr/>
            </a:pPr>
            <a:r>
              <a:rPr lang="en-US" sz="3000" dirty="0"/>
              <a:t>FDM : N users, bandwidth is divided into N equal sized portions, each user being assigned one portion</a:t>
            </a:r>
          </a:p>
          <a:p>
            <a:pPr marL="354013" lvl="1" indent="-354013" eaLnBrk="1" fontAlgn="auto" hangingPunct="1">
              <a:spcBef>
                <a:spcPts val="370"/>
              </a:spcBef>
              <a:spcAft>
                <a:spcPts val="0"/>
              </a:spcAft>
              <a:buClr>
                <a:srgbClr val="C00000"/>
              </a:buClr>
              <a:buSzPct val="150000"/>
              <a:buFont typeface="Arial" pitchFamily="34" charset="0"/>
              <a:buChar char="•"/>
              <a:defRPr/>
            </a:pPr>
            <a:r>
              <a:rPr lang="en-US" sz="3000" dirty="0"/>
              <a:t>No interference as each user having private frequency band</a:t>
            </a:r>
          </a:p>
          <a:p>
            <a:pPr marL="354013" lvl="1" indent="-354013">
              <a:spcBef>
                <a:spcPts val="370"/>
              </a:spcBef>
              <a:buClr>
                <a:srgbClr val="C00000"/>
              </a:buClr>
              <a:buSzPct val="150000"/>
              <a:buFont typeface="Arial" pitchFamily="34" charset="0"/>
              <a:buChar char="•"/>
              <a:defRPr/>
            </a:pPr>
            <a:r>
              <a:rPr lang="en-US" altLang="en-US" sz="2800" dirty="0"/>
              <a:t>When there are few users and each of which has a heavy load FDM is a simple and efficient mechanism</a:t>
            </a:r>
          </a:p>
          <a:p>
            <a:pPr marL="354013" lvl="1" indent="-354013" eaLnBrk="1" fontAlgn="auto" hangingPunct="1">
              <a:spcBef>
                <a:spcPts val="370"/>
              </a:spcBef>
              <a:spcAft>
                <a:spcPts val="0"/>
              </a:spcAft>
              <a:buClr>
                <a:srgbClr val="C00000"/>
              </a:buClr>
              <a:buSzPct val="150000"/>
              <a:buFont typeface="Arial" pitchFamily="34" charset="0"/>
              <a:buChar char="•"/>
              <a:defRPr/>
            </a:pPr>
            <a:endParaRPr lang="en-US" sz="3000" dirty="0"/>
          </a:p>
          <a:p>
            <a:pPr marL="354013" lvl="1" indent="-354013" eaLnBrk="1" fontAlgn="auto" hangingPunct="1">
              <a:spcBef>
                <a:spcPts val="370"/>
              </a:spcBef>
              <a:spcAft>
                <a:spcPts val="0"/>
              </a:spcAft>
              <a:buClr>
                <a:srgbClr val="C00000"/>
              </a:buClr>
              <a:buSzPct val="150000"/>
              <a:buFont typeface="Arial" pitchFamily="34" charset="0"/>
              <a:buChar char="•"/>
              <a:defRPr/>
            </a:pPr>
            <a:endParaRPr lang="en-US" sz="3000" dirty="0"/>
          </a:p>
          <a:p>
            <a:pPr marL="354013" lvl="1" indent="-354013" eaLnBrk="1" fontAlgn="auto" hangingPunct="1">
              <a:spcBef>
                <a:spcPts val="370"/>
              </a:spcBef>
              <a:spcAft>
                <a:spcPts val="0"/>
              </a:spcAft>
              <a:buClr>
                <a:srgbClr val="C00000"/>
              </a:buClr>
              <a:buSzPct val="150000"/>
              <a:buFont typeface="Wingdings 2"/>
              <a:buNone/>
              <a:defRPr/>
            </a:pPr>
            <a:endParaRPr lang="en-US" sz="3600" dirty="0"/>
          </a:p>
          <a:p>
            <a:pPr marL="274320" indent="-274320" eaLnBrk="1" fontAlgn="auto" hangingPunct="1">
              <a:spcBef>
                <a:spcPts val="580"/>
              </a:spcBef>
              <a:spcAft>
                <a:spcPts val="0"/>
              </a:spcAft>
              <a:buFont typeface="Wingdings 2"/>
              <a:buNone/>
              <a:defRPr/>
            </a:pPr>
            <a:endParaRPr 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871807E-2455-47A8-822A-CF773D8341FF}"/>
              </a:ext>
            </a:extLst>
          </p:cNvPr>
          <p:cNvSpPr>
            <a:spLocks noGrp="1"/>
          </p:cNvSpPr>
          <p:nvPr>
            <p:ph type="title"/>
          </p:nvPr>
        </p:nvSpPr>
        <p:spPr/>
        <p:txBody>
          <a:bodyPr/>
          <a:lstStyle/>
          <a:p>
            <a:pPr eaLnBrk="1" hangingPunct="1"/>
            <a:r>
              <a:rPr lang="en-US" altLang="en-US"/>
              <a:t>Adaptive Tree Walk Protocol</a:t>
            </a:r>
          </a:p>
        </p:txBody>
      </p:sp>
      <p:sp>
        <p:nvSpPr>
          <p:cNvPr id="61443" name="Content Placeholder 2">
            <a:extLst>
              <a:ext uri="{FF2B5EF4-FFF2-40B4-BE49-F238E27FC236}">
                <a16:creationId xmlns:a16="http://schemas.microsoft.com/office/drawing/2014/main" id="{25CBFF2D-EF67-430D-9616-163CC9A30BBB}"/>
              </a:ext>
            </a:extLst>
          </p:cNvPr>
          <p:cNvSpPr>
            <a:spLocks noGrp="1"/>
          </p:cNvSpPr>
          <p:nvPr>
            <p:ph sz="quarter" idx="1"/>
          </p:nvPr>
        </p:nvSpPr>
        <p:spPr/>
        <p:txBody>
          <a:bodyPr>
            <a:normAutofit lnSpcReduction="10000"/>
          </a:bodyPr>
          <a:lstStyle/>
          <a:p>
            <a:pPr algn="just" eaLnBrk="1" hangingPunct="1"/>
            <a:r>
              <a:rPr lang="en-US" altLang="en-US" sz="2500" dirty="0"/>
              <a:t>In the first contention slot following a successful frame transmission, slot 0, all stations are permitted to try to acquire the channel. </a:t>
            </a:r>
          </a:p>
          <a:p>
            <a:pPr algn="just" eaLnBrk="1" hangingPunct="1"/>
            <a:r>
              <a:rPr lang="en-US" altLang="en-US" sz="2500" dirty="0"/>
              <a:t>If one of them does so, fine. If there is a collision, then during slot 1 only those stations falling under node 1 in the tree may compete. </a:t>
            </a:r>
          </a:p>
          <a:p>
            <a:pPr algn="just" eaLnBrk="1" hangingPunct="1"/>
            <a:r>
              <a:rPr lang="en-US" altLang="en-US" sz="2500" dirty="0"/>
              <a:t>If one of them acquires the channel, the slot following the frame is reserved for those stations under node 2. </a:t>
            </a:r>
          </a:p>
          <a:p>
            <a:pPr algn="just" eaLnBrk="1" hangingPunct="1"/>
            <a:r>
              <a:rPr lang="en-US" altLang="en-US" sz="2500" dirty="0"/>
              <a:t>If, on the other hand, two or more stations under node 3 want to transmit, there will be a collision during slot 1, in which case it is node 4's turn during slot 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871807E-2455-47A8-822A-CF773D8341FF}"/>
              </a:ext>
            </a:extLst>
          </p:cNvPr>
          <p:cNvSpPr>
            <a:spLocks noGrp="1"/>
          </p:cNvSpPr>
          <p:nvPr>
            <p:ph type="title"/>
          </p:nvPr>
        </p:nvSpPr>
        <p:spPr>
          <a:xfrm>
            <a:off x="492919" y="499534"/>
            <a:ext cx="8079581" cy="598888"/>
          </a:xfrm>
        </p:spPr>
        <p:txBody>
          <a:bodyPr>
            <a:normAutofit fontScale="90000"/>
          </a:bodyPr>
          <a:lstStyle/>
          <a:p>
            <a:pPr eaLnBrk="1" hangingPunct="1"/>
            <a:r>
              <a:rPr lang="en-US" altLang="en-US" dirty="0"/>
              <a:t>Token ring protocol</a:t>
            </a:r>
          </a:p>
        </p:txBody>
      </p:sp>
      <p:sp>
        <p:nvSpPr>
          <p:cNvPr id="61443" name="Content Placeholder 2">
            <a:extLst>
              <a:ext uri="{FF2B5EF4-FFF2-40B4-BE49-F238E27FC236}">
                <a16:creationId xmlns:a16="http://schemas.microsoft.com/office/drawing/2014/main" id="{25CBFF2D-EF67-430D-9616-163CC9A30BBB}"/>
              </a:ext>
            </a:extLst>
          </p:cNvPr>
          <p:cNvSpPr>
            <a:spLocks noGrp="1"/>
          </p:cNvSpPr>
          <p:nvPr>
            <p:ph sz="quarter" idx="1"/>
          </p:nvPr>
        </p:nvSpPr>
        <p:spPr>
          <a:xfrm>
            <a:off x="507206" y="1219201"/>
            <a:ext cx="8065294" cy="4540378"/>
          </a:xfrm>
        </p:spPr>
        <p:txBody>
          <a:bodyPr>
            <a:normAutofit/>
          </a:bodyPr>
          <a:lstStyle/>
          <a:p>
            <a:r>
              <a:rPr lang="en-US" sz="1800" b="0" i="0" u="none" strike="noStrike" baseline="0" dirty="0">
                <a:latin typeface="Tahoma" panose="020B0604030504040204" pitchFamily="34" charset="0"/>
              </a:rPr>
              <a:t>Introduction of a token (determined bit sequence) </a:t>
            </a:r>
          </a:p>
          <a:p>
            <a:r>
              <a:rPr lang="en-US" sz="1800" b="0" i="0" u="none" strike="noStrike" baseline="0" dirty="0">
                <a:latin typeface="Tahoma" panose="020B0604030504040204" pitchFamily="34" charset="0"/>
              </a:rPr>
              <a:t>● Only the owner of the token is allowed to send </a:t>
            </a:r>
          </a:p>
          <a:p>
            <a:r>
              <a:rPr lang="en-US" sz="1800" b="0" i="0" u="none" strike="noStrike" baseline="0" dirty="0">
                <a:latin typeface="Tahoma" panose="020B0604030504040204" pitchFamily="34" charset="0"/>
              </a:rPr>
              <a:t>● Token is cyclically passed on between all stations </a:t>
            </a:r>
          </a:p>
          <a:p>
            <a:r>
              <a:rPr lang="en-US" sz="1800" b="0" i="0" u="none" strike="noStrike" baseline="0" dirty="0">
                <a:latin typeface="Tahoma" panose="020B0604030504040204" pitchFamily="34" charset="0"/>
              </a:rPr>
              <a:t>●particularly suitable for ring topologies </a:t>
            </a:r>
          </a:p>
          <a:p>
            <a:endParaRPr lang="en-US" altLang="en-US" sz="2500" dirty="0"/>
          </a:p>
        </p:txBody>
      </p:sp>
    </p:spTree>
    <p:extLst>
      <p:ext uri="{BB962C8B-B14F-4D97-AF65-F5344CB8AC3E}">
        <p14:creationId xmlns:p14="http://schemas.microsoft.com/office/powerpoint/2010/main" val="4068306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9E15-4562-408E-A2B4-911044170192}"/>
              </a:ext>
            </a:extLst>
          </p:cNvPr>
          <p:cNvSpPr>
            <a:spLocks noGrp="1"/>
          </p:cNvSpPr>
          <p:nvPr>
            <p:ph type="title"/>
          </p:nvPr>
        </p:nvSpPr>
        <p:spPr/>
        <p:txBody>
          <a:bodyPr>
            <a:normAutofit/>
          </a:bodyPr>
          <a:lstStyle/>
          <a:p>
            <a:pPr eaLnBrk="1" fontAlgn="auto" hangingPunct="1">
              <a:spcAft>
                <a:spcPts val="0"/>
              </a:spcAft>
              <a:defRPr/>
            </a:pPr>
            <a:r>
              <a:rPr lang="en-US" dirty="0"/>
              <a:t>MACA (Multiple Access with collision Avoidance) or MACAW</a:t>
            </a:r>
          </a:p>
        </p:txBody>
      </p:sp>
      <p:pic>
        <p:nvPicPr>
          <p:cNvPr id="62467" name="Picture 4" descr="4-12">
            <a:extLst>
              <a:ext uri="{FF2B5EF4-FFF2-40B4-BE49-F238E27FC236}">
                <a16:creationId xmlns:a16="http://schemas.microsoft.com/office/drawing/2014/main" id="{8FC2A507-C4D5-4A0B-8FFC-9685521315A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762000" y="1905000"/>
            <a:ext cx="7010400" cy="4267200"/>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4851583E-DE40-4BCC-97F9-437925F01476}"/>
              </a:ext>
            </a:extLst>
          </p:cNvPr>
          <p:cNvSpPr>
            <a:spLocks noGrp="1"/>
          </p:cNvSpPr>
          <p:nvPr>
            <p:ph type="title"/>
          </p:nvPr>
        </p:nvSpPr>
        <p:spPr/>
        <p:txBody>
          <a:bodyPr/>
          <a:lstStyle/>
          <a:p>
            <a:pPr eaLnBrk="1" hangingPunct="1"/>
            <a:r>
              <a:rPr lang="en-US" altLang="en-US"/>
              <a:t>Ethernet</a:t>
            </a:r>
          </a:p>
        </p:txBody>
      </p:sp>
      <p:sp>
        <p:nvSpPr>
          <p:cNvPr id="3" name="Content Placeholder 2">
            <a:extLst>
              <a:ext uri="{FF2B5EF4-FFF2-40B4-BE49-F238E27FC236}">
                <a16:creationId xmlns:a16="http://schemas.microsoft.com/office/drawing/2014/main" id="{70B18C6F-1DED-46C3-926D-F7DBCF45F5AB}"/>
              </a:ext>
            </a:extLst>
          </p:cNvPr>
          <p:cNvSpPr>
            <a:spLocks noGrp="1"/>
          </p:cNvSpPr>
          <p:nvPr>
            <p:ph sz="quarter"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sz="3000" dirty="0"/>
              <a:t>IEEE has standardized a number of local area networks and metropolitan area networks under name IEEE 802</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Most important are 802.3 (Ethernet) and 802.11 (wireless LAN)</a:t>
            </a:r>
          </a:p>
          <a:p>
            <a:pPr marL="274320" indent="-274320" algn="just" eaLnBrk="1" fontAlgn="auto" hangingPunct="1">
              <a:spcBef>
                <a:spcPts val="580"/>
              </a:spcBef>
              <a:spcAft>
                <a:spcPts val="0"/>
              </a:spcAft>
              <a:buFont typeface="Wingdings 2"/>
              <a:buChar char=""/>
              <a:defRPr/>
            </a:pPr>
            <a:r>
              <a:rPr lang="en-US" sz="3200" dirty="0"/>
              <a:t>It defines a number of wiring and signaling standards for the Physical Layer of the OSI networking model as well as a common addressing format and Media Access Control at the Data Link Layer.</a:t>
            </a:r>
            <a:endParaRPr lang="en-US" sz="3000" dirty="0"/>
          </a:p>
          <a:p>
            <a:pPr marL="274320" indent="-274320" algn="just" eaLnBrk="1" fontAlgn="auto" hangingPunct="1">
              <a:spcBef>
                <a:spcPts val="580"/>
              </a:spcBef>
              <a:spcAft>
                <a:spcPts val="0"/>
              </a:spcAft>
              <a:buFont typeface="Wingdings 2"/>
              <a:buNone/>
              <a:defRPr/>
            </a:pPr>
            <a:endParaRPr lang="en-US" sz="3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34C09293-E5B0-4440-A5BF-4BC7C921323E}"/>
              </a:ext>
            </a:extLst>
          </p:cNvPr>
          <p:cNvSpPr>
            <a:spLocks noGrp="1"/>
          </p:cNvSpPr>
          <p:nvPr>
            <p:ph type="title"/>
          </p:nvPr>
        </p:nvSpPr>
        <p:spPr/>
        <p:txBody>
          <a:bodyPr/>
          <a:lstStyle/>
          <a:p>
            <a:pPr eaLnBrk="1" hangingPunct="1"/>
            <a:r>
              <a:rPr lang="en-US" altLang="en-US"/>
              <a:t>Ethernet Cabling</a:t>
            </a:r>
          </a:p>
        </p:txBody>
      </p:sp>
      <p:sp>
        <p:nvSpPr>
          <p:cNvPr id="64515" name="Content Placeholder 2">
            <a:extLst>
              <a:ext uri="{FF2B5EF4-FFF2-40B4-BE49-F238E27FC236}">
                <a16:creationId xmlns:a16="http://schemas.microsoft.com/office/drawing/2014/main" id="{4893C4B8-7679-47E8-AF5F-AC241F0A57E3}"/>
              </a:ext>
            </a:extLst>
          </p:cNvPr>
          <p:cNvSpPr>
            <a:spLocks noGrp="1"/>
          </p:cNvSpPr>
          <p:nvPr>
            <p:ph sz="quarter" idx="1"/>
          </p:nvPr>
        </p:nvSpPr>
        <p:spPr/>
        <p:txBody>
          <a:bodyPr/>
          <a:lstStyle/>
          <a:p>
            <a:pPr algn="just" eaLnBrk="1" hangingPunct="1"/>
            <a:r>
              <a:rPr lang="en-US" altLang="en-US" sz="3000"/>
              <a:t> Four types of are used in Ethernet. </a:t>
            </a:r>
          </a:p>
          <a:p>
            <a:pPr algn="just" eaLnBrk="1" hangingPunct="1">
              <a:buFont typeface="Wingdings 2" panose="05020102010507070707" pitchFamily="18" charset="2"/>
              <a:buNone/>
            </a:pPr>
            <a:endParaRPr lang="en-US" altLang="en-US" sz="3000"/>
          </a:p>
          <a:p>
            <a:pPr algn="just" eaLnBrk="1" hangingPunct="1">
              <a:buFont typeface="Wingdings 2" panose="05020102010507070707" pitchFamily="18" charset="2"/>
              <a:buNone/>
            </a:pPr>
            <a:endParaRPr lang="en-US" altLang="en-US" sz="3000"/>
          </a:p>
        </p:txBody>
      </p:sp>
      <p:pic>
        <p:nvPicPr>
          <p:cNvPr id="64516" name="Picture 4" descr="4-13">
            <a:extLst>
              <a:ext uri="{FF2B5EF4-FFF2-40B4-BE49-F238E27FC236}">
                <a16:creationId xmlns:a16="http://schemas.microsoft.com/office/drawing/2014/main" id="{68B03054-DCA0-46C6-B6D4-926946647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209800"/>
            <a:ext cx="76739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1654EFF-CA86-4630-A4E8-5A7D2ECA28B1}"/>
              </a:ext>
            </a:extLst>
          </p:cNvPr>
          <p:cNvSpPr>
            <a:spLocks noGrp="1"/>
          </p:cNvSpPr>
          <p:nvPr>
            <p:ph type="title"/>
          </p:nvPr>
        </p:nvSpPr>
        <p:spPr/>
        <p:txBody>
          <a:bodyPr/>
          <a:lstStyle/>
          <a:p>
            <a:pPr eaLnBrk="1" hangingPunct="1"/>
            <a:r>
              <a:rPr lang="en-US" altLang="en-US"/>
              <a:t>10Base5</a:t>
            </a:r>
          </a:p>
        </p:txBody>
      </p:sp>
      <p:sp>
        <p:nvSpPr>
          <p:cNvPr id="3" name="Content Placeholder 2">
            <a:extLst>
              <a:ext uri="{FF2B5EF4-FFF2-40B4-BE49-F238E27FC236}">
                <a16:creationId xmlns:a16="http://schemas.microsoft.com/office/drawing/2014/main" id="{0144F392-D6D7-4C54-89D5-3A14173D06B8}"/>
              </a:ext>
            </a:extLst>
          </p:cNvPr>
          <p:cNvSpPr>
            <a:spLocks noGrp="1"/>
          </p:cNvSpPr>
          <p:nvPr>
            <p:ph sz="quarter"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sz="3000" dirty="0"/>
              <a:t>Known as Thick Ethernet</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With marking at every 2.5 meters to show where the taps will be inserted</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Vampire taps are used to make connection with it, in which pin is forced halfway into the coaxial cable</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10Base5 means it operates at 10 Mbps, uses baseband signaling, and can support segments </a:t>
            </a:r>
            <a:r>
              <a:rPr lang="en-US" sz="3000" dirty="0" err="1"/>
              <a:t>upto</a:t>
            </a:r>
            <a:r>
              <a:rPr lang="en-US" sz="3000" dirty="0"/>
              <a:t> 500 meters</a:t>
            </a:r>
          </a:p>
          <a:p>
            <a:pPr marL="274320" indent="-274320" algn="just" eaLnBrk="1" fontAlgn="auto" hangingPunct="1">
              <a:spcBef>
                <a:spcPts val="580"/>
              </a:spcBef>
              <a:spcAft>
                <a:spcPts val="0"/>
              </a:spcAft>
              <a:buFont typeface="Wingdings 2"/>
              <a:buChar char=""/>
              <a:defRPr/>
            </a:pPr>
            <a:endParaRPr lang="en-US" sz="3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D96F4FB-DC57-4AD1-A799-92FF7C7B3BAC}"/>
              </a:ext>
            </a:extLst>
          </p:cNvPr>
          <p:cNvSpPr>
            <a:spLocks noGrp="1"/>
          </p:cNvSpPr>
          <p:nvPr>
            <p:ph type="title"/>
          </p:nvPr>
        </p:nvSpPr>
        <p:spPr/>
        <p:txBody>
          <a:bodyPr/>
          <a:lstStyle/>
          <a:p>
            <a:pPr eaLnBrk="1" hangingPunct="1"/>
            <a:r>
              <a:rPr lang="en-US" altLang="en-US"/>
              <a:t>10Base2</a:t>
            </a:r>
          </a:p>
        </p:txBody>
      </p:sp>
      <p:sp>
        <p:nvSpPr>
          <p:cNvPr id="66563" name="Content Placeholder 2">
            <a:extLst>
              <a:ext uri="{FF2B5EF4-FFF2-40B4-BE49-F238E27FC236}">
                <a16:creationId xmlns:a16="http://schemas.microsoft.com/office/drawing/2014/main" id="{03CE4DF3-8E96-478A-A59E-CAD35CEB03B6}"/>
              </a:ext>
            </a:extLst>
          </p:cNvPr>
          <p:cNvSpPr>
            <a:spLocks noGrp="1"/>
          </p:cNvSpPr>
          <p:nvPr>
            <p:ph sz="quarter" idx="1"/>
          </p:nvPr>
        </p:nvSpPr>
        <p:spPr/>
        <p:txBody>
          <a:bodyPr>
            <a:normAutofit lnSpcReduction="10000"/>
          </a:bodyPr>
          <a:lstStyle/>
          <a:p>
            <a:pPr algn="just" eaLnBrk="1" hangingPunct="1"/>
            <a:r>
              <a:rPr lang="en-US" altLang="en-US" sz="3000"/>
              <a:t>Known as Thin Ethernet</a:t>
            </a:r>
          </a:p>
          <a:p>
            <a:pPr algn="just" eaLnBrk="1" hangingPunct="1"/>
            <a:r>
              <a:rPr lang="en-US" altLang="en-US" sz="3000"/>
              <a:t> It bends easily in contrast to 10Base5</a:t>
            </a:r>
          </a:p>
          <a:p>
            <a:pPr algn="just" eaLnBrk="1" hangingPunct="1"/>
            <a:r>
              <a:rPr lang="en-US" altLang="en-US" sz="3000"/>
              <a:t> Connection is made using BNC connectors to form T junctions</a:t>
            </a:r>
          </a:p>
          <a:p>
            <a:pPr algn="just" eaLnBrk="1" hangingPunct="1"/>
            <a:r>
              <a:rPr lang="en-US" altLang="en-US" sz="3000"/>
              <a:t> BNC connectors are more reliable and easy to use</a:t>
            </a:r>
          </a:p>
          <a:p>
            <a:pPr algn="just" eaLnBrk="1" hangingPunct="1"/>
            <a:r>
              <a:rPr lang="en-US" altLang="en-US" sz="3000"/>
              <a:t> Thin Ethernet is much cheaper</a:t>
            </a:r>
          </a:p>
          <a:p>
            <a:pPr algn="just" eaLnBrk="1" hangingPunct="1"/>
            <a:r>
              <a:rPr lang="en-US" altLang="en-US" sz="3000"/>
              <a:t> Runs only for 185 meters per segment, each of which can handle only 30 machines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A786A8AE-DB4A-4D4F-AC40-3A3592ACF2B3}"/>
              </a:ext>
            </a:extLst>
          </p:cNvPr>
          <p:cNvSpPr>
            <a:spLocks noGrp="1"/>
          </p:cNvSpPr>
          <p:nvPr>
            <p:ph type="title"/>
          </p:nvPr>
        </p:nvSpPr>
        <p:spPr/>
        <p:txBody>
          <a:bodyPr/>
          <a:lstStyle/>
          <a:p>
            <a:pPr eaLnBrk="1" hangingPunct="1"/>
            <a:r>
              <a:rPr lang="en-US" altLang="en-US"/>
              <a:t>10Base5 and 10Base2</a:t>
            </a:r>
          </a:p>
        </p:txBody>
      </p:sp>
      <p:sp>
        <p:nvSpPr>
          <p:cNvPr id="67587" name="Content Placeholder 2">
            <a:extLst>
              <a:ext uri="{FF2B5EF4-FFF2-40B4-BE49-F238E27FC236}">
                <a16:creationId xmlns:a16="http://schemas.microsoft.com/office/drawing/2014/main" id="{57666B4E-E81E-47F7-95B0-80EDCDED399F}"/>
              </a:ext>
            </a:extLst>
          </p:cNvPr>
          <p:cNvSpPr>
            <a:spLocks noGrp="1"/>
          </p:cNvSpPr>
          <p:nvPr>
            <p:ph sz="quarter" idx="1"/>
          </p:nvPr>
        </p:nvSpPr>
        <p:spPr/>
        <p:txBody>
          <a:bodyPr>
            <a:normAutofit lnSpcReduction="10000"/>
          </a:bodyPr>
          <a:lstStyle/>
          <a:p>
            <a:pPr algn="just" eaLnBrk="1" hangingPunct="1"/>
            <a:r>
              <a:rPr lang="en-US" altLang="en-US" sz="3000" b="1">
                <a:solidFill>
                  <a:srgbClr val="FF0000"/>
                </a:solidFill>
              </a:rPr>
              <a:t> Major problem:</a:t>
            </a:r>
            <a:r>
              <a:rPr lang="en-US" altLang="en-US" sz="3000"/>
              <a:t> detecting cable breaks, excessive length, bad taps, or loose connectors</a:t>
            </a:r>
          </a:p>
          <a:p>
            <a:pPr algn="just" eaLnBrk="1" hangingPunct="1"/>
            <a:r>
              <a:rPr lang="en-US" altLang="en-US" sz="3000"/>
              <a:t> Technique to track:</a:t>
            </a:r>
          </a:p>
          <a:p>
            <a:pPr lvl="1" algn="just" eaLnBrk="1" hangingPunct="1"/>
            <a:r>
              <a:rPr lang="en-US" altLang="en-US" sz="2800"/>
              <a:t>Pulse of known shape is injected into cable</a:t>
            </a:r>
          </a:p>
          <a:p>
            <a:pPr lvl="1" algn="just" eaLnBrk="1" hangingPunct="1"/>
            <a:r>
              <a:rPr lang="en-US" altLang="en-US" sz="2800"/>
              <a:t> if the pulse hits an obstacle or end of cable an echo will be generated and sent back</a:t>
            </a:r>
          </a:p>
          <a:p>
            <a:pPr lvl="1" algn="just" eaLnBrk="1" hangingPunct="1"/>
            <a:r>
              <a:rPr lang="en-US" altLang="en-US" sz="2800"/>
              <a:t>  interval between sending the pulse and receiving the echo can be used to identify the origin of echo</a:t>
            </a:r>
          </a:p>
          <a:p>
            <a:pPr lvl="1" algn="just" eaLnBrk="1" hangingPunct="1"/>
            <a:r>
              <a:rPr lang="en-US" altLang="en-US" sz="2800"/>
              <a:t>Technique is known as </a:t>
            </a:r>
            <a:r>
              <a:rPr lang="en-US" altLang="en-US" sz="2800" b="1"/>
              <a:t>time domain reflectometry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3B5F02FE-2003-47F4-BA9E-DB632E5AC4E3}"/>
              </a:ext>
            </a:extLst>
          </p:cNvPr>
          <p:cNvSpPr>
            <a:spLocks noGrp="1"/>
          </p:cNvSpPr>
          <p:nvPr>
            <p:ph type="title"/>
          </p:nvPr>
        </p:nvSpPr>
        <p:spPr/>
        <p:txBody>
          <a:bodyPr/>
          <a:lstStyle/>
          <a:p>
            <a:pPr eaLnBrk="1" hangingPunct="1"/>
            <a:r>
              <a:rPr lang="en-US" altLang="en-US"/>
              <a:t>10Base5 and 10Base2</a:t>
            </a:r>
          </a:p>
        </p:txBody>
      </p:sp>
      <p:sp>
        <p:nvSpPr>
          <p:cNvPr id="3" name="Content Placeholder 2">
            <a:extLst>
              <a:ext uri="{FF2B5EF4-FFF2-40B4-BE49-F238E27FC236}">
                <a16:creationId xmlns:a16="http://schemas.microsoft.com/office/drawing/2014/main" id="{E86A52AA-4688-40E7-9643-8F87D51F1516}"/>
              </a:ext>
            </a:extLst>
          </p:cNvPr>
          <p:cNvSpPr>
            <a:spLocks noGrp="1"/>
          </p:cNvSpPr>
          <p:nvPr>
            <p:ph sz="quarter"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sz="3000" dirty="0">
                <a:solidFill>
                  <a:srgbClr val="FF0000"/>
                </a:solidFill>
              </a:rPr>
              <a:t> </a:t>
            </a:r>
            <a:r>
              <a:rPr lang="en-US" sz="3000" dirty="0"/>
              <a:t>Cable breaks lead to new kind of wiring</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All stations have a cable running to a central hub in which they are connected electrically.</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These wires are Twister pair cables</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Scheme is known as </a:t>
            </a:r>
            <a:r>
              <a:rPr lang="en-US" sz="3000" b="1" dirty="0"/>
              <a:t>10Base-T</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Hubs do not buffer incoming traffic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655C223B-9BB8-4BD2-925F-369AC57E6F0E}"/>
              </a:ext>
            </a:extLst>
          </p:cNvPr>
          <p:cNvSpPr>
            <a:spLocks noGrp="1"/>
          </p:cNvSpPr>
          <p:nvPr>
            <p:ph type="title"/>
          </p:nvPr>
        </p:nvSpPr>
        <p:spPr/>
        <p:txBody>
          <a:bodyPr/>
          <a:lstStyle/>
          <a:p>
            <a:pPr eaLnBrk="1" hangingPunct="1"/>
            <a:r>
              <a:rPr lang="en-US" altLang="en-US"/>
              <a:t>10Base5 ,10Base2, 10Base-T</a:t>
            </a:r>
          </a:p>
        </p:txBody>
      </p:sp>
      <p:pic>
        <p:nvPicPr>
          <p:cNvPr id="69635" name="Picture 4" descr="4-14">
            <a:extLst>
              <a:ext uri="{FF2B5EF4-FFF2-40B4-BE49-F238E27FC236}">
                <a16:creationId xmlns:a16="http://schemas.microsoft.com/office/drawing/2014/main" id="{E6B90205-156B-45AC-943E-51ACA66AF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44663"/>
            <a:ext cx="7700963"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2864-68B3-4F96-BB07-A557346B9209}"/>
              </a:ext>
            </a:extLst>
          </p:cNvPr>
          <p:cNvSpPr>
            <a:spLocks noGrp="1"/>
          </p:cNvSpPr>
          <p:nvPr>
            <p:ph type="title"/>
          </p:nvPr>
        </p:nvSpPr>
        <p:spPr/>
        <p:txBody>
          <a:bodyPr>
            <a:normAutofit/>
          </a:bodyPr>
          <a:lstStyle/>
          <a:p>
            <a:pPr eaLnBrk="1" fontAlgn="auto" hangingPunct="1">
              <a:spcAft>
                <a:spcPts val="0"/>
              </a:spcAft>
              <a:defRPr/>
            </a:pPr>
            <a:r>
              <a:rPr lang="en-US" dirty="0"/>
              <a:t>Static Channel Allocation in LANs and MANs</a:t>
            </a:r>
          </a:p>
        </p:txBody>
      </p:sp>
      <p:sp>
        <p:nvSpPr>
          <p:cNvPr id="3" name="Content Placeholder 2">
            <a:extLst>
              <a:ext uri="{FF2B5EF4-FFF2-40B4-BE49-F238E27FC236}">
                <a16:creationId xmlns:a16="http://schemas.microsoft.com/office/drawing/2014/main" id="{FEFF893B-0218-4F2B-B11E-A2B37384CFEB}"/>
              </a:ext>
            </a:extLst>
          </p:cNvPr>
          <p:cNvSpPr>
            <a:spLocks noGrp="1"/>
          </p:cNvSpPr>
          <p:nvPr>
            <p:ph sz="quarter" idx="1"/>
          </p:nvPr>
        </p:nvSpPr>
        <p:spPr/>
        <p:txBody>
          <a:bodyPr>
            <a:normAutofit lnSpcReduction="10000"/>
          </a:bodyPr>
          <a:lstStyle/>
          <a:p>
            <a:pPr marL="274320" indent="-274320" algn="just" eaLnBrk="1" fontAlgn="auto" hangingPunct="1">
              <a:spcBef>
                <a:spcPts val="580"/>
              </a:spcBef>
              <a:spcAft>
                <a:spcPts val="0"/>
              </a:spcAft>
              <a:buFont typeface="Wingdings 2"/>
              <a:buChar char=""/>
              <a:defRPr/>
            </a:pPr>
            <a:r>
              <a:rPr lang="en-US" sz="3200" dirty="0"/>
              <a:t> </a:t>
            </a:r>
            <a:r>
              <a:rPr lang="en-US" sz="3200" b="1" dirty="0"/>
              <a:t>Disadvantage of FDM:</a:t>
            </a:r>
          </a:p>
          <a:p>
            <a:pPr marL="548640" lvl="1" algn="just" eaLnBrk="1" fontAlgn="auto" hangingPunct="1">
              <a:spcBef>
                <a:spcPts val="370"/>
              </a:spcBef>
              <a:spcAft>
                <a:spcPts val="0"/>
              </a:spcAft>
              <a:buFont typeface="Wingdings 2"/>
              <a:buChar char=""/>
              <a:defRPr/>
            </a:pPr>
            <a:r>
              <a:rPr lang="en-US" sz="3000" dirty="0"/>
              <a:t> Cannot support more senders</a:t>
            </a:r>
          </a:p>
          <a:p>
            <a:pPr marL="548640" lvl="1" algn="just" eaLnBrk="1" fontAlgn="auto" hangingPunct="1">
              <a:spcBef>
                <a:spcPts val="370"/>
              </a:spcBef>
              <a:spcAft>
                <a:spcPts val="0"/>
              </a:spcAft>
              <a:buFont typeface="Wingdings 2"/>
              <a:buChar char=""/>
              <a:defRPr/>
            </a:pPr>
            <a:r>
              <a:rPr lang="en-US" sz="3000" dirty="0"/>
              <a:t> If number of senders is large and traffic is </a:t>
            </a:r>
            <a:r>
              <a:rPr lang="en-US" sz="3000" dirty="0" err="1"/>
              <a:t>bursty</a:t>
            </a:r>
            <a:r>
              <a:rPr lang="en-US" sz="3000" dirty="0"/>
              <a:t> FDM will give an error</a:t>
            </a:r>
          </a:p>
          <a:p>
            <a:pPr marL="548640" lvl="1" algn="just" eaLnBrk="1" fontAlgn="auto" hangingPunct="1">
              <a:spcBef>
                <a:spcPts val="370"/>
              </a:spcBef>
              <a:spcAft>
                <a:spcPts val="0"/>
              </a:spcAft>
              <a:buFont typeface="Wingdings 2"/>
              <a:buChar char=""/>
              <a:defRPr/>
            </a:pPr>
            <a:r>
              <a:rPr lang="en-US" sz="3000" dirty="0"/>
              <a:t> N users : fewer users are communicating , bandwidth will be wasted</a:t>
            </a:r>
          </a:p>
          <a:p>
            <a:pPr marL="548640" lvl="1" algn="just" eaLnBrk="1" fontAlgn="auto" hangingPunct="1">
              <a:spcBef>
                <a:spcPts val="370"/>
              </a:spcBef>
              <a:spcAft>
                <a:spcPts val="0"/>
              </a:spcAft>
              <a:buFont typeface="Wingdings 2"/>
              <a:buChar char=""/>
              <a:defRPr/>
            </a:pPr>
            <a:r>
              <a:rPr lang="en-US" sz="3000" dirty="0"/>
              <a:t> If more than N users want to communicate, some of them will be denied permission for lack of bandwidth even though some users who are assigned bandwidth hardly transmits.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C57E60C-3F88-4955-B572-D1B8160D19D6}"/>
              </a:ext>
            </a:extLst>
          </p:cNvPr>
          <p:cNvSpPr>
            <a:spLocks noGrp="1"/>
          </p:cNvSpPr>
          <p:nvPr>
            <p:ph type="title"/>
          </p:nvPr>
        </p:nvSpPr>
        <p:spPr/>
        <p:txBody>
          <a:bodyPr/>
          <a:lstStyle/>
          <a:p>
            <a:pPr eaLnBrk="1" hangingPunct="1"/>
            <a:r>
              <a:rPr lang="en-US" altLang="en-US"/>
              <a:t>10Base5 </a:t>
            </a:r>
          </a:p>
        </p:txBody>
      </p:sp>
      <p:sp>
        <p:nvSpPr>
          <p:cNvPr id="70659" name="Content Placeholder 2">
            <a:extLst>
              <a:ext uri="{FF2B5EF4-FFF2-40B4-BE49-F238E27FC236}">
                <a16:creationId xmlns:a16="http://schemas.microsoft.com/office/drawing/2014/main" id="{6D47D400-4E26-43C3-B02A-2ACD201D926F}"/>
              </a:ext>
            </a:extLst>
          </p:cNvPr>
          <p:cNvSpPr>
            <a:spLocks noGrp="1"/>
          </p:cNvSpPr>
          <p:nvPr>
            <p:ph sz="quarter" idx="1"/>
          </p:nvPr>
        </p:nvSpPr>
        <p:spPr/>
        <p:txBody>
          <a:bodyPr>
            <a:normAutofit fontScale="92500" lnSpcReduction="10000"/>
          </a:bodyPr>
          <a:lstStyle/>
          <a:p>
            <a:pPr algn="just" eaLnBrk="1" hangingPunct="1"/>
            <a:r>
              <a:rPr lang="en-US" altLang="en-US" sz="3000"/>
              <a:t> with 10Base5, a transceiver cable connects the transceiver to an interface board in the computer</a:t>
            </a:r>
          </a:p>
          <a:p>
            <a:pPr algn="just" eaLnBrk="1" hangingPunct="1"/>
            <a:r>
              <a:rPr lang="en-US" altLang="en-US" sz="3000"/>
              <a:t> The transceiver cable may be up to 50 meters  long</a:t>
            </a:r>
          </a:p>
          <a:p>
            <a:pPr algn="just" eaLnBrk="1" hangingPunct="1"/>
            <a:r>
              <a:rPr lang="en-US" altLang="en-US" sz="3000"/>
              <a:t> Contains five individual shielded twisted pairs</a:t>
            </a:r>
          </a:p>
          <a:p>
            <a:pPr algn="just" eaLnBrk="1" hangingPunct="1"/>
            <a:r>
              <a:rPr lang="en-US" altLang="en-US" sz="3000"/>
              <a:t> Two pairs are for data in and out</a:t>
            </a:r>
          </a:p>
          <a:p>
            <a:pPr algn="just" eaLnBrk="1" hangingPunct="1"/>
            <a:r>
              <a:rPr lang="en-US" altLang="en-US" sz="3000"/>
              <a:t> Two are for control signals in and out</a:t>
            </a:r>
          </a:p>
          <a:p>
            <a:pPr algn="just" eaLnBrk="1" hangingPunct="1"/>
            <a:r>
              <a:rPr lang="en-US" altLang="en-US" sz="3000"/>
              <a:t> Fifth pair is not always used, it is used to power the transceiver electronics.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B7F6EF2-4312-41C2-833E-4898815B2923}"/>
              </a:ext>
            </a:extLst>
          </p:cNvPr>
          <p:cNvSpPr>
            <a:spLocks noGrp="1"/>
          </p:cNvSpPr>
          <p:nvPr>
            <p:ph type="title"/>
          </p:nvPr>
        </p:nvSpPr>
        <p:spPr/>
        <p:txBody>
          <a:bodyPr/>
          <a:lstStyle/>
          <a:p>
            <a:pPr eaLnBrk="1" hangingPunct="1"/>
            <a:r>
              <a:rPr lang="en-US" altLang="en-US"/>
              <a:t>10Base5 </a:t>
            </a:r>
          </a:p>
        </p:txBody>
      </p:sp>
      <p:sp>
        <p:nvSpPr>
          <p:cNvPr id="3" name="Content Placeholder 2">
            <a:extLst>
              <a:ext uri="{FF2B5EF4-FFF2-40B4-BE49-F238E27FC236}">
                <a16:creationId xmlns:a16="http://schemas.microsoft.com/office/drawing/2014/main" id="{B8E6E369-3133-4597-8314-D80A62DB3FF3}"/>
              </a:ext>
            </a:extLst>
          </p:cNvPr>
          <p:cNvSpPr>
            <a:spLocks noGrp="1"/>
          </p:cNvSpPr>
          <p:nvPr>
            <p:ph sz="quarter" idx="1"/>
          </p:nvPr>
        </p:nvSpPr>
        <p:spPr/>
        <p:txBody>
          <a:bodyPr>
            <a:normAutofit fontScale="92500" lnSpcReduction="10000"/>
          </a:bodyPr>
          <a:lstStyle/>
          <a:p>
            <a:pPr marL="274320" indent="-274320" algn="just" eaLnBrk="1" fontAlgn="auto" hangingPunct="1">
              <a:spcBef>
                <a:spcPts val="580"/>
              </a:spcBef>
              <a:spcAft>
                <a:spcPts val="0"/>
              </a:spcAft>
              <a:buFont typeface="Wingdings 2"/>
              <a:buChar char=""/>
              <a:defRPr/>
            </a:pPr>
            <a:r>
              <a:rPr lang="en-US" sz="3000" dirty="0"/>
              <a:t> Transceiver cable terminates on an interface board inside the computer</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Interface board contains controller chip</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Controller chip transmits frames to an d receives frame from transceiver</a:t>
            </a:r>
          </a:p>
          <a:p>
            <a:pPr marL="274320" indent="-274320" algn="just" eaLnBrk="1" fontAlgn="auto" hangingPunct="1">
              <a:spcBef>
                <a:spcPts val="580"/>
              </a:spcBef>
              <a:spcAft>
                <a:spcPts val="0"/>
              </a:spcAft>
              <a:buFont typeface="Wingdings 2"/>
              <a:buChar char=""/>
              <a:defRPr/>
            </a:pPr>
            <a:endParaRPr lang="en-US" sz="3000" dirty="0"/>
          </a:p>
          <a:p>
            <a:pPr marL="274320" indent="-274320" algn="just" eaLnBrk="1" fontAlgn="auto" hangingPunct="1">
              <a:spcBef>
                <a:spcPts val="580"/>
              </a:spcBef>
              <a:spcAft>
                <a:spcPts val="0"/>
              </a:spcAft>
              <a:buFont typeface="Wingdings 2"/>
              <a:buChar char=""/>
              <a:defRPr/>
            </a:pPr>
            <a:r>
              <a:rPr lang="en-US" sz="3000" dirty="0"/>
              <a:t> Controller is responsible for assembling frame and arranging them in proper format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F8DF298-13D0-49AA-B422-4F4D6889CE4E}"/>
              </a:ext>
            </a:extLst>
          </p:cNvPr>
          <p:cNvSpPr>
            <a:spLocks noGrp="1"/>
          </p:cNvSpPr>
          <p:nvPr>
            <p:ph type="title"/>
          </p:nvPr>
        </p:nvSpPr>
        <p:spPr/>
        <p:txBody>
          <a:bodyPr/>
          <a:lstStyle/>
          <a:p>
            <a:pPr eaLnBrk="1" hangingPunct="1"/>
            <a:r>
              <a:rPr lang="en-US" altLang="en-US"/>
              <a:t>10Base2</a:t>
            </a:r>
          </a:p>
        </p:txBody>
      </p:sp>
      <p:sp>
        <p:nvSpPr>
          <p:cNvPr id="72707" name="Content Placeholder 2">
            <a:extLst>
              <a:ext uri="{FF2B5EF4-FFF2-40B4-BE49-F238E27FC236}">
                <a16:creationId xmlns:a16="http://schemas.microsoft.com/office/drawing/2014/main" id="{8930D42C-392E-403A-B88F-FB03B290C314}"/>
              </a:ext>
            </a:extLst>
          </p:cNvPr>
          <p:cNvSpPr>
            <a:spLocks noGrp="1"/>
          </p:cNvSpPr>
          <p:nvPr>
            <p:ph sz="quarter" idx="1"/>
          </p:nvPr>
        </p:nvSpPr>
        <p:spPr/>
        <p:txBody>
          <a:bodyPr/>
          <a:lstStyle/>
          <a:p>
            <a:pPr algn="just" eaLnBrk="1" hangingPunct="1"/>
            <a:r>
              <a:rPr lang="en-US" altLang="en-US" sz="3000"/>
              <a:t> Connection to cable is BNC T-Junction connector</a:t>
            </a:r>
          </a:p>
          <a:p>
            <a:pPr algn="just" eaLnBrk="1" hangingPunct="1"/>
            <a:endParaRPr lang="en-US" altLang="en-US" sz="3000"/>
          </a:p>
          <a:p>
            <a:pPr algn="just" eaLnBrk="1" hangingPunct="1"/>
            <a:r>
              <a:rPr lang="en-US" altLang="en-US" sz="3000"/>
              <a:t> The transceiver electronics are on the controller board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1D3532B-6C55-4D83-B59F-64126983CE1A}"/>
              </a:ext>
            </a:extLst>
          </p:cNvPr>
          <p:cNvSpPr>
            <a:spLocks noGrp="1"/>
          </p:cNvSpPr>
          <p:nvPr>
            <p:ph type="title"/>
          </p:nvPr>
        </p:nvSpPr>
        <p:spPr/>
        <p:txBody>
          <a:bodyPr/>
          <a:lstStyle/>
          <a:p>
            <a:pPr eaLnBrk="1" hangingPunct="1"/>
            <a:r>
              <a:rPr lang="en-US" altLang="en-US"/>
              <a:t>10BaseT</a:t>
            </a:r>
          </a:p>
        </p:txBody>
      </p:sp>
      <p:sp>
        <p:nvSpPr>
          <p:cNvPr id="73731" name="Content Placeholder 2">
            <a:extLst>
              <a:ext uri="{FF2B5EF4-FFF2-40B4-BE49-F238E27FC236}">
                <a16:creationId xmlns:a16="http://schemas.microsoft.com/office/drawing/2014/main" id="{9CB50029-7AF5-4ACD-BA58-12CC78E8EE6E}"/>
              </a:ext>
            </a:extLst>
          </p:cNvPr>
          <p:cNvSpPr>
            <a:spLocks noGrp="1"/>
          </p:cNvSpPr>
          <p:nvPr>
            <p:ph sz="quarter" idx="1"/>
          </p:nvPr>
        </p:nvSpPr>
        <p:spPr/>
        <p:txBody>
          <a:bodyPr/>
          <a:lstStyle/>
          <a:p>
            <a:pPr algn="just" eaLnBrk="1" hangingPunct="1"/>
            <a:r>
              <a:rPr lang="en-US" altLang="en-US" sz="3000"/>
              <a:t> No shared cable</a:t>
            </a:r>
          </a:p>
          <a:p>
            <a:pPr algn="just" eaLnBrk="1" hangingPunct="1"/>
            <a:r>
              <a:rPr lang="en-US" altLang="en-US" sz="3000"/>
              <a:t> Hub: to which all stations are connected with separate cable</a:t>
            </a:r>
          </a:p>
          <a:p>
            <a:pPr algn="just" eaLnBrk="1" hangingPunct="1"/>
            <a:r>
              <a:rPr lang="en-US" altLang="en-US" sz="3000"/>
              <a:t> Adding or removing station is easier and cable break detection is easier</a:t>
            </a:r>
          </a:p>
          <a:p>
            <a:pPr algn="just" eaLnBrk="1" hangingPunct="1"/>
            <a:r>
              <a:rPr lang="en-US" altLang="en-US" sz="3000"/>
              <a:t> Disadvantage: Maximum cable runs from the hub is 100 meters or 200 meters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C2A0EE02-CF09-4712-8848-7F28B7E8675B}"/>
              </a:ext>
            </a:extLst>
          </p:cNvPr>
          <p:cNvSpPr>
            <a:spLocks noGrp="1"/>
          </p:cNvSpPr>
          <p:nvPr>
            <p:ph type="title"/>
          </p:nvPr>
        </p:nvSpPr>
        <p:spPr/>
        <p:txBody>
          <a:bodyPr/>
          <a:lstStyle/>
          <a:p>
            <a:pPr eaLnBrk="1" hangingPunct="1"/>
            <a:r>
              <a:rPr lang="en-US" altLang="en-US"/>
              <a:t>10BaseF</a:t>
            </a:r>
          </a:p>
        </p:txBody>
      </p:sp>
      <p:sp>
        <p:nvSpPr>
          <p:cNvPr id="74755" name="Content Placeholder 2">
            <a:extLst>
              <a:ext uri="{FF2B5EF4-FFF2-40B4-BE49-F238E27FC236}">
                <a16:creationId xmlns:a16="http://schemas.microsoft.com/office/drawing/2014/main" id="{2D3DDDCB-51C6-40F5-86B8-6DB839005693}"/>
              </a:ext>
            </a:extLst>
          </p:cNvPr>
          <p:cNvSpPr>
            <a:spLocks noGrp="1"/>
          </p:cNvSpPr>
          <p:nvPr>
            <p:ph sz="quarter" idx="1"/>
          </p:nvPr>
        </p:nvSpPr>
        <p:spPr/>
        <p:txBody>
          <a:bodyPr/>
          <a:lstStyle/>
          <a:p>
            <a:pPr algn="just" eaLnBrk="1" hangingPunct="1"/>
            <a:r>
              <a:rPr lang="en-US" altLang="en-US" sz="3000"/>
              <a:t> Uses fiber optics</a:t>
            </a:r>
          </a:p>
          <a:p>
            <a:pPr algn="just" eaLnBrk="1" hangingPunct="1"/>
            <a:r>
              <a:rPr lang="en-US" altLang="en-US" sz="3000"/>
              <a:t> More expensive due to the cost of connectors and terminators</a:t>
            </a:r>
          </a:p>
          <a:p>
            <a:pPr algn="just" eaLnBrk="1" hangingPunct="1"/>
            <a:r>
              <a:rPr lang="en-US" altLang="en-US" sz="3000"/>
              <a:t> Good noise immunity</a:t>
            </a:r>
          </a:p>
          <a:p>
            <a:pPr algn="just" eaLnBrk="1" hangingPunct="1"/>
            <a:r>
              <a:rPr lang="en-US" altLang="en-US" sz="3000"/>
              <a:t> Runs up to km are allowed</a:t>
            </a:r>
          </a:p>
          <a:p>
            <a:pPr algn="just" eaLnBrk="1" hangingPunct="1"/>
            <a:r>
              <a:rPr lang="en-US" altLang="en-US" sz="3000"/>
              <a:t> good security</a:t>
            </a:r>
          </a:p>
          <a:p>
            <a:pPr algn="just" eaLnBrk="1" hangingPunct="1"/>
            <a:r>
              <a:rPr lang="en-US" altLang="en-US" sz="3000"/>
              <a:t> tapping fiber is difficult compare to copper wire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89CDB017-FE3D-4646-A561-00A96D363847}"/>
              </a:ext>
            </a:extLst>
          </p:cNvPr>
          <p:cNvSpPr>
            <a:spLocks noGrp="1"/>
          </p:cNvSpPr>
          <p:nvPr>
            <p:ph type="title"/>
          </p:nvPr>
        </p:nvSpPr>
        <p:spPr/>
        <p:txBody>
          <a:bodyPr/>
          <a:lstStyle/>
          <a:p>
            <a:pPr eaLnBrk="1" hangingPunct="1"/>
            <a:r>
              <a:rPr lang="en-US" altLang="en-US"/>
              <a:t>Linear Topology</a:t>
            </a:r>
          </a:p>
        </p:txBody>
      </p:sp>
      <p:sp>
        <p:nvSpPr>
          <p:cNvPr id="75779" name="Content Placeholder 2">
            <a:extLst>
              <a:ext uri="{FF2B5EF4-FFF2-40B4-BE49-F238E27FC236}">
                <a16:creationId xmlns:a16="http://schemas.microsoft.com/office/drawing/2014/main" id="{BDD160BD-8AAF-4620-B615-1D67783EFDA3}"/>
              </a:ext>
            </a:extLst>
          </p:cNvPr>
          <p:cNvSpPr>
            <a:spLocks noGrp="1"/>
          </p:cNvSpPr>
          <p:nvPr>
            <p:ph sz="quarter" idx="1"/>
          </p:nvPr>
        </p:nvSpPr>
        <p:spPr>
          <a:xfrm>
            <a:off x="914400" y="1447800"/>
            <a:ext cx="7772400" cy="1066800"/>
          </a:xfrm>
        </p:spPr>
        <p:txBody>
          <a:bodyPr>
            <a:normAutofit fontScale="92500"/>
          </a:bodyPr>
          <a:lstStyle/>
          <a:p>
            <a:pPr algn="just" eaLnBrk="1" hangingPunct="1"/>
            <a:r>
              <a:rPr lang="en-US" altLang="en-US" sz="3200"/>
              <a:t>A single cable is snaked from room to room, with each station tapping into it at the nearest point.</a:t>
            </a:r>
            <a:endParaRPr lang="en-US" altLang="en-US" sz="3000"/>
          </a:p>
        </p:txBody>
      </p:sp>
      <p:pic>
        <p:nvPicPr>
          <p:cNvPr id="75780" name="Picture 2">
            <a:extLst>
              <a:ext uri="{FF2B5EF4-FFF2-40B4-BE49-F238E27FC236}">
                <a16:creationId xmlns:a16="http://schemas.microsoft.com/office/drawing/2014/main" id="{CCEEAF76-16F1-4B83-A0C2-5115776F14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38400"/>
            <a:ext cx="3276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84026D7-07E0-41D2-B8F5-FA2A70FFA106}"/>
              </a:ext>
            </a:extLst>
          </p:cNvPr>
          <p:cNvSpPr>
            <a:spLocks noGrp="1"/>
          </p:cNvSpPr>
          <p:nvPr>
            <p:ph type="title"/>
          </p:nvPr>
        </p:nvSpPr>
        <p:spPr/>
        <p:txBody>
          <a:bodyPr/>
          <a:lstStyle/>
          <a:p>
            <a:pPr eaLnBrk="1" hangingPunct="1"/>
            <a:r>
              <a:rPr lang="en-US" altLang="en-US"/>
              <a:t>Spine Topology</a:t>
            </a:r>
          </a:p>
        </p:txBody>
      </p:sp>
      <p:sp>
        <p:nvSpPr>
          <p:cNvPr id="3" name="Content Placeholder 2">
            <a:extLst>
              <a:ext uri="{FF2B5EF4-FFF2-40B4-BE49-F238E27FC236}">
                <a16:creationId xmlns:a16="http://schemas.microsoft.com/office/drawing/2014/main" id="{5E433FFF-0BE2-465B-8CF0-37A3AE35A704}"/>
              </a:ext>
            </a:extLst>
          </p:cNvPr>
          <p:cNvSpPr>
            <a:spLocks noGrp="1"/>
          </p:cNvSpPr>
          <p:nvPr>
            <p:ph sz="quarter" idx="1"/>
          </p:nvPr>
        </p:nvSpPr>
        <p:spPr>
          <a:xfrm>
            <a:off x="914400" y="1447800"/>
            <a:ext cx="7772400" cy="1447800"/>
          </a:xfrm>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sz="3200" dirty="0"/>
              <a:t>A vertical spine runs from the basement to the roof, with horizontal cables on each floor connected to the spine by special amplifiers (repeaters).</a:t>
            </a:r>
            <a:endParaRPr lang="en-US" sz="3000" dirty="0"/>
          </a:p>
        </p:txBody>
      </p:sp>
      <p:pic>
        <p:nvPicPr>
          <p:cNvPr id="76804" name="Picture 2">
            <a:extLst>
              <a:ext uri="{FF2B5EF4-FFF2-40B4-BE49-F238E27FC236}">
                <a16:creationId xmlns:a16="http://schemas.microsoft.com/office/drawing/2014/main" id="{8D41F9C1-1CED-4C56-A17C-0E57AA75C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71800"/>
            <a:ext cx="3200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6CE44F91-C1FA-42AA-857B-0F1BD799B257}"/>
              </a:ext>
            </a:extLst>
          </p:cNvPr>
          <p:cNvSpPr>
            <a:spLocks noGrp="1"/>
          </p:cNvSpPr>
          <p:nvPr>
            <p:ph type="title"/>
          </p:nvPr>
        </p:nvSpPr>
        <p:spPr/>
        <p:txBody>
          <a:bodyPr/>
          <a:lstStyle/>
          <a:p>
            <a:pPr eaLnBrk="1" hangingPunct="1"/>
            <a:r>
              <a:rPr lang="en-US" altLang="en-US"/>
              <a:t>Tree Topology</a:t>
            </a:r>
          </a:p>
        </p:txBody>
      </p:sp>
      <p:pic>
        <p:nvPicPr>
          <p:cNvPr id="77827" name="Picture 2">
            <a:extLst>
              <a:ext uri="{FF2B5EF4-FFF2-40B4-BE49-F238E27FC236}">
                <a16:creationId xmlns:a16="http://schemas.microsoft.com/office/drawing/2014/main" id="{32C5FB35-1AEF-4D5F-8B94-708F54203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71600"/>
            <a:ext cx="411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23A375C0-342B-41E5-8D03-F9DEB882F658}"/>
              </a:ext>
            </a:extLst>
          </p:cNvPr>
          <p:cNvSpPr>
            <a:spLocks noGrp="1"/>
          </p:cNvSpPr>
          <p:nvPr>
            <p:ph type="title"/>
          </p:nvPr>
        </p:nvSpPr>
        <p:spPr/>
        <p:txBody>
          <a:bodyPr/>
          <a:lstStyle/>
          <a:p>
            <a:pPr eaLnBrk="1" hangingPunct="1"/>
            <a:r>
              <a:rPr lang="en-US" altLang="en-US"/>
              <a:t>Segmented Topology</a:t>
            </a:r>
          </a:p>
        </p:txBody>
      </p:sp>
      <p:sp>
        <p:nvSpPr>
          <p:cNvPr id="3" name="Content Placeholder 2">
            <a:extLst>
              <a:ext uri="{FF2B5EF4-FFF2-40B4-BE49-F238E27FC236}">
                <a16:creationId xmlns:a16="http://schemas.microsoft.com/office/drawing/2014/main" id="{37ACA1FB-D7D0-46B9-8BEE-8B739432CB7F}"/>
              </a:ext>
            </a:extLst>
          </p:cNvPr>
          <p:cNvSpPr>
            <a:spLocks noGrp="1"/>
          </p:cNvSpPr>
          <p:nvPr>
            <p:ph sz="quarter" idx="1"/>
          </p:nvPr>
        </p:nvSpPr>
        <p:spPr>
          <a:xfrm>
            <a:off x="914400" y="1447800"/>
            <a:ext cx="7772400" cy="1447800"/>
          </a:xfrm>
        </p:spPr>
        <p:txBody>
          <a:bodyPr>
            <a:normAutofit/>
          </a:bodyPr>
          <a:lstStyle/>
          <a:p>
            <a:pPr marL="274320" indent="-274320" algn="just" eaLnBrk="1" fontAlgn="auto" hangingPunct="1">
              <a:spcBef>
                <a:spcPts val="580"/>
              </a:spcBef>
              <a:spcAft>
                <a:spcPts val="0"/>
              </a:spcAft>
              <a:buFont typeface="Wingdings 2"/>
              <a:buChar char=""/>
              <a:defRPr/>
            </a:pPr>
            <a:r>
              <a:rPr lang="en-US" sz="3000" dirty="0"/>
              <a:t>Ethernet has maximum cable length</a:t>
            </a:r>
          </a:p>
          <a:p>
            <a:pPr marL="274320" indent="-274320" algn="just" eaLnBrk="1" fontAlgn="auto" hangingPunct="1">
              <a:spcBef>
                <a:spcPts val="580"/>
              </a:spcBef>
              <a:spcAft>
                <a:spcPts val="0"/>
              </a:spcAft>
              <a:buFont typeface="Wingdings 2"/>
              <a:buChar char=""/>
              <a:defRPr/>
            </a:pPr>
            <a:r>
              <a:rPr lang="en-US" sz="3000" dirty="0"/>
              <a:t>Repeaters are required for long distance</a:t>
            </a:r>
          </a:p>
          <a:p>
            <a:pPr marL="274320" indent="-274320" algn="just" eaLnBrk="1" fontAlgn="auto" hangingPunct="1">
              <a:spcBef>
                <a:spcPts val="580"/>
              </a:spcBef>
              <a:spcAft>
                <a:spcPts val="0"/>
              </a:spcAft>
              <a:buFont typeface="Wingdings 2"/>
              <a:buChar char=""/>
              <a:defRPr/>
            </a:pPr>
            <a:r>
              <a:rPr lang="en-US" sz="3000" dirty="0"/>
              <a:t>Repeaters are physical layer device</a:t>
            </a:r>
          </a:p>
        </p:txBody>
      </p:sp>
      <p:pic>
        <p:nvPicPr>
          <p:cNvPr id="78852" name="Picture 2">
            <a:extLst>
              <a:ext uri="{FF2B5EF4-FFF2-40B4-BE49-F238E27FC236}">
                <a16:creationId xmlns:a16="http://schemas.microsoft.com/office/drawing/2014/main" id="{4991ACD8-8FC1-4F5B-9AA1-A006045FE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3657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F7DB9FA4-4145-426D-98CD-9A5026030E1A}"/>
              </a:ext>
            </a:extLst>
          </p:cNvPr>
          <p:cNvSpPr>
            <a:spLocks noGrp="1"/>
          </p:cNvSpPr>
          <p:nvPr>
            <p:ph type="title"/>
          </p:nvPr>
        </p:nvSpPr>
        <p:spPr/>
        <p:txBody>
          <a:bodyPr/>
          <a:lstStyle/>
          <a:p>
            <a:pPr eaLnBrk="1" hangingPunct="1"/>
            <a:r>
              <a:rPr lang="en-US" altLang="en-US"/>
              <a:t>Manchester Encoding</a:t>
            </a:r>
          </a:p>
        </p:txBody>
      </p:sp>
      <p:sp>
        <p:nvSpPr>
          <p:cNvPr id="79875" name="Content Placeholder 2">
            <a:extLst>
              <a:ext uri="{FF2B5EF4-FFF2-40B4-BE49-F238E27FC236}">
                <a16:creationId xmlns:a16="http://schemas.microsoft.com/office/drawing/2014/main" id="{8DC11CD1-410E-45FE-ACC3-1BE8B83F93B4}"/>
              </a:ext>
            </a:extLst>
          </p:cNvPr>
          <p:cNvSpPr>
            <a:spLocks noGrp="1"/>
          </p:cNvSpPr>
          <p:nvPr>
            <p:ph sz="quarter" idx="1"/>
          </p:nvPr>
        </p:nvSpPr>
        <p:spPr>
          <a:xfrm>
            <a:off x="914400" y="1447800"/>
            <a:ext cx="7772400" cy="4800600"/>
          </a:xfrm>
        </p:spPr>
        <p:txBody>
          <a:bodyPr>
            <a:normAutofit lnSpcReduction="10000"/>
          </a:bodyPr>
          <a:lstStyle/>
          <a:p>
            <a:pPr algn="just" eaLnBrk="1" hangingPunct="1"/>
            <a:r>
              <a:rPr lang="en-US" altLang="en-US" sz="3100"/>
              <a:t>None of the Ethernet use straight binary encoding</a:t>
            </a:r>
          </a:p>
          <a:p>
            <a:pPr algn="just" eaLnBrk="1" hangingPunct="1"/>
            <a:endParaRPr lang="en-US" altLang="en-US" sz="3100"/>
          </a:p>
          <a:p>
            <a:pPr algn="just" eaLnBrk="1" hangingPunct="1"/>
            <a:r>
              <a:rPr lang="en-US" altLang="en-US" sz="3100"/>
              <a:t>0 volts for 0 bit and 5 volts for bit 1: Ambiguity</a:t>
            </a:r>
          </a:p>
          <a:p>
            <a:pPr algn="just" eaLnBrk="1" hangingPunct="1"/>
            <a:endParaRPr lang="en-US" altLang="en-US" sz="3100"/>
          </a:p>
          <a:p>
            <a:pPr algn="just" eaLnBrk="1" hangingPunct="1"/>
            <a:r>
              <a:rPr lang="en-US" altLang="en-US" sz="3100"/>
              <a:t>If one station sends bit string 0001000, others might interpret it falsely as 10000000</a:t>
            </a:r>
          </a:p>
          <a:p>
            <a:pPr algn="just" eaLnBrk="1" hangingPunct="1"/>
            <a:endParaRPr lang="en-US" altLang="en-US" sz="3100"/>
          </a:p>
          <a:p>
            <a:pPr algn="just" eaLnBrk="1" hangingPunct="1"/>
            <a:r>
              <a:rPr lang="en-US" altLang="en-US" sz="3100"/>
              <a:t>because they cannot tell difference between 0 volt for 0 bit and idle sending</a:t>
            </a:r>
          </a:p>
          <a:p>
            <a:pPr algn="just" eaLnBrk="1" hangingPunct="1">
              <a:buFont typeface="Wingdings 2" panose="05020102010507070707" pitchFamily="18" charset="2"/>
              <a:buNone/>
            </a:pPr>
            <a:endParaRPr lang="en-US" altLang="en-US"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5275-F586-489D-A7C8-819AB9BC3803}"/>
              </a:ext>
            </a:extLst>
          </p:cNvPr>
          <p:cNvSpPr>
            <a:spLocks noGrp="1"/>
          </p:cNvSpPr>
          <p:nvPr>
            <p:ph type="title"/>
          </p:nvPr>
        </p:nvSpPr>
        <p:spPr/>
        <p:txBody>
          <a:bodyPr>
            <a:normAutofit/>
          </a:bodyPr>
          <a:lstStyle/>
          <a:p>
            <a:pPr eaLnBrk="1" fontAlgn="auto" hangingPunct="1">
              <a:spcAft>
                <a:spcPts val="0"/>
              </a:spcAft>
              <a:defRPr/>
            </a:pPr>
            <a:r>
              <a:rPr lang="en-US" dirty="0"/>
              <a:t>Static Channel Allocation in LANs and MANs</a:t>
            </a:r>
          </a:p>
        </p:txBody>
      </p:sp>
      <p:sp>
        <p:nvSpPr>
          <p:cNvPr id="3" name="Content Placeholder 2">
            <a:extLst>
              <a:ext uri="{FF2B5EF4-FFF2-40B4-BE49-F238E27FC236}">
                <a16:creationId xmlns:a16="http://schemas.microsoft.com/office/drawing/2014/main" id="{59F3F0DF-3E1A-460A-A61D-28054F96F35E}"/>
              </a:ext>
            </a:extLst>
          </p:cNvPr>
          <p:cNvSpPr>
            <a:spLocks noGrp="1"/>
          </p:cNvSpPr>
          <p:nvPr>
            <p:ph sz="quarter" idx="1"/>
          </p:nvPr>
        </p:nvSpPr>
        <p:spPr/>
        <p:txBody>
          <a:bodyPr>
            <a:normAutofit/>
          </a:bodyPr>
          <a:lstStyle/>
          <a:p>
            <a:pPr marL="274320" indent="-274320" algn="just" eaLnBrk="1" fontAlgn="auto" hangingPunct="1">
              <a:spcBef>
                <a:spcPts val="580"/>
              </a:spcBef>
              <a:spcAft>
                <a:spcPts val="0"/>
              </a:spcAft>
              <a:buFont typeface="Wingdings 2"/>
              <a:buChar char=""/>
              <a:defRPr/>
            </a:pPr>
            <a:r>
              <a:rPr lang="en-US" sz="3200" dirty="0"/>
              <a:t> TDM: </a:t>
            </a:r>
          </a:p>
          <a:p>
            <a:pPr marL="548640" lvl="1" algn="just" eaLnBrk="1" fontAlgn="auto" hangingPunct="1">
              <a:spcBef>
                <a:spcPts val="370"/>
              </a:spcBef>
              <a:spcAft>
                <a:spcPts val="0"/>
              </a:spcAft>
              <a:buFont typeface="Wingdings 2"/>
              <a:buChar char=""/>
              <a:defRPr/>
            </a:pPr>
            <a:r>
              <a:rPr lang="en-US" sz="2800" dirty="0"/>
              <a:t>Each user is statically allocated every Nth time slot.</a:t>
            </a:r>
          </a:p>
          <a:p>
            <a:pPr marL="548640" lvl="1" algn="just" eaLnBrk="1" fontAlgn="auto" hangingPunct="1">
              <a:spcBef>
                <a:spcPts val="370"/>
              </a:spcBef>
              <a:spcAft>
                <a:spcPts val="0"/>
              </a:spcAft>
              <a:buFont typeface="Wingdings 2"/>
              <a:buChar char=""/>
              <a:defRPr/>
            </a:pPr>
            <a:r>
              <a:rPr lang="en-US" sz="2800" dirty="0"/>
              <a:t> If a user does not use the allocated slot, it is just wasted</a:t>
            </a:r>
          </a:p>
          <a:p>
            <a:pPr marL="290513" lvl="1" indent="-290513" algn="just" eaLnBrk="1" fontAlgn="auto" hangingPunct="1">
              <a:spcBef>
                <a:spcPts val="370"/>
              </a:spcBef>
              <a:spcAft>
                <a:spcPts val="0"/>
              </a:spcAft>
              <a:buClr>
                <a:srgbClr val="C00000"/>
              </a:buClr>
              <a:buSzPct val="150000"/>
              <a:buFont typeface="Arial" pitchFamily="34" charset="0"/>
              <a:buChar char="•"/>
              <a:defRPr/>
            </a:pPr>
            <a:endParaRPr lang="en-US" sz="2800" dirty="0"/>
          </a:p>
          <a:p>
            <a:pPr marL="290513" lvl="1" indent="-290513" algn="just" eaLnBrk="1" fontAlgn="auto" hangingPunct="1">
              <a:spcBef>
                <a:spcPts val="370"/>
              </a:spcBef>
              <a:spcAft>
                <a:spcPts val="0"/>
              </a:spcAft>
              <a:buClr>
                <a:srgbClr val="C00000"/>
              </a:buClr>
              <a:buSzPct val="150000"/>
              <a:buFont typeface="Arial" pitchFamily="34" charset="0"/>
              <a:buChar char="•"/>
              <a:defRPr/>
            </a:pPr>
            <a:r>
              <a:rPr lang="en-US" sz="2800" dirty="0"/>
              <a:t> None of the traditional static channel allocation methods work well with </a:t>
            </a:r>
            <a:r>
              <a:rPr lang="en-US" sz="2800" dirty="0" err="1"/>
              <a:t>bursty</a:t>
            </a:r>
            <a:r>
              <a:rPr lang="en-US" sz="2800" dirty="0"/>
              <a:t> traffic</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63C9A091-86D0-4ECA-9D00-E67A84A56D23}"/>
              </a:ext>
            </a:extLst>
          </p:cNvPr>
          <p:cNvSpPr>
            <a:spLocks noGrp="1"/>
          </p:cNvSpPr>
          <p:nvPr>
            <p:ph type="title"/>
          </p:nvPr>
        </p:nvSpPr>
        <p:spPr/>
        <p:txBody>
          <a:bodyPr/>
          <a:lstStyle/>
          <a:p>
            <a:pPr eaLnBrk="1" hangingPunct="1"/>
            <a:r>
              <a:rPr lang="en-US" altLang="en-US"/>
              <a:t>Manchester Encoding</a:t>
            </a:r>
          </a:p>
        </p:txBody>
      </p:sp>
      <p:sp>
        <p:nvSpPr>
          <p:cNvPr id="80899" name="Content Placeholder 2">
            <a:extLst>
              <a:ext uri="{FF2B5EF4-FFF2-40B4-BE49-F238E27FC236}">
                <a16:creationId xmlns:a16="http://schemas.microsoft.com/office/drawing/2014/main" id="{835E49EB-F319-4C8C-9031-8DF149637F16}"/>
              </a:ext>
            </a:extLst>
          </p:cNvPr>
          <p:cNvSpPr>
            <a:spLocks noGrp="1"/>
          </p:cNvSpPr>
          <p:nvPr>
            <p:ph sz="quarter" idx="1"/>
          </p:nvPr>
        </p:nvSpPr>
        <p:spPr>
          <a:xfrm>
            <a:off x="914400" y="1447800"/>
            <a:ext cx="7772400" cy="4800600"/>
          </a:xfrm>
        </p:spPr>
        <p:txBody>
          <a:bodyPr/>
          <a:lstStyle/>
          <a:p>
            <a:pPr algn="just" eaLnBrk="1" hangingPunct="1"/>
            <a:r>
              <a:rPr lang="en-US" altLang="en-US" sz="3300" b="1">
                <a:solidFill>
                  <a:srgbClr val="C00000"/>
                </a:solidFill>
              </a:rPr>
              <a:t> Problem:</a:t>
            </a:r>
            <a:r>
              <a:rPr lang="en-US" altLang="en-US" sz="3300"/>
              <a:t> Need for receivers to unambiguously determine start, end or middle of each bit without reference of global clock</a:t>
            </a:r>
          </a:p>
          <a:p>
            <a:pPr algn="just" eaLnBrk="1" hangingPunct="1"/>
            <a:r>
              <a:rPr lang="en-US" altLang="en-US" sz="3300"/>
              <a:t> Two approaches</a:t>
            </a:r>
          </a:p>
          <a:p>
            <a:pPr lvl="1" algn="just" eaLnBrk="1" hangingPunct="1"/>
            <a:r>
              <a:rPr lang="en-US" altLang="en-US" sz="3100"/>
              <a:t>Manchester Encoding</a:t>
            </a:r>
          </a:p>
          <a:p>
            <a:pPr lvl="1" algn="just" eaLnBrk="1" hangingPunct="1"/>
            <a:r>
              <a:rPr lang="en-US" altLang="en-US" sz="3100"/>
              <a:t> Differential Manchester Encoding</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31CE4BA2-9137-4446-8B5E-DFE666CC22DC}"/>
              </a:ext>
            </a:extLst>
          </p:cNvPr>
          <p:cNvSpPr>
            <a:spLocks noGrp="1"/>
          </p:cNvSpPr>
          <p:nvPr>
            <p:ph type="title"/>
          </p:nvPr>
        </p:nvSpPr>
        <p:spPr/>
        <p:txBody>
          <a:bodyPr/>
          <a:lstStyle/>
          <a:p>
            <a:pPr eaLnBrk="1" hangingPunct="1"/>
            <a:r>
              <a:rPr lang="en-US" altLang="en-US"/>
              <a:t>Manchester Encoding</a:t>
            </a:r>
          </a:p>
        </p:txBody>
      </p:sp>
      <p:sp>
        <p:nvSpPr>
          <p:cNvPr id="81923" name="Content Placeholder 2">
            <a:extLst>
              <a:ext uri="{FF2B5EF4-FFF2-40B4-BE49-F238E27FC236}">
                <a16:creationId xmlns:a16="http://schemas.microsoft.com/office/drawing/2014/main" id="{990CBF1B-F39B-4FE2-A6D1-F2CDC5E871B8}"/>
              </a:ext>
            </a:extLst>
          </p:cNvPr>
          <p:cNvSpPr>
            <a:spLocks noGrp="1"/>
          </p:cNvSpPr>
          <p:nvPr>
            <p:ph sz="quarter" idx="1"/>
          </p:nvPr>
        </p:nvSpPr>
        <p:spPr>
          <a:xfrm>
            <a:off x="914400" y="1447800"/>
            <a:ext cx="7772400" cy="4800600"/>
          </a:xfrm>
        </p:spPr>
        <p:txBody>
          <a:bodyPr/>
          <a:lstStyle/>
          <a:p>
            <a:pPr algn="just" eaLnBrk="1" hangingPunct="1"/>
            <a:r>
              <a:rPr lang="en-US" altLang="en-US" sz="3300">
                <a:solidFill>
                  <a:srgbClr val="C00000"/>
                </a:solidFill>
              </a:rPr>
              <a:t> </a:t>
            </a:r>
            <a:r>
              <a:rPr lang="en-US" altLang="en-US" sz="3300"/>
              <a:t>Manchester encoding each bit period is divided into two equal intervals</a:t>
            </a:r>
          </a:p>
          <a:p>
            <a:pPr algn="just" eaLnBrk="1" hangingPunct="1"/>
            <a:r>
              <a:rPr lang="en-US" altLang="en-US" sz="3300"/>
              <a:t> A binary bit 1 is sent by having the voltage set high during the first interval and low in the second one</a:t>
            </a:r>
          </a:p>
          <a:p>
            <a:pPr algn="just" eaLnBrk="1" hangingPunct="1"/>
            <a:r>
              <a:rPr lang="en-US" altLang="en-US" sz="3300"/>
              <a:t> A binary 0 is just the reverse : first low and then high</a:t>
            </a:r>
          </a:p>
          <a:p>
            <a:pPr algn="just" eaLnBrk="1" hangingPunct="1"/>
            <a:r>
              <a:rPr lang="en-US" altLang="en-US" sz="3300"/>
              <a:t>Requires twice the bandwidth of binary encoding</a:t>
            </a:r>
            <a:endParaRPr lang="en-US" altLang="en-US" sz="31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0BA0A12B-18D7-475B-871B-0185093A7A1D}"/>
              </a:ext>
            </a:extLst>
          </p:cNvPr>
          <p:cNvSpPr>
            <a:spLocks noGrp="1"/>
          </p:cNvSpPr>
          <p:nvPr>
            <p:ph type="title"/>
          </p:nvPr>
        </p:nvSpPr>
        <p:spPr/>
        <p:txBody>
          <a:bodyPr/>
          <a:lstStyle/>
          <a:p>
            <a:pPr eaLnBrk="1" hangingPunct="1"/>
            <a:r>
              <a:rPr lang="en-US" altLang="en-US"/>
              <a:t>Manchester Encoding</a:t>
            </a:r>
          </a:p>
        </p:txBody>
      </p:sp>
      <p:pic>
        <p:nvPicPr>
          <p:cNvPr id="82947" name="Picture 4" descr="4-16">
            <a:extLst>
              <a:ext uri="{FF2B5EF4-FFF2-40B4-BE49-F238E27FC236}">
                <a16:creationId xmlns:a16="http://schemas.microsoft.com/office/drawing/2014/main" id="{96F48A99-A77B-4B6F-8F10-86CEC90574BC}"/>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066800" y="1905000"/>
            <a:ext cx="7010400" cy="3962400"/>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530726B6-0B81-4B24-88FA-70A0FEAD1030}"/>
              </a:ext>
            </a:extLst>
          </p:cNvPr>
          <p:cNvSpPr>
            <a:spLocks noGrp="1"/>
          </p:cNvSpPr>
          <p:nvPr>
            <p:ph type="title"/>
          </p:nvPr>
        </p:nvSpPr>
        <p:spPr/>
        <p:txBody>
          <a:bodyPr/>
          <a:lstStyle/>
          <a:p>
            <a:pPr eaLnBrk="1" hangingPunct="1"/>
            <a:r>
              <a:rPr lang="en-US" altLang="en-US"/>
              <a:t>Differential Manchester Encoding</a:t>
            </a:r>
          </a:p>
        </p:txBody>
      </p:sp>
      <p:sp>
        <p:nvSpPr>
          <p:cNvPr id="83971" name="Content Placeholder 2">
            <a:extLst>
              <a:ext uri="{FF2B5EF4-FFF2-40B4-BE49-F238E27FC236}">
                <a16:creationId xmlns:a16="http://schemas.microsoft.com/office/drawing/2014/main" id="{16C026B0-3241-499A-9FCB-BFA756CFD1DF}"/>
              </a:ext>
            </a:extLst>
          </p:cNvPr>
          <p:cNvSpPr>
            <a:spLocks noGrp="1"/>
          </p:cNvSpPr>
          <p:nvPr>
            <p:ph sz="quarter" idx="1"/>
          </p:nvPr>
        </p:nvSpPr>
        <p:spPr>
          <a:xfrm>
            <a:off x="914400" y="1371600"/>
            <a:ext cx="7772400" cy="4800600"/>
          </a:xfrm>
        </p:spPr>
        <p:txBody>
          <a:bodyPr/>
          <a:lstStyle/>
          <a:p>
            <a:pPr algn="just" eaLnBrk="1" hangingPunct="1"/>
            <a:r>
              <a:rPr lang="en-US" altLang="en-US" sz="3300"/>
              <a:t> Variation of basic Manchester encoding</a:t>
            </a:r>
          </a:p>
          <a:p>
            <a:pPr algn="just" eaLnBrk="1" hangingPunct="1"/>
            <a:endParaRPr lang="en-US" altLang="en-US" sz="3300"/>
          </a:p>
          <a:p>
            <a:pPr algn="just" eaLnBrk="1" hangingPunct="1"/>
            <a:r>
              <a:rPr lang="en-US" altLang="en-US" sz="3300"/>
              <a:t>1 bit is indicated by the absence of a transition at the start of interval </a:t>
            </a:r>
          </a:p>
          <a:p>
            <a:pPr algn="just" eaLnBrk="1" hangingPunct="1">
              <a:buFont typeface="Wingdings 2" panose="05020102010507070707" pitchFamily="18" charset="2"/>
              <a:buNone/>
            </a:pPr>
            <a:endParaRPr lang="en-US" altLang="en-US" sz="3300"/>
          </a:p>
          <a:p>
            <a:pPr algn="just" eaLnBrk="1" hangingPunct="1"/>
            <a:r>
              <a:rPr lang="en-US" altLang="en-US" sz="3300"/>
              <a:t>A 0 bit is indicated by the presence of a transition at the start of interval</a:t>
            </a:r>
          </a:p>
          <a:p>
            <a:pPr algn="just" eaLnBrk="1" hangingPunct="1"/>
            <a:endParaRPr lang="en-US" altLang="en-US" sz="33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226-97D4-423C-B5AD-8108A8CDF29C}"/>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sp>
        <p:nvSpPr>
          <p:cNvPr id="84995" name="Content Placeholder 2">
            <a:extLst>
              <a:ext uri="{FF2B5EF4-FFF2-40B4-BE49-F238E27FC236}">
                <a16:creationId xmlns:a16="http://schemas.microsoft.com/office/drawing/2014/main" id="{8126E3E3-A5FB-41BF-9381-430214CEA4AF}"/>
              </a:ext>
            </a:extLst>
          </p:cNvPr>
          <p:cNvSpPr>
            <a:spLocks noGrp="1"/>
          </p:cNvSpPr>
          <p:nvPr>
            <p:ph sz="quarter" idx="1"/>
          </p:nvPr>
        </p:nvSpPr>
        <p:spPr>
          <a:xfrm>
            <a:off x="914400" y="1371600"/>
            <a:ext cx="7772400" cy="2895600"/>
          </a:xfrm>
        </p:spPr>
        <p:txBody>
          <a:bodyPr/>
          <a:lstStyle/>
          <a:p>
            <a:pPr algn="just" eaLnBrk="1" hangingPunct="1"/>
            <a:r>
              <a:rPr lang="en-US" altLang="en-US" sz="3300"/>
              <a:t> DIX (DEC, Intel, Xerox) frame structure </a:t>
            </a:r>
          </a:p>
          <a:p>
            <a:pPr algn="just" eaLnBrk="1" hangingPunct="1"/>
            <a:r>
              <a:rPr lang="en-US" altLang="en-US" sz="3300"/>
              <a:t> Preamble bit pattern : 10101010</a:t>
            </a:r>
          </a:p>
          <a:p>
            <a:pPr algn="just" eaLnBrk="1" hangingPunct="1"/>
            <a:r>
              <a:rPr lang="en-US" altLang="en-US" sz="3300"/>
              <a:t> Manchester encoding of this pattern produces a 10 MHz square wave for 6.4 µsec.</a:t>
            </a:r>
          </a:p>
          <a:p>
            <a:pPr algn="just" eaLnBrk="1" hangingPunct="1">
              <a:buFont typeface="Wingdings 2" panose="05020102010507070707" pitchFamily="18" charset="2"/>
              <a:buNone/>
            </a:pPr>
            <a:endParaRPr lang="en-US" altLang="en-US" sz="3300"/>
          </a:p>
        </p:txBody>
      </p:sp>
      <p:pic>
        <p:nvPicPr>
          <p:cNvPr id="84996" name="Picture 3">
            <a:extLst>
              <a:ext uri="{FF2B5EF4-FFF2-40B4-BE49-F238E27FC236}">
                <a16:creationId xmlns:a16="http://schemas.microsoft.com/office/drawing/2014/main" id="{CAEA7B18-D57E-40A5-9A9B-AD1938E59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419600"/>
            <a:ext cx="7239000"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86F9-377E-4065-82A6-CF56F827753C}"/>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sp>
        <p:nvSpPr>
          <p:cNvPr id="86019" name="Content Placeholder 2">
            <a:extLst>
              <a:ext uri="{FF2B5EF4-FFF2-40B4-BE49-F238E27FC236}">
                <a16:creationId xmlns:a16="http://schemas.microsoft.com/office/drawing/2014/main" id="{54B2D9EB-FB01-4B24-8E16-96D0C4B34123}"/>
              </a:ext>
            </a:extLst>
          </p:cNvPr>
          <p:cNvSpPr>
            <a:spLocks noGrp="1"/>
          </p:cNvSpPr>
          <p:nvPr>
            <p:ph sz="quarter" idx="1"/>
          </p:nvPr>
        </p:nvSpPr>
        <p:spPr>
          <a:xfrm>
            <a:off x="914400" y="1371600"/>
            <a:ext cx="7772400" cy="4876800"/>
          </a:xfrm>
        </p:spPr>
        <p:txBody>
          <a:bodyPr/>
          <a:lstStyle/>
          <a:p>
            <a:pPr algn="just" eaLnBrk="1" hangingPunct="1"/>
            <a:r>
              <a:rPr lang="en-US" altLang="en-US" sz="3300"/>
              <a:t> Two addresses for source and destination</a:t>
            </a:r>
          </a:p>
          <a:p>
            <a:pPr algn="just" eaLnBrk="1" hangingPunct="1"/>
            <a:r>
              <a:rPr lang="en-US" altLang="en-US" sz="3300"/>
              <a:t> address of 2 bytes or 6 bytes are allowed</a:t>
            </a:r>
          </a:p>
          <a:p>
            <a:pPr algn="just" eaLnBrk="1" hangingPunct="1"/>
            <a:r>
              <a:rPr lang="en-US" altLang="en-US" sz="3300"/>
              <a:t> Destination address higher order bit is 0 for ordinary address</a:t>
            </a:r>
          </a:p>
          <a:p>
            <a:pPr algn="just" eaLnBrk="1" hangingPunct="1"/>
            <a:r>
              <a:rPr lang="en-US" altLang="en-US" sz="3300"/>
              <a:t> 1 for group address : Multicasting</a:t>
            </a:r>
          </a:p>
          <a:p>
            <a:pPr algn="just" eaLnBrk="1" hangingPunct="1"/>
            <a:r>
              <a:rPr lang="en-US" altLang="en-US" sz="3300"/>
              <a:t> All 1 for broadcast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A2B1-3630-46C0-B248-505A965156B0}"/>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sp>
        <p:nvSpPr>
          <p:cNvPr id="87043" name="Content Placeholder 2">
            <a:extLst>
              <a:ext uri="{FF2B5EF4-FFF2-40B4-BE49-F238E27FC236}">
                <a16:creationId xmlns:a16="http://schemas.microsoft.com/office/drawing/2014/main" id="{88CC1478-A29F-483C-A5C4-B3F193D7ABD9}"/>
              </a:ext>
            </a:extLst>
          </p:cNvPr>
          <p:cNvSpPr>
            <a:spLocks noGrp="1"/>
          </p:cNvSpPr>
          <p:nvPr>
            <p:ph sz="quarter" idx="1"/>
          </p:nvPr>
        </p:nvSpPr>
        <p:spPr>
          <a:xfrm>
            <a:off x="914400" y="1371600"/>
            <a:ext cx="7772400" cy="4876800"/>
          </a:xfrm>
        </p:spPr>
        <p:txBody>
          <a:bodyPr>
            <a:normAutofit lnSpcReduction="10000"/>
          </a:bodyPr>
          <a:lstStyle/>
          <a:p>
            <a:pPr algn="just" eaLnBrk="1" hangingPunct="1"/>
            <a:r>
              <a:rPr lang="en-US" altLang="en-US" sz="3300"/>
              <a:t> Bit 46 is used to check for global address and local address</a:t>
            </a:r>
          </a:p>
          <a:p>
            <a:pPr algn="just" eaLnBrk="1" hangingPunct="1"/>
            <a:r>
              <a:rPr lang="en-US" altLang="en-US" sz="3300"/>
              <a:t> Local address are assigned by each network administrator</a:t>
            </a:r>
          </a:p>
          <a:p>
            <a:pPr algn="just" eaLnBrk="1" hangingPunct="1"/>
            <a:r>
              <a:rPr lang="en-US" altLang="en-US" sz="3300"/>
              <a:t> Have no significance outside the network</a:t>
            </a:r>
          </a:p>
          <a:p>
            <a:pPr algn="just" eaLnBrk="1" hangingPunct="1"/>
            <a:r>
              <a:rPr lang="en-US" altLang="en-US" sz="3300"/>
              <a:t> Global address are assigned by IEEE to ensure no two stations in world have same address</a:t>
            </a:r>
          </a:p>
          <a:p>
            <a:pPr algn="just" eaLnBrk="1" hangingPunct="1"/>
            <a:r>
              <a:rPr lang="en-US" altLang="en-US" sz="3300"/>
              <a:t>With 48-2= 46 bits, there are about 7 * 10</a:t>
            </a:r>
            <a:r>
              <a:rPr lang="en-US" altLang="en-US" sz="3300" baseline="30000"/>
              <a:t>3</a:t>
            </a:r>
            <a:r>
              <a:rPr lang="en-US" altLang="en-US" sz="3300" baseline="-25000"/>
              <a:t>  </a:t>
            </a:r>
            <a:r>
              <a:rPr lang="en-US" altLang="en-US" sz="3300"/>
              <a:t>  global addresses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6B0D-9E75-43B5-9250-6979C4572BFE}"/>
              </a:ext>
            </a:extLst>
          </p:cNvPr>
          <p:cNvSpPr>
            <a:spLocks noGrp="1"/>
          </p:cNvSpPr>
          <p:nvPr>
            <p:ph type="title"/>
          </p:nvPr>
        </p:nvSpPr>
        <p:spPr>
          <a:xfrm>
            <a:off x="914400" y="274638"/>
            <a:ext cx="7772400" cy="715962"/>
          </a:xfrm>
        </p:spPr>
        <p:txBody>
          <a:bodyPr>
            <a:normAutofit fontScale="90000"/>
          </a:bodyPr>
          <a:lstStyle/>
          <a:p>
            <a:pPr eaLnBrk="1" fontAlgn="auto" hangingPunct="1">
              <a:spcAft>
                <a:spcPts val="0"/>
              </a:spcAft>
              <a:defRPr/>
            </a:pPr>
            <a:r>
              <a:rPr lang="en-US" dirty="0"/>
              <a:t>The Ethernet MAC sub layer Protocol</a:t>
            </a:r>
          </a:p>
        </p:txBody>
      </p:sp>
      <p:sp>
        <p:nvSpPr>
          <p:cNvPr id="88067" name="Content Placeholder 2">
            <a:extLst>
              <a:ext uri="{FF2B5EF4-FFF2-40B4-BE49-F238E27FC236}">
                <a16:creationId xmlns:a16="http://schemas.microsoft.com/office/drawing/2014/main" id="{8CEC84E0-E59C-4DC0-9F59-11ED75613E2B}"/>
              </a:ext>
            </a:extLst>
          </p:cNvPr>
          <p:cNvSpPr>
            <a:spLocks noGrp="1"/>
          </p:cNvSpPr>
          <p:nvPr>
            <p:ph sz="quarter" idx="1"/>
          </p:nvPr>
        </p:nvSpPr>
        <p:spPr>
          <a:xfrm>
            <a:off x="914400" y="1066800"/>
            <a:ext cx="7772400" cy="5334000"/>
          </a:xfrm>
        </p:spPr>
        <p:txBody>
          <a:bodyPr>
            <a:normAutofit lnSpcReduction="10000"/>
          </a:bodyPr>
          <a:lstStyle/>
          <a:p>
            <a:pPr algn="just" eaLnBrk="1" hangingPunct="1"/>
            <a:r>
              <a:rPr lang="en-US" altLang="en-US" sz="3100"/>
              <a:t>Type field: Tells the receiver what to do with frame. it specifies which process to give the frame to.</a:t>
            </a:r>
          </a:p>
          <a:p>
            <a:pPr algn="just" eaLnBrk="1" hangingPunct="1"/>
            <a:r>
              <a:rPr lang="en-US" altLang="en-US" sz="3100"/>
              <a:t>Data field: max up to 1500 bytes</a:t>
            </a:r>
          </a:p>
          <a:p>
            <a:pPr algn="just" eaLnBrk="1" hangingPunct="1"/>
            <a:r>
              <a:rPr lang="en-US" altLang="en-US" sz="3100"/>
              <a:t> There is also constraint for minimum size of frame </a:t>
            </a:r>
          </a:p>
          <a:p>
            <a:pPr algn="just" eaLnBrk="1" hangingPunct="1"/>
            <a:r>
              <a:rPr lang="en-US" altLang="en-US" sz="3100"/>
              <a:t>If data field is of 0 bytes it causes a problem</a:t>
            </a:r>
          </a:p>
          <a:p>
            <a:pPr algn="just" eaLnBrk="1" hangingPunct="1"/>
            <a:r>
              <a:rPr lang="en-US" altLang="en-US" sz="3100"/>
              <a:t> When a transmitter detects collision, it truncates the current frame</a:t>
            </a:r>
          </a:p>
          <a:p>
            <a:pPr algn="just" eaLnBrk="1" hangingPunct="1"/>
            <a:r>
              <a:rPr lang="en-US" altLang="en-US" sz="3100"/>
              <a:t> So many stray bits and pieces of frames appear on the cable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E271-8207-49EC-93E7-634F5C6F293B}"/>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sp>
        <p:nvSpPr>
          <p:cNvPr id="89091" name="Content Placeholder 2">
            <a:extLst>
              <a:ext uri="{FF2B5EF4-FFF2-40B4-BE49-F238E27FC236}">
                <a16:creationId xmlns:a16="http://schemas.microsoft.com/office/drawing/2014/main" id="{11BC15C4-D1CC-4913-8C91-0A631ACB224E}"/>
              </a:ext>
            </a:extLst>
          </p:cNvPr>
          <p:cNvSpPr>
            <a:spLocks noGrp="1"/>
          </p:cNvSpPr>
          <p:nvPr>
            <p:ph sz="quarter" idx="1"/>
          </p:nvPr>
        </p:nvSpPr>
        <p:spPr>
          <a:xfrm>
            <a:off x="914400" y="1371600"/>
            <a:ext cx="7772400" cy="4876800"/>
          </a:xfrm>
        </p:spPr>
        <p:txBody>
          <a:bodyPr/>
          <a:lstStyle/>
          <a:p>
            <a:pPr algn="just" eaLnBrk="1" hangingPunct="1"/>
            <a:r>
              <a:rPr lang="en-US" altLang="en-US" sz="3100"/>
              <a:t> How receiver will distinguish between valid frames and garbled frames even when data of valid frame is 0 bytes</a:t>
            </a:r>
          </a:p>
          <a:p>
            <a:pPr algn="just" eaLnBrk="1" hangingPunct="1"/>
            <a:r>
              <a:rPr lang="en-US" altLang="en-US" sz="3100"/>
              <a:t> So condition is decided that minimum frame size should be 64 bytes long</a:t>
            </a:r>
          </a:p>
          <a:p>
            <a:pPr algn="just" eaLnBrk="1" hangingPunct="1"/>
            <a:r>
              <a:rPr lang="en-US" altLang="en-US" sz="3100"/>
              <a:t> When data field is less than 46 bytes, </a:t>
            </a:r>
            <a:r>
              <a:rPr lang="en-US" altLang="en-US" sz="3100" b="1"/>
              <a:t>padding field</a:t>
            </a:r>
            <a:r>
              <a:rPr lang="en-US" altLang="en-US" sz="3100"/>
              <a:t> is used to fill out the frame up to minimum size.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D9EA-8F4F-438E-A9F0-1AC7BA6170CF}"/>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pic>
        <p:nvPicPr>
          <p:cNvPr id="90115" name="Picture 5" descr="4-09">
            <a:extLst>
              <a:ext uri="{FF2B5EF4-FFF2-40B4-BE49-F238E27FC236}">
                <a16:creationId xmlns:a16="http://schemas.microsoft.com/office/drawing/2014/main" id="{76457F58-8FC3-4C86-AF06-B7C6E406E24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524000" y="1981200"/>
            <a:ext cx="6096000" cy="3581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E82F-3AF8-48DC-91B1-F9092C3A4F6C}"/>
              </a:ext>
            </a:extLst>
          </p:cNvPr>
          <p:cNvSpPr>
            <a:spLocks noGrp="1"/>
          </p:cNvSpPr>
          <p:nvPr>
            <p:ph type="title"/>
          </p:nvPr>
        </p:nvSpPr>
        <p:spPr/>
        <p:txBody>
          <a:bodyPr>
            <a:normAutofit/>
          </a:bodyPr>
          <a:lstStyle/>
          <a:p>
            <a:pPr eaLnBrk="1" fontAlgn="auto" hangingPunct="1">
              <a:spcAft>
                <a:spcPts val="0"/>
              </a:spcAft>
              <a:defRPr/>
            </a:pPr>
            <a:r>
              <a:rPr lang="en-US" dirty="0"/>
              <a:t>Dynamic Channel Allocation in LANs and MANs</a:t>
            </a:r>
          </a:p>
        </p:txBody>
      </p:sp>
      <p:sp>
        <p:nvSpPr>
          <p:cNvPr id="15363" name="Content Placeholder 2">
            <a:extLst>
              <a:ext uri="{FF2B5EF4-FFF2-40B4-BE49-F238E27FC236}">
                <a16:creationId xmlns:a16="http://schemas.microsoft.com/office/drawing/2014/main" id="{86F5AC95-B7E5-4918-97FD-EE1178425767}"/>
              </a:ext>
            </a:extLst>
          </p:cNvPr>
          <p:cNvSpPr>
            <a:spLocks noGrp="1"/>
          </p:cNvSpPr>
          <p:nvPr>
            <p:ph sz="quarter" idx="1"/>
          </p:nvPr>
        </p:nvSpPr>
        <p:spPr/>
        <p:txBody>
          <a:bodyPr>
            <a:normAutofit lnSpcReduction="10000"/>
          </a:bodyPr>
          <a:lstStyle/>
          <a:p>
            <a:pPr algn="just" eaLnBrk="1" hangingPunct="1"/>
            <a:r>
              <a:rPr lang="en-US" altLang="en-US" sz="3500" dirty="0"/>
              <a:t>Assumptions for dynamic channel allocation:</a:t>
            </a:r>
          </a:p>
          <a:p>
            <a:pPr lvl="1" algn="just" eaLnBrk="1" hangingPunct="1"/>
            <a:r>
              <a:rPr lang="en-US" altLang="en-US" sz="2800" dirty="0"/>
              <a:t>Station model</a:t>
            </a:r>
          </a:p>
          <a:p>
            <a:pPr lvl="1" algn="just" eaLnBrk="1" hangingPunct="1"/>
            <a:r>
              <a:rPr lang="en-US" altLang="en-US" sz="2800" dirty="0"/>
              <a:t>Single channel assumption</a:t>
            </a:r>
          </a:p>
          <a:p>
            <a:pPr lvl="1" algn="just" eaLnBrk="1" hangingPunct="1"/>
            <a:r>
              <a:rPr lang="en-US" altLang="en-US" sz="2800" dirty="0"/>
              <a:t>Collision assumption</a:t>
            </a:r>
          </a:p>
          <a:p>
            <a:pPr lvl="1" algn="just" eaLnBrk="1" hangingPunct="1"/>
            <a:r>
              <a:rPr lang="en-US" altLang="en-US" sz="2800" dirty="0"/>
              <a:t> Continuous Time</a:t>
            </a:r>
          </a:p>
          <a:p>
            <a:pPr lvl="1" algn="just" eaLnBrk="1" hangingPunct="1"/>
            <a:r>
              <a:rPr lang="en-US" altLang="en-US" sz="2800" dirty="0"/>
              <a:t> Slotted Time</a:t>
            </a:r>
          </a:p>
          <a:p>
            <a:pPr lvl="1" algn="just" eaLnBrk="1" hangingPunct="1"/>
            <a:r>
              <a:rPr lang="en-US" altLang="en-US" sz="2800" dirty="0"/>
              <a:t> Carrier Sense</a:t>
            </a:r>
          </a:p>
          <a:p>
            <a:pPr lvl="1" algn="just" eaLnBrk="1" hangingPunct="1"/>
            <a:r>
              <a:rPr lang="en-US" altLang="en-US" sz="2800" dirty="0"/>
              <a:t> No Carrier Sense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7FF4-9519-4A21-A3E7-8D02B8094710}"/>
              </a:ext>
            </a:extLst>
          </p:cNvPr>
          <p:cNvSpPr>
            <a:spLocks noGrp="1"/>
          </p:cNvSpPr>
          <p:nvPr>
            <p:ph type="title"/>
          </p:nvPr>
        </p:nvSpPr>
        <p:spPr/>
        <p:txBody>
          <a:bodyPr>
            <a:normAutofit/>
          </a:bodyPr>
          <a:lstStyle/>
          <a:p>
            <a:pPr eaLnBrk="1" fontAlgn="auto" hangingPunct="1">
              <a:spcAft>
                <a:spcPts val="0"/>
              </a:spcAft>
              <a:defRPr/>
            </a:pPr>
            <a:r>
              <a:rPr lang="en-US" dirty="0"/>
              <a:t>The Ethernet MAC sub layer Protocol</a:t>
            </a:r>
          </a:p>
        </p:txBody>
      </p:sp>
      <p:sp>
        <p:nvSpPr>
          <p:cNvPr id="91139" name="Content Placeholder 2">
            <a:extLst>
              <a:ext uri="{FF2B5EF4-FFF2-40B4-BE49-F238E27FC236}">
                <a16:creationId xmlns:a16="http://schemas.microsoft.com/office/drawing/2014/main" id="{632D4D7C-E80F-40F1-9103-8FBAC3AF39B4}"/>
              </a:ext>
            </a:extLst>
          </p:cNvPr>
          <p:cNvSpPr>
            <a:spLocks noGrp="1"/>
          </p:cNvSpPr>
          <p:nvPr>
            <p:ph sz="quarter" idx="1"/>
          </p:nvPr>
        </p:nvSpPr>
        <p:spPr>
          <a:xfrm>
            <a:off x="914400" y="1371600"/>
            <a:ext cx="7772400" cy="4876800"/>
          </a:xfrm>
        </p:spPr>
        <p:txBody>
          <a:bodyPr/>
          <a:lstStyle/>
          <a:p>
            <a:pPr algn="just" eaLnBrk="1" hangingPunct="1"/>
            <a:r>
              <a:rPr lang="en-US" altLang="en-US" sz="3100"/>
              <a:t> Checksum field: Used for error detection</a:t>
            </a:r>
          </a:p>
          <a:p>
            <a:pPr algn="just" eaLnBrk="1" hangingPunct="1"/>
            <a:r>
              <a:rPr lang="en-US" altLang="en-US" sz="3100"/>
              <a:t> 32 bit hash code</a:t>
            </a:r>
          </a:p>
          <a:p>
            <a:pPr algn="just" eaLnBrk="1" hangingPunct="1">
              <a:buFont typeface="Wingdings 2" panose="05020102010507070707" pitchFamily="18" charset="2"/>
              <a:buNone/>
            </a:pPr>
            <a:endParaRPr lang="en-US" altLang="en-US" sz="31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E141-D424-476B-88DC-FAE689EEFCC7}"/>
              </a:ext>
            </a:extLst>
          </p:cNvPr>
          <p:cNvSpPr>
            <a:spLocks noGrp="1"/>
          </p:cNvSpPr>
          <p:nvPr>
            <p:ph type="title"/>
          </p:nvPr>
        </p:nvSpPr>
        <p:spPr/>
        <p:txBody>
          <a:bodyPr>
            <a:normAutofit/>
          </a:bodyPr>
          <a:lstStyle/>
          <a:p>
            <a:pPr eaLnBrk="1" fontAlgn="auto" hangingPunct="1">
              <a:spcAft>
                <a:spcPts val="0"/>
              </a:spcAft>
              <a:defRPr/>
            </a:pPr>
            <a:r>
              <a:rPr lang="en-US" dirty="0"/>
              <a:t>The Binary Exponential Back off Algorithm</a:t>
            </a:r>
          </a:p>
        </p:txBody>
      </p:sp>
      <p:sp>
        <p:nvSpPr>
          <p:cNvPr id="92163" name="Content Placeholder 2">
            <a:extLst>
              <a:ext uri="{FF2B5EF4-FFF2-40B4-BE49-F238E27FC236}">
                <a16:creationId xmlns:a16="http://schemas.microsoft.com/office/drawing/2014/main" id="{FD38069D-4E56-4AD9-9312-E35168FB44D3}"/>
              </a:ext>
            </a:extLst>
          </p:cNvPr>
          <p:cNvSpPr>
            <a:spLocks noGrp="1"/>
          </p:cNvSpPr>
          <p:nvPr>
            <p:ph sz="quarter" idx="1"/>
          </p:nvPr>
        </p:nvSpPr>
        <p:spPr>
          <a:xfrm>
            <a:off x="914400" y="1371600"/>
            <a:ext cx="7772400" cy="4876800"/>
          </a:xfrm>
        </p:spPr>
        <p:txBody>
          <a:bodyPr/>
          <a:lstStyle/>
          <a:p>
            <a:pPr algn="just" eaLnBrk="1" hangingPunct="1"/>
            <a:r>
              <a:rPr lang="en-US" altLang="en-US" sz="3100"/>
              <a:t>Slot time has been set to 512 bit times or 51.2 µsec</a:t>
            </a:r>
          </a:p>
          <a:p>
            <a:pPr algn="just" eaLnBrk="1" hangingPunct="1"/>
            <a:endParaRPr lang="en-US" altLang="en-US" sz="3100"/>
          </a:p>
          <a:p>
            <a:pPr algn="just" eaLnBrk="1" hangingPunct="1"/>
            <a:r>
              <a:rPr lang="en-US" altLang="en-US" sz="3100"/>
              <a:t>After the first collision each station waits wither 0 or 1 slot times before trying again</a:t>
            </a:r>
          </a:p>
          <a:p>
            <a:pPr algn="just" eaLnBrk="1" hangingPunct="1"/>
            <a:endParaRPr lang="en-US" altLang="en-US" sz="3100"/>
          </a:p>
          <a:p>
            <a:pPr algn="just" eaLnBrk="1" hangingPunct="1"/>
            <a:r>
              <a:rPr lang="en-US" altLang="en-US" sz="3100"/>
              <a:t>If two stations collide and each picks the same random number they will collide again</a:t>
            </a:r>
          </a:p>
          <a:p>
            <a:pPr algn="just" eaLnBrk="1" hangingPunct="1">
              <a:buFont typeface="Wingdings 2" panose="05020102010507070707" pitchFamily="18" charset="2"/>
              <a:buNone/>
            </a:pPr>
            <a:endParaRPr lang="en-US" altLang="en-US" sz="31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6E6B-7256-4249-A810-DEDD4E88A185}"/>
              </a:ext>
            </a:extLst>
          </p:cNvPr>
          <p:cNvSpPr>
            <a:spLocks noGrp="1"/>
          </p:cNvSpPr>
          <p:nvPr>
            <p:ph type="title"/>
          </p:nvPr>
        </p:nvSpPr>
        <p:spPr/>
        <p:txBody>
          <a:bodyPr>
            <a:normAutofit/>
          </a:bodyPr>
          <a:lstStyle/>
          <a:p>
            <a:pPr eaLnBrk="1" fontAlgn="auto" hangingPunct="1">
              <a:spcAft>
                <a:spcPts val="0"/>
              </a:spcAft>
              <a:defRPr/>
            </a:pPr>
            <a:r>
              <a:rPr lang="en-US" dirty="0"/>
              <a:t>The Binary Exponential Back off Algorithm</a:t>
            </a:r>
          </a:p>
        </p:txBody>
      </p:sp>
      <p:sp>
        <p:nvSpPr>
          <p:cNvPr id="93187" name="Content Placeholder 2">
            <a:extLst>
              <a:ext uri="{FF2B5EF4-FFF2-40B4-BE49-F238E27FC236}">
                <a16:creationId xmlns:a16="http://schemas.microsoft.com/office/drawing/2014/main" id="{6D9A6BAD-7DEA-497D-A4D6-03FE658B5EB8}"/>
              </a:ext>
            </a:extLst>
          </p:cNvPr>
          <p:cNvSpPr>
            <a:spLocks noGrp="1"/>
          </p:cNvSpPr>
          <p:nvPr>
            <p:ph sz="quarter" idx="1"/>
          </p:nvPr>
        </p:nvSpPr>
        <p:spPr>
          <a:xfrm>
            <a:off x="914400" y="1371600"/>
            <a:ext cx="7772400" cy="4876800"/>
          </a:xfrm>
        </p:spPr>
        <p:txBody>
          <a:bodyPr/>
          <a:lstStyle/>
          <a:p>
            <a:pPr algn="just" eaLnBrk="1" hangingPunct="1"/>
            <a:r>
              <a:rPr lang="en-US" altLang="en-US" sz="3100"/>
              <a:t>After the second collision each one picks either 0, 1, 2 or3 at random and waits that number of slot times</a:t>
            </a:r>
          </a:p>
          <a:p>
            <a:pPr algn="just" eaLnBrk="1" hangingPunct="1"/>
            <a:endParaRPr lang="en-US" altLang="en-US" sz="3100"/>
          </a:p>
          <a:p>
            <a:pPr algn="just" eaLnBrk="1" hangingPunct="1"/>
            <a:r>
              <a:rPr lang="en-US" altLang="en-US" sz="3100"/>
              <a:t> If a third collision occurs (Probability 0.25) then the number of slot to wait is chosen from the interval 0 to 2</a:t>
            </a:r>
            <a:r>
              <a:rPr lang="en-US" altLang="en-US" sz="3100" baseline="30000"/>
              <a:t>3</a:t>
            </a:r>
            <a:r>
              <a:rPr lang="en-US" altLang="en-US" sz="3100"/>
              <a:t>-1.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1359-C4B0-4554-99F0-413B1C6D9AD6}"/>
              </a:ext>
            </a:extLst>
          </p:cNvPr>
          <p:cNvSpPr>
            <a:spLocks noGrp="1"/>
          </p:cNvSpPr>
          <p:nvPr>
            <p:ph type="title"/>
          </p:nvPr>
        </p:nvSpPr>
        <p:spPr/>
        <p:txBody>
          <a:bodyPr>
            <a:normAutofit/>
          </a:bodyPr>
          <a:lstStyle/>
          <a:p>
            <a:pPr eaLnBrk="1" fontAlgn="auto" hangingPunct="1">
              <a:spcAft>
                <a:spcPts val="0"/>
              </a:spcAft>
              <a:defRPr/>
            </a:pPr>
            <a:r>
              <a:rPr lang="en-US" dirty="0"/>
              <a:t>The Binary Exponential Back off Algorithm</a:t>
            </a:r>
          </a:p>
        </p:txBody>
      </p:sp>
      <p:sp>
        <p:nvSpPr>
          <p:cNvPr id="94211" name="Content Placeholder 2">
            <a:extLst>
              <a:ext uri="{FF2B5EF4-FFF2-40B4-BE49-F238E27FC236}">
                <a16:creationId xmlns:a16="http://schemas.microsoft.com/office/drawing/2014/main" id="{65D14784-8245-4F8C-A097-1A53800DD5BB}"/>
              </a:ext>
            </a:extLst>
          </p:cNvPr>
          <p:cNvSpPr>
            <a:spLocks noGrp="1"/>
          </p:cNvSpPr>
          <p:nvPr>
            <p:ph sz="quarter" idx="1"/>
          </p:nvPr>
        </p:nvSpPr>
        <p:spPr>
          <a:xfrm>
            <a:off x="914400" y="1371600"/>
            <a:ext cx="7772400" cy="4876800"/>
          </a:xfrm>
        </p:spPr>
        <p:txBody>
          <a:bodyPr/>
          <a:lstStyle/>
          <a:p>
            <a:pPr algn="just" eaLnBrk="1" hangingPunct="1"/>
            <a:r>
              <a:rPr lang="en-US" altLang="en-US" sz="3100"/>
              <a:t> In general after i collision, a random number between 0 and 2</a:t>
            </a:r>
            <a:r>
              <a:rPr lang="en-US" altLang="en-US" sz="3100" baseline="30000"/>
              <a:t>i  </a:t>
            </a:r>
            <a:r>
              <a:rPr lang="en-US" altLang="en-US" sz="3100"/>
              <a:t> - 1 is chosen and that number of slots is skipped</a:t>
            </a:r>
          </a:p>
          <a:p>
            <a:pPr algn="just" eaLnBrk="1" hangingPunct="1"/>
            <a:r>
              <a:rPr lang="en-US" altLang="en-US" sz="3100"/>
              <a:t> After 16 collisions controller reports failure back to computer</a:t>
            </a:r>
          </a:p>
          <a:p>
            <a:pPr algn="just" eaLnBrk="1" hangingPunct="1"/>
            <a:r>
              <a:rPr lang="en-US" altLang="en-US" sz="3100"/>
              <a:t>  This algorithm is known as </a:t>
            </a:r>
            <a:r>
              <a:rPr lang="en-US" altLang="en-US" sz="3100" b="1"/>
              <a:t>binary exponential back off algorithm.</a:t>
            </a:r>
            <a:endParaRPr lang="en-US" altLang="en-US" sz="3100" b="1" baseline="300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0A777F0B-014A-45E2-8321-495793BB879B}"/>
              </a:ext>
            </a:extLst>
          </p:cNvPr>
          <p:cNvSpPr>
            <a:spLocks noGrp="1"/>
          </p:cNvSpPr>
          <p:nvPr>
            <p:ph type="title"/>
          </p:nvPr>
        </p:nvSpPr>
        <p:spPr/>
        <p:txBody>
          <a:bodyPr/>
          <a:lstStyle/>
          <a:p>
            <a:pPr eaLnBrk="1" hangingPunct="1"/>
            <a:r>
              <a:rPr lang="en-US" altLang="en-US"/>
              <a:t>Switched Ethernet</a:t>
            </a:r>
          </a:p>
        </p:txBody>
      </p:sp>
      <p:sp>
        <p:nvSpPr>
          <p:cNvPr id="95235" name="Content Placeholder 2">
            <a:extLst>
              <a:ext uri="{FF2B5EF4-FFF2-40B4-BE49-F238E27FC236}">
                <a16:creationId xmlns:a16="http://schemas.microsoft.com/office/drawing/2014/main" id="{B056E51A-2954-4424-A810-35E62D30E7CF}"/>
              </a:ext>
            </a:extLst>
          </p:cNvPr>
          <p:cNvSpPr>
            <a:spLocks noGrp="1"/>
          </p:cNvSpPr>
          <p:nvPr>
            <p:ph sz="quarter" idx="1"/>
          </p:nvPr>
        </p:nvSpPr>
        <p:spPr>
          <a:xfrm>
            <a:off x="914400" y="1371600"/>
            <a:ext cx="7772400" cy="4876800"/>
          </a:xfrm>
        </p:spPr>
        <p:txBody>
          <a:bodyPr/>
          <a:lstStyle/>
          <a:p>
            <a:pPr algn="just" eaLnBrk="1" hangingPunct="1"/>
            <a:r>
              <a:rPr lang="en-US" altLang="en-US" sz="3100"/>
              <a:t>  As more and more stations are added, traffic will increase and LAN will saturate</a:t>
            </a:r>
          </a:p>
          <a:p>
            <a:pPr algn="just" eaLnBrk="1" hangingPunct="1">
              <a:buFont typeface="Wingdings 2" panose="05020102010507070707" pitchFamily="18" charset="2"/>
              <a:buNone/>
            </a:pPr>
            <a:endParaRPr lang="en-US" altLang="en-US" sz="3100"/>
          </a:p>
          <a:p>
            <a:pPr algn="just" eaLnBrk="1" hangingPunct="1"/>
            <a:r>
              <a:rPr lang="en-US" altLang="en-US" sz="3100"/>
              <a:t>One way increase speed from 10 Mbps to 100 Mbps. </a:t>
            </a:r>
          </a:p>
          <a:p>
            <a:pPr algn="just" eaLnBrk="1" hangingPunct="1"/>
            <a:endParaRPr lang="en-US" altLang="en-US" sz="3100"/>
          </a:p>
          <a:p>
            <a:pPr algn="just" eaLnBrk="1" hangingPunct="1"/>
            <a:r>
              <a:rPr lang="en-US" altLang="en-US" sz="3100"/>
              <a:t>But with growth of multimedia, even a 100 Mbps or 1Gbps Ethernet can become saturate.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58AA9BF8-6500-4A34-8F3F-98EB4913CFC1}"/>
              </a:ext>
            </a:extLst>
          </p:cNvPr>
          <p:cNvSpPr>
            <a:spLocks noGrp="1"/>
          </p:cNvSpPr>
          <p:nvPr>
            <p:ph type="title"/>
          </p:nvPr>
        </p:nvSpPr>
        <p:spPr/>
        <p:txBody>
          <a:bodyPr/>
          <a:lstStyle/>
          <a:p>
            <a:pPr eaLnBrk="1" hangingPunct="1"/>
            <a:r>
              <a:rPr lang="en-US" altLang="en-US"/>
              <a:t>Switched Ethernet</a:t>
            </a:r>
          </a:p>
        </p:txBody>
      </p:sp>
      <p:sp>
        <p:nvSpPr>
          <p:cNvPr id="96259" name="Content Placeholder 2">
            <a:extLst>
              <a:ext uri="{FF2B5EF4-FFF2-40B4-BE49-F238E27FC236}">
                <a16:creationId xmlns:a16="http://schemas.microsoft.com/office/drawing/2014/main" id="{FD55212C-9B3D-42F1-8BFA-706CF45292F9}"/>
              </a:ext>
            </a:extLst>
          </p:cNvPr>
          <p:cNvSpPr>
            <a:spLocks noGrp="1"/>
          </p:cNvSpPr>
          <p:nvPr>
            <p:ph sz="quarter" idx="1"/>
          </p:nvPr>
        </p:nvSpPr>
        <p:spPr>
          <a:xfrm>
            <a:off x="914400" y="1371600"/>
            <a:ext cx="7772400" cy="4876800"/>
          </a:xfrm>
        </p:spPr>
        <p:txBody>
          <a:bodyPr/>
          <a:lstStyle/>
          <a:p>
            <a:pPr algn="just" eaLnBrk="1" hangingPunct="1"/>
            <a:r>
              <a:rPr lang="en-US" altLang="en-US" sz="3100"/>
              <a:t>Switch contains high speed backplane and 4 to 32 plug in line cards</a:t>
            </a:r>
          </a:p>
          <a:p>
            <a:pPr algn="just" eaLnBrk="1" hangingPunct="1"/>
            <a:r>
              <a:rPr lang="en-US" altLang="en-US" sz="3100"/>
              <a:t> Each plug in line cards contains one to eight connectors</a:t>
            </a:r>
          </a:p>
          <a:p>
            <a:pPr algn="just" eaLnBrk="1" hangingPunct="1"/>
            <a:r>
              <a:rPr lang="en-US" altLang="en-US" sz="3100"/>
              <a:t> Each connector has a 10BaseT twisted pair connection to a single host computer</a:t>
            </a:r>
          </a:p>
          <a:p>
            <a:pPr algn="just" eaLnBrk="1" hangingPunct="1">
              <a:buFont typeface="Wingdings 2" panose="05020102010507070707" pitchFamily="18" charset="2"/>
              <a:buNone/>
            </a:pPr>
            <a:r>
              <a:rPr lang="en-US" altLang="en-US" sz="310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14517299-1AE3-48B1-A163-25CFCAED2B5D}"/>
              </a:ext>
            </a:extLst>
          </p:cNvPr>
          <p:cNvSpPr>
            <a:spLocks noGrp="1"/>
          </p:cNvSpPr>
          <p:nvPr>
            <p:ph type="title"/>
          </p:nvPr>
        </p:nvSpPr>
        <p:spPr/>
        <p:txBody>
          <a:bodyPr/>
          <a:lstStyle/>
          <a:p>
            <a:pPr eaLnBrk="1" hangingPunct="1"/>
            <a:r>
              <a:rPr lang="en-US" altLang="en-US"/>
              <a:t>Switched Ethernet</a:t>
            </a:r>
          </a:p>
        </p:txBody>
      </p:sp>
      <p:sp>
        <p:nvSpPr>
          <p:cNvPr id="97283" name="Content Placeholder 2">
            <a:extLst>
              <a:ext uri="{FF2B5EF4-FFF2-40B4-BE49-F238E27FC236}">
                <a16:creationId xmlns:a16="http://schemas.microsoft.com/office/drawing/2014/main" id="{B32462C6-74C4-47B4-B7C6-74A016719606}"/>
              </a:ext>
            </a:extLst>
          </p:cNvPr>
          <p:cNvSpPr>
            <a:spLocks noGrp="1"/>
          </p:cNvSpPr>
          <p:nvPr>
            <p:ph sz="quarter" idx="1"/>
          </p:nvPr>
        </p:nvSpPr>
        <p:spPr>
          <a:xfrm>
            <a:off x="914400" y="1371600"/>
            <a:ext cx="7772400" cy="4876800"/>
          </a:xfrm>
        </p:spPr>
        <p:txBody>
          <a:bodyPr>
            <a:normAutofit lnSpcReduction="10000"/>
          </a:bodyPr>
          <a:lstStyle/>
          <a:p>
            <a:pPr algn="just" eaLnBrk="1" hangingPunct="1"/>
            <a:r>
              <a:rPr lang="en-US" altLang="en-US" sz="3100"/>
              <a:t> Simple Ethernet topology is based on shared Ethernet that is any message transmitted is heard by all connected  machines, available bandwidth is shared by all machines</a:t>
            </a:r>
          </a:p>
          <a:p>
            <a:pPr algn="just" eaLnBrk="1" hangingPunct="1"/>
            <a:r>
              <a:rPr lang="en-US" altLang="en-US" sz="3100"/>
              <a:t> Switch Ethernet uses switching and filtering mechanism</a:t>
            </a:r>
          </a:p>
          <a:p>
            <a:pPr algn="just" eaLnBrk="1" hangingPunct="1"/>
            <a:r>
              <a:rPr lang="en-US" altLang="en-US" sz="3100"/>
              <a:t> It inspects source and destination address in frame</a:t>
            </a:r>
          </a:p>
          <a:p>
            <a:pPr algn="just" eaLnBrk="1" hangingPunct="1"/>
            <a:r>
              <a:rPr lang="en-US" altLang="en-US" sz="3100"/>
              <a:t> Switch knows which machine is connected to which port and transmit frame to port with destination machine.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931BC33E-FD01-48DC-91A3-D58B6E118A00}"/>
              </a:ext>
            </a:extLst>
          </p:cNvPr>
          <p:cNvSpPr>
            <a:spLocks noGrp="1"/>
          </p:cNvSpPr>
          <p:nvPr>
            <p:ph type="title"/>
          </p:nvPr>
        </p:nvSpPr>
        <p:spPr/>
        <p:txBody>
          <a:bodyPr/>
          <a:lstStyle/>
          <a:p>
            <a:pPr eaLnBrk="1" hangingPunct="1"/>
            <a:r>
              <a:rPr lang="en-US" altLang="en-US"/>
              <a:t>Switched Ethernet</a:t>
            </a:r>
          </a:p>
        </p:txBody>
      </p:sp>
      <p:sp>
        <p:nvSpPr>
          <p:cNvPr id="98307" name="Content Placeholder 2">
            <a:extLst>
              <a:ext uri="{FF2B5EF4-FFF2-40B4-BE49-F238E27FC236}">
                <a16:creationId xmlns:a16="http://schemas.microsoft.com/office/drawing/2014/main" id="{FFCBC8A4-0892-4723-BD56-ED9FA677AB47}"/>
              </a:ext>
            </a:extLst>
          </p:cNvPr>
          <p:cNvSpPr>
            <a:spLocks noGrp="1"/>
          </p:cNvSpPr>
          <p:nvPr>
            <p:ph sz="quarter" idx="1"/>
          </p:nvPr>
        </p:nvSpPr>
        <p:spPr>
          <a:xfrm>
            <a:off x="914400" y="1447800"/>
            <a:ext cx="7772400" cy="4876800"/>
          </a:xfrm>
        </p:spPr>
        <p:txBody>
          <a:bodyPr/>
          <a:lstStyle/>
          <a:p>
            <a:pPr algn="just" eaLnBrk="1" hangingPunct="1"/>
            <a:r>
              <a:rPr lang="en-US" altLang="en-US" sz="3100"/>
              <a:t> Other ports will remain free for other transmission</a:t>
            </a:r>
          </a:p>
          <a:p>
            <a:pPr algn="just" eaLnBrk="1" hangingPunct="1"/>
            <a:endParaRPr lang="en-US" altLang="en-US" sz="3100"/>
          </a:p>
          <a:p>
            <a:pPr algn="just" eaLnBrk="1" hangingPunct="1"/>
            <a:r>
              <a:rPr lang="en-US" altLang="en-US" sz="3100"/>
              <a:t>When a station wants to transmit an Ethernet frame, it outputs a standard frame to switch</a:t>
            </a:r>
          </a:p>
          <a:p>
            <a:pPr algn="just" eaLnBrk="1" hangingPunct="1">
              <a:buFont typeface="Wingdings 2" panose="05020102010507070707" pitchFamily="18" charset="2"/>
              <a:buNone/>
            </a:pPr>
            <a:endParaRPr lang="en-US" altLang="en-US" sz="31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9AC0F11A-68B2-4AC9-BC17-FA1A0BD482A9}"/>
              </a:ext>
            </a:extLst>
          </p:cNvPr>
          <p:cNvSpPr>
            <a:spLocks noGrp="1"/>
          </p:cNvSpPr>
          <p:nvPr>
            <p:ph type="title"/>
          </p:nvPr>
        </p:nvSpPr>
        <p:spPr/>
        <p:txBody>
          <a:bodyPr/>
          <a:lstStyle/>
          <a:p>
            <a:pPr eaLnBrk="1" hangingPunct="1"/>
            <a:r>
              <a:rPr lang="en-US" altLang="en-US"/>
              <a:t>Switched Ethernet</a:t>
            </a:r>
          </a:p>
        </p:txBody>
      </p:sp>
      <p:sp>
        <p:nvSpPr>
          <p:cNvPr id="99331" name="Content Placeholder 2">
            <a:extLst>
              <a:ext uri="{FF2B5EF4-FFF2-40B4-BE49-F238E27FC236}">
                <a16:creationId xmlns:a16="http://schemas.microsoft.com/office/drawing/2014/main" id="{D0BB75E0-FE36-4E1A-A5B5-521EC7AAB87D}"/>
              </a:ext>
            </a:extLst>
          </p:cNvPr>
          <p:cNvSpPr>
            <a:spLocks noGrp="1"/>
          </p:cNvSpPr>
          <p:nvPr>
            <p:ph sz="quarter" idx="1"/>
          </p:nvPr>
        </p:nvSpPr>
        <p:spPr>
          <a:xfrm>
            <a:off x="914400" y="1371600"/>
            <a:ext cx="7772400" cy="4876800"/>
          </a:xfrm>
        </p:spPr>
        <p:txBody>
          <a:bodyPr>
            <a:normAutofit lnSpcReduction="10000"/>
          </a:bodyPr>
          <a:lstStyle/>
          <a:p>
            <a:pPr algn="just" eaLnBrk="1" hangingPunct="1"/>
            <a:r>
              <a:rPr lang="en-US" altLang="en-US" sz="3100"/>
              <a:t>The plug in card getting the frame will check to see if it is destined for other stations connected to the same card</a:t>
            </a:r>
          </a:p>
          <a:p>
            <a:pPr algn="just" eaLnBrk="1" hangingPunct="1"/>
            <a:endParaRPr lang="en-US" altLang="en-US" sz="3100"/>
          </a:p>
          <a:p>
            <a:pPr algn="just" eaLnBrk="1" hangingPunct="1"/>
            <a:r>
              <a:rPr lang="en-US" altLang="en-US" sz="3100"/>
              <a:t> If so frame is copied there, if not frame is sent to high speed backplane to the destination’s card.</a:t>
            </a:r>
          </a:p>
          <a:p>
            <a:pPr algn="just" eaLnBrk="1" hangingPunct="1"/>
            <a:endParaRPr lang="en-US" altLang="en-US" sz="3100"/>
          </a:p>
          <a:p>
            <a:pPr algn="just" eaLnBrk="1" hangingPunct="1"/>
            <a:r>
              <a:rPr lang="en-US" altLang="en-US" sz="3100"/>
              <a:t>Switched Ethernet uses star topology</a:t>
            </a:r>
          </a:p>
          <a:p>
            <a:pPr algn="just" eaLnBrk="1" hangingPunct="1"/>
            <a:r>
              <a:rPr lang="en-US" altLang="en-US" sz="3100"/>
              <a:t>Speed 10Mbps.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4003D825-66ED-49A2-BC4D-0D697273B199}"/>
              </a:ext>
            </a:extLst>
          </p:cNvPr>
          <p:cNvSpPr>
            <a:spLocks noGrp="1"/>
          </p:cNvSpPr>
          <p:nvPr>
            <p:ph type="title"/>
          </p:nvPr>
        </p:nvSpPr>
        <p:spPr/>
        <p:txBody>
          <a:bodyPr/>
          <a:lstStyle/>
          <a:p>
            <a:pPr eaLnBrk="1" hangingPunct="1"/>
            <a:r>
              <a:rPr lang="en-US" altLang="en-US"/>
              <a:t>Fast Ethernet</a:t>
            </a:r>
          </a:p>
        </p:txBody>
      </p:sp>
      <p:sp>
        <p:nvSpPr>
          <p:cNvPr id="100355" name="Content Placeholder 2">
            <a:extLst>
              <a:ext uri="{FF2B5EF4-FFF2-40B4-BE49-F238E27FC236}">
                <a16:creationId xmlns:a16="http://schemas.microsoft.com/office/drawing/2014/main" id="{60215460-4774-4882-8947-26E6470B8FD6}"/>
              </a:ext>
            </a:extLst>
          </p:cNvPr>
          <p:cNvSpPr>
            <a:spLocks noGrp="1"/>
          </p:cNvSpPr>
          <p:nvPr>
            <p:ph sz="quarter" idx="1"/>
          </p:nvPr>
        </p:nvSpPr>
        <p:spPr>
          <a:xfrm>
            <a:off x="914400" y="1371600"/>
            <a:ext cx="7772400" cy="4876800"/>
          </a:xfrm>
        </p:spPr>
        <p:txBody>
          <a:bodyPr/>
          <a:lstStyle/>
          <a:p>
            <a:pPr algn="just" eaLnBrk="1" hangingPunct="1"/>
            <a:r>
              <a:rPr lang="en-US" altLang="en-US" sz="3100"/>
              <a:t> To achieve more speed than traditional Ethernet IEEE decided to come up with fast Ethernet </a:t>
            </a:r>
          </a:p>
          <a:p>
            <a:pPr algn="just" eaLnBrk="1" hangingPunct="1"/>
            <a:r>
              <a:rPr lang="en-US" altLang="en-US" sz="3100"/>
              <a:t> Fast Ethernet provides more speed of 100 Mbps</a:t>
            </a:r>
          </a:p>
          <a:p>
            <a:pPr algn="just" eaLnBrk="1" hangingPunct="1"/>
            <a:r>
              <a:rPr lang="en-US" altLang="en-US" sz="3100"/>
              <a:t> Known as 802.3u or fast Ethernet</a:t>
            </a:r>
          </a:p>
          <a:p>
            <a:pPr algn="just" eaLnBrk="1" hangingPunct="1"/>
            <a:r>
              <a:rPr lang="en-US" altLang="en-US" sz="3100"/>
              <a:t> Basic idea is to keep all the old frame formats, interfaces, and procedural rules as it is</a:t>
            </a:r>
          </a:p>
          <a:p>
            <a:pPr algn="just" eaLnBrk="1" hangingPunct="1"/>
            <a:r>
              <a:rPr lang="en-US" altLang="en-US" sz="3100"/>
              <a:t> But reduce bit time from 100nsec to 10nsec </a:t>
            </a: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92F1126E650D428AAF4DCCFBB26E19" ma:contentTypeVersion="10" ma:contentTypeDescription="Create a new document." ma:contentTypeScope="" ma:versionID="438d5016957f0024ea938721b01b1799">
  <xsd:schema xmlns:xsd="http://www.w3.org/2001/XMLSchema" xmlns:xs="http://www.w3.org/2001/XMLSchema" xmlns:p="http://schemas.microsoft.com/office/2006/metadata/properties" xmlns:ns2="28a4c2e2-19fe-42a5-bd58-72eddb65ae70" targetNamespace="http://schemas.microsoft.com/office/2006/metadata/properties" ma:root="true" ma:fieldsID="12efb783438c67dbb33cebe90a576f7f" ns2:_="">
    <xsd:import namespace="28a4c2e2-19fe-42a5-bd58-72eddb65ae7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4c2e2-19fe-42a5-bd58-72eddb65ae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850592-7E08-4CC4-9C40-D9E8EB26EB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a4c2e2-19fe-42a5-bd58-72eddb65ae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48AA60-8C4C-46D3-BFA1-938F79D2434F}">
  <ds:schemaRefs>
    <ds:schemaRef ds:uri="http://schemas.microsoft.com/sharepoint/v3/contenttype/forms"/>
  </ds:schemaRefs>
</ds:datastoreItem>
</file>

<file path=customXml/itemProps3.xml><?xml version="1.0" encoding="utf-8"?>
<ds:datastoreItem xmlns:ds="http://schemas.openxmlformats.org/officeDocument/2006/customXml" ds:itemID="{4583F1D0-5E65-4D9F-AE2E-CD7D98C7E7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2051</TotalTime>
  <Words>6758</Words>
  <Application>Microsoft Office PowerPoint</Application>
  <PresentationFormat>On-screen Show (4:3)</PresentationFormat>
  <Paragraphs>748</Paragraphs>
  <Slides>139</Slides>
  <Notes>0</Notes>
  <HiddenSlides>8</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Metropolitan</vt:lpstr>
      <vt:lpstr>Computer Networks: Unit 4- MAC Layer</vt:lpstr>
      <vt:lpstr>Contents</vt:lpstr>
      <vt:lpstr>Introduction</vt:lpstr>
      <vt:lpstr>The Channel Allocation Problem</vt:lpstr>
      <vt:lpstr>The Channel Allocation Problem</vt:lpstr>
      <vt:lpstr>Static Channel Allocation in LANs and MANs</vt:lpstr>
      <vt:lpstr>Static Channel Allocation in LANs and MANs</vt:lpstr>
      <vt:lpstr>Static Channel Allocation in LANs and MANs</vt:lpstr>
      <vt:lpstr>Dynamic Channel Allocation in LANs and MANs</vt:lpstr>
      <vt:lpstr>Station Model</vt:lpstr>
      <vt:lpstr>Single Channel Assumption</vt:lpstr>
      <vt:lpstr>Collision Assumption</vt:lpstr>
      <vt:lpstr>Continuous Time</vt:lpstr>
      <vt:lpstr>Slotted Time</vt:lpstr>
      <vt:lpstr>Carrier Sense</vt:lpstr>
      <vt:lpstr>No Carrier Sense</vt:lpstr>
      <vt:lpstr>recap</vt:lpstr>
      <vt:lpstr>Multiple Access Protocols</vt:lpstr>
      <vt:lpstr>ALOHA</vt:lpstr>
      <vt:lpstr>Pure ALOHA</vt:lpstr>
      <vt:lpstr>Pure ALOHA</vt:lpstr>
      <vt:lpstr>Pure ALOHA</vt:lpstr>
      <vt:lpstr>Pure ALOHA</vt:lpstr>
      <vt:lpstr>Pure ALOHA</vt:lpstr>
      <vt:lpstr>Slotted ALOHA</vt:lpstr>
      <vt:lpstr>Slotted ALOHA</vt:lpstr>
      <vt:lpstr>PowerPoint Presentation</vt:lpstr>
      <vt:lpstr>Carrier Sense Multiple Access Protocols</vt:lpstr>
      <vt:lpstr>1-Persistant CSMA</vt:lpstr>
      <vt:lpstr>1-Persistant CSMA</vt:lpstr>
      <vt:lpstr>1-Persistant CSMA</vt:lpstr>
      <vt:lpstr>P-Persistent CSMA</vt:lpstr>
      <vt:lpstr>Non-Persistent CSMA</vt:lpstr>
      <vt:lpstr>Comparison of channel utilization versus load for various random access protocols</vt:lpstr>
      <vt:lpstr>PowerPoint Presentation</vt:lpstr>
      <vt:lpstr>CSMA with collision detection</vt:lpstr>
      <vt:lpstr>CSMA with collision detection</vt:lpstr>
      <vt:lpstr>CSMA with collision detection</vt:lpstr>
      <vt:lpstr>CSMA with collision detection</vt:lpstr>
      <vt:lpstr>Recap</vt:lpstr>
      <vt:lpstr>CSMA with collision detection</vt:lpstr>
      <vt:lpstr>Collision free protocols</vt:lpstr>
      <vt:lpstr>Collision free protocols</vt:lpstr>
      <vt:lpstr>A Bit-Map Protocol</vt:lpstr>
      <vt:lpstr>A Bit-Map Protocol</vt:lpstr>
      <vt:lpstr>A Bit-Map Protocol</vt:lpstr>
      <vt:lpstr>A Bit-Map Protocol</vt:lpstr>
      <vt:lpstr>Performance of Bit-Map Protocol</vt:lpstr>
      <vt:lpstr>Binary Countdown protocol</vt:lpstr>
      <vt:lpstr>Binary Countdown protocol</vt:lpstr>
      <vt:lpstr>Limited Contention Protocols</vt:lpstr>
      <vt:lpstr>Limited Contention Protocols</vt:lpstr>
      <vt:lpstr>Limited Contention Protocols</vt:lpstr>
      <vt:lpstr>Limited Contention Protocols</vt:lpstr>
      <vt:lpstr>Limited Contention Protocols</vt:lpstr>
      <vt:lpstr>Limited Contention Protocols</vt:lpstr>
      <vt:lpstr>Adaptive Tree Walk Protocols</vt:lpstr>
      <vt:lpstr>Adaptive Tree Walk Protocols</vt:lpstr>
      <vt:lpstr>Adaptive Tree Walk Protocol</vt:lpstr>
      <vt:lpstr>Adaptive Tree Walk Protocol</vt:lpstr>
      <vt:lpstr>Token ring protocol</vt:lpstr>
      <vt:lpstr>MACA (Multiple Access with collision Avoidance) or MACAW</vt:lpstr>
      <vt:lpstr>Ethernet</vt:lpstr>
      <vt:lpstr>Ethernet Cabling</vt:lpstr>
      <vt:lpstr>10Base5</vt:lpstr>
      <vt:lpstr>10Base2</vt:lpstr>
      <vt:lpstr>10Base5 and 10Base2</vt:lpstr>
      <vt:lpstr>10Base5 and 10Base2</vt:lpstr>
      <vt:lpstr>10Base5 ,10Base2, 10Base-T</vt:lpstr>
      <vt:lpstr>10Base5 </vt:lpstr>
      <vt:lpstr>10Base5 </vt:lpstr>
      <vt:lpstr>10Base2</vt:lpstr>
      <vt:lpstr>10BaseT</vt:lpstr>
      <vt:lpstr>10BaseF</vt:lpstr>
      <vt:lpstr>Linear Topology</vt:lpstr>
      <vt:lpstr>Spine Topology</vt:lpstr>
      <vt:lpstr>Tree Topology</vt:lpstr>
      <vt:lpstr>Segmented Topology</vt:lpstr>
      <vt:lpstr>Manchester Encoding</vt:lpstr>
      <vt:lpstr>Manchester Encoding</vt:lpstr>
      <vt:lpstr>Manchester Encoding</vt:lpstr>
      <vt:lpstr>Manchester Encoding</vt:lpstr>
      <vt:lpstr>Differential Manchester Encoding</vt:lpstr>
      <vt:lpstr>The Ethernet MAC sub layer Protocol</vt:lpstr>
      <vt:lpstr>The Ethernet MAC sub layer Protocol</vt:lpstr>
      <vt:lpstr>The Ethernet MAC sub layer Protocol</vt:lpstr>
      <vt:lpstr>The Ethernet MAC sub layer Protocol</vt:lpstr>
      <vt:lpstr>The Ethernet MAC sub layer Protocol</vt:lpstr>
      <vt:lpstr>The Ethernet MAC sub layer Protocol</vt:lpstr>
      <vt:lpstr>The Ethernet MAC sub layer Protocol</vt:lpstr>
      <vt:lpstr>The Binary Exponential Back off Algorithm</vt:lpstr>
      <vt:lpstr>The Binary Exponential Back off Algorithm</vt:lpstr>
      <vt:lpstr>The Binary Exponential Back off Algorithm</vt:lpstr>
      <vt:lpstr>Switched Ethernet</vt:lpstr>
      <vt:lpstr>Switched Ethernet</vt:lpstr>
      <vt:lpstr>Switched Ethernet</vt:lpstr>
      <vt:lpstr>Switched Ethernet</vt:lpstr>
      <vt:lpstr>Switched Ethernet</vt:lpstr>
      <vt:lpstr>Fast Ethernet</vt:lpstr>
      <vt:lpstr>Check from Tanenbaum </vt:lpstr>
      <vt:lpstr>Data Link layer Switching</vt:lpstr>
      <vt:lpstr>Data Link layer Switching</vt:lpstr>
      <vt:lpstr>Data Link layer Switching</vt:lpstr>
      <vt:lpstr>Data Link layer Switching</vt:lpstr>
      <vt:lpstr>Data Link layer Switching</vt:lpstr>
      <vt:lpstr>Data Link layer Switching</vt:lpstr>
      <vt:lpstr>Data Link layer Switching</vt:lpstr>
      <vt:lpstr>Data Link layer Switching</vt:lpstr>
      <vt:lpstr>Data Link layer Switching</vt:lpstr>
      <vt:lpstr>Bridges from 802.x to 802.y</vt:lpstr>
      <vt:lpstr>Problems with LANs and bridges</vt:lpstr>
      <vt:lpstr>Different frame formats</vt:lpstr>
      <vt:lpstr>Problems with LANs and bridges</vt:lpstr>
      <vt:lpstr>Problems with LANs and bridges</vt:lpstr>
      <vt:lpstr>Problems with LANs and bridges</vt:lpstr>
      <vt:lpstr>Local Internetworking</vt:lpstr>
      <vt:lpstr>Local Internetworking</vt:lpstr>
      <vt:lpstr>Local Internetworking</vt:lpstr>
      <vt:lpstr>Local Internetworking</vt:lpstr>
      <vt:lpstr>Local Internetworking</vt:lpstr>
      <vt:lpstr>Spanning Tree Bridges</vt:lpstr>
      <vt:lpstr>Spanning Tree Bridges</vt:lpstr>
      <vt:lpstr>Spanning Tree Bridges</vt:lpstr>
      <vt:lpstr>Repeaters, Hubs, Bridges, Switches, Routers, and Gateways</vt:lpstr>
      <vt:lpstr>Repeaters</vt:lpstr>
      <vt:lpstr>Repeaters</vt:lpstr>
      <vt:lpstr>Repeaters</vt:lpstr>
      <vt:lpstr>Hubs</vt:lpstr>
      <vt:lpstr>Hubs</vt:lpstr>
      <vt:lpstr>Hubs</vt:lpstr>
      <vt:lpstr>Bridges</vt:lpstr>
      <vt:lpstr>Bridges</vt:lpstr>
      <vt:lpstr>Switches</vt:lpstr>
      <vt:lpstr>Switches</vt:lpstr>
      <vt:lpstr>Switches</vt:lpstr>
      <vt:lpstr>Switches</vt:lpstr>
      <vt:lpstr>Routers</vt:lpstr>
      <vt:lpstr>Routers</vt:lpstr>
      <vt:lpstr>Ethernet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Overview</dc:title>
  <dc:creator>111</dc:creator>
  <cp:lastModifiedBy>Kiran Sequeira</cp:lastModifiedBy>
  <cp:revision>173</cp:revision>
  <dcterms:created xsi:type="dcterms:W3CDTF">2020-06-05T10:51:14Z</dcterms:created>
  <dcterms:modified xsi:type="dcterms:W3CDTF">2020-09-23T18:18:47Z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0x0101006A92F1126E650D428AAF4DCCFBB26E19</vt:lpwstr>
  </property>
</Properties>
</file>