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73" r:id="rId3"/>
    <p:sldId id="264" r:id="rId4"/>
    <p:sldId id="265" r:id="rId5"/>
    <p:sldId id="266" r:id="rId6"/>
    <p:sldId id="257" r:id="rId7"/>
    <p:sldId id="258" r:id="rId8"/>
    <p:sldId id="267" r:id="rId9"/>
    <p:sldId id="268" r:id="rId10"/>
    <p:sldId id="270" r:id="rId11"/>
    <p:sldId id="271" r:id="rId12"/>
    <p:sldId id="260" r:id="rId13"/>
    <p:sldId id="262" r:id="rId14"/>
    <p:sldId id="263" r:id="rId15"/>
    <p:sldId id="272" r:id="rId16"/>
    <p:sldId id="274" r:id="rId17"/>
    <p:sldId id="261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C5D7B-FA7D-437C-B799-E6B446C2A092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5C010-D7EC-4B55-9768-892BF80A6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9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5C010-D7EC-4B55-9768-892BF80A6DC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40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5C010-D7EC-4B55-9768-892BF80A6DC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373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5C010-D7EC-4B55-9768-892BF80A6DC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4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5C010-D7EC-4B55-9768-892BF80A6DC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98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1E0627E-F2E6-4122-8C96-88A6BDC56A4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EDE6C07-4D23-4B5F-A2CA-6DC542D0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3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627E-F2E6-4122-8C96-88A6BDC56A4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C07-4D23-4B5F-A2CA-6DC542D0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627E-F2E6-4122-8C96-88A6BDC56A4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C07-4D23-4B5F-A2CA-6DC542D0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6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627E-F2E6-4122-8C96-88A6BDC56A4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C07-4D23-4B5F-A2CA-6DC542D0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7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627E-F2E6-4122-8C96-88A6BDC56A4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C07-4D23-4B5F-A2CA-6DC542D0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0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627E-F2E6-4122-8C96-88A6BDC56A4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C07-4D23-4B5F-A2CA-6DC542D0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627E-F2E6-4122-8C96-88A6BDC56A4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C07-4D23-4B5F-A2CA-6DC542D0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8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627E-F2E6-4122-8C96-88A6BDC56A4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C07-4D23-4B5F-A2CA-6DC542D0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627E-F2E6-4122-8C96-88A6BDC56A4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C07-4D23-4B5F-A2CA-6DC542D0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627E-F2E6-4122-8C96-88A6BDC56A4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EDE6C07-4D23-4B5F-A2CA-6DC542D0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1E0627E-F2E6-4122-8C96-88A6BDC56A4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EDE6C07-4D23-4B5F-A2CA-6DC542D0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13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D1E0627E-F2E6-4122-8C96-88A6BDC56A4F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5EDE6C07-4D23-4B5F-A2CA-6DC542D0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9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tatista.com/statistics/255146/number-of-internet-users-in-indi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techspirited.com/internet-its-uses-in-our-daily-lif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netlivestats.com/one-secon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Networks:</a:t>
            </a:r>
            <a:br>
              <a:rPr lang="en-US" dirty="0" smtClean="0"/>
            </a:br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</a:t>
            </a:r>
            <a:r>
              <a:rPr lang="en-US" dirty="0" err="1" smtClean="0"/>
              <a:t>Swarnalata</a:t>
            </a:r>
            <a:r>
              <a:rPr lang="en-US" dirty="0" smtClean="0"/>
              <a:t> </a:t>
            </a:r>
            <a:r>
              <a:rPr lang="en-US" dirty="0" err="1" smtClean="0"/>
              <a:t>Bollavarapu</a:t>
            </a:r>
            <a:endParaRPr lang="en-US" dirty="0" smtClean="0"/>
          </a:p>
          <a:p>
            <a:r>
              <a:rPr lang="en-US" dirty="0" smtClean="0"/>
              <a:t>Contact: swarnalata.b@nmims.edu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948267"/>
          </a:xfrm>
        </p:spPr>
        <p:txBody>
          <a:bodyPr>
            <a:normAutofit fontScale="90000"/>
          </a:bodyPr>
          <a:lstStyle/>
          <a:p>
            <a:r>
              <a:rPr lang="en-IN" dirty="0"/>
              <a:t>Why there are standards for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600201"/>
            <a:ext cx="8065294" cy="415937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In general, standardization has following outcomes:</a:t>
            </a:r>
          </a:p>
          <a:p>
            <a:pPr marL="0" indent="0">
              <a:buNone/>
            </a:pPr>
            <a:r>
              <a:rPr lang="en-IN" dirty="0" smtClean="0"/>
              <a:t>Confidence: demonstrates quality</a:t>
            </a:r>
          </a:p>
          <a:p>
            <a:pPr marL="0" indent="0">
              <a:buNone/>
            </a:pPr>
            <a:r>
              <a:rPr lang="en-IN" dirty="0" smtClean="0"/>
              <a:t>Performance: improves efficiency, fine tune performance</a:t>
            </a:r>
          </a:p>
          <a:p>
            <a:pPr marL="0" indent="0">
              <a:buNone/>
            </a:pPr>
            <a:r>
              <a:rPr lang="en-IN" dirty="0" smtClean="0"/>
              <a:t>Growth: facilitate economic growth</a:t>
            </a:r>
          </a:p>
          <a:p>
            <a:pPr marL="0" indent="0">
              <a:buNone/>
            </a:pPr>
            <a:r>
              <a:rPr lang="en-IN" dirty="0" smtClean="0"/>
              <a:t>Sustainability: make technology safer, interoperable </a:t>
            </a:r>
          </a:p>
          <a:p>
            <a:pPr marL="0" indent="0">
              <a:buNone/>
            </a:pPr>
            <a:r>
              <a:rPr lang="en-IN" dirty="0" smtClean="0"/>
              <a:t>Innovation: provides essential platform</a:t>
            </a:r>
          </a:p>
          <a:p>
            <a:pPr marL="0" indent="0">
              <a:buNone/>
            </a:pPr>
            <a:r>
              <a:rPr lang="en-IN" dirty="0" smtClean="0"/>
              <a:t>Competition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2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948267"/>
          </a:xfrm>
        </p:spPr>
        <p:txBody>
          <a:bodyPr>
            <a:normAutofit fontScale="90000"/>
          </a:bodyPr>
          <a:lstStyle/>
          <a:p>
            <a:r>
              <a:rPr lang="en-IN" dirty="0"/>
              <a:t>Why there are standards for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600201"/>
            <a:ext cx="8065294" cy="41593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ensure the interoperability of networking technologies by defining the rules of communication among networked devices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help ensure products of different vendors are able to work together in a network without risk of incompatibility.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Example: Ethernet IEEE 802.3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1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we use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82298"/>
              </p:ext>
            </p:extLst>
          </p:nvPr>
        </p:nvGraphicFramePr>
        <p:xfrm>
          <a:off x="1371600" y="1219198"/>
          <a:ext cx="6248400" cy="414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8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Networks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Networks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81">
                <a:tc gridSpan="2"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Benefits: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8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share information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8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share the resources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69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productivity, expand business, to scale up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81">
                <a:tc gridSpan="2"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Challenges: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98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language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7693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Boundless- Expand your n/w to any level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4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Course Objective and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To provide the fundamental knowledge of computer networks through the understanding of ISO-OSI Model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121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Course </a:t>
            </a:r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Discuss the fundamental of computer networks, its types, transmission modes and different reference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Implement error free transmission of data and analyze data collision with various protocols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Implement various routing and congestion control algorithms over a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Identify Quality of service parameters and addressing techniques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332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ISO OSI Model</a:t>
            </a:r>
            <a:r>
              <a:rPr lang="en-US" dirty="0" smtClean="0"/>
              <a:t>: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International Organization for Standardization (ISO) [1977]: </a:t>
            </a:r>
            <a:r>
              <a:rPr lang="en-US" dirty="0"/>
              <a:t>conducted a program to develop general standards and methods of networking</a:t>
            </a:r>
            <a:endParaRPr lang="en-US" dirty="0"/>
          </a:p>
          <a:p>
            <a:r>
              <a:rPr lang="en-US" dirty="0" smtClean="0"/>
              <a:t>They came up with [1983] </a:t>
            </a:r>
            <a:r>
              <a:rPr lang="en-US" dirty="0"/>
              <a:t>Basic Reference Model for Open Systems Interconnection, usually referred to as the Open Systems Interconnection Reference </a:t>
            </a:r>
            <a:r>
              <a:rPr lang="en-US" dirty="0" smtClean="0"/>
              <a:t>Model ,simply OSI model</a:t>
            </a:r>
          </a:p>
          <a:p>
            <a:r>
              <a:rPr lang="en-US" dirty="0" smtClean="0"/>
              <a:t>OSI </a:t>
            </a:r>
            <a:r>
              <a:rPr lang="en-US" dirty="0"/>
              <a:t>had two major components, an abstract model of </a:t>
            </a:r>
            <a:r>
              <a:rPr lang="en-US" dirty="0" smtClean="0"/>
              <a:t>networking </a:t>
            </a:r>
            <a:r>
              <a:rPr lang="en-US" dirty="0"/>
              <a:t>seven-layer model, and a set of specific protocols.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promoted the idea of a consistent model of protocol layers, defining interoperability between network devices and software.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987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Textbooks to refer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1. Andrew </a:t>
            </a:r>
            <a:r>
              <a:rPr lang="en-US" dirty="0"/>
              <a:t>S. </a:t>
            </a:r>
            <a:r>
              <a:rPr lang="en-US" dirty="0" err="1"/>
              <a:t>Tanenbaum</a:t>
            </a:r>
            <a:r>
              <a:rPr lang="en-US" dirty="0"/>
              <a:t>,“Computer Networks“, Pearson Education, </a:t>
            </a:r>
            <a:r>
              <a:rPr lang="en-US" dirty="0" smtClean="0"/>
              <a:t>Fourth </a:t>
            </a:r>
            <a:r>
              <a:rPr lang="en-IN" dirty="0" smtClean="0"/>
              <a:t>Edition</a:t>
            </a:r>
            <a:r>
              <a:rPr lang="en-IN" dirty="0"/>
              <a:t>, 2009.</a:t>
            </a:r>
          </a:p>
          <a:p>
            <a:r>
              <a:rPr lang="en-US" dirty="0"/>
              <a:t>2. TCP/IP Protocol Suite, Fourth Edition, Behrouz A. </a:t>
            </a:r>
            <a:r>
              <a:rPr lang="en-US" dirty="0" err="1"/>
              <a:t>Forouzan</a:t>
            </a:r>
            <a:r>
              <a:rPr lang="en-US" dirty="0"/>
              <a:t>, Mc </a:t>
            </a:r>
            <a:r>
              <a:rPr lang="en-US" dirty="0" err="1"/>
              <a:t>Graw</a:t>
            </a:r>
            <a:r>
              <a:rPr lang="en-US" dirty="0"/>
              <a:t> </a:t>
            </a:r>
            <a:r>
              <a:rPr lang="en-US" dirty="0" smtClean="0"/>
              <a:t>Hill </a:t>
            </a:r>
            <a:r>
              <a:rPr lang="en-IN" dirty="0" smtClean="0"/>
              <a:t>Education</a:t>
            </a:r>
            <a:r>
              <a:rPr lang="en-IN" dirty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860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ICA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01554"/>
              </p:ext>
            </p:extLst>
          </p:nvPr>
        </p:nvGraphicFramePr>
        <p:xfrm>
          <a:off x="1524000" y="1752600"/>
          <a:ext cx="6096000" cy="29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 Tool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Mid-term test 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Mid-term 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 Performance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697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H/W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History of Computer </a:t>
            </a:r>
            <a:r>
              <a:rPr lang="en-US" dirty="0" smtClean="0"/>
              <a:t>Networks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Short Quiz based on this in the next lecture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858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/>
          </a:bodyPr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online platform tool is not meant for chatting with your friends.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you are asked to use the chat window, strictly use it for the intended purpose.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the students have to keep their audio mute, unless asked to unmute.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there is any issue during the online session for example, slides not changing, I am not audible, CR/SR should immediately inform me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Any queries should be routed through CR/SR, except your personal queries, if any, pertaining to course matter.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Lab sessions/Assignments will be strictly time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bound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assignments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Attendance will be taken any time during the session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7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948267"/>
          </a:xfrm>
        </p:spPr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600201"/>
            <a:ext cx="8065294" cy="4159378"/>
          </a:xfrm>
        </p:spPr>
        <p:txBody>
          <a:bodyPr/>
          <a:lstStyle/>
          <a:p>
            <a:r>
              <a:rPr lang="en-IN" dirty="0"/>
              <a:t>W</a:t>
            </a:r>
            <a:r>
              <a:rPr lang="en-IN" dirty="0" smtClean="0"/>
              <a:t>hy we need to study computer networks</a:t>
            </a:r>
          </a:p>
          <a:p>
            <a:r>
              <a:rPr lang="en-IN" dirty="0" smtClean="0"/>
              <a:t>Why there are standards for networking</a:t>
            </a:r>
          </a:p>
          <a:p>
            <a:r>
              <a:rPr lang="en-IN" dirty="0" smtClean="0"/>
              <a:t>Why we use networks</a:t>
            </a:r>
          </a:p>
          <a:p>
            <a:r>
              <a:rPr lang="en-IN" dirty="0" smtClean="0"/>
              <a:t>Course Objective and Outcomes</a:t>
            </a:r>
          </a:p>
          <a:p>
            <a:r>
              <a:rPr lang="en-IN" dirty="0" smtClean="0"/>
              <a:t>ICA Distribution</a:t>
            </a:r>
          </a:p>
          <a:p>
            <a:r>
              <a:rPr lang="en-IN" dirty="0" smtClean="0"/>
              <a:t>Textbooks to refer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7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948267"/>
          </a:xfrm>
        </p:spPr>
        <p:txBody>
          <a:bodyPr>
            <a:normAutofit fontScale="90000"/>
          </a:bodyPr>
          <a:lstStyle/>
          <a:p>
            <a:r>
              <a:rPr lang="en-IN" dirty="0"/>
              <a:t>W</a:t>
            </a:r>
            <a:r>
              <a:rPr lang="en-IN" dirty="0" smtClean="0"/>
              <a:t>hy </a:t>
            </a:r>
            <a:r>
              <a:rPr lang="en-IN" dirty="0"/>
              <a:t>we need </a:t>
            </a:r>
            <a:r>
              <a:rPr lang="en-IN" dirty="0" smtClean="0"/>
              <a:t>to study computer </a:t>
            </a:r>
            <a:r>
              <a:rPr lang="en-IN" dirty="0"/>
              <a:t>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600201"/>
            <a:ext cx="8065294" cy="41593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Which of the following Internet services, do you use on daily basis/frequent basis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1. Communication(Email)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2. Entertainment (Online gaming, YouTube videos)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3. Social Networking sites (Facebook)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4. Education (Online MOOC courses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5. Online business (shopping)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6. All of the above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9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948267"/>
          </a:xfrm>
        </p:spPr>
        <p:txBody>
          <a:bodyPr>
            <a:normAutofit fontScale="90000"/>
          </a:bodyPr>
          <a:lstStyle/>
          <a:p>
            <a:r>
              <a:rPr lang="en-IN" dirty="0"/>
              <a:t>Reasons why we need </a:t>
            </a:r>
            <a:r>
              <a:rPr lang="en-IN" dirty="0" smtClean="0"/>
              <a:t>to study computer </a:t>
            </a:r>
            <a:r>
              <a:rPr lang="en-IN" dirty="0"/>
              <a:t>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600201"/>
            <a:ext cx="8065294" cy="415937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Wide-spread connectivity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Internet services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Wireless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 smtClean="0"/>
              <a:t>IoT</a:t>
            </a:r>
            <a:r>
              <a:rPr lang="en-IN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NFC (near field communication)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6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200" b="1" dirty="0"/>
              <a:t>Number of internet users in India from 2015 to 2018 with a forecast until 2023</a:t>
            </a:r>
            <a:r>
              <a:rPr lang="en-US" sz="2200" i="1" dirty="0"/>
              <a:t>(in millions</a:t>
            </a:r>
            <a:r>
              <a:rPr lang="en-US" sz="2200" i="1" dirty="0" smtClean="0"/>
              <a:t>)</a:t>
            </a:r>
            <a:endParaRPr lang="en-US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https://www.statista.com/statistics/255146/number-of-internet-users-in-india/</a:t>
            </a:r>
            <a:endParaRPr lang="en-US" dirty="0"/>
          </a:p>
        </p:txBody>
      </p:sp>
      <p:pic>
        <p:nvPicPr>
          <p:cNvPr id="1027" name="Picture 3" descr="C:\Users\111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79090"/>
            <a:ext cx="7031037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of Internet in our Daily lives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Source: </a:t>
            </a:r>
            <a:r>
              <a:rPr lang="en-US" sz="2400" dirty="0" smtClean="0">
                <a:hlinkClick r:id="rId2"/>
              </a:rPr>
              <a:t>https://techspirited.com/internet-its-uses-in-our-daily-life</a:t>
            </a:r>
            <a:endParaRPr lang="en-US" sz="2400" dirty="0"/>
          </a:p>
        </p:txBody>
      </p:sp>
      <p:pic>
        <p:nvPicPr>
          <p:cNvPr id="2052" name="Picture 4" descr="Internet and its Uses in Our Daily Li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149020" cy="439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9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of Internet in our Daily lives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1 second stats</a:t>
            </a:r>
          </a:p>
          <a:p>
            <a:r>
              <a:rPr lang="en-US" dirty="0" smtClean="0"/>
              <a:t>Approx.  3 M emails are sent  (67% is spam)</a:t>
            </a:r>
          </a:p>
          <a:p>
            <a:r>
              <a:rPr lang="en-US" dirty="0" smtClean="0"/>
              <a:t>Approx. 1 lakh videos are watched on YouTube</a:t>
            </a:r>
            <a:endParaRPr lang="en-US" dirty="0"/>
          </a:p>
          <a:p>
            <a:r>
              <a:rPr lang="en-US" dirty="0"/>
              <a:t>Approx. 1 lakh </a:t>
            </a:r>
            <a:r>
              <a:rPr lang="en-US" dirty="0" smtClean="0"/>
              <a:t>google searches </a:t>
            </a:r>
          </a:p>
          <a:p>
            <a:r>
              <a:rPr lang="en-US" dirty="0" smtClean="0"/>
              <a:t>Approx. 96,000 GB of Internet traffic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Source: </a:t>
            </a:r>
            <a:r>
              <a:rPr lang="en-IN" dirty="0">
                <a:hlinkClick r:id="rId2"/>
              </a:rPr>
              <a:t>https://www.internetlivestats.com/one-second/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62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of Internet in our Daily lives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High dependency on Internet/ Networks</a:t>
            </a:r>
          </a:p>
          <a:p>
            <a:endParaRPr lang="en-US" dirty="0"/>
          </a:p>
          <a:p>
            <a:r>
              <a:rPr lang="en-US" dirty="0" smtClean="0"/>
              <a:t>Fundamental knowledge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48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245</TotalTime>
  <Words>660</Words>
  <Application>Microsoft Office PowerPoint</Application>
  <PresentationFormat>On-screen Show (4:3)</PresentationFormat>
  <Paragraphs>337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Metropolitan</vt:lpstr>
      <vt:lpstr>Computer Networks: Course Overview</vt:lpstr>
      <vt:lpstr>Code of Conduct</vt:lpstr>
      <vt:lpstr>Contents</vt:lpstr>
      <vt:lpstr>Why we need to study computer networks</vt:lpstr>
      <vt:lpstr>Reasons why we need to study computer networks</vt:lpstr>
      <vt:lpstr>Number of internet users in India from 2015 to 2018 with a forecast until 2023(in millions)</vt:lpstr>
      <vt:lpstr>Use of Internet in our Daily lives</vt:lpstr>
      <vt:lpstr>Use of Internet in our Daily lives</vt:lpstr>
      <vt:lpstr>Use of Internet in our Daily lives</vt:lpstr>
      <vt:lpstr>Why there are standards for networking</vt:lpstr>
      <vt:lpstr>Why there are standards for networking</vt:lpstr>
      <vt:lpstr>Why we use Networks?</vt:lpstr>
      <vt:lpstr>Course Objective and Outcomes</vt:lpstr>
      <vt:lpstr>Course Outcomes</vt:lpstr>
      <vt:lpstr>ISO OSI Model: background</vt:lpstr>
      <vt:lpstr>Textbooks to refer</vt:lpstr>
      <vt:lpstr>ICA distribution</vt:lpstr>
      <vt:lpstr>H/W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Networks: Overview</dc:title>
  <dc:creator>111</dc:creator>
  <cp:lastModifiedBy>admin</cp:lastModifiedBy>
  <cp:revision>27</cp:revision>
  <dcterms:created xsi:type="dcterms:W3CDTF">2020-06-05T10:51:14Z</dcterms:created>
  <dcterms:modified xsi:type="dcterms:W3CDTF">2020-07-03T05:03:45Z</dcterms:modified>
</cp:coreProperties>
</file>