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1CF35-CBEA-4045-AD70-6DEE37EB766D}" v="2" dt="2020-08-24T12:57:5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DODAL" userId="S::ayush.dodal@svkmmumbai.onmicrosoft.com::98d2fd66-44db-4cde-97ce-71a969fd232d" providerId="AD" clId="Web-{63A1CF35-CBEA-4045-AD70-6DEE37EB766D}"/>
    <pc:docChg chg="modSld">
      <pc:chgData name="AYUSH DODAL" userId="S::ayush.dodal@svkmmumbai.onmicrosoft.com::98d2fd66-44db-4cde-97ce-71a969fd232d" providerId="AD" clId="Web-{63A1CF35-CBEA-4045-AD70-6DEE37EB766D}" dt="2020-08-24T12:57:54.710" v="1" actId="1076"/>
      <pc:docMkLst>
        <pc:docMk/>
      </pc:docMkLst>
      <pc:sldChg chg="modSp">
        <pc:chgData name="AYUSH DODAL" userId="S::ayush.dodal@svkmmumbai.onmicrosoft.com::98d2fd66-44db-4cde-97ce-71a969fd232d" providerId="AD" clId="Web-{63A1CF35-CBEA-4045-AD70-6DEE37EB766D}" dt="2020-08-24T12:57:54.710" v="1" actId="1076"/>
        <pc:sldMkLst>
          <pc:docMk/>
          <pc:sldMk cId="2067830395" sldId="257"/>
        </pc:sldMkLst>
        <pc:spChg chg="mod">
          <ac:chgData name="AYUSH DODAL" userId="S::ayush.dodal@svkmmumbai.onmicrosoft.com::98d2fd66-44db-4cde-97ce-71a969fd232d" providerId="AD" clId="Web-{63A1CF35-CBEA-4045-AD70-6DEE37EB766D}" dt="2020-08-24T12:57:54.710" v="1" actId="1076"/>
          <ac:spMkLst>
            <pc:docMk/>
            <pc:sldMk cId="2067830395" sldId="257"/>
            <ac:spMk id="5120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D06-A36D-467D-B321-AD709789261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14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0.wmf"/><Relationship Id="rId4" Type="http://schemas.openxmlformats.org/officeDocument/2006/relationships/image" Target="../media/image13.pn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err="1"/>
              <a:t>Strassen’s</a:t>
            </a:r>
            <a:r>
              <a:rPr lang="en-US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848600" cy="152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A fundamental numerical operation is the multiplication of 2 matrices.</a:t>
            </a:r>
          </a:p>
          <a:p>
            <a:pPr lvl="1">
              <a:defRPr/>
            </a:pPr>
            <a:r>
              <a:rPr lang="en-US"/>
              <a:t>The standard method of matrix multiplication of two n x n matrices takes T(n) = O(n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819400"/>
            <a:ext cx="2009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743200"/>
            <a:ext cx="19335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819400"/>
            <a:ext cx="1628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alibri" pitchFamily="34" charset="0"/>
                <a:cs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51209" name="TextBox 10"/>
          <p:cNvSpPr txBox="1">
            <a:spLocks noChangeArrowheads="1"/>
          </p:cNvSpPr>
          <p:nvPr/>
        </p:nvSpPr>
        <p:spPr bwMode="auto">
          <a:xfrm>
            <a:off x="3629025" y="3048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51210" name="TextBox 11"/>
          <p:cNvSpPr txBox="1">
            <a:spLocks noChangeArrowheads="1"/>
          </p:cNvSpPr>
          <p:nvPr/>
        </p:nvSpPr>
        <p:spPr bwMode="auto">
          <a:xfrm>
            <a:off x="5991225" y="3048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066800" y="3962400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/>
              <a:t>The following algorithm multiples n x n matrices A and B:</a:t>
            </a: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// Initialize C.</a:t>
            </a:r>
          </a:p>
          <a:p>
            <a:pPr>
              <a:defRPr/>
            </a:pPr>
            <a:r>
              <a:rPr lang="en-US" sz="2400"/>
              <a:t>for </a:t>
            </a:r>
            <a:r>
              <a:rPr lang="en-US" sz="2400" err="1"/>
              <a:t>i</a:t>
            </a:r>
            <a:r>
              <a:rPr lang="en-US" sz="2400"/>
              <a:t> = 1 to n</a:t>
            </a:r>
          </a:p>
          <a:p>
            <a:pPr>
              <a:defRPr/>
            </a:pPr>
            <a:r>
              <a:rPr lang="en-US" sz="2400"/>
              <a:t>  for j = 1 to n</a:t>
            </a:r>
          </a:p>
          <a:p>
            <a:pPr>
              <a:defRPr/>
            </a:pPr>
            <a:r>
              <a:rPr lang="en-US" sz="2400"/>
              <a:t>    for k = 1 to n</a:t>
            </a:r>
          </a:p>
          <a:p>
            <a:pPr>
              <a:defRPr/>
            </a:pPr>
            <a:r>
              <a:rPr lang="en-US" sz="2400"/>
              <a:t>          C [</a:t>
            </a:r>
            <a:r>
              <a:rPr lang="en-US" sz="2400" err="1"/>
              <a:t>i</a:t>
            </a:r>
            <a:r>
              <a:rPr lang="en-US" sz="2400"/>
              <a:t>, j] += A[</a:t>
            </a:r>
            <a:r>
              <a:rPr lang="en-US" sz="2400" err="1"/>
              <a:t>i</a:t>
            </a:r>
            <a:r>
              <a:rPr lang="en-US" sz="2400"/>
              <a:t>, k] * B[k, j];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83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100">
                <a:solidFill>
                  <a:srgbClr val="00B050"/>
                </a:solidFill>
                <a:latin typeface="Roboto"/>
              </a:rPr>
              <a:t>P1 = A</a:t>
            </a:r>
            <a:br>
              <a:rPr lang="en-US" sz="2100">
                <a:solidFill>
                  <a:srgbClr val="00B050"/>
                </a:solidFill>
                <a:latin typeface="Roboto"/>
              </a:rPr>
            </a:br>
            <a:r>
              <a:rPr lang="en-US" sz="2100">
                <a:latin typeface="Roboto"/>
              </a:rPr>
              <a:t>P2= H ;  P3= E;   P4= D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P5= ( A + D ) * ( E + H 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P6= ( B – D ) * ( G + H)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P7= ( A – C ) * ( E + F)</a:t>
            </a:r>
          </a:p>
          <a:p>
            <a:pPr fontAlgn="base"/>
            <a:r>
              <a:rPr lang="en-US" sz="2100">
                <a:latin typeface="Roboto"/>
              </a:rPr>
              <a:t>Come Back to P1 : we have A there and it’s adjacent element in Y Matrix is E, since Y is Column Matrix so we select a column in Y such that E won’t come, we find F H Column, so multiply A with (F – H)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So, finally P1 = A * (F – H)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038725"/>
            <a:ext cx="6629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>
                <a:latin typeface="Roboto"/>
              </a:rPr>
              <a:t>P1 = A * ( F – H)</a:t>
            </a:r>
            <a:br>
              <a:rPr lang="en-US" sz="1600">
                <a:latin typeface="Roboto"/>
              </a:rPr>
            </a:br>
            <a:r>
              <a:rPr lang="en-US" sz="1600">
                <a:solidFill>
                  <a:srgbClr val="00B050"/>
                </a:solidFill>
                <a:latin typeface="Roboto"/>
              </a:rPr>
              <a:t>P2= H</a:t>
            </a:r>
            <a:br>
              <a:rPr lang="en-US" sz="1600">
                <a:solidFill>
                  <a:srgbClr val="00B050"/>
                </a:solidFill>
                <a:latin typeface="Roboto"/>
              </a:rPr>
            </a:br>
            <a:r>
              <a:rPr lang="en-US" sz="1600">
                <a:latin typeface="Roboto"/>
              </a:rPr>
              <a:t>P3= E;    P4= D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P5= ( A + D ) * ( E + H 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P6= ( B – D ) * ( G + H)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P7= ( A – C ) * ( E + F)</a:t>
            </a:r>
          </a:p>
          <a:p>
            <a:pPr fontAlgn="base"/>
            <a:r>
              <a:rPr lang="en-US" sz="1600">
                <a:latin typeface="Roboto"/>
              </a:rPr>
              <a:t>Come Back to P2 : we have H there and it’s adjacent element in X Matrix is D, since X is Row Matrix so we select a Row in X such that D won’t come, we find A B Column, so multiply H with (A + B)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So, finally P2 = (A + B) * H</a:t>
            </a:r>
          </a:p>
          <a:p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17774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>
                <a:latin typeface="Roboto"/>
              </a:rPr>
              <a:t>P1 = A * ( F – H)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P2= = (A + B) * H</a:t>
            </a:r>
          </a:p>
          <a:p>
            <a:pPr fontAlgn="base"/>
            <a:r>
              <a:rPr lang="en-US" sz="1600">
                <a:solidFill>
                  <a:srgbClr val="00B050"/>
                </a:solidFill>
                <a:latin typeface="Roboto"/>
              </a:rPr>
              <a:t>P3= E</a:t>
            </a:r>
            <a:br>
              <a:rPr lang="en-US" sz="1600">
                <a:solidFill>
                  <a:srgbClr val="00B050"/>
                </a:solidFill>
                <a:latin typeface="Roboto"/>
              </a:rPr>
            </a:br>
            <a:r>
              <a:rPr lang="en-US" sz="1600">
                <a:latin typeface="Roboto"/>
              </a:rPr>
              <a:t>P4= D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P5= ( A + D ) * ( E + H 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P6= ( B – D ) * ( G + H)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P7= ( A – C ) * ( E + F)</a:t>
            </a:r>
          </a:p>
          <a:p>
            <a:pPr fontAlgn="base"/>
            <a:r>
              <a:rPr lang="en-US" sz="1600">
                <a:latin typeface="Roboto"/>
              </a:rPr>
              <a:t>Come Back to P3 : we have E there and it’s adjacent element in X Matrix is A, since X is Row Matrix so we select a Row in X such that A won’t come, we find C D Column, so multiply E with (C + D)</a:t>
            </a:r>
            <a:br>
              <a:rPr lang="en-US" sz="1600">
                <a:latin typeface="Roboto"/>
              </a:rPr>
            </a:br>
            <a:r>
              <a:rPr lang="en-US" sz="1600">
                <a:latin typeface="Roboto"/>
              </a:rPr>
              <a:t>So, finally P3 = (C + D) * E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22107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100">
                <a:latin typeface="Roboto"/>
              </a:rPr>
              <a:t>P1= A * ( F – H );   P2= H * ( A + B );    P3= E * ( C + D )</a:t>
            </a:r>
            <a:br>
              <a:rPr lang="en-US" sz="2100">
                <a:latin typeface="Roboto"/>
              </a:rPr>
            </a:br>
            <a:r>
              <a:rPr lang="en-US" sz="2100">
                <a:solidFill>
                  <a:srgbClr val="00B050"/>
                </a:solidFill>
                <a:latin typeface="Roboto"/>
              </a:rPr>
              <a:t>P4= D</a:t>
            </a:r>
            <a:br>
              <a:rPr lang="en-US" sz="2100">
                <a:solidFill>
                  <a:srgbClr val="00B050"/>
                </a:solidFill>
                <a:latin typeface="Roboto"/>
              </a:rPr>
            </a:br>
            <a:r>
              <a:rPr lang="en-US" sz="2100">
                <a:latin typeface="Roboto"/>
              </a:rPr>
              <a:t>P5= ( A + D ) * ( E + H 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P6= ( B – D ) * ( G + H)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P7= ( A – C ) * ( E + F)</a:t>
            </a:r>
          </a:p>
          <a:p>
            <a:pPr fontAlgn="base"/>
            <a:r>
              <a:rPr lang="en-US" sz="2100">
                <a:latin typeface="Roboto"/>
              </a:rPr>
              <a:t>Come Back to P4 : we have D there and it’s adjacent element in Y Matrix is H, since Y is Column Matrix so we select a column in Y such that H won’t come, we find G E Column, so multiply D with (G – E)</a:t>
            </a:r>
            <a:br>
              <a:rPr lang="en-US" sz="2100">
                <a:latin typeface="Roboto"/>
              </a:rPr>
            </a:br>
            <a:r>
              <a:rPr lang="en-US" sz="2100">
                <a:latin typeface="Roboto"/>
              </a:rPr>
              <a:t>So, finally P4 = D * (G – E)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038725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900"/>
              <a:t>We are done with P1 – P7 equations, so now we move to C1 – C4 equations in Final Matrix C :</a:t>
            </a:r>
          </a:p>
          <a:p>
            <a:pPr fontAlgn="base"/>
            <a:r>
              <a:rPr lang="en-US" sz="1900"/>
              <a:t>Remember Counting : Write P1 + P2 at C2</a:t>
            </a:r>
          </a:p>
          <a:p>
            <a:pPr fontAlgn="base"/>
            <a:r>
              <a:rPr lang="en-US" sz="1900"/>
              <a:t>Write P3 + P4 at its diagonal Position i.e. at C3</a:t>
            </a:r>
          </a:p>
          <a:p>
            <a:pPr fontAlgn="base"/>
            <a:r>
              <a:rPr lang="en-US" sz="1900"/>
              <a:t>Write P4 + P5 + P6 at 1st position and subtract P2 i.e. C1 = P4 + P5 + P6 – P2</a:t>
            </a:r>
          </a:p>
          <a:p>
            <a:pPr fontAlgn="base"/>
            <a:r>
              <a:rPr lang="en-US" sz="1900"/>
              <a:t>Write odd values at last Position with alternating – and + sign i.e. P1 P3 P5 P7 becomes</a:t>
            </a:r>
            <a:br>
              <a:rPr lang="en-US" sz="1900"/>
            </a:br>
            <a:r>
              <a:rPr lang="en-US" sz="1900"/>
              <a:t>C4 = P1 – P3 + P5 – P7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495800"/>
            <a:ext cx="5629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Example(2 *2)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C = A * B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56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Example(2 *2)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C = A * B</a:t>
                </a:r>
              </a:p>
              <a:p>
                <a:endParaRPr lang="en-US"/>
              </a:p>
              <a:p>
                <a:r>
                  <a:rPr lang="en-US"/>
                  <a:t>C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Example(2 *2)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/>
              <a:t>a11 = 1  (a)</a:t>
            </a:r>
          </a:p>
          <a:p>
            <a:pPr fontAlgn="t"/>
            <a:r>
              <a:rPr lang="en-US"/>
              <a:t>a12 = 3   (b)</a:t>
            </a:r>
          </a:p>
          <a:p>
            <a:pPr fontAlgn="t"/>
            <a:r>
              <a:rPr lang="en-US"/>
              <a:t>a21 = 7   (c)</a:t>
            </a:r>
          </a:p>
          <a:p>
            <a:pPr fontAlgn="t"/>
            <a:r>
              <a:rPr lang="en-US"/>
              <a:t>a22 = 5   (d)</a:t>
            </a:r>
          </a:p>
          <a:p>
            <a:pPr fontAlgn="t"/>
            <a:r>
              <a:rPr lang="en-US"/>
              <a:t>b11 = 6   (e)</a:t>
            </a:r>
          </a:p>
          <a:p>
            <a:pPr fontAlgn="t"/>
            <a:r>
              <a:rPr lang="en-US"/>
              <a:t>b12 = 8   (f)</a:t>
            </a:r>
          </a:p>
          <a:p>
            <a:pPr fontAlgn="t"/>
            <a:r>
              <a:rPr lang="en-US"/>
              <a:t>b21 = 4   (g)</a:t>
            </a:r>
          </a:p>
          <a:p>
            <a:pPr fontAlgn="t"/>
            <a:r>
              <a:rPr lang="en-US"/>
              <a:t>b22 = 2   (h)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Example(2 *2)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/>
              <a:t>P1 = 6</a:t>
            </a:r>
          </a:p>
          <a:p>
            <a:pPr fontAlgn="t"/>
            <a:r>
              <a:rPr lang="en-US"/>
              <a:t>p2 = 8</a:t>
            </a:r>
          </a:p>
          <a:p>
            <a:pPr fontAlgn="t"/>
            <a:r>
              <a:rPr lang="en-US"/>
              <a:t>p3 = 72</a:t>
            </a:r>
          </a:p>
          <a:p>
            <a:pPr fontAlgn="t"/>
            <a:r>
              <a:rPr lang="en-US"/>
              <a:t>p4 = -10</a:t>
            </a:r>
          </a:p>
          <a:p>
            <a:pPr fontAlgn="t"/>
            <a:r>
              <a:rPr lang="en-US"/>
              <a:t>p5 =  48</a:t>
            </a:r>
          </a:p>
          <a:p>
            <a:pPr fontAlgn="t"/>
            <a:r>
              <a:rPr lang="en-US"/>
              <a:t>p6 = -12</a:t>
            </a:r>
          </a:p>
          <a:p>
            <a:pPr fontAlgn="t"/>
            <a:r>
              <a:rPr lang="en-US"/>
              <a:t>p7 = -84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600200"/>
            <a:ext cx="4286250" cy="1095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7593" y="3124200"/>
            <a:ext cx="1639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/>
              <a:t>a11 = 1  (a)</a:t>
            </a:r>
          </a:p>
          <a:p>
            <a:pPr fontAlgn="t"/>
            <a:r>
              <a:rPr lang="en-US"/>
              <a:t>a12 = 3   (b)</a:t>
            </a:r>
          </a:p>
          <a:p>
            <a:pPr fontAlgn="t"/>
            <a:r>
              <a:rPr lang="en-US"/>
              <a:t>a21 = 7   (c)</a:t>
            </a:r>
          </a:p>
          <a:p>
            <a:pPr fontAlgn="t"/>
            <a:r>
              <a:rPr lang="en-US"/>
              <a:t>a22 = 5   (d)</a:t>
            </a:r>
          </a:p>
          <a:p>
            <a:pPr fontAlgn="t"/>
            <a:r>
              <a:rPr lang="en-US"/>
              <a:t>b11 = 6   (e)</a:t>
            </a:r>
          </a:p>
          <a:p>
            <a:pPr fontAlgn="t"/>
            <a:r>
              <a:rPr lang="en-US"/>
              <a:t>b12 = 8   (f)</a:t>
            </a:r>
          </a:p>
          <a:p>
            <a:pPr fontAlgn="t"/>
            <a:r>
              <a:rPr lang="en-US"/>
              <a:t>b21 = 4   (g)</a:t>
            </a:r>
          </a:p>
          <a:p>
            <a:pPr fontAlgn="t"/>
            <a:r>
              <a:rPr lang="en-US"/>
              <a:t>b22 = 2   (h)</a:t>
            </a:r>
          </a:p>
        </p:txBody>
      </p:sp>
    </p:spTree>
    <p:extLst>
      <p:ext uri="{BB962C8B-B14F-4D97-AF65-F5344CB8AC3E}">
        <p14:creationId xmlns:p14="http://schemas.microsoft.com/office/powerpoint/2010/main" val="12124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Example(2 *2)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271723"/>
              </p:ext>
            </p:extLst>
          </p:nvPr>
        </p:nvGraphicFramePr>
        <p:xfrm>
          <a:off x="457200" y="1600200"/>
          <a:ext cx="5029200" cy="1439326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455786308"/>
                    </a:ext>
                  </a:extLst>
                </a:gridCol>
              </a:tblGrid>
              <a:tr h="31213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nn-NO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c11 = p5 + p4 - p2 + p6 // 18</a:t>
                      </a:r>
                      <a:endParaRPr lang="en-US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c12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p1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p2 </a:t>
                      </a:r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14</a:t>
                      </a:r>
                      <a:endParaRPr lang="en-US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83170"/>
                  </a:ext>
                </a:extLst>
              </a:tr>
              <a:tr h="31213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c21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p3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p4 </a:t>
                      </a:r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62</a:t>
                      </a:r>
                      <a:endParaRPr lang="en-US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58559"/>
                  </a:ext>
                </a:extLst>
              </a:tr>
              <a:tr h="54623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c22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p5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p1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p3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p7 </a:t>
                      </a:r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66</a:t>
                      </a:r>
                      <a:endParaRPr lang="en-US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069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3886200"/>
                <a:ext cx="2438400" cy="55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C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6200"/>
                <a:ext cx="2438400" cy="554254"/>
              </a:xfrm>
              <a:prstGeom prst="rect">
                <a:avLst/>
              </a:prstGeom>
              <a:blipFill>
                <a:blip r:embed="rId2"/>
                <a:stretch>
                  <a:fillRect l="-2250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762000"/>
          </a:xfrm>
        </p:spPr>
        <p:txBody>
          <a:bodyPr/>
          <a:lstStyle/>
          <a:p>
            <a:pPr>
              <a:defRPr/>
            </a:pPr>
            <a:r>
              <a:rPr lang="en-US" err="1"/>
              <a:t>Strassen’s</a:t>
            </a:r>
            <a:r>
              <a:rPr lang="en-US"/>
              <a:t> Algorithm</a:t>
            </a:r>
          </a:p>
        </p:txBody>
      </p:sp>
      <p:sp>
        <p:nvSpPr>
          <p:cNvPr id="1035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83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/>
              <a:t>We can use a Divide and Conquer solution to solve matrix multiplication by separating a matrix into 4 quadrants:</a:t>
            </a:r>
          </a:p>
          <a:p>
            <a:pPr>
              <a:defRPr/>
            </a:pPr>
            <a:endParaRPr lang="en-US"/>
          </a:p>
        </p:txBody>
      </p:sp>
      <p:pic>
        <p:nvPicPr>
          <p:cNvPr id="103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19335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190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18383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0" name="Rectangle 6"/>
          <p:cNvSpPr>
            <a:spLocks noChangeArrowheads="1"/>
          </p:cNvSpPr>
          <p:nvPr/>
        </p:nvSpPr>
        <p:spPr bwMode="auto">
          <a:xfrm>
            <a:off x="3200400" y="167640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alibri" pitchFamily="34" charset="0"/>
                <a:cs typeface="Times New Roman" pitchFamily="18" charset="0"/>
              </a:rPr>
              <a:t>  X</a:t>
            </a:r>
            <a:endParaRPr lang="en-US" altLang="en-US"/>
          </a:p>
        </p:txBody>
      </p:sp>
      <p:sp>
        <p:nvSpPr>
          <p:cNvPr id="1041" name="Rectangle 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42" name="TextBox 15"/>
          <p:cNvSpPr txBox="1">
            <a:spLocks noChangeArrowheads="1"/>
          </p:cNvSpPr>
          <p:nvPr/>
        </p:nvSpPr>
        <p:spPr bwMode="auto">
          <a:xfrm>
            <a:off x="5943600" y="20574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666875" y="2119313"/>
            <a:ext cx="8858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H="1">
            <a:off x="1143000" y="2119313"/>
            <a:ext cx="19335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4110037" y="2176463"/>
            <a:ext cx="10001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H="1">
            <a:off x="3657600" y="2176463"/>
            <a:ext cx="1905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00800" y="2195513"/>
            <a:ext cx="18383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6877050" y="2195513"/>
            <a:ext cx="8858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1295400" y="2667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>
                <a:latin typeface="+mn-lt"/>
              </a:rPr>
              <a:t>Then we know have: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>
              <a:latin typeface="+mn-lt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676400" y="3276600"/>
          <a:ext cx="1333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6" imgW="952087" imgH="482391" progId="Equation.3">
                  <p:embed/>
                </p:oleObj>
              </mc:Choice>
              <mc:Fallback>
                <p:oleObj name="Equation" r:id="rId6" imgW="95208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1333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3200400" y="3276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8" imgW="952087" imgH="482391" progId="Equation.3">
                  <p:embed/>
                </p:oleObj>
              </mc:Choice>
              <mc:Fallback>
                <p:oleObj name="Equation" r:id="rId8" imgW="95208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5029200" y="3276600"/>
          <a:ext cx="133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10" imgW="927100" imgH="482600" progId="Equation.3">
                  <p:embed/>
                </p:oleObj>
              </mc:Choice>
              <mc:Fallback>
                <p:oleObj name="Equation" r:id="rId10" imgW="927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1333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2"/>
          <p:cNvGraphicFramePr>
            <a:graphicFrameLocks noChangeAspect="1"/>
          </p:cNvGraphicFramePr>
          <p:nvPr/>
        </p:nvGraphicFramePr>
        <p:xfrm>
          <a:off x="1600200" y="4273550"/>
          <a:ext cx="1257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2" imgW="520248" imgH="177646" progId="Equation.3">
                  <p:embed/>
                </p:oleObj>
              </mc:Choice>
              <mc:Fallback>
                <p:oleObj name="Equation" r:id="rId12" imgW="520248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73550"/>
                        <a:ext cx="1257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"/>
          <p:cNvGraphicFramePr>
            <a:graphicFrameLocks noChangeAspect="1"/>
          </p:cNvGraphicFramePr>
          <p:nvPr/>
        </p:nvGraphicFramePr>
        <p:xfrm>
          <a:off x="5867400" y="4191000"/>
          <a:ext cx="182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4" imgW="1180588" imgH="215806" progId="Equation.3">
                  <p:embed/>
                </p:oleObj>
              </mc:Choice>
              <mc:Fallback>
                <p:oleObj name="Equation" r:id="rId14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1828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0"/>
          <p:cNvGraphicFramePr>
            <a:graphicFrameLocks noChangeAspect="1"/>
          </p:cNvGraphicFramePr>
          <p:nvPr/>
        </p:nvGraphicFramePr>
        <p:xfrm>
          <a:off x="5867400" y="4552950"/>
          <a:ext cx="1771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6" imgW="1143000" imgH="215900" progId="Equation.3">
                  <p:embed/>
                </p:oleObj>
              </mc:Choice>
              <mc:Fallback>
                <p:oleObj name="Equation" r:id="rId16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52950"/>
                        <a:ext cx="1771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5867400" y="4914900"/>
          <a:ext cx="1771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8" imgW="1143000" imgH="215900" progId="Equation.3">
                  <p:embed/>
                </p:oleObj>
              </mc:Choice>
              <mc:Fallback>
                <p:oleObj name="Equation" r:id="rId18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14900"/>
                        <a:ext cx="1771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8"/>
          <p:cNvGraphicFramePr>
            <a:graphicFrameLocks noChangeAspect="1"/>
          </p:cNvGraphicFramePr>
          <p:nvPr/>
        </p:nvGraphicFramePr>
        <p:xfrm>
          <a:off x="5867400" y="5276850"/>
          <a:ext cx="1809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20" imgW="1167893" imgH="215806" progId="Equation.3">
                  <p:embed/>
                </p:oleObj>
              </mc:Choice>
              <mc:Fallback>
                <p:oleObj name="Equation" r:id="rId20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76850"/>
                        <a:ext cx="1809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1" name="Rectangle 17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cs typeface="Times New Roman" pitchFamily="18" charset="0"/>
              </a:rPr>
              <a:t>	</a:t>
            </a:r>
            <a:endParaRPr lang="en-US" altLang="en-US"/>
          </a:p>
        </p:txBody>
      </p:sp>
      <p:sp>
        <p:nvSpPr>
          <p:cNvPr id="1052" name="Rectangle 18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cs typeface="Times New Roman" pitchFamily="18" charset="0"/>
              </a:rPr>
              <a:t>	</a:t>
            </a:r>
            <a:endParaRPr lang="en-US" altLang="en-US"/>
          </a:p>
        </p:txBody>
      </p:sp>
      <p:sp>
        <p:nvSpPr>
          <p:cNvPr id="1053" name="Rectangle 19"/>
          <p:cNvSpPr>
            <a:spLocks noChangeArrowheads="1"/>
          </p:cNvSpPr>
          <p:nvPr/>
        </p:nvSpPr>
        <p:spPr bwMode="auto">
          <a:xfrm>
            <a:off x="1219200" y="42735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if </a:t>
            </a:r>
            <a:endParaRPr lang="en-US" altLang="en-US"/>
          </a:p>
        </p:txBody>
      </p:sp>
      <p:sp>
        <p:nvSpPr>
          <p:cNvPr id="1054" name="Rectangle 20"/>
          <p:cNvSpPr>
            <a:spLocks noChangeArrowheads="1"/>
          </p:cNvSpPr>
          <p:nvPr/>
        </p:nvSpPr>
        <p:spPr bwMode="auto">
          <a:xfrm>
            <a:off x="2743200" y="4267200"/>
            <a:ext cx="3124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, then we have the following: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5" name="Rectangle 21"/>
          <p:cNvSpPr>
            <a:spLocks noChangeArrowheads="1"/>
          </p:cNvSpPr>
          <p:nvPr/>
        </p:nvSpPr>
        <p:spPr bwMode="auto">
          <a:xfrm>
            <a:off x="0" y="4124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6" name="Rectangle 22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7" name="Rectangle 23"/>
          <p:cNvSpPr>
            <a:spLocks noChangeArrowheads="1"/>
          </p:cNvSpPr>
          <p:nvPr/>
        </p:nvSpPr>
        <p:spPr bwMode="auto">
          <a:xfrm>
            <a:off x="0" y="484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8" name="Rectangle 24"/>
          <p:cNvSpPr>
            <a:spLocks noChangeArrowheads="1"/>
          </p:cNvSpPr>
          <p:nvPr/>
        </p:nvSpPr>
        <p:spPr bwMode="auto">
          <a:xfrm>
            <a:off x="0" y="5210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/>
          </a:p>
        </p:txBody>
      </p:sp>
      <p:sp>
        <p:nvSpPr>
          <p:cNvPr id="1059" name="Content Placeholder 2"/>
          <p:cNvSpPr txBox="1">
            <a:spLocks/>
          </p:cNvSpPr>
          <p:nvPr/>
        </p:nvSpPr>
        <p:spPr bwMode="auto">
          <a:xfrm>
            <a:off x="1066800" y="57912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8     n/2 * n/2 matrix multiples +   4     n/2 * n/2 matrix additions</a:t>
            </a:r>
          </a:p>
          <a:p>
            <a:pPr eaLnBrk="1" hangingPunct="1"/>
            <a:r>
              <a:rPr lang="en-US" altLang="en-US" sz="2000"/>
              <a:t>	T(n) = 8T(n/2) + O(n</a:t>
            </a:r>
            <a:r>
              <a:rPr lang="en-US" altLang="en-US" sz="2000" baseline="30000"/>
              <a:t>2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000"/>
              <a:t>	If we solve using the master theorem we still have O(n</a:t>
            </a:r>
            <a:r>
              <a:rPr lang="en-US" altLang="en-US" sz="2000" baseline="30000"/>
              <a:t>3</a:t>
            </a:r>
            <a:r>
              <a:rPr lang="en-US" alt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94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(3 *3)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err="1"/>
              <a:t>Strassen’s</a:t>
            </a:r>
            <a:r>
              <a:rPr lang="en-US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5638800" cy="5638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err="1"/>
              <a:t>Strassen</a:t>
            </a:r>
            <a:r>
              <a:rPr lang="en-US"/>
              <a:t> showed how two matrices can be multiplied using only 7 multiplications and 18 additions:</a:t>
            </a:r>
          </a:p>
          <a:p>
            <a:pPr lvl="1">
              <a:defRPr/>
            </a:pPr>
            <a:r>
              <a:rPr lang="en-US"/>
              <a:t>Consider calculating the following 7 products:</a:t>
            </a:r>
          </a:p>
          <a:p>
            <a:pPr lvl="2">
              <a:defRPr/>
            </a:pPr>
            <a:r>
              <a:rPr lang="en-US"/>
              <a:t>P = (a</a:t>
            </a:r>
            <a:r>
              <a:rPr lang="en-US" baseline="-25000"/>
              <a:t>11</a:t>
            </a:r>
            <a:r>
              <a:rPr lang="en-US"/>
              <a:t> + a</a:t>
            </a:r>
            <a:r>
              <a:rPr lang="en-US" baseline="-25000"/>
              <a:t>22</a:t>
            </a:r>
            <a:r>
              <a:rPr lang="en-US"/>
              <a:t>) * (b</a:t>
            </a:r>
            <a:r>
              <a:rPr lang="en-US" baseline="-25000"/>
              <a:t>11</a:t>
            </a:r>
            <a:r>
              <a:rPr lang="en-US"/>
              <a:t> + b</a:t>
            </a:r>
            <a:r>
              <a:rPr lang="en-US" baseline="-25000"/>
              <a:t>22</a:t>
            </a:r>
            <a:r>
              <a:rPr lang="en-US"/>
              <a:t>)</a:t>
            </a:r>
          </a:p>
          <a:p>
            <a:pPr lvl="2">
              <a:defRPr/>
            </a:pPr>
            <a:r>
              <a:rPr lang="en-US"/>
              <a:t>Q = (a</a:t>
            </a:r>
            <a:r>
              <a:rPr lang="en-US" baseline="-25000"/>
              <a:t>21</a:t>
            </a:r>
            <a:r>
              <a:rPr lang="en-US"/>
              <a:t> + a</a:t>
            </a:r>
            <a:r>
              <a:rPr lang="en-US" baseline="-25000"/>
              <a:t>22</a:t>
            </a:r>
            <a:r>
              <a:rPr lang="en-US"/>
              <a:t>) * b</a:t>
            </a:r>
            <a:r>
              <a:rPr lang="en-US" baseline="-25000"/>
              <a:t>11</a:t>
            </a:r>
            <a:endParaRPr lang="en-US"/>
          </a:p>
          <a:p>
            <a:pPr lvl="2">
              <a:defRPr/>
            </a:pPr>
            <a:r>
              <a:rPr lang="en-US"/>
              <a:t>R = a</a:t>
            </a:r>
            <a:r>
              <a:rPr lang="en-US" baseline="-25000"/>
              <a:t>11</a:t>
            </a:r>
            <a:r>
              <a:rPr lang="en-US"/>
              <a:t>*( b</a:t>
            </a:r>
            <a:r>
              <a:rPr lang="en-US" baseline="-25000"/>
              <a:t>12</a:t>
            </a:r>
            <a:r>
              <a:rPr lang="en-US"/>
              <a:t> – b</a:t>
            </a:r>
            <a:r>
              <a:rPr lang="en-US" baseline="-25000"/>
              <a:t>22</a:t>
            </a:r>
            <a:r>
              <a:rPr lang="en-US"/>
              <a:t>)</a:t>
            </a:r>
          </a:p>
          <a:p>
            <a:pPr lvl="2">
              <a:defRPr/>
            </a:pPr>
            <a:r>
              <a:rPr lang="en-US"/>
              <a:t>S = a</a:t>
            </a:r>
            <a:r>
              <a:rPr lang="en-US" baseline="-25000"/>
              <a:t>22</a:t>
            </a:r>
            <a:r>
              <a:rPr lang="en-US"/>
              <a:t> * (b</a:t>
            </a:r>
            <a:r>
              <a:rPr lang="en-US" baseline="-25000"/>
              <a:t>21</a:t>
            </a:r>
            <a:r>
              <a:rPr lang="en-US"/>
              <a:t> – b</a:t>
            </a:r>
            <a:r>
              <a:rPr lang="en-US" baseline="-25000"/>
              <a:t>11</a:t>
            </a:r>
            <a:r>
              <a:rPr lang="en-US"/>
              <a:t>)</a:t>
            </a:r>
          </a:p>
          <a:p>
            <a:pPr lvl="2">
              <a:defRPr/>
            </a:pPr>
            <a:r>
              <a:rPr lang="en-US"/>
              <a:t>T = (a</a:t>
            </a:r>
            <a:r>
              <a:rPr lang="en-US" baseline="-25000"/>
              <a:t>11</a:t>
            </a:r>
            <a:r>
              <a:rPr lang="en-US"/>
              <a:t> + a</a:t>
            </a:r>
            <a:r>
              <a:rPr lang="en-US" baseline="-25000"/>
              <a:t>12</a:t>
            </a:r>
            <a:r>
              <a:rPr lang="en-US"/>
              <a:t>) * b</a:t>
            </a:r>
            <a:r>
              <a:rPr lang="en-US" baseline="-25000"/>
              <a:t>22</a:t>
            </a:r>
            <a:r>
              <a:rPr lang="en-US"/>
              <a:t> </a:t>
            </a:r>
          </a:p>
          <a:p>
            <a:pPr lvl="2">
              <a:defRPr/>
            </a:pPr>
            <a:r>
              <a:rPr lang="en-US"/>
              <a:t>U = (a</a:t>
            </a:r>
            <a:r>
              <a:rPr lang="en-US" baseline="-25000"/>
              <a:t>21</a:t>
            </a:r>
            <a:r>
              <a:rPr lang="en-US"/>
              <a:t> – a</a:t>
            </a:r>
            <a:r>
              <a:rPr lang="en-US" baseline="-25000"/>
              <a:t>11</a:t>
            </a:r>
            <a:r>
              <a:rPr lang="en-US"/>
              <a:t>) * (b</a:t>
            </a:r>
            <a:r>
              <a:rPr lang="en-US" baseline="-25000"/>
              <a:t>11 </a:t>
            </a:r>
            <a:r>
              <a:rPr lang="en-US"/>
              <a:t>+ b</a:t>
            </a:r>
            <a:r>
              <a:rPr lang="en-US" baseline="-25000"/>
              <a:t>12</a:t>
            </a:r>
            <a:r>
              <a:rPr lang="en-US"/>
              <a:t>)</a:t>
            </a:r>
          </a:p>
          <a:p>
            <a:pPr lvl="2">
              <a:defRPr/>
            </a:pPr>
            <a:r>
              <a:rPr lang="en-US"/>
              <a:t>V = (a</a:t>
            </a:r>
            <a:r>
              <a:rPr lang="en-US" baseline="-25000"/>
              <a:t>12</a:t>
            </a:r>
            <a:r>
              <a:rPr lang="en-US"/>
              <a:t> – a</a:t>
            </a:r>
            <a:r>
              <a:rPr lang="en-US" baseline="-25000"/>
              <a:t>22</a:t>
            </a:r>
            <a:r>
              <a:rPr lang="en-US"/>
              <a:t>) * (b</a:t>
            </a:r>
            <a:r>
              <a:rPr lang="en-US" baseline="-25000"/>
              <a:t>21 </a:t>
            </a:r>
            <a:r>
              <a:rPr lang="en-US"/>
              <a:t>+ b</a:t>
            </a:r>
            <a:r>
              <a:rPr lang="en-US" baseline="-25000"/>
              <a:t>22</a:t>
            </a:r>
            <a:r>
              <a:rPr lang="en-US"/>
              <a:t>)</a:t>
            </a:r>
          </a:p>
          <a:p>
            <a:pPr lvl="2">
              <a:buFont typeface="Wingdings 2" pitchFamily="18" charset="2"/>
              <a:buNone/>
              <a:defRPr/>
            </a:pPr>
            <a:endParaRPr lang="en-US"/>
          </a:p>
          <a:p>
            <a:pPr lvl="1">
              <a:defRPr/>
            </a:pPr>
            <a:r>
              <a:rPr lang="en-US"/>
              <a:t>It turns out that</a:t>
            </a:r>
          </a:p>
          <a:p>
            <a:pPr lvl="2">
              <a:defRPr/>
            </a:pPr>
            <a:r>
              <a:rPr lang="en-US"/>
              <a:t>c</a:t>
            </a:r>
            <a:r>
              <a:rPr lang="en-US" baseline="-25000"/>
              <a:t>11</a:t>
            </a:r>
            <a:r>
              <a:rPr lang="en-US"/>
              <a:t> = P + S – T</a:t>
            </a:r>
            <a:r>
              <a:rPr lang="en-US" baseline="-25000"/>
              <a:t> </a:t>
            </a:r>
            <a:r>
              <a:rPr lang="en-US"/>
              <a:t>+ V</a:t>
            </a:r>
          </a:p>
          <a:p>
            <a:pPr lvl="2">
              <a:defRPr/>
            </a:pPr>
            <a:r>
              <a:rPr lang="en-US"/>
              <a:t>c</a:t>
            </a:r>
            <a:r>
              <a:rPr lang="en-US" baseline="-25000"/>
              <a:t>12</a:t>
            </a:r>
            <a:r>
              <a:rPr lang="en-US"/>
              <a:t> = R + T</a:t>
            </a:r>
          </a:p>
          <a:p>
            <a:pPr lvl="2">
              <a:defRPr/>
            </a:pPr>
            <a:r>
              <a:rPr lang="en-US"/>
              <a:t>c</a:t>
            </a:r>
            <a:r>
              <a:rPr lang="en-US" baseline="-25000"/>
              <a:t>21</a:t>
            </a:r>
            <a:r>
              <a:rPr lang="en-US"/>
              <a:t> = Q + S </a:t>
            </a:r>
          </a:p>
          <a:p>
            <a:pPr lvl="2">
              <a:defRPr/>
            </a:pPr>
            <a:r>
              <a:rPr lang="en-US"/>
              <a:t>c</a:t>
            </a:r>
            <a:r>
              <a:rPr lang="en-US" baseline="-25000"/>
              <a:t>22</a:t>
            </a:r>
            <a:r>
              <a:rPr lang="en-US"/>
              <a:t> = P + R – Q</a:t>
            </a:r>
            <a:r>
              <a:rPr lang="en-US" baseline="-25000"/>
              <a:t> </a:t>
            </a:r>
            <a:r>
              <a:rPr lang="en-US"/>
              <a:t>+ U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Strassen’s</a:t>
            </a:r>
            <a:r>
              <a:rPr lang="en-US"/>
              <a:t>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981200"/>
          <a:ext cx="7153275" cy="138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7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Mult</a:t>
                      </a:r>
                      <a:endParaRPr lang="en-US" sz="16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Recurrence</a:t>
                      </a:r>
                      <a:r>
                        <a:rPr lang="en-US" sz="1600" baseline="0"/>
                        <a:t> Relation</a:t>
                      </a:r>
                      <a:endParaRPr lang="en-US" sz="16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Runtime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/>
                        <a:t>Regular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T(n) = 8T(n/2)</a:t>
                      </a:r>
                      <a:r>
                        <a:rPr lang="en-US" sz="1800" baseline="0"/>
                        <a:t> + O(n</a:t>
                      </a:r>
                      <a:r>
                        <a:rPr lang="en-US" sz="1800" baseline="30000"/>
                        <a:t>2</a:t>
                      </a:r>
                      <a:r>
                        <a:rPr lang="en-US" sz="1800" baseline="0"/>
                        <a:t>)</a:t>
                      </a:r>
                      <a:endParaRPr lang="en-US" sz="18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O(n</a:t>
                      </a:r>
                      <a:r>
                        <a:rPr lang="en-US" sz="1800" baseline="30000"/>
                        <a:t>3</a:t>
                      </a:r>
                      <a:r>
                        <a:rPr lang="en-US" sz="1800"/>
                        <a:t>)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86">
                <a:tc>
                  <a:txBody>
                    <a:bodyPr/>
                    <a:lstStyle/>
                    <a:p>
                      <a:r>
                        <a:rPr lang="en-US" sz="1800" err="1"/>
                        <a:t>Strassen</a:t>
                      </a:r>
                      <a:endParaRPr lang="en-US" sz="18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T(n) = 7T(n/2)</a:t>
                      </a:r>
                      <a:r>
                        <a:rPr lang="en-US" sz="1800" baseline="0"/>
                        <a:t> + O(n</a:t>
                      </a:r>
                      <a:r>
                        <a:rPr lang="en-US" sz="1800" baseline="30000"/>
                        <a:t>2</a:t>
                      </a:r>
                      <a:r>
                        <a:rPr lang="en-US" sz="1800" baseline="0"/>
                        <a:t>)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O(n </a:t>
                      </a:r>
                      <a:r>
                        <a:rPr lang="en-US" sz="1800" baseline="30000"/>
                        <a:t>log</a:t>
                      </a:r>
                      <a:r>
                        <a:rPr lang="en-US" sz="1800" baseline="10000"/>
                        <a:t>2</a:t>
                      </a:r>
                      <a:r>
                        <a:rPr lang="en-US" sz="1800" baseline="30000"/>
                        <a:t>7</a:t>
                      </a:r>
                      <a:r>
                        <a:rPr lang="en-US" sz="1800"/>
                        <a:t>) = O(n</a:t>
                      </a:r>
                      <a:r>
                        <a:rPr lang="en-US" sz="1800" baseline="30000"/>
                        <a:t>2.81</a:t>
                      </a:r>
                      <a:r>
                        <a:rPr lang="en-US" sz="1800"/>
                        <a:t>)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28914" y="58674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Fastest known method is O(n</a:t>
            </a:r>
            <a:r>
              <a:rPr lang="en-US" baseline="30000"/>
              <a:t>2.3727</a:t>
            </a:r>
            <a:r>
              <a:rPr lang="en-US"/>
              <a:t>) [</a:t>
            </a:r>
            <a:r>
              <a:rPr lang="en-US" err="1"/>
              <a:t>Winograd</a:t>
            </a:r>
            <a:r>
              <a:rPr lang="en-US"/>
              <a:t>-Coppersmith algorithm improved by V. Williams]</a:t>
            </a:r>
          </a:p>
        </p:txBody>
      </p:sp>
    </p:spTree>
    <p:extLst>
      <p:ext uri="{BB962C8B-B14F-4D97-AF65-F5344CB8AC3E}">
        <p14:creationId xmlns:p14="http://schemas.microsoft.com/office/powerpoint/2010/main" val="26064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err="1"/>
              <a:t>Strassen’s</a:t>
            </a:r>
            <a:r>
              <a:rPr lang="en-US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791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I have no idea how </a:t>
            </a:r>
            <a:r>
              <a:rPr lang="en-US" err="1"/>
              <a:t>Strassen</a:t>
            </a:r>
            <a:r>
              <a:rPr lang="en-US"/>
              <a:t> came up with these combinations. </a:t>
            </a:r>
          </a:p>
          <a:p>
            <a:pPr lvl="1">
              <a:defRPr/>
            </a:pPr>
            <a:r>
              <a:rPr lang="en-US"/>
              <a:t>He probably realized that he wanted to determine each element in the product using less than 8 multiplications. </a:t>
            </a:r>
          </a:p>
          <a:p>
            <a:pPr lvl="2">
              <a:defRPr/>
            </a:pPr>
            <a:r>
              <a:rPr lang="en-US"/>
              <a:t>From there, he probably just played around with it. 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en-US"/>
              <a:t>If we let T(n) be the running time of </a:t>
            </a:r>
            <a:r>
              <a:rPr lang="en-US" err="1"/>
              <a:t>Strassen's</a:t>
            </a:r>
            <a:r>
              <a:rPr lang="en-US"/>
              <a:t> algorithm, then it satisfies the following recurrence relation:</a:t>
            </a:r>
          </a:p>
          <a:p>
            <a:pPr lvl="1">
              <a:defRPr/>
            </a:pPr>
            <a:r>
              <a:rPr lang="en-US"/>
              <a:t>T(n) = 7T(n/2) +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2">
              <a:defRPr/>
            </a:pPr>
            <a:r>
              <a:rPr lang="en-US"/>
              <a:t>It's important to note that the hidden constant in the O(n</a:t>
            </a:r>
            <a:r>
              <a:rPr lang="en-US" baseline="30000"/>
              <a:t>2</a:t>
            </a:r>
            <a:r>
              <a:rPr lang="en-US"/>
              <a:t>) term is larger than the corresponding constant for the standard divide and conquer algorithm for this problem.</a:t>
            </a:r>
          </a:p>
          <a:p>
            <a:pPr lvl="1">
              <a:defRPr/>
            </a:pPr>
            <a:r>
              <a:rPr lang="en-US"/>
              <a:t> However, for large matrices this algorithm yields an improvement over the standard one with respect to time.</a:t>
            </a:r>
          </a:p>
        </p:txBody>
      </p:sp>
    </p:spTree>
    <p:extLst>
      <p:ext uri="{BB962C8B-B14F-4D97-AF65-F5344CB8AC3E}">
        <p14:creationId xmlns:p14="http://schemas.microsoft.com/office/powerpoint/2010/main" val="418915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Easy way to remember Strassen’s Matrix Equation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3620"/>
            <a:ext cx="7238999" cy="43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>
                <a:latin typeface="Roboto"/>
              </a:rPr>
              <a:t>You just need to remember 4 Rules :</a:t>
            </a:r>
          </a:p>
          <a:p>
            <a:pPr fontAlgn="base"/>
            <a:r>
              <a:rPr lang="en-US">
                <a:latin typeface="Roboto"/>
              </a:rPr>
              <a:t>AHED (Learn it as ‘Ahead’)</a:t>
            </a:r>
          </a:p>
          <a:p>
            <a:pPr fontAlgn="base"/>
            <a:r>
              <a:rPr lang="en-US">
                <a:latin typeface="Roboto"/>
              </a:rPr>
              <a:t>Diagonal</a:t>
            </a:r>
          </a:p>
          <a:p>
            <a:pPr fontAlgn="base"/>
            <a:r>
              <a:rPr lang="en-US">
                <a:latin typeface="Roboto"/>
              </a:rPr>
              <a:t>Last CR</a:t>
            </a:r>
          </a:p>
          <a:p>
            <a:pPr fontAlgn="base"/>
            <a:r>
              <a:rPr lang="en-US">
                <a:latin typeface="Roboto"/>
              </a:rPr>
              <a:t>First CR</a:t>
            </a:r>
          </a:p>
          <a:p>
            <a:pPr fontAlgn="base"/>
            <a:r>
              <a:rPr lang="en-US">
                <a:latin typeface="Roboto"/>
              </a:rPr>
              <a:t>Also, consider X as (Row +) and Y as (Column -) matrix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>
                <a:latin typeface="Roboto"/>
              </a:rPr>
              <a:t>Follow the Steps :</a:t>
            </a:r>
          </a:p>
          <a:p>
            <a:pPr fontAlgn="base"/>
            <a:r>
              <a:rPr lang="en-US" sz="2400">
                <a:latin typeface="Roboto"/>
              </a:rPr>
              <a:t>Write P1 = A; P2 = H; P3 = E; P4 = D</a:t>
            </a:r>
          </a:p>
          <a:p>
            <a:pPr fontAlgn="base"/>
            <a:r>
              <a:rPr lang="en-US" sz="2400">
                <a:latin typeface="Roboto"/>
              </a:rPr>
              <a:t>For P5 we will use Diagonal Rule i.e.</a:t>
            </a:r>
            <a:br>
              <a:rPr lang="en-US" sz="2400">
                <a:latin typeface="Roboto"/>
              </a:rPr>
            </a:br>
            <a:r>
              <a:rPr lang="en-US" sz="2400">
                <a:latin typeface="Roboto"/>
              </a:rPr>
              <a:t>(Sum the Diagonal Elements Of Matrix X ) * (Sum the Diagonal Elements Of Matrix Y ), we get P5 = (A + D)* (E + H)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038600"/>
            <a:ext cx="6362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>
                <a:latin typeface="Roboto"/>
              </a:rPr>
              <a:t>P1 = A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P2= H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P3= E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P4= D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P5= ( A + D ) * ( E + H )</a:t>
            </a:r>
          </a:p>
          <a:p>
            <a:pPr fontAlgn="base"/>
            <a:r>
              <a:rPr lang="en-US" sz="1800">
                <a:latin typeface="Roboto"/>
              </a:rPr>
              <a:t>For P6 we will use Last CR Rule i.e. Last Column of X and Last Row of Y and remember that Row+ and Column- so i.e. (B – D) * (G + H), we get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P6 = (B – D) * (G + H)</a:t>
            </a:r>
          </a:p>
          <a:p>
            <a:pPr fontAlgn="base"/>
            <a:r>
              <a:rPr lang="en-US" sz="1800">
                <a:latin typeface="Roboto"/>
              </a:rPr>
              <a:t>For P7 we will use First CR Rule i.e. First Column of X and First Row of Y and remember that Row+ and Column- so i.e. (A – C) * (E + F), we get</a:t>
            </a:r>
            <a:br>
              <a:rPr lang="en-US" sz="1800">
                <a:latin typeface="Roboto"/>
              </a:rPr>
            </a:br>
            <a:r>
              <a:rPr lang="en-US" sz="1800">
                <a:latin typeface="Roboto"/>
              </a:rPr>
              <a:t>P7 = (A – C) * (E + F)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27839"/>
            <a:ext cx="6410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19380-DE26-4BD0-8288-9FC0DF11A5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0E54E1-DB9B-4CDD-A433-E4EDE714D0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4F3106-86C4-440F-B582-79EF87B67BA4}">
  <ds:schemaRefs>
    <ds:schemaRef ds:uri="28a4c2e2-19fe-42a5-bd58-72eddb65ae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Strassen’s Algorithm</vt:lpstr>
      <vt:lpstr>Strassen’s Algorithm</vt:lpstr>
      <vt:lpstr>Strassen’s Algorithm</vt:lpstr>
      <vt:lpstr>Strassen’s Algorithm</vt:lpstr>
      <vt:lpstr>Strassen’s Algorithm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Example(2 *2)</vt:lpstr>
      <vt:lpstr>Example(2 *2)</vt:lpstr>
      <vt:lpstr>Example(2 *2)</vt:lpstr>
      <vt:lpstr>Example(2 *2)</vt:lpstr>
      <vt:lpstr>Example(2 *2)</vt:lpstr>
      <vt:lpstr>Example (3 *3)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Strassen’s Algorithm</dc:title>
  <dc:creator>Abhay Kolhe</dc:creator>
  <cp:revision>1</cp:revision>
  <dcterms:created xsi:type="dcterms:W3CDTF">2015-09-02T11:25:25Z</dcterms:created>
  <dcterms:modified xsi:type="dcterms:W3CDTF">2020-08-24T12:58:36Z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