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46307" y="0"/>
            <a:ext cx="1318259" cy="1280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5043" y="4678679"/>
            <a:ext cx="1376172" cy="1373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33843" y="4745735"/>
            <a:ext cx="1682496" cy="1304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048" y="523189"/>
            <a:ext cx="1015390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3010" y="1777695"/>
            <a:ext cx="9945979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treemsolution.com/hire-php-develop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treemsolution.com/blog/top-php-frameworks-that-are-helpful-for-web-app-develo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39112"/>
            <a:ext cx="10025076" cy="3356688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  <a:tabLst>
                <a:tab pos="9906000" algn="l"/>
              </a:tabLst>
            </a:pPr>
            <a:r>
              <a:rPr lang="en-US" sz="6600" b="1" u="none" dirty="0" smtClean="0"/>
              <a:t>Top 10 PHP frameworks used by PHP developers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sz="8000" spc="-409" smtClean="0">
                <a:solidFill>
                  <a:srgbClr val="252525"/>
                </a:solidFill>
              </a:rPr>
              <a:t>	</a:t>
            </a:r>
            <a:endParaRPr sz="8000"/>
          </a:p>
        </p:txBody>
      </p:sp>
      <p:sp>
        <p:nvSpPr>
          <p:cNvPr id="8" name="object 8"/>
          <p:cNvSpPr/>
          <p:nvPr/>
        </p:nvSpPr>
        <p:spPr>
          <a:xfrm>
            <a:off x="941832" y="4424171"/>
            <a:ext cx="2304288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676400"/>
            <a:ext cx="9945979" cy="2720795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Slim is a perfect framework for small and medium websites because of its micro yet efficient framework.</a:t>
            </a:r>
          </a:p>
          <a:p>
            <a:pPr lvl="0"/>
            <a:endParaRPr lang="en-US" sz="2400" dirty="0" smtClean="0">
              <a:latin typeface="+mn-lt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Slim is capable of providing the best features with </a:t>
            </a:r>
            <a:r>
              <a:rPr lang="en-US" sz="2400" dirty="0" err="1" smtClean="0">
                <a:latin typeface="+mn-lt"/>
              </a:rPr>
              <a:t>RESTful</a:t>
            </a:r>
            <a:r>
              <a:rPr lang="en-US" sz="2400" dirty="0" smtClean="0">
                <a:latin typeface="+mn-lt"/>
              </a:rPr>
              <a:t> APIs, and services. </a:t>
            </a:r>
          </a:p>
          <a:p>
            <a:pPr lvl="0"/>
            <a:endParaRPr lang="en-US" sz="2400" dirty="0" smtClean="0">
              <a:latin typeface="+mn-lt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It offers support for all the necessary features like URL routing, Client-side HTTP </a:t>
            </a:r>
            <a:r>
              <a:rPr lang="en-US" sz="2400" dirty="0" err="1" smtClean="0">
                <a:latin typeface="+mn-lt"/>
              </a:rPr>
              <a:t>Caching,cookie</a:t>
            </a:r>
            <a:r>
              <a:rPr lang="en-US" sz="2400" dirty="0" smtClean="0">
                <a:latin typeface="+mn-lt"/>
              </a:rPr>
              <a:t> routing, session and supports flash messages.</a:t>
            </a:r>
            <a:endParaRPr lang="en-US" sz="2400" dirty="0"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-445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8. Slim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676400"/>
            <a:ext cx="9945979" cy="2720795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One of the most extendable and flexible frameworks makes it extremely popular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Backed by MVC architecture, </a:t>
            </a:r>
            <a:r>
              <a:rPr lang="en-US" sz="2400" dirty="0" err="1" smtClean="0">
                <a:latin typeface="+mn-lt"/>
              </a:rPr>
              <a:t>FuelPHP</a:t>
            </a:r>
            <a:r>
              <a:rPr lang="en-US" sz="2400" dirty="0" smtClean="0">
                <a:latin typeface="+mn-lt"/>
              </a:rPr>
              <a:t> supports full stack solution development. 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It offers advanced Hierarchical Model-View-Controller (HMVC).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It is capable of supporting end-to-end web solution development irrespective of the complexity handling required.</a:t>
            </a:r>
            <a:endParaRPr lang="en-US" sz="2400" dirty="0"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-445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9. Fuel PHP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676400"/>
            <a:ext cx="9945979" cy="2289908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800" dirty="0" smtClean="0">
                <a:latin typeface="+mn-lt"/>
              </a:rPr>
              <a:t>  A rich component library symbolizes Aura.</a:t>
            </a:r>
          </a:p>
          <a:p>
            <a:pPr lvl="0">
              <a:buFont typeface="Wingdings" pitchFamily="2" charset="2"/>
              <a:buChar char="v"/>
            </a:pPr>
            <a:r>
              <a:rPr lang="en-US" sz="2800" dirty="0" smtClean="0">
                <a:latin typeface="+mn-lt"/>
              </a:rPr>
              <a:t>  Each component finds its use in any type of code.</a:t>
            </a:r>
          </a:p>
          <a:p>
            <a:pPr lvl="0">
              <a:buFont typeface="Wingdings" pitchFamily="2" charset="2"/>
              <a:buChar char="v"/>
            </a:pPr>
            <a:r>
              <a:rPr lang="en-US" sz="2800" dirty="0" smtClean="0">
                <a:latin typeface="+mn-lt"/>
              </a:rPr>
              <a:t>  If your project requires writing the code from scratch, Aura is the right one for you.</a:t>
            </a:r>
          </a:p>
          <a:p>
            <a:pPr lvl="0">
              <a:buFont typeface="Wingdings" pitchFamily="2" charset="2"/>
              <a:buChar char="v"/>
            </a:pPr>
            <a:r>
              <a:rPr lang="en-US" sz="2800" b="1" u="sng" dirty="0" smtClean="0">
                <a:latin typeface="+mn-lt"/>
                <a:hlinkClick r:id="rId2"/>
              </a:rPr>
              <a:t>  </a:t>
            </a:r>
            <a:endParaRPr lang="en-US" sz="2800" dirty="0"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-445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10. Aura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777695"/>
            <a:ext cx="9945979" cy="2590503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algn="l">
              <a:lnSpc>
                <a:spcPct val="90000"/>
              </a:lnSpc>
              <a:spcBef>
                <a:spcPts val="484"/>
              </a:spcBef>
            </a:pPr>
            <a:r>
              <a:rPr lang="en-US" sz="2800" dirty="0" smtClean="0">
                <a:latin typeface="+mn-lt"/>
              </a:rPr>
              <a:t>PHP allows developers to develop complex code rapidly without compromising the reusability and organization of code.</a:t>
            </a:r>
          </a:p>
          <a:p>
            <a:pPr marL="65405" marR="5080" algn="l">
              <a:lnSpc>
                <a:spcPct val="90000"/>
              </a:lnSpc>
              <a:spcBef>
                <a:spcPts val="484"/>
              </a:spcBef>
            </a:pPr>
            <a:r>
              <a:rPr lang="en-US" sz="2800" dirty="0" smtClean="0">
                <a:latin typeface="+mn-lt"/>
              </a:rPr>
              <a:t> Offering multiple frameworks to be explored, it empowers the developer fraternity with scalability and high-level security. </a:t>
            </a:r>
          </a:p>
          <a:p>
            <a:pPr marL="65405" marR="5080" algn="l">
              <a:lnSpc>
                <a:spcPct val="90000"/>
              </a:lnSpc>
              <a:spcBef>
                <a:spcPts val="484"/>
              </a:spcBef>
            </a:pPr>
            <a:r>
              <a:rPr lang="en-US" sz="2800" dirty="0" smtClean="0">
                <a:latin typeface="+mn-lt"/>
              </a:rPr>
              <a:t>Object-oriented programming and MVC pattern separate logic and presentation of code.</a:t>
            </a:r>
            <a:endParaRPr sz="2800" spc="-445" dirty="0"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7391" y="4887467"/>
            <a:ext cx="1272539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Introduction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777695"/>
            <a:ext cx="9945979" cy="2351463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457200" lvl="0" indent="-45720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Currently, 136,290Laravel websites are live across the globe</a:t>
            </a:r>
          </a:p>
          <a:p>
            <a:pPr marL="457200" lvl="0" indent="-457200">
              <a:buFont typeface="Wingdings" pitchFamily="2" charset="2"/>
              <a:buChar char="v"/>
            </a:pPr>
            <a:r>
              <a:rPr lang="en-US" sz="2400" dirty="0" err="1" smtClean="0">
                <a:latin typeface="+mn-lt"/>
              </a:rPr>
              <a:t>Laravel</a:t>
            </a:r>
            <a:r>
              <a:rPr lang="en-US" sz="2400" dirty="0" smtClean="0">
                <a:latin typeface="+mn-lt"/>
              </a:rPr>
              <a:t> offers instant hosting and integration of deployment platform</a:t>
            </a:r>
          </a:p>
          <a:p>
            <a:pPr marL="457200" lvl="0" indent="-45720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Active community and </a:t>
            </a:r>
            <a:r>
              <a:rPr lang="en-US" sz="2400" dirty="0" err="1" smtClean="0">
                <a:latin typeface="+mn-lt"/>
              </a:rPr>
              <a:t>Laracasts</a:t>
            </a:r>
            <a:r>
              <a:rPr lang="en-US" sz="2400" dirty="0" smtClean="0">
                <a:latin typeface="+mn-lt"/>
              </a:rPr>
              <a:t> tutorials make complex </a:t>
            </a:r>
            <a:r>
              <a:rPr lang="en-US" sz="2400" dirty="0" err="1" smtClean="0">
                <a:latin typeface="+mn-lt"/>
              </a:rPr>
              <a:t>Laravel</a:t>
            </a:r>
            <a:r>
              <a:rPr lang="en-US" sz="2400" dirty="0" smtClean="0">
                <a:latin typeface="+mn-lt"/>
              </a:rPr>
              <a:t> developments very easy.</a:t>
            </a:r>
          </a:p>
          <a:p>
            <a:pPr marL="457200" lvl="0" indent="-457200">
              <a:buFont typeface="Wingdings" pitchFamily="2" charset="2"/>
              <a:buChar char="v"/>
            </a:pPr>
            <a:r>
              <a:rPr lang="en-US" sz="2400" dirty="0" err="1" smtClean="0">
                <a:latin typeface="+mn-lt"/>
              </a:rPr>
              <a:t>Laravel</a:t>
            </a:r>
            <a:r>
              <a:rPr lang="en-US" sz="2400" dirty="0" smtClean="0">
                <a:latin typeface="+mn-lt"/>
              </a:rPr>
              <a:t> supports sessions, Caching, queuing and </a:t>
            </a:r>
            <a:r>
              <a:rPr lang="en-US" sz="2400" dirty="0" err="1" smtClean="0">
                <a:latin typeface="+mn-lt"/>
              </a:rPr>
              <a:t>RESTful</a:t>
            </a:r>
            <a:r>
              <a:rPr lang="en-US" sz="2400" dirty="0" smtClean="0">
                <a:latin typeface="+mn-lt"/>
              </a:rPr>
              <a:t> routing using </a:t>
            </a:r>
            <a:r>
              <a:rPr lang="en-US" sz="2400" dirty="0" err="1" smtClean="0">
                <a:latin typeface="+mn-lt"/>
              </a:rPr>
              <a:t>templating</a:t>
            </a:r>
            <a:r>
              <a:rPr lang="en-US" sz="2400" dirty="0" smtClean="0">
                <a:latin typeface="+mn-lt"/>
              </a:rPr>
              <a:t> engine “Blade”.  </a:t>
            </a:r>
            <a:endParaRPr lang="en-US" sz="2400" dirty="0"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7391" y="4887467"/>
            <a:ext cx="1272539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1.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laravel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777695"/>
            <a:ext cx="9945979" cy="3090127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</a:t>
            </a:r>
            <a:r>
              <a:rPr lang="en-US" sz="2400" dirty="0" err="1" smtClean="0">
                <a:latin typeface="+mn-lt"/>
              </a:rPr>
              <a:t>CakePHP</a:t>
            </a:r>
            <a:r>
              <a:rPr lang="en-US" sz="2400" dirty="0" smtClean="0">
                <a:latin typeface="+mn-lt"/>
              </a:rPr>
              <a:t> is fueling 57K Live websites today.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As a progressive framework, the latest version of </a:t>
            </a:r>
            <a:r>
              <a:rPr lang="en-US" sz="2400" dirty="0" err="1" smtClean="0">
                <a:latin typeface="+mn-lt"/>
              </a:rPr>
              <a:t>CakePHP</a:t>
            </a:r>
            <a:r>
              <a:rPr lang="en-US" sz="2400" dirty="0" smtClean="0">
                <a:latin typeface="+mn-lt"/>
              </a:rPr>
              <a:t> 3.0 offers   	session management of enhanced levels. 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Creation of standalone libraries is easy with </a:t>
            </a:r>
            <a:r>
              <a:rPr lang="en-US" sz="2400" dirty="0" err="1" smtClean="0">
                <a:latin typeface="+mn-lt"/>
              </a:rPr>
              <a:t>CakePHP</a:t>
            </a:r>
            <a:r>
              <a:rPr lang="en-US" sz="2400" dirty="0" smtClean="0">
                <a:latin typeface="+mn-lt"/>
              </a:rPr>
              <a:t> as it offers the 	decoupling advantage. 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Higher security features like SQL injection, cross-site request forgery, 	and input validation makes </a:t>
            </a:r>
            <a:r>
              <a:rPr lang="en-US" sz="2400" dirty="0" err="1" smtClean="0">
                <a:latin typeface="+mn-lt"/>
              </a:rPr>
              <a:t>CakePHP</a:t>
            </a:r>
            <a:r>
              <a:rPr lang="en-US" sz="2400" dirty="0" smtClean="0">
                <a:latin typeface="+mn-lt"/>
              </a:rPr>
              <a:t> proficient platform.</a:t>
            </a:r>
          </a:p>
          <a:p>
            <a:pPr marL="457200" lvl="0" indent="-457200"/>
            <a:r>
              <a:rPr lang="en-US" sz="2400" dirty="0" smtClean="0"/>
              <a:t> </a:t>
            </a:r>
            <a:endParaRPr lang="en-US" sz="2400" dirty="0"/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2.</a:t>
            </a:r>
            <a:r>
              <a:rPr kumimoji="0" lang="en-US" sz="4800" b="0" i="0" u="none" strike="noStrike" kern="0" cap="none" spc="0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lang="en-US" sz="4800" b="0" i="0" u="none" strike="noStrike" kern="0" cap="none" spc="0" normalizeH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CakePHP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777695"/>
            <a:ext cx="9945979" cy="2720795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 Stability of </a:t>
            </a:r>
            <a:r>
              <a:rPr lang="en-US" sz="2400" dirty="0" err="1" smtClean="0">
                <a:latin typeface="+mn-lt"/>
              </a:rPr>
              <a:t>Zend</a:t>
            </a:r>
            <a:r>
              <a:rPr lang="en-US" sz="2400" dirty="0" smtClean="0">
                <a:latin typeface="+mn-lt"/>
              </a:rPr>
              <a:t> supports the existence of 42K websites that are complex in 	nature.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 Rich of cryptographic tools and intuitive editor makes it a perfect online 	debugger tool. 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 Facilitating agile methodology, </a:t>
            </a:r>
            <a:r>
              <a:rPr lang="en-US" sz="2400" dirty="0" err="1" smtClean="0">
                <a:latin typeface="+mn-lt"/>
              </a:rPr>
              <a:t>Zend</a:t>
            </a:r>
            <a:r>
              <a:rPr lang="en-US" sz="2400" dirty="0" smtClean="0">
                <a:latin typeface="+mn-lt"/>
              </a:rPr>
              <a:t> supports the development of high-	quality complex applications.</a:t>
            </a:r>
          </a:p>
          <a:p>
            <a:pPr marL="457200" lvl="0" indent="-457200"/>
            <a:r>
              <a:rPr lang="en-US" sz="2400" dirty="0" smtClean="0"/>
              <a:t> </a:t>
            </a:r>
            <a:endParaRPr lang="en-US" sz="2400" dirty="0"/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7391" y="4887467"/>
            <a:ext cx="1272539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 smtClean="0">
                <a:solidFill>
                  <a:srgbClr val="404040"/>
                </a:solidFill>
                <a:latin typeface="+mj-lt"/>
                <a:cs typeface="Arial"/>
              </a:rPr>
              <a:t>3. </a:t>
            </a:r>
            <a:r>
              <a:rPr lang="en-US" sz="4800" kern="0" dirty="0" err="1" smtClean="0">
                <a:solidFill>
                  <a:srgbClr val="404040"/>
                </a:solidFill>
                <a:latin typeface="+mj-lt"/>
                <a:cs typeface="Arial"/>
              </a:rPr>
              <a:t>Zend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777695"/>
            <a:ext cx="9945979" cy="3090127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800" dirty="0" smtClean="0">
                <a:latin typeface="+mn-lt"/>
              </a:rPr>
              <a:t>   Among the fastest PHP frameworks, the lazy loading technique makes it an efficient framework.</a:t>
            </a:r>
          </a:p>
          <a:p>
            <a:pPr lvl="0">
              <a:buFont typeface="Wingdings" pitchFamily="2" charset="2"/>
              <a:buChar char="v"/>
            </a:pPr>
            <a:r>
              <a:rPr lang="en-US" sz="2800" b="1" dirty="0" smtClean="0">
                <a:latin typeface="+mn-lt"/>
              </a:rPr>
              <a:t>  </a:t>
            </a:r>
            <a:r>
              <a:rPr lang="en-US" sz="2800" b="1" u="sng" dirty="0" smtClean="0">
                <a:latin typeface="+mn-lt"/>
              </a:rPr>
              <a:t>PHP web development </a:t>
            </a:r>
            <a:r>
              <a:rPr lang="en-US" sz="2800" dirty="0" smtClean="0">
                <a:latin typeface="+mn-lt"/>
              </a:rPr>
              <a:t>offers </a:t>
            </a:r>
            <a:r>
              <a:rPr lang="en-US" sz="2800" dirty="0" smtClean="0">
                <a:latin typeface="+mn-lt"/>
              </a:rPr>
              <a:t>clean and logical code development. </a:t>
            </a:r>
          </a:p>
          <a:p>
            <a:pPr lvl="0">
              <a:buFont typeface="Wingdings" pitchFamily="2" charset="2"/>
              <a:buChar char="v"/>
            </a:pPr>
            <a:r>
              <a:rPr lang="en-US" sz="2800" dirty="0" smtClean="0">
                <a:latin typeface="+mn-lt"/>
              </a:rPr>
              <a:t>  AJAX features and </a:t>
            </a:r>
            <a:r>
              <a:rPr lang="en-US" sz="2800" dirty="0" err="1" smtClean="0">
                <a:latin typeface="+mn-lt"/>
              </a:rPr>
              <a:t>JQuery</a:t>
            </a:r>
            <a:r>
              <a:rPr lang="en-US" sz="2800" dirty="0" smtClean="0">
                <a:latin typeface="+mn-lt"/>
              </a:rPr>
              <a:t> allows easy customization of </a:t>
            </a:r>
            <a:r>
              <a:rPr lang="en-US" sz="2800" dirty="0" err="1" smtClean="0">
                <a:latin typeface="+mn-lt"/>
              </a:rPr>
              <a:t>Yii</a:t>
            </a:r>
            <a:r>
              <a:rPr lang="en-US" sz="2800" dirty="0" smtClean="0">
                <a:latin typeface="+mn-lt"/>
              </a:rPr>
              <a:t> solutions along with the prototyping.</a:t>
            </a:r>
          </a:p>
          <a:p>
            <a:pPr marL="457200" lvl="0" indent="-457200"/>
            <a:r>
              <a:rPr lang="en-US" sz="2400" dirty="0" smtClean="0"/>
              <a:t> </a:t>
            </a:r>
            <a:endParaRPr lang="en-US" sz="2400" dirty="0"/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7391" y="4887467"/>
            <a:ext cx="1272539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-445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4.</a:t>
            </a:r>
            <a:r>
              <a:rPr kumimoji="0" lang="en-US" sz="4800" b="0" i="0" u="none" strike="noStrike" kern="0" cap="none" spc="-445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</a:t>
            </a:r>
            <a:r>
              <a:rPr kumimoji="0" lang="en-US" sz="4800" b="0" i="0" u="none" strike="noStrike" kern="0" cap="none" spc="-445" normalizeH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Yii</a:t>
            </a:r>
            <a:r>
              <a:rPr kumimoji="0" lang="en-US" sz="4800" b="0" i="0" u="none" strike="noStrike" kern="0" cap="none" spc="-445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2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777695"/>
            <a:ext cx="9945979" cy="2720795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A popular lightweight PHP framework has almost 268,876 live websites running on it. 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The quick and easy installation makes </a:t>
            </a:r>
            <a:r>
              <a:rPr lang="en-US" sz="2400" dirty="0" err="1" smtClean="0">
                <a:latin typeface="+mn-lt"/>
              </a:rPr>
              <a:t>CodeIgniter</a:t>
            </a:r>
            <a:r>
              <a:rPr lang="en-US" sz="2400" dirty="0" smtClean="0">
                <a:latin typeface="+mn-lt"/>
              </a:rPr>
              <a:t> a popular PHP developer choice. 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</a:t>
            </a:r>
            <a:r>
              <a:rPr lang="en-US" sz="2400" dirty="0" err="1" smtClean="0">
                <a:latin typeface="+mn-lt"/>
              </a:rPr>
              <a:t>CodeIgniter</a:t>
            </a:r>
            <a:r>
              <a:rPr lang="en-US" sz="2400" dirty="0" smtClean="0">
                <a:latin typeface="+mn-lt"/>
              </a:rPr>
              <a:t> framework supports almost all the </a:t>
            </a:r>
            <a:r>
              <a:rPr lang="en-US" sz="2400" b="1" u="sng" dirty="0" smtClean="0">
                <a:latin typeface="+mn-lt"/>
                <a:hlinkClick r:id="rId2"/>
              </a:rPr>
              <a:t>PHP framework</a:t>
            </a:r>
            <a:r>
              <a:rPr lang="en-US" sz="2400" dirty="0" smtClean="0">
                <a:latin typeface="+mn-lt"/>
              </a:rPr>
              <a:t> versions.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As a flexible framework, it offers freedom of coding and naming to build a lean framework using third party </a:t>
            </a:r>
            <a:r>
              <a:rPr lang="en-US" sz="2400" dirty="0" err="1" smtClean="0">
                <a:latin typeface="+mn-lt"/>
              </a:rPr>
              <a:t>plugins</a:t>
            </a:r>
            <a:r>
              <a:rPr lang="en-US" sz="2400" dirty="0" smtClean="0">
                <a:latin typeface="+mn-lt"/>
              </a:rPr>
              <a:t>. </a:t>
            </a:r>
            <a:endParaRPr lang="en-US" sz="2400" dirty="0"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7391" y="4887467"/>
            <a:ext cx="1272539" cy="1272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spc="-445" dirty="0" smtClean="0">
                <a:solidFill>
                  <a:srgbClr val="404040"/>
                </a:solidFill>
                <a:latin typeface="+mj-lt"/>
                <a:cs typeface="Arial"/>
              </a:rPr>
              <a:t>5.  </a:t>
            </a:r>
            <a:r>
              <a:rPr lang="en-US" sz="4800" kern="0" spc="-445" dirty="0" err="1" smtClean="0">
                <a:solidFill>
                  <a:srgbClr val="404040"/>
                </a:solidFill>
                <a:latin typeface="+mj-lt"/>
                <a:cs typeface="Arial"/>
              </a:rPr>
              <a:t>CodeIgniter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777695"/>
            <a:ext cx="9945979" cy="2720795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43k large-scale enterprise projects are running on </a:t>
            </a:r>
            <a:r>
              <a:rPr lang="en-US" sz="2400" dirty="0" err="1" smtClean="0">
                <a:latin typeface="+mn-lt"/>
              </a:rPr>
              <a:t>Symfony</a:t>
            </a:r>
            <a:r>
              <a:rPr lang="en-US" sz="2400" dirty="0" smtClean="0">
                <a:latin typeface="+mn-lt"/>
              </a:rPr>
              <a:t>.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The reusable components and an active community of developers make </a:t>
            </a:r>
            <a:r>
              <a:rPr lang="en-US" sz="2400" dirty="0" err="1" smtClean="0">
                <a:latin typeface="+mn-lt"/>
              </a:rPr>
              <a:t>Symfony</a:t>
            </a:r>
            <a:r>
              <a:rPr lang="en-US" sz="2400" dirty="0" smtClean="0">
                <a:latin typeface="+mn-lt"/>
              </a:rPr>
              <a:t> a popular framework.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Creation, the configuration of objects, authentication, routing and </a:t>
            </a:r>
            <a:r>
              <a:rPr lang="en-US" sz="2400" dirty="0" err="1" smtClean="0">
                <a:latin typeface="+mn-lt"/>
              </a:rPr>
              <a:t>templating</a:t>
            </a:r>
            <a:r>
              <a:rPr lang="en-US" sz="2400" dirty="0" smtClean="0">
                <a:latin typeface="+mn-lt"/>
              </a:rPr>
              <a:t> - all are offered by the reusable components of </a:t>
            </a:r>
            <a:r>
              <a:rPr lang="en-US" sz="2400" dirty="0" err="1" smtClean="0">
                <a:latin typeface="+mn-lt"/>
              </a:rPr>
              <a:t>Symfony</a:t>
            </a:r>
            <a:r>
              <a:rPr lang="en-US" sz="2400" dirty="0" smtClean="0">
                <a:latin typeface="+mn-lt"/>
              </a:rPr>
              <a:t>.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 smtClean="0">
                <a:latin typeface="+mn-lt"/>
              </a:rPr>
              <a:t>  The components of </a:t>
            </a:r>
            <a:r>
              <a:rPr lang="en-US" sz="2400" dirty="0" err="1" smtClean="0">
                <a:latin typeface="+mn-lt"/>
              </a:rPr>
              <a:t>Symfony</a:t>
            </a:r>
            <a:r>
              <a:rPr lang="en-US" sz="2400" dirty="0" smtClean="0">
                <a:latin typeface="+mn-lt"/>
              </a:rPr>
              <a:t> add to the power of </a:t>
            </a:r>
            <a:r>
              <a:rPr lang="en-US" sz="2400" dirty="0" err="1" smtClean="0">
                <a:latin typeface="+mn-lt"/>
              </a:rPr>
              <a:t>Laravel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dirty="0" err="1" smtClean="0">
                <a:latin typeface="+mn-lt"/>
              </a:rPr>
              <a:t>Drupal</a:t>
            </a:r>
            <a:r>
              <a:rPr lang="en-US" sz="2400" dirty="0" smtClean="0">
                <a:latin typeface="+mn-lt"/>
              </a:rPr>
              <a:t> projects.</a:t>
            </a:r>
            <a:endParaRPr lang="en-US" sz="2400" dirty="0">
              <a:latin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-445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6.</a:t>
            </a:r>
            <a:r>
              <a:rPr kumimoji="0" lang="en-US" sz="4800" b="0" i="0" u="none" strike="noStrike" kern="0" cap="none" spc="-445" normalizeH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  </a:t>
            </a:r>
            <a:r>
              <a:rPr kumimoji="0" lang="en-US" sz="4800" b="0" i="0" u="none" strike="noStrike" kern="0" cap="none" spc="-445" normalizeH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Symfony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3010" y="1777695"/>
            <a:ext cx="9945979" cy="2597685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+mn-lt"/>
              </a:rPr>
              <a:t>With a Model view control architecture, </a:t>
            </a:r>
            <a:r>
              <a:rPr lang="en-US" dirty="0" err="1" smtClean="0">
                <a:latin typeface="+mn-lt"/>
              </a:rPr>
              <a:t>Phalcon</a:t>
            </a:r>
            <a:r>
              <a:rPr lang="en-US" dirty="0" smtClean="0">
                <a:latin typeface="+mn-lt"/>
              </a:rPr>
              <a:t> is powerful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smtClean="0">
                <a:latin typeface="+mn-lt"/>
              </a:rPr>
              <a:t>Based on C and C++ makes it versatile.</a:t>
            </a:r>
          </a:p>
          <a:p>
            <a:pPr lvl="0">
              <a:buFont typeface="Wingdings" pitchFamily="2" charset="2"/>
              <a:buChar char="v"/>
            </a:pPr>
            <a:r>
              <a:rPr lang="en-US" dirty="0" err="1" smtClean="0">
                <a:latin typeface="+mn-lt"/>
              </a:rPr>
              <a:t>Phalcon</a:t>
            </a:r>
            <a:r>
              <a:rPr lang="en-US" dirty="0" smtClean="0">
                <a:latin typeface="+mn-lt"/>
              </a:rPr>
              <a:t> is inherently capable of asset management, translation, caching, universal auto loader, and security.</a:t>
            </a:r>
            <a:endParaRPr lang="en-US" dirty="0">
              <a:latin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5043" y="4678679"/>
            <a:ext cx="1376172" cy="137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3843" y="4745735"/>
            <a:ext cx="1682496" cy="1304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0055" y="4526279"/>
            <a:ext cx="1732788" cy="1629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832" y="4572000"/>
            <a:ext cx="2304288" cy="1728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7391" y="4887467"/>
            <a:ext cx="1272539" cy="1272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685800" y="381000"/>
            <a:ext cx="2743200" cy="523271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417221" y="190330"/>
            <a:ext cx="4992979" cy="800270"/>
          </a:xfrm>
          <a:prstGeom prst="rect">
            <a:avLst/>
          </a:prstGeom>
        </p:spPr>
        <p:txBody>
          <a:bodyPr vert="horz" wrap="square" lIns="0" tIns="134162" rIns="0" bIns="0" rtlCol="0">
            <a:spAutoFit/>
          </a:bodyPr>
          <a:lstStyle/>
          <a:p>
            <a:pPr marL="65405" marR="5080" lvl="0" indent="0" defTabSz="91440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-445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7. </a:t>
            </a:r>
            <a:r>
              <a:rPr kumimoji="0" lang="en-US" sz="4800" b="0" i="0" u="none" strike="noStrike" kern="0" cap="none" spc="-445" normalizeH="0" baseline="0" noProof="0" dirty="0" err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Phalcon</a:t>
            </a:r>
            <a:endParaRPr kumimoji="0" lang="en-US" sz="4800" b="0" i="0" u="none" strike="noStrike" kern="0" cap="none" spc="-445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F8F07-3B9B-4F1F-86DC-5A4CAD5CEFB7}"/>
</file>

<file path=customXml/itemProps2.xml><?xml version="1.0" encoding="utf-8"?>
<ds:datastoreItem xmlns:ds="http://schemas.openxmlformats.org/officeDocument/2006/customXml" ds:itemID="{ADF9D164-358B-4305-ADAD-E166AC3FC047}"/>
</file>

<file path=customXml/itemProps3.xml><?xml version="1.0" encoding="utf-8"?>
<ds:datastoreItem xmlns:ds="http://schemas.openxmlformats.org/officeDocument/2006/customXml" ds:itemID="{7D61BE1F-332C-4FF5-A442-1E9DE5EF78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532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Office Theme</vt:lpstr>
      <vt:lpstr>Top 10 PHP frameworks used by PHP developers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Applications of PHP Development</dc:title>
  <dc:creator>User</dc:creator>
  <cp:lastModifiedBy>T Vijayetha</cp:lastModifiedBy>
  <cp:revision>7</cp:revision>
  <dcterms:created xsi:type="dcterms:W3CDTF">2018-09-12T05:41:37Z</dcterms:created>
  <dcterms:modified xsi:type="dcterms:W3CDTF">2020-10-09T07:38:36Z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2018-09-12T00:00:00Z</vt:filetime>
  </property>
  <property fmtid="{D5CDD505-2E9C-101B-9397-08002B2CF9AE}" pid="5" name="ContentTypeId">
    <vt:lpwstr>0x0101006A92F1126E650D428AAF4DCCFBB26E19</vt:lpwstr>
  </property>
</Properties>
</file>