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3"/>
  </p:notesMasterIdLst>
  <p:sldIdLst>
    <p:sldId id="256" r:id="rId5"/>
    <p:sldId id="258" r:id="rId6"/>
    <p:sldId id="259" r:id="rId7"/>
    <p:sldId id="260" r:id="rId8"/>
    <p:sldId id="291" r:id="rId9"/>
    <p:sldId id="262" r:id="rId10"/>
    <p:sldId id="264" r:id="rId11"/>
    <p:sldId id="265" r:id="rId12"/>
    <p:sldId id="292" r:id="rId13"/>
    <p:sldId id="293" r:id="rId14"/>
    <p:sldId id="294" r:id="rId15"/>
    <p:sldId id="266" r:id="rId16"/>
    <p:sldId id="267" r:id="rId17"/>
    <p:sldId id="295" r:id="rId18"/>
    <p:sldId id="296" r:id="rId19"/>
    <p:sldId id="297" r:id="rId20"/>
    <p:sldId id="268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98" r:id="rId32"/>
    <p:sldId id="299" r:id="rId33"/>
    <p:sldId id="280" r:id="rId34"/>
    <p:sldId id="281" r:id="rId35"/>
    <p:sldId id="282" r:id="rId36"/>
    <p:sldId id="283" r:id="rId37"/>
    <p:sldId id="284" r:id="rId38"/>
    <p:sldId id="286" r:id="rId39"/>
    <p:sldId id="287" r:id="rId40"/>
    <p:sldId id="288" r:id="rId41"/>
    <p:sldId id="289" r:id="rId42"/>
    <p:sldId id="302" r:id="rId43"/>
    <p:sldId id="303" r:id="rId44"/>
    <p:sldId id="300" r:id="rId45"/>
    <p:sldId id="301" r:id="rId46"/>
    <p:sldId id="290" r:id="rId47"/>
    <p:sldId id="305" r:id="rId48"/>
    <p:sldId id="307" r:id="rId49"/>
    <p:sldId id="306" r:id="rId50"/>
    <p:sldId id="304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64610-1EC2-4081-9CDA-AFD4D2A6B4D1}" v="1" dt="2020-10-31T09:40:10.691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CHAVAN - 70021018021" userId="S::kshitij.chavan@svkmmumbai.onmicrosoft.com::1a9cb076-c6e8-49ad-9fa2-26b6d534538f" providerId="AD" clId="Web-{27D64610-1EC2-4081-9CDA-AFD4D2A6B4D1}"/>
    <pc:docChg chg="sldOrd">
      <pc:chgData name="KSHITIJ CHAVAN - 70021018021" userId="S::kshitij.chavan@svkmmumbai.onmicrosoft.com::1a9cb076-c6e8-49ad-9fa2-26b6d534538f" providerId="AD" clId="Web-{27D64610-1EC2-4081-9CDA-AFD4D2A6B4D1}" dt="2020-10-31T09:40:10.691" v="0"/>
      <pc:docMkLst>
        <pc:docMk/>
      </pc:docMkLst>
      <pc:sldChg chg="ord">
        <pc:chgData name="KSHITIJ CHAVAN - 70021018021" userId="S::kshitij.chavan@svkmmumbai.onmicrosoft.com::1a9cb076-c6e8-49ad-9fa2-26b6d534538f" providerId="AD" clId="Web-{27D64610-1EC2-4081-9CDA-AFD4D2A6B4D1}" dt="2020-10-31T09:40:10.691" v="0"/>
        <pc:sldMkLst>
          <pc:docMk/>
          <pc:sldMk cId="0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conflict (two sheets define a style for the same 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justify </a:t>
            </a:r>
            <a:r>
              <a:rPr lang="en-US" sz="1200" dirty="0"/>
              <a:t>(which widens all full lines</a:t>
            </a:r>
          </a:p>
          <a:p>
            <a:r>
              <a:rPr lang="en-US" sz="1200" dirty="0"/>
              <a:t>of the element so that they occupy its entire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all properties are inherited (notice link's color above)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(later we will learn about more specific styles that can override more general styles)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Styling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81A7-7EBE-4055-A988-4EA163496A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6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Meaning of these selectors?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h1, h2, h3 { color: Maroon; }  </a:t>
            </a:r>
          </a:p>
          <a:p>
            <a:r>
              <a:rPr lang="en-IN" dirty="0"/>
              <a:t>p  div { </a:t>
            </a:r>
            <a:r>
              <a:rPr lang="en-IN" dirty="0" err="1"/>
              <a:t>color</a:t>
            </a:r>
            <a:r>
              <a:rPr lang="en-IN" dirty="0"/>
              <a:t>: Blue; }</a:t>
            </a:r>
          </a:p>
          <a:p>
            <a:r>
              <a:rPr lang="en-IN" dirty="0"/>
              <a:t>p.xyz  div { </a:t>
            </a:r>
            <a:r>
              <a:rPr lang="en-IN" dirty="0" err="1"/>
              <a:t>color</a:t>
            </a:r>
            <a:r>
              <a:rPr lang="en-IN" dirty="0"/>
              <a:t>: Blue; }</a:t>
            </a:r>
          </a:p>
          <a:p>
            <a:r>
              <a:rPr lang="en-IN" sz="1600" dirty="0">
                <a:solidFill>
                  <a:srgbClr val="FF0000"/>
                </a:solidFill>
              </a:rPr>
              <a:t>be aware that not only direct children are targeted - also children of the child (grandchildren) and so on will be targeted, all the way down through the hierarchy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/>
              <a:t>p.xyz&gt; div { </a:t>
            </a:r>
            <a:r>
              <a:rPr lang="en-IN" sz="2800" dirty="0" err="1"/>
              <a:t>color</a:t>
            </a:r>
            <a:r>
              <a:rPr lang="en-IN" sz="2800" dirty="0"/>
              <a:t>: Blue; }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/>
              <a:t>h2 ~ p { font-style: italic; }</a:t>
            </a:r>
          </a:p>
          <a:p>
            <a:pPr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04800"/>
          </a:xfrm>
        </p:spPr>
        <p:txBody>
          <a:bodyPr/>
          <a:lstStyle/>
          <a:p>
            <a:r>
              <a:rPr lang="en-IN" dirty="0"/>
              <a:t>Adjacent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0"/>
            <a:ext cx="8153400" cy="5334000"/>
          </a:xfrm>
        </p:spPr>
        <p:txBody>
          <a:bodyPr/>
          <a:lstStyle/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&lt;style </a:t>
            </a:r>
            <a:r>
              <a:rPr lang="en-IN" sz="2000" dirty="0">
                <a:solidFill>
                  <a:srgbClr val="FF0000"/>
                </a:solidFill>
                <a:latin typeface="SFMono-Regular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IN" sz="2000" dirty="0">
                <a:solidFill>
                  <a:srgbClr val="A31515"/>
                </a:solidFill>
                <a:latin typeface="SFMono-Regular"/>
              </a:rPr>
              <a:t>"text/</a:t>
            </a:r>
            <a:r>
              <a:rPr lang="en-IN" sz="2000" dirty="0" err="1">
                <a:solidFill>
                  <a:srgbClr val="A31515"/>
                </a:solidFill>
                <a:latin typeface="SFMono-Regular"/>
              </a:rPr>
              <a:t>css</a:t>
            </a:r>
            <a:r>
              <a:rPr lang="en-IN" sz="20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endParaRPr lang="en-IN" sz="2000" dirty="0">
              <a:solidFill>
                <a:srgbClr val="0000FF"/>
              </a:solidFill>
              <a:latin typeface="SFMono-Regular"/>
            </a:endParaRPr>
          </a:p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h2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+ 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p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{ </a:t>
            </a:r>
            <a:r>
              <a:rPr lang="en-IN" sz="2000" dirty="0">
                <a:solidFill>
                  <a:srgbClr val="A31515"/>
                </a:solidFill>
                <a:latin typeface="SFMono-Regular"/>
              </a:rPr>
              <a:t>font-style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: italic; }</a:t>
            </a:r>
          </a:p>
          <a:p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&lt;/style&gt;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&lt;div </a:t>
            </a:r>
            <a:r>
              <a:rPr lang="en-IN" sz="2000" dirty="0">
                <a:solidFill>
                  <a:srgbClr val="FF0000"/>
                </a:solidFill>
                <a:latin typeface="SFMono-Regular"/>
              </a:rPr>
              <a:t>id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IN" sz="2000" dirty="0">
                <a:solidFill>
                  <a:srgbClr val="A31515"/>
                </a:solidFill>
                <a:latin typeface="SFMono-Regular"/>
              </a:rPr>
              <a:t>"content"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&lt;h1&gt;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Hello, world!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&lt;/h1&gt;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Some text here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&lt;h2&gt;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Hello, world!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&lt;/h2&gt;</a:t>
            </a:r>
          </a:p>
          <a:p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Some text here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 &lt;p&gt;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More text here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&lt;/p&gt;</a:t>
            </a:r>
          </a:p>
          <a:p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Even more text here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&lt;h2&gt;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Hello, world!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&lt;/h2&gt;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Text here as well...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But no more!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SFMono-Regular"/>
              </a:rPr>
              <a:t>&lt;/div&gt;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style above 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74878"/>
              </p:ext>
            </p:extLst>
          </p:nvPr>
        </p:nvGraphicFramePr>
        <p:xfrm>
          <a:off x="762000" y="4236720"/>
          <a:ext cx="8153400" cy="149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element's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that will appear behind the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0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								 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895600"/>
            <a:ext cx="815340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 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This h2 uses the second style above.</a:t>
            </a:r>
          </a:p>
          <a:p>
            <a:endParaRPr lang="en-US" sz="2800" b="1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This h4 uses the third style above.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				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81600"/>
            <a:ext cx="8153400" cy="1524000"/>
          </a:xfrm>
        </p:spPr>
        <p:txBody>
          <a:bodyPr/>
          <a:lstStyle/>
          <a:p>
            <a:r>
              <a:rPr lang="en-US" sz="2200" dirty="0"/>
              <a:t>color names: aqua, black, blue, fuchsia, gray, green, lime, maroon, navy, olive, purple, red, silver, teal, white (white), yellow</a:t>
            </a:r>
          </a:p>
          <a:p>
            <a:r>
              <a:rPr lang="en-US" sz="2200" dirty="0"/>
              <a:t>RGB codes: red, green, and blue values from 0 (none) to 255 (full)</a:t>
            </a:r>
          </a:p>
          <a:p>
            <a:r>
              <a:rPr lang="en-US" sz="2200" dirty="0"/>
              <a:t>hex codes: RGB values in base-16 from 00 (0, none) to FF (255, full)</a:t>
            </a:r>
          </a:p>
        </p:txBody>
      </p:sp>
    </p:spTree>
    <p:extLst>
      <p:ext uri="{BB962C8B-B14F-4D97-AF65-F5344CB8AC3E}">
        <p14:creationId xmlns:p14="http://schemas.microsoft.com/office/powerpoint/2010/main" val="371325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613648" cy="5943600"/>
          </a:xfrm>
        </p:spPr>
        <p:txBody>
          <a:bodyPr/>
          <a:lstStyle/>
          <a:p>
            <a:r>
              <a:rPr lang="en-IN" sz="1800" dirty="0"/>
              <a:t>Hue: degree on the </a:t>
            </a:r>
            <a:r>
              <a:rPr lang="en-IN" sz="1800" dirty="0" err="1"/>
              <a:t>color</a:t>
            </a:r>
            <a:r>
              <a:rPr lang="en-IN" sz="1800" dirty="0"/>
              <a:t> wheel from 0 to 360. 0 is red, 120 is green, 240 is blue.</a:t>
            </a:r>
          </a:p>
          <a:p>
            <a:r>
              <a:rPr lang="en-IN" sz="1800" dirty="0"/>
              <a:t>Saturation : percentage value; 0% means a shade of gray and 100% is the full </a:t>
            </a:r>
            <a:r>
              <a:rPr lang="en-IN" sz="1800" dirty="0" err="1"/>
              <a:t>color</a:t>
            </a:r>
            <a:r>
              <a:rPr lang="en-IN" sz="1800" dirty="0"/>
              <a:t>.</a:t>
            </a:r>
          </a:p>
          <a:p>
            <a:r>
              <a:rPr lang="en-IN" sz="1800" dirty="0"/>
              <a:t>Lightness : percentage; 0% is black, 100% is white.</a:t>
            </a:r>
          </a:p>
          <a:p>
            <a:endParaRPr lang="en-IN" dirty="0"/>
          </a:p>
          <a:p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hsl</a:t>
            </a:r>
            <a:r>
              <a:rPr lang="en-IN" dirty="0"/>
              <a:t>(160,50%,50%);</a:t>
            </a:r>
          </a:p>
          <a:p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hsla</a:t>
            </a:r>
            <a:r>
              <a:rPr lang="en-IN" dirty="0"/>
              <a:t>(160,50%,50%,0.5);</a:t>
            </a:r>
          </a:p>
          <a:p>
            <a:pPr lvl="1"/>
            <a:r>
              <a:rPr lang="en-IN" dirty="0"/>
              <a:t>Hue-saturation-lightness-alpha model (HSLA).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09600" y="304800"/>
          <a:ext cx="81534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7320">
                <a:tc>
                  <a:txBody>
                    <a:bodyPr/>
                    <a:lstStyle/>
                    <a:p>
                      <a:r>
                        <a:rPr lang="en-IN" dirty="0"/>
                        <a:t>&lt;div&gt;</a:t>
                      </a:r>
                    </a:p>
                    <a:p>
                      <a:r>
                        <a:rPr lang="en-IN" dirty="0"/>
                        <a:t>  &lt;p class="xyz"&gt;</a:t>
                      </a:r>
                    </a:p>
                    <a:p>
                      <a:r>
                        <a:rPr lang="en-IN" dirty="0"/>
                        <a:t>         I am first paragraph</a:t>
                      </a:r>
                    </a:p>
                    <a:p>
                      <a:r>
                        <a:rPr lang="en-IN" dirty="0"/>
                        <a:t>&lt;/p&gt;</a:t>
                      </a:r>
                    </a:p>
                    <a:p>
                      <a:r>
                        <a:rPr lang="en-IN" dirty="0"/>
                        <a:t>  &lt;p&gt;I am a paragraph&lt;/p&gt;</a:t>
                      </a:r>
                    </a:p>
                    <a:p>
                      <a:r>
                        <a:rPr lang="en-IN" dirty="0"/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&lt;style&gt;</a:t>
                      </a:r>
                    </a:p>
                    <a:p>
                      <a:r>
                        <a:rPr lang="en-IN" dirty="0"/>
                        <a:t>div {</a:t>
                      </a:r>
                    </a:p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color</a:t>
                      </a:r>
                      <a:r>
                        <a:rPr lang="en-IN" dirty="0"/>
                        <a:t>: blue;</a:t>
                      </a:r>
                    </a:p>
                    <a:p>
                      <a:r>
                        <a:rPr lang="en-IN" dirty="0"/>
                        <a:t>  border: 1px solid black;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p {</a:t>
                      </a:r>
                    </a:p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color</a:t>
                      </a:r>
                      <a:r>
                        <a:rPr lang="en-IN" dirty="0"/>
                        <a:t>: inherit;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.xyz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color:red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&lt;/style&gt;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533400" y="1828800"/>
          <a:ext cx="8153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0">
                <a:tc>
                  <a:txBody>
                    <a:bodyPr/>
                    <a:lstStyle/>
                    <a:p>
                      <a:r>
                        <a:rPr lang="en-IN" dirty="0"/>
                        <a:t>&lt;div&gt;</a:t>
                      </a:r>
                    </a:p>
                    <a:p>
                      <a:r>
                        <a:rPr lang="en-IN" dirty="0"/>
                        <a:t>  &lt;p class="xyz"&gt;</a:t>
                      </a:r>
                    </a:p>
                    <a:p>
                      <a:r>
                        <a:rPr lang="en-IN" dirty="0"/>
                        <a:t>I am first paragraph&lt;/p&gt;</a:t>
                      </a:r>
                    </a:p>
                    <a:p>
                      <a:r>
                        <a:rPr lang="en-IN" dirty="0"/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 {</a:t>
                      </a:r>
                    </a:p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color</a:t>
                      </a:r>
                      <a:r>
                        <a:rPr lang="en-IN" dirty="0"/>
                        <a:t>: blue;</a:t>
                      </a:r>
                    </a:p>
                    <a:p>
                      <a:r>
                        <a:rPr lang="en-IN" dirty="0"/>
                        <a:t>  border: 1px solid black;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.xyz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color</a:t>
                      </a:r>
                      <a:r>
                        <a:rPr lang="en-IN" dirty="0"/>
                        <a:t>: initial;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&lt;/style&gt;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h1, 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261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paragraph uses the above style.</a:t>
            </a:r>
          </a:p>
          <a:p>
            <a:endParaRPr lang="en-US" sz="2000" dirty="0"/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813098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A style can select multiple elements separated by commas</a:t>
            </a:r>
          </a:p>
          <a:p>
            <a:r>
              <a:rPr lang="en-US" sz="2400" dirty="0"/>
              <a:t>The individual elements can also have their own styles </a:t>
            </a:r>
          </a:p>
        </p:txBody>
      </p:sp>
    </p:spTree>
    <p:extLst>
      <p:ext uri="{BB962C8B-B14F-4D97-AF65-F5344CB8AC3E}">
        <p14:creationId xmlns:p14="http://schemas.microsoft.com/office/powerpoint/2010/main" val="416031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 /*…*/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This is a comment.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can span many lines in the CSS file.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 background-color: aqua;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657600"/>
            <a:ext cx="8153400" cy="1524000"/>
          </a:xfrm>
        </p:spPr>
        <p:txBody>
          <a:bodyPr/>
          <a:lstStyle/>
          <a:p>
            <a:r>
              <a:rPr lang="en-US" sz="2400" dirty="0"/>
              <a:t>CSS (like HTML) is usually not commented as rigorously as programming languages such as Java</a:t>
            </a:r>
          </a:p>
          <a:p>
            <a:r>
              <a:rPr lang="en-US" sz="2400" dirty="0"/>
              <a:t>The // single-line comment style is NOT supported in CSS</a:t>
            </a:r>
          </a:p>
          <a:p>
            <a:r>
              <a:rPr lang="en-US" sz="2400" dirty="0"/>
              <a:t>The &lt;!-- ... --&gt; HTML comment style is also NOT supported in CSS</a:t>
            </a:r>
          </a:p>
        </p:txBody>
      </p:sp>
    </p:spTree>
    <p:extLst>
      <p:ext uri="{BB962C8B-B14F-4D97-AF65-F5344CB8AC3E}">
        <p14:creationId xmlns:p14="http://schemas.microsoft.com/office/powerpoint/2010/main" val="1815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fonts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3903592"/>
              </p:ext>
            </p:extLst>
          </p:nvPr>
        </p:nvGraphicFramePr>
        <p:xfrm>
          <a:off x="609600" y="1752600"/>
          <a:ext cx="81534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font-family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which font will be used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font-size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large the letters will be drawn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italic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bold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31268"/>
            <a:ext cx="829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Complete list of font properties</a:t>
            </a:r>
            <a:r>
              <a:rPr lang="en-US" dirty="0"/>
              <a:t> (http://www.w3schools.com/css/css_reference.asp#font)</a:t>
            </a:r>
          </a:p>
        </p:txBody>
      </p:sp>
    </p:spTree>
    <p:extLst>
      <p:ext uri="{BB962C8B-B14F-4D97-AF65-F5344CB8AC3E}">
        <p14:creationId xmlns:p14="http://schemas.microsoft.com/office/powerpoint/2010/main" val="12059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 and the… ugly!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Tags such as b, i, u, and font are discouraged in strict XHTML</a:t>
            </a:r>
          </a:p>
          <a:p>
            <a:r>
              <a:rPr lang="en-US" dirty="0"/>
              <a:t>Why is this bad?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face="Arial"&gt;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Shashdot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&lt;/font&gt;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News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nerds!!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You will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&lt;/u&gt;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size="+4" color="red"&gt;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&lt;/font&gt;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here!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80137"/>
            <a:ext cx="81534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Slashdot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 News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nerds!!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You will never, </a:t>
            </a:r>
            <a:r>
              <a:rPr lang="en-US" sz="2000" u="sng" dirty="0">
                <a:latin typeface="Consolas" pitchFamily="49" charset="0"/>
                <a:cs typeface="Consolas" pitchFamily="49" charset="0"/>
              </a:rPr>
              <a:t>EVER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be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here! 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0429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itchFamily="18" charset="0"/>
              </a:rPr>
              <a:t>This paragraph uses the first style above.</a:t>
            </a: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h2 uses the second style above.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Enclose multi-word font names in quotes</a:t>
            </a:r>
          </a:p>
        </p:txBody>
      </p:sp>
    </p:spTree>
    <p:extLst>
      <p:ext uri="{BB962C8B-B14F-4D97-AF65-F5344CB8AC3E}">
        <p14:creationId xmlns:p14="http://schemas.microsoft.com/office/powerpoint/2010/main" val="5707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Garamond, "Times New Roman",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This paragraph uses the above style.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/>
              <a:t>We can specify multiple fonts from highest to lowest priority</a:t>
            </a:r>
          </a:p>
          <a:p>
            <a:r>
              <a:rPr lang="en-US" sz="2400" dirty="0"/>
              <a:t>Generic font names:</a:t>
            </a:r>
          </a:p>
          <a:p>
            <a:pPr lvl="1"/>
            <a:r>
              <a:rPr lang="en-US" sz="2400" dirty="0">
                <a:latin typeface="Times New Roman"/>
              </a:rPr>
              <a:t>serif</a:t>
            </a:r>
            <a:r>
              <a:rPr lang="en-US" sz="2400" dirty="0"/>
              <a:t>, </a:t>
            </a:r>
            <a:r>
              <a:rPr lang="en-US" sz="2400" dirty="0">
                <a:latin typeface="Arial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/>
              </a:rPr>
              <a:t>fantasy</a:t>
            </a:r>
            <a:r>
              <a:rPr lang="en-US" sz="2400" dirty="0"/>
              <a:t>, </a:t>
            </a:r>
            <a:r>
              <a:rPr lang="en-US" sz="2400" dirty="0" err="1">
                <a:latin typeface="Courier New"/>
              </a:rPr>
              <a:t>monospace</a:t>
            </a:r>
            <a:endParaRPr lang="en-US" sz="2400" dirty="0">
              <a:latin typeface="Courier New"/>
            </a:endParaRPr>
          </a:p>
          <a:p>
            <a:r>
              <a:rPr lang="en-US" sz="2700" dirty="0"/>
              <a:t>If the first font is not found on the user's computer, the next is tried</a:t>
            </a:r>
          </a:p>
          <a:p>
            <a:r>
              <a:rPr lang="en-US" sz="2400" dirty="0"/>
              <a:t>Placing a generic font name at the end of your font-family value, ensures that every computer will use a valid font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9A"/>
                </a:solidFill>
                <a:latin typeface="Garamond"/>
              </a:rPr>
              <a:t>units: pixels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point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m-size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"/>
              </a:rPr>
              <a:t>16px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16pt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1.16em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/>
              </a:rPr>
              <a:t>vague font sizes: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New"/>
              </a:rPr>
              <a:t>medium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New"/>
              </a:rPr>
              <a:t>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New"/>
              </a:rPr>
              <a:t>xx-large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New"/>
              </a:rPr>
              <a:t>smaller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600" dirty="0">
                <a:solidFill>
                  <a:srgbClr val="000000"/>
                </a:solidFill>
                <a:latin typeface="CourierNew"/>
              </a:rPr>
              <a:t>larger</a:t>
            </a:r>
          </a:p>
          <a:p>
            <a:r>
              <a:rPr lang="fr-FR" sz="2400" dirty="0" err="1">
                <a:solidFill>
                  <a:srgbClr val="000000"/>
                </a:solidFill>
                <a:latin typeface="Garamond"/>
              </a:rPr>
              <a:t>percentage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 font sizes, </a:t>
            </a:r>
            <a:r>
              <a:rPr lang="fr-FR" sz="2400" dirty="0" err="1">
                <a:solidFill>
                  <a:srgbClr val="000000"/>
                </a:solidFill>
                <a:latin typeface="Garamond"/>
              </a:rPr>
              <a:t>e.g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.: </a:t>
            </a:r>
            <a:r>
              <a:rPr lang="fr-FR" sz="2000" dirty="0">
                <a:solidFill>
                  <a:srgbClr val="000000"/>
                </a:solidFill>
                <a:latin typeface="CourierNew"/>
              </a:rPr>
              <a:t>90%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fr-FR" sz="3200" dirty="0">
                <a:solidFill>
                  <a:srgbClr val="000000"/>
                </a:solidFill>
                <a:latin typeface="CourierNew"/>
              </a:rPr>
              <a:t>120%</a:t>
            </a:r>
          </a:p>
        </p:txBody>
      </p:sp>
    </p:spTree>
    <p:extLst>
      <p:ext uri="{BB962C8B-B14F-4D97-AF65-F5344CB8AC3E}">
        <p14:creationId xmlns:p14="http://schemas.microsoft.com/office/powerpoint/2010/main" val="310666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CourierNew"/>
              </a:rPr>
              <a:t>pt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point, where a point is 1/72 of an inch onscreen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a number of pixels on the 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m-widths, where 1 </a:t>
            </a:r>
            <a:r>
              <a:rPr lang="en-US" sz="2400" dirty="0" err="1">
                <a:solidFill>
                  <a:srgbClr val="000000"/>
                </a:solidFill>
                <a:latin typeface="Garamond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 is equal to the font's current 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89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font-weight, font-style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				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18936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886200"/>
            <a:ext cx="8153400" cy="1524000"/>
          </a:xfrm>
        </p:spPr>
        <p:txBody>
          <a:bodyPr/>
          <a:lstStyle/>
          <a:p>
            <a:r>
              <a:rPr lang="en-US" sz="2400" dirty="0"/>
              <a:t>Either of the above can be set to normal to turn them off (e.g. headings)</a:t>
            </a:r>
          </a:p>
        </p:txBody>
      </p:sp>
    </p:spTree>
    <p:extLst>
      <p:ext uri="{BB962C8B-B14F-4D97-AF65-F5344CB8AC3E}">
        <p14:creationId xmlns:p14="http://schemas.microsoft.com/office/powerpoint/2010/main" val="1845372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text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0913648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text-decoration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line-height,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word-spacing,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letter-spacing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text-indent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040868"/>
            <a:ext cx="829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Complete list of text properties</a:t>
            </a:r>
            <a:r>
              <a:rPr lang="en-US" dirty="0"/>
              <a:t> (http://www.w3schools.com/css/css_reference.asp#text)</a:t>
            </a:r>
          </a:p>
        </p:txBody>
      </p:sp>
    </p:spTree>
    <p:extLst>
      <p:ext uri="{BB962C8B-B14F-4D97-AF65-F5344CB8AC3E}">
        <p14:creationId xmlns:p14="http://schemas.microsoft.com/office/powerpoint/2010/main" val="307649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text-align: justify;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text-align: center;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		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Gollum’s Quote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wants it, we needs it. Must have the precious. They stole it from us. Sneaky little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hobbitses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Wicked,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tricksy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false!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text-align can be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left, right, center, or justify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649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text-decoration: underline blue wavy;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743200"/>
            <a:ext cx="8153400" cy="2286000"/>
          </a:xfrm>
        </p:spPr>
        <p:txBody>
          <a:bodyPr/>
          <a:lstStyle/>
          <a:p>
            <a:r>
              <a:rPr lang="en-US" sz="2400" dirty="0"/>
              <a:t>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or none</a:t>
            </a:r>
          </a:p>
          <a:p>
            <a:r>
              <a:rPr lang="en-US" sz="2400" dirty="0"/>
              <a:t>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text-decoration-style: solid wavy double;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text-decoration-color: 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</a:br>
            <a:b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800" dirty="0">
                <a:solidFill>
                  <a:prstClr val="black"/>
                </a:solidFill>
                <a:ea typeface="+mn-ea"/>
                <a:cs typeface="+mn-cs"/>
              </a:rPr>
              <a:t>line-height,  word-spacing,  letter-spacing </a:t>
            </a:r>
            <a:b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line-height</a:t>
            </a:r>
            <a:r>
              <a:rPr lang="en-IN" dirty="0"/>
              <a:t> CSS property sets the height of a line box. It's commonly used to set the distance between lines of text</a:t>
            </a:r>
          </a:p>
          <a:p>
            <a:r>
              <a:rPr lang="en-IN" dirty="0"/>
              <a:t>specified as any one of the following:</a:t>
            </a:r>
          </a:p>
          <a:p>
            <a:r>
              <a:rPr lang="en-IN" dirty="0"/>
              <a:t>a &lt;number&gt;</a:t>
            </a:r>
          </a:p>
          <a:p>
            <a:r>
              <a:rPr lang="en-IN" dirty="0"/>
              <a:t>a &lt;length&gt;</a:t>
            </a:r>
          </a:p>
          <a:p>
            <a:r>
              <a:rPr lang="en-IN" dirty="0"/>
              <a:t>a &lt;percentage&gt;</a:t>
            </a:r>
          </a:p>
          <a:p>
            <a:r>
              <a:rPr lang="en-IN" dirty="0"/>
              <a:t>the keyword normal.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609600"/>
            <a:ext cx="8153400" cy="6248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66800" y="1656576"/>
            <a:ext cx="7620000" cy="5201424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solidFill>
                  <a:srgbClr val="990055"/>
                </a:solidFill>
              </a:rPr>
              <a:t>line-height</a:t>
            </a:r>
            <a:r>
              <a:rPr lang="en-IN" sz="3200" dirty="0">
                <a:solidFill>
                  <a:srgbClr val="999999"/>
                </a:solidFill>
              </a:rPr>
              <a:t>:</a:t>
            </a:r>
            <a:r>
              <a:rPr lang="en-IN" sz="3200" dirty="0"/>
              <a:t> normal</a:t>
            </a:r>
            <a:r>
              <a:rPr lang="en-IN" sz="3200" dirty="0">
                <a:solidFill>
                  <a:srgbClr val="999999"/>
                </a:solidFill>
              </a:rPr>
              <a:t>;</a:t>
            </a:r>
            <a:r>
              <a:rPr lang="en-IN" sz="3200" dirty="0"/>
              <a:t> </a:t>
            </a:r>
          </a:p>
          <a:p>
            <a:r>
              <a:rPr lang="en-IN" sz="3200" dirty="0">
                <a:solidFill>
                  <a:srgbClr val="708090"/>
                </a:solidFill>
              </a:rPr>
              <a:t>/* </a:t>
            </a:r>
            <a:r>
              <a:rPr lang="en-IN" sz="3200" dirty="0" err="1">
                <a:solidFill>
                  <a:srgbClr val="708090"/>
                </a:solidFill>
              </a:rPr>
              <a:t>Unitless</a:t>
            </a:r>
            <a:r>
              <a:rPr lang="en-IN" sz="3200" dirty="0">
                <a:solidFill>
                  <a:srgbClr val="708090"/>
                </a:solidFill>
              </a:rPr>
              <a:t> values: use this number multiplied by the element's font size */</a:t>
            </a:r>
            <a:r>
              <a:rPr lang="en-IN" sz="3200" dirty="0"/>
              <a:t> </a:t>
            </a:r>
          </a:p>
          <a:p>
            <a:r>
              <a:rPr lang="en-IN" sz="3200" dirty="0">
                <a:solidFill>
                  <a:srgbClr val="990055"/>
                </a:solidFill>
              </a:rPr>
              <a:t>line-height</a:t>
            </a:r>
            <a:r>
              <a:rPr lang="en-IN" sz="3200" dirty="0">
                <a:solidFill>
                  <a:srgbClr val="999999"/>
                </a:solidFill>
              </a:rPr>
              <a:t>: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990055"/>
                </a:solidFill>
              </a:rPr>
              <a:t>3.5</a:t>
            </a:r>
            <a:r>
              <a:rPr lang="en-IN" sz="3200" dirty="0">
                <a:solidFill>
                  <a:srgbClr val="999999"/>
                </a:solidFill>
              </a:rPr>
              <a:t>;</a:t>
            </a:r>
            <a:r>
              <a:rPr lang="en-IN" sz="3200" dirty="0"/>
              <a:t> /* </a:t>
            </a:r>
            <a:r>
              <a:rPr lang="en-IN" sz="3200" dirty="0" err="1"/>
              <a:t>unitless</a:t>
            </a:r>
            <a:r>
              <a:rPr lang="en-IN" sz="3200" dirty="0"/>
              <a:t> value */</a:t>
            </a:r>
          </a:p>
          <a:p>
            <a:r>
              <a:rPr lang="en-IN" sz="3200" dirty="0">
                <a:solidFill>
                  <a:srgbClr val="708090"/>
                </a:solidFill>
              </a:rPr>
              <a:t>/* &lt;length&gt; values */</a:t>
            </a:r>
          </a:p>
          <a:p>
            <a:r>
              <a:rPr lang="en-IN" sz="3200" dirty="0"/>
              <a:t> </a:t>
            </a:r>
            <a:r>
              <a:rPr lang="en-IN" sz="3200" dirty="0">
                <a:solidFill>
                  <a:srgbClr val="990055"/>
                </a:solidFill>
              </a:rPr>
              <a:t>line-height</a:t>
            </a:r>
            <a:r>
              <a:rPr lang="en-IN" sz="3200" dirty="0">
                <a:solidFill>
                  <a:srgbClr val="999999"/>
                </a:solidFill>
              </a:rPr>
              <a:t>: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990055"/>
                </a:solidFill>
              </a:rPr>
              <a:t>3</a:t>
            </a:r>
            <a:r>
              <a:rPr lang="en-IN" sz="3200" dirty="0"/>
              <a:t>m</a:t>
            </a:r>
            <a:r>
              <a:rPr lang="en-IN" sz="3200" dirty="0">
                <a:solidFill>
                  <a:srgbClr val="999999"/>
                </a:solidFill>
              </a:rPr>
              <a:t>;</a:t>
            </a:r>
            <a:r>
              <a:rPr lang="en-IN" sz="3200" dirty="0"/>
              <a:t> </a:t>
            </a:r>
          </a:p>
          <a:p>
            <a:r>
              <a:rPr lang="en-IN" sz="3200" dirty="0">
                <a:solidFill>
                  <a:srgbClr val="708090"/>
                </a:solidFill>
              </a:rPr>
              <a:t>/* &lt;percentage&gt; values */</a:t>
            </a:r>
          </a:p>
          <a:p>
            <a:r>
              <a:rPr lang="en-IN" sz="3200" dirty="0"/>
              <a:t> </a:t>
            </a:r>
            <a:r>
              <a:rPr lang="en-IN" sz="3200" dirty="0">
                <a:solidFill>
                  <a:srgbClr val="990055"/>
                </a:solidFill>
              </a:rPr>
              <a:t>line-height</a:t>
            </a:r>
            <a:r>
              <a:rPr lang="en-IN" sz="3200" dirty="0">
                <a:solidFill>
                  <a:srgbClr val="999999"/>
                </a:solidFill>
              </a:rPr>
              <a:t>: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990055"/>
                </a:solidFill>
              </a:rPr>
              <a:t>34</a:t>
            </a:r>
            <a:r>
              <a:rPr lang="en-IN" sz="3200" dirty="0"/>
              <a:t>%</a:t>
            </a:r>
            <a:r>
              <a:rPr lang="en-IN" sz="3200" dirty="0">
                <a:solidFill>
                  <a:srgbClr val="999999"/>
                </a:solidFill>
              </a:rPr>
              <a:t>;</a:t>
            </a:r>
            <a:r>
              <a:rPr lang="en-IN" sz="3200" dirty="0"/>
              <a:t> </a:t>
            </a:r>
          </a:p>
          <a:p>
            <a:r>
              <a:rPr lang="en-IN" sz="3200" dirty="0">
                <a:solidFill>
                  <a:srgbClr val="708090"/>
                </a:solidFill>
              </a:rPr>
              <a:t>/* Global values */</a:t>
            </a:r>
          </a:p>
          <a:p>
            <a:r>
              <a:rPr lang="en-IN" sz="3200" dirty="0"/>
              <a:t> </a:t>
            </a:r>
            <a:r>
              <a:rPr lang="en-IN" sz="3200" dirty="0">
                <a:solidFill>
                  <a:srgbClr val="990055"/>
                </a:solidFill>
              </a:rPr>
              <a:t>line-height</a:t>
            </a:r>
            <a:r>
              <a:rPr lang="en-IN" sz="3200" dirty="0">
                <a:solidFill>
                  <a:srgbClr val="999999"/>
                </a:solidFill>
              </a:rPr>
              <a:t>:</a:t>
            </a:r>
            <a:r>
              <a:rPr lang="en-IN" sz="3200" dirty="0"/>
              <a:t> inherit</a:t>
            </a:r>
            <a:r>
              <a:rPr lang="en-IN" sz="3200" dirty="0">
                <a:solidFill>
                  <a:srgbClr val="999999"/>
                </a:solidFill>
              </a:rPr>
              <a:t>;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990055"/>
                </a:solidFill>
              </a:rPr>
              <a:t>line-height</a:t>
            </a:r>
            <a:r>
              <a:rPr lang="en-IN" sz="3200" dirty="0">
                <a:solidFill>
                  <a:srgbClr val="999999"/>
                </a:solidFill>
              </a:rPr>
              <a:t>:</a:t>
            </a:r>
            <a:r>
              <a:rPr lang="en-IN" sz="3200" dirty="0"/>
              <a:t> initial</a:t>
            </a:r>
            <a:r>
              <a:rPr lang="en-IN" sz="3200" dirty="0">
                <a:solidFill>
                  <a:srgbClr val="999999"/>
                </a:solidFill>
              </a:rPr>
              <a:t>;</a:t>
            </a:r>
            <a:endParaRPr lang="en-IN" sz="3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Describes the appearance, layout, and presentation of information on a web page</a:t>
            </a:r>
          </a:p>
          <a:p>
            <a:pPr lvl="1"/>
            <a:r>
              <a:rPr lang="en-US" dirty="0"/>
              <a:t>HTML describes </a:t>
            </a:r>
            <a:r>
              <a:rPr lang="en-US" b="1" dirty="0"/>
              <a:t>the content </a:t>
            </a:r>
            <a:r>
              <a:rPr lang="en-US" dirty="0"/>
              <a:t>of the page</a:t>
            </a:r>
          </a:p>
          <a:p>
            <a:r>
              <a:rPr lang="en-US" dirty="0"/>
              <a:t>Describes </a:t>
            </a:r>
            <a:r>
              <a:rPr lang="en-US" i="1" dirty="0"/>
              <a:t>how </a:t>
            </a:r>
            <a:r>
              <a:rPr lang="en-US" dirty="0"/>
              <a:t>information is to be displayed, not </a:t>
            </a:r>
            <a:r>
              <a:rPr lang="en-US" i="1" dirty="0"/>
              <a:t>what </a:t>
            </a:r>
            <a:r>
              <a:rPr lang="en-US" dirty="0"/>
              <a:t>is being displayed</a:t>
            </a:r>
          </a:p>
          <a:p>
            <a:r>
              <a:rPr lang="en-US" dirty="0"/>
              <a:t>Can be embedded in HTML document or placed into separate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list-style-type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286000"/>
            <a:ext cx="8153400" cy="1524000"/>
          </a:xfrm>
        </p:spPr>
        <p:txBody>
          <a:bodyPr/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/>
              <a:t>	ii.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/>
              <a:t>	iii.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 1, 2, 3, etc.</a:t>
            </a:r>
          </a:p>
          <a:p>
            <a:pPr marL="0" indent="0">
              <a:buNone/>
            </a:pPr>
            <a:r>
              <a:rPr lang="en-US" sz="2000" dirty="0"/>
              <a:t>	iv.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/>
              <a:t>: 01, 02, 03, etc.</a:t>
            </a:r>
          </a:p>
          <a:p>
            <a:pPr marL="0" indent="0">
              <a:buNone/>
            </a:pPr>
            <a:r>
              <a:rPr lang="en-US" sz="2000" dirty="0"/>
              <a:t>	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en-US" sz="2000" dirty="0"/>
              <a:t>	vi.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pt-BR" sz="2000" dirty="0"/>
              <a:t>	vii.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pt-BR" sz="2000" dirty="0"/>
              <a:t>	viii.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sv-SE" sz="2000" dirty="0"/>
              <a:t>	x. 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/>
              <a:t>: alpha, beta, gamma, etc.</a:t>
            </a:r>
          </a:p>
          <a:p>
            <a:pPr marL="0" indent="0">
              <a:buNone/>
            </a:pPr>
            <a:r>
              <a:rPr lang="en-US" sz="2000" dirty="0"/>
              <a:t>	others: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hiragana…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""</a:t>
            </a:r>
          </a:p>
        </p:txBody>
      </p:sp>
    </p:spTree>
    <p:extLst>
      <p:ext uri="{BB962C8B-B14F-4D97-AF65-F5344CB8AC3E}">
        <p14:creationId xmlns:p14="http://schemas.microsoft.com/office/powerpoint/2010/main" val="1939378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font-size: 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/>
              <a:t>Applies a style to the entire body of your page</a:t>
            </a:r>
          </a:p>
          <a:p>
            <a:r>
              <a:rPr lang="en-US" sz="2400" dirty="0"/>
              <a:t>Saves you from manually applying a style to each element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""</a:t>
            </a:r>
          </a:p>
        </p:txBody>
      </p:sp>
    </p:spTree>
    <p:extLst>
      <p:ext uri="{BB962C8B-B14F-4D97-AF65-F5344CB8AC3E}">
        <p14:creationId xmlns:p14="http://schemas.microsoft.com/office/powerpoint/2010/main" val="216009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Cascading</a:t>
            </a:r>
            <a:r>
              <a:rPr lang="en-US" dirty="0"/>
              <a:t>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Properties of an element </a:t>
            </a:r>
            <a:r>
              <a:rPr lang="en-US" i="1" dirty="0"/>
              <a:t>cascade</a:t>
            </a:r>
            <a:r>
              <a:rPr lang="en-US" dirty="0"/>
              <a:t> together in this order:</a:t>
            </a:r>
          </a:p>
          <a:p>
            <a:pPr lvl="1"/>
            <a:r>
              <a:rPr lang="en-US" dirty="0"/>
              <a:t>browser's default styles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(inside a &lt;style&gt; tag in the page's header)</a:t>
            </a:r>
          </a:p>
          <a:p>
            <a:pPr lvl="1"/>
            <a:r>
              <a:rPr lang="en-US" dirty="0"/>
              <a:t>inline style (the style attribute of the HTML element)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""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 font-family: sans-serif; background-color: yellow;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red; background-color: aqua;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{ text-decoration: underline;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font-weight: bold; text-align: center; }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153400" cy="13849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bulleted list						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05400"/>
            <a:ext cx="8153400" cy="1524000"/>
          </a:xfrm>
        </p:spPr>
        <p:txBody>
          <a:bodyPr/>
          <a:lstStyle/>
          <a:p>
            <a:r>
              <a:rPr lang="en-US" sz="2400" dirty="0"/>
              <a:t>when multiple styles apply to an element, they are inherited</a:t>
            </a:r>
          </a:p>
          <a:p>
            <a:r>
              <a:rPr lang="en-US" sz="2400" dirty="0"/>
              <a:t>a more tightly matching rule can override a more general inherited rule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038600"/>
            <a:ext cx="8153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styled paragraph. </a:t>
            </a:r>
            <a:r>
              <a:rPr lang="en-US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Previous slides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available on the website.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""</a:t>
            </a:r>
          </a:p>
        </p:txBody>
      </p:sp>
    </p:spTree>
    <p:extLst>
      <p:ext uri="{BB962C8B-B14F-4D97-AF65-F5344CB8AC3E}">
        <p14:creationId xmlns:p14="http://schemas.microsoft.com/office/powerpoint/2010/main" val="142947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that conflict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p, h1, h2 { color: blue; font-style: italic;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red; background-color: yellow; }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8153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above.</a:t>
            </a: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when two styles set conflicting values for the same property, the latter style takes precedence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53400" cy="482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heading uses both styles above.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""</a:t>
            </a:r>
          </a:p>
        </p:txBody>
      </p:sp>
    </p:spTree>
    <p:extLst>
      <p:ext uri="{BB962C8B-B14F-4D97-AF65-F5344CB8AC3E}">
        <p14:creationId xmlns:p14="http://schemas.microsoft.com/office/powerpoint/2010/main" val="2875787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backgrounds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643865"/>
              </p:ext>
            </p:extLst>
          </p:nvPr>
        </p:nvGraphicFramePr>
        <p:xfrm>
          <a:off x="609600" y="1676400"/>
          <a:ext cx="8153400" cy="40843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color to fill background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 to place in background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placement of bg image within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page.</a:t>
                      </a:r>
                      <a:r>
                        <a:rPr lang="en-US" sz="2000" baseline="0" dirty="0"/>
                        <a:t> Values are scroll, fixed.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Specifies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bg</a:t>
                      </a:r>
                      <a:r>
                        <a:rPr lang="en-US" sz="2000" baseline="0" dirty="0"/>
                        <a:t> size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""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4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        	 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background image/color fills the element's content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""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3700"/>
            <a:ext cx="8248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80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background-repeat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background-repeat: repeat-x;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can be repeat (default), repeat-x, repeat-y, or no-repeat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""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95650"/>
            <a:ext cx="707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background-position: 370px 20px;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524000"/>
          </a:xfrm>
        </p:spPr>
        <p:txBody>
          <a:bodyPr/>
          <a:lstStyle/>
          <a:p>
            <a:r>
              <a:rPr lang="en-US" sz="2400" dirty="0"/>
              <a:t>value consists of two tokens, each of which can be top, left, right, bottom, center,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r>
              <a:rPr lang="en-US" sz="2400" dirty="0"/>
              <a:t>value can be negative to shift left/up by a given amount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""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4225"/>
            <a:ext cx="7172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95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Guess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background-position: right; </a:t>
            </a:r>
          </a:p>
          <a:p>
            <a:r>
              <a:rPr lang="en-IN" dirty="0"/>
              <a:t>background-position: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background-position: bottom right;</a:t>
            </a:r>
          </a:p>
          <a:p>
            <a:r>
              <a:rPr lang="en-IN" dirty="0"/>
              <a:t>background-position: 25% 75% right;    </a:t>
            </a:r>
            <a:r>
              <a:rPr lang="en-IN" dirty="0">
                <a:solidFill>
                  <a:srgbClr val="FF0000"/>
                </a:solidFill>
              </a:rPr>
              <a:t>error??</a:t>
            </a:r>
          </a:p>
          <a:p>
            <a:r>
              <a:rPr lang="en-IN" dirty="0"/>
              <a:t>background-position: 25% 75%;</a:t>
            </a:r>
          </a:p>
          <a:p>
            <a:r>
              <a:rPr lang="en-IN" dirty="0"/>
              <a:t>background-position: top right 75%;</a:t>
            </a:r>
          </a:p>
          <a:p>
            <a:r>
              <a:rPr lang="en-IN" dirty="0"/>
              <a:t>background-position: </a:t>
            </a:r>
            <a:r>
              <a:rPr lang="en-IN" dirty="0">
                <a:solidFill>
                  <a:srgbClr val="FF0000"/>
                </a:solidFill>
              </a:rPr>
              <a:t>bottom right 50px 100px; </a:t>
            </a:r>
          </a:p>
          <a:p>
            <a:r>
              <a:rPr lang="en-IN" dirty="0"/>
              <a:t>background-position: bottom 40px right 10px;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CSS rule syntax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 CSS file consists of one or more </a:t>
            </a:r>
            <a:r>
              <a:rPr lang="en-US" sz="2400" b="1" dirty="0"/>
              <a:t>rules</a:t>
            </a:r>
          </a:p>
          <a:p>
            <a:r>
              <a:rPr lang="en-US" sz="2400" dirty="0"/>
              <a:t>Each rule starts with a </a:t>
            </a:r>
            <a:r>
              <a:rPr lang="en-US" sz="2400" b="1" dirty="0"/>
              <a:t>selector </a:t>
            </a:r>
          </a:p>
          <a:p>
            <a:r>
              <a:rPr lang="en-US" sz="2400" dirty="0"/>
              <a:t>A selector specifies an HTML element(s) and then applies style </a:t>
            </a:r>
            <a:r>
              <a:rPr lang="en-US" sz="2400" b="1" dirty="0"/>
              <a:t>properties </a:t>
            </a:r>
            <a:r>
              <a:rPr lang="en-US" sz="2400" dirty="0"/>
              <a:t>to them</a:t>
            </a:r>
          </a:p>
          <a:p>
            <a:pPr lvl="1"/>
            <a:r>
              <a:rPr lang="en-US" sz="2000" dirty="0"/>
              <a:t>a selector of * selects all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property: value;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1"/>
            <a:ext cx="8153400" cy="20313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#xyz{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}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85965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background-size: contain;</a:t>
            </a:r>
          </a:p>
          <a:p>
            <a:r>
              <a:rPr lang="en-IN" dirty="0"/>
              <a:t>background-size: cover;</a:t>
            </a:r>
          </a:p>
          <a:p>
            <a:r>
              <a:rPr lang="en-IN" dirty="0"/>
              <a:t>background-size: 50%;  </a:t>
            </a:r>
            <a:r>
              <a:rPr lang="en-IN" dirty="0">
                <a:solidFill>
                  <a:srgbClr val="FF0000"/>
                </a:solidFill>
              </a:rPr>
              <a:t>width is 50%,height is auto</a:t>
            </a:r>
            <a:br>
              <a:rPr lang="en-IN" dirty="0"/>
            </a:br>
            <a:r>
              <a:rPr lang="en-IN" dirty="0"/>
              <a:t>background-size: auto;</a:t>
            </a:r>
          </a:p>
          <a:p>
            <a:r>
              <a:rPr lang="en-IN" dirty="0"/>
              <a:t>background-size: auto 6px;  </a:t>
            </a:r>
            <a:r>
              <a:rPr lang="en-IN" dirty="0">
                <a:solidFill>
                  <a:srgbClr val="FF0000"/>
                </a:solidFill>
              </a:rPr>
              <a:t>width </a:t>
            </a:r>
            <a:r>
              <a:rPr lang="en-IN" dirty="0" err="1">
                <a:solidFill>
                  <a:srgbClr val="FF0000"/>
                </a:solidFill>
              </a:rPr>
              <a:t>auto,height</a:t>
            </a:r>
            <a:r>
              <a:rPr lang="en-IN" dirty="0">
                <a:solidFill>
                  <a:srgbClr val="FF0000"/>
                </a:solidFill>
              </a:rPr>
              <a:t> 6px</a:t>
            </a:r>
          </a:p>
          <a:p>
            <a:r>
              <a:rPr lang="en-IN" dirty="0"/>
              <a:t>background-size: 6px, auto, contain; </a:t>
            </a:r>
            <a:r>
              <a:rPr lang="en-IN" dirty="0">
                <a:solidFill>
                  <a:srgbClr val="FF0000"/>
                </a:solidFill>
              </a:rPr>
              <a:t>for multiple backgrounds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Border-style: solid, dashed, dotted, double, none, hidden</a:t>
            </a:r>
          </a:p>
          <a:p>
            <a:r>
              <a:rPr lang="en-IN" dirty="0"/>
              <a:t>Border-</a:t>
            </a:r>
            <a:r>
              <a:rPr lang="en-IN" dirty="0" err="1"/>
              <a:t>color</a:t>
            </a:r>
            <a:r>
              <a:rPr lang="en-IN" dirty="0"/>
              <a:t>: name, </a:t>
            </a:r>
            <a:r>
              <a:rPr lang="en-IN" dirty="0" err="1"/>
              <a:t>rgb,hsl,hex</a:t>
            </a:r>
            <a:endParaRPr lang="en-IN" dirty="0"/>
          </a:p>
          <a:p>
            <a:r>
              <a:rPr lang="en-IN" dirty="0"/>
              <a:t>Border-width: The width can be set as a specific size (in </a:t>
            </a:r>
            <a:r>
              <a:rPr lang="en-IN" dirty="0" err="1"/>
              <a:t>px</a:t>
            </a:r>
            <a:r>
              <a:rPr lang="en-IN" dirty="0"/>
              <a:t>, pt, cm, </a:t>
            </a:r>
            <a:r>
              <a:rPr lang="en-IN" dirty="0" err="1"/>
              <a:t>em</a:t>
            </a:r>
            <a:r>
              <a:rPr lang="en-IN" dirty="0"/>
              <a:t>, etc) or by using one of the three pre-defined values: thin, medium, or thick:</a:t>
            </a:r>
          </a:p>
          <a:p>
            <a:r>
              <a:rPr lang="en-IN" dirty="0"/>
              <a:t>Border-collapse: used in &lt;table when we want cells to share or separate their borders. values are </a:t>
            </a:r>
            <a:r>
              <a:rPr lang="en-IN" dirty="0" err="1"/>
              <a:t>collapse,separate</a:t>
            </a:r>
            <a:endParaRPr lang="en-IN" dirty="0"/>
          </a:p>
          <a:p>
            <a:r>
              <a:rPr lang="en-IN" dirty="0"/>
              <a:t>Border-spacing: sets the distance between the borders of adjacent &lt;table&gt; cells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Guess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border-style: dashed solid;</a:t>
            </a:r>
          </a:p>
          <a:p>
            <a:r>
              <a:rPr lang="en-IN" dirty="0"/>
              <a:t>border-style: dashed double none;</a:t>
            </a:r>
          </a:p>
          <a:p>
            <a:r>
              <a:rPr lang="en-IN" dirty="0"/>
              <a:t>border-style: dashed groove double none;</a:t>
            </a:r>
          </a:p>
          <a:p>
            <a:r>
              <a:rPr lang="en-IN" dirty="0"/>
              <a:t>border-top: thick double #32a1ce;</a:t>
            </a:r>
          </a:p>
          <a:p>
            <a:r>
              <a:rPr lang="en-IN" dirty="0"/>
              <a:t>border-top: none thick #32a1ce;</a:t>
            </a:r>
          </a:p>
          <a:p>
            <a:r>
              <a:rPr lang="en-IN" dirty="0"/>
              <a:t>box-shadow: 10px 5px </a:t>
            </a:r>
            <a:r>
              <a:rPr lang="en-IN" dirty="0" err="1"/>
              <a:t>5px</a:t>
            </a:r>
            <a:r>
              <a:rPr lang="en-IN" dirty="0"/>
              <a:t> red;</a:t>
            </a:r>
          </a:p>
          <a:p>
            <a:pPr>
              <a:buNone/>
            </a:pPr>
            <a:r>
              <a:rPr lang="en-IN" dirty="0" err="1"/>
              <a:t>Specifies:offset-x,offset-y,blur,color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Favorites icon ("favicon")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524000"/>
          </a:xfrm>
        </p:spPr>
        <p:txBody>
          <a:bodyPr/>
          <a:lstStyle/>
          <a:p>
            <a:r>
              <a:rPr lang="en-US" sz="2400" dirty="0"/>
              <a:t>The link tag, placed in the HTML page's head section, can specify an icon</a:t>
            </a:r>
          </a:p>
          <a:p>
            <a:pPr lvl="1"/>
            <a:r>
              <a:rPr lang="en-US" sz="2000" dirty="0"/>
              <a:t>this icon will be placed in the browser title bar and bookmark/favorite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						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229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="yahoo.gif" type="image/gif"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			  								 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52800"/>
            <a:ext cx="4567237" cy="15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90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create space around elements, outside of any defined borders.</a:t>
            </a:r>
          </a:p>
          <a:p>
            <a:r>
              <a:rPr lang="en-IN" dirty="0"/>
              <a:t>margin-top: auto or % or length or inherit</a:t>
            </a:r>
          </a:p>
          <a:p>
            <a:r>
              <a:rPr lang="en-IN" dirty="0"/>
              <a:t>margin-right</a:t>
            </a:r>
          </a:p>
          <a:p>
            <a:r>
              <a:rPr lang="en-IN" dirty="0"/>
              <a:t>margin-bottom</a:t>
            </a:r>
          </a:p>
          <a:p>
            <a:r>
              <a:rPr lang="en-IN" dirty="0"/>
              <a:t>margin-left</a:t>
            </a:r>
          </a:p>
          <a:p>
            <a:r>
              <a:rPr lang="en-IN" dirty="0"/>
              <a:t>Guess the output?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8600"/>
            <a:ext cx="8153400" cy="5867400"/>
          </a:xfrm>
        </p:spPr>
        <p:txBody>
          <a:bodyPr/>
          <a:lstStyle/>
          <a:p>
            <a:r>
              <a:rPr lang="en-US" b="1" dirty="0"/>
              <a:t>margin: 25px;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p { margin: 25px 50px;  } </a:t>
            </a:r>
          </a:p>
          <a:p>
            <a:endParaRPr lang="en-US" dirty="0"/>
          </a:p>
          <a:p>
            <a:r>
              <a:rPr lang="en-US" dirty="0"/>
              <a:t>p {  margin: 25px 50px 75px; } </a:t>
            </a:r>
          </a:p>
          <a:p>
            <a:endParaRPr lang="en-US" b="1" dirty="0"/>
          </a:p>
          <a:p>
            <a:r>
              <a:rPr lang="en-US" dirty="0"/>
              <a:t>div {   margin: auto;} </a:t>
            </a:r>
          </a:p>
          <a:p>
            <a:endParaRPr lang="en-US" dirty="0"/>
          </a:p>
          <a:p>
            <a:r>
              <a:rPr lang="en-US" dirty="0"/>
              <a:t>div { margin-left: 100px; }</a:t>
            </a:r>
          </a:p>
          <a:p>
            <a:r>
              <a:rPr lang="en-US" dirty="0"/>
              <a:t>div { margin-left: 100px 0; }</a:t>
            </a:r>
          </a:p>
          <a:p>
            <a:r>
              <a:rPr lang="en-US" dirty="0"/>
              <a:t>p.ex1 { margin-left: inherit;}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padding-top</a:t>
            </a:r>
          </a:p>
          <a:p>
            <a:r>
              <a:rPr lang="en-IN" dirty="0"/>
              <a:t>padding-right</a:t>
            </a:r>
          </a:p>
          <a:p>
            <a:r>
              <a:rPr lang="en-IN" dirty="0"/>
              <a:t>padding-bottom</a:t>
            </a:r>
          </a:p>
          <a:p>
            <a:r>
              <a:rPr lang="en-IN" dirty="0"/>
              <a:t>padding-left</a:t>
            </a:r>
          </a:p>
          <a:p>
            <a:r>
              <a:rPr lang="en-IN" dirty="0"/>
              <a:t>space around an element's content, inside of any defined borders.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  <a:p>
            <a:r>
              <a:rPr lang="en-IN" dirty="0"/>
              <a:t>Padding</a:t>
            </a:r>
          </a:p>
          <a:p>
            <a:r>
              <a:rPr lang="en-IN" dirty="0"/>
              <a:t>Border</a:t>
            </a:r>
          </a:p>
          <a:p>
            <a:r>
              <a:rPr lang="en-IN" dirty="0"/>
              <a:t>Margin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width,height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used to set the height and width of an element.</a:t>
            </a:r>
          </a:p>
          <a:p>
            <a:r>
              <a:rPr lang="en-IN" dirty="0"/>
              <a:t>Ex:</a:t>
            </a:r>
          </a:p>
          <a:p>
            <a:r>
              <a:rPr lang="en-IN" dirty="0"/>
              <a:t>  height: 200px;</a:t>
            </a:r>
            <a:br>
              <a:rPr lang="en-IN" dirty="0"/>
            </a:br>
            <a:r>
              <a:rPr lang="en-IN" dirty="0"/>
              <a:t>  width: 50%;</a:t>
            </a:r>
          </a:p>
          <a:p>
            <a:r>
              <a:rPr lang="en-IN" dirty="0"/>
              <a:t>max-width property is used to set the maximum width of an element. It will improve the browser's handling of small windows.</a:t>
            </a:r>
          </a:p>
          <a:p>
            <a:r>
              <a:rPr lang="en-IN" dirty="0"/>
              <a:t>max-width: 500px;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ways of writing </a:t>
            </a:r>
            <a:r>
              <a:rPr lang="en-IN" dirty="0" err="1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Inline</a:t>
            </a:r>
          </a:p>
          <a:p>
            <a:r>
              <a:rPr lang="en-IN" dirty="0"/>
              <a:t>Internal</a:t>
            </a:r>
          </a:p>
          <a:p>
            <a:r>
              <a:rPr lang="en-IN" dirty="0"/>
              <a:t>external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CSS file &lt;link&gt;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 page can link to multiple style sheet files</a:t>
            </a:r>
          </a:p>
          <a:p>
            <a:pPr lvl="1"/>
            <a:r>
              <a:rPr lang="en-US" sz="2100" dirty="0"/>
              <a:t>In case of a conflict (two sheets define a style for the same HTML element), the latter sheet's properties will be used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					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="http://www.google.com/uds/css/gsearch.css"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			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916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style sheets: &lt;style&gt;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CSS code can be embedded within the head of an HTML page</a:t>
            </a:r>
          </a:p>
          <a:p>
            <a:r>
              <a:rPr lang="en-US" sz="2400" dirty="0"/>
              <a:t>B</a:t>
            </a:r>
            <a:r>
              <a:rPr lang="en-US" sz="2400" i="1" dirty="0"/>
              <a:t>ad 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font-family: sans-serif; color: red;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background-color: yellow;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211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styles: the style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Higher precedence than embedded or linked styles</a:t>
            </a:r>
          </a:p>
          <a:p>
            <a:r>
              <a:rPr lang="en-US" sz="2400" dirty="0"/>
              <a:t>Used for one-time overrides and styling a particular element</a:t>
            </a:r>
          </a:p>
          <a:p>
            <a:r>
              <a:rPr lang="en-US" sz="2400" dirty="0"/>
              <a:t>B</a:t>
            </a:r>
            <a:r>
              <a:rPr lang="en-US" sz="2400" i="1" dirty="0"/>
              <a:t>ad 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paragraph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426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Tag selectors 		</a:t>
            </a:r>
            <a:r>
              <a:rPr lang="en-IN" dirty="0">
                <a:solidFill>
                  <a:srgbClr val="FF0000"/>
                </a:solidFill>
              </a:rPr>
              <a:t>p</a:t>
            </a:r>
            <a:r>
              <a:rPr lang="en-IN" dirty="0"/>
              <a:t>{        }</a:t>
            </a:r>
          </a:p>
          <a:p>
            <a:r>
              <a:rPr lang="en-IN" dirty="0"/>
              <a:t>ID Selector	</a:t>
            </a:r>
          </a:p>
          <a:p>
            <a:pPr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&lt;p id=“xyz”&gt;              </a:t>
            </a:r>
            <a:r>
              <a:rPr lang="en-IN" dirty="0">
                <a:solidFill>
                  <a:srgbClr val="FF0000"/>
                </a:solidFill>
              </a:rPr>
              <a:t>#xyz{     }</a:t>
            </a:r>
          </a:p>
          <a:p>
            <a:r>
              <a:rPr lang="en-IN" dirty="0"/>
              <a:t>Class selector</a:t>
            </a:r>
          </a:p>
          <a:p>
            <a:pPr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&lt; p class=“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abc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”&gt;  </a:t>
            </a:r>
            <a:r>
              <a:rPr lang="en-IN" dirty="0"/>
              <a:t>	 </a:t>
            </a:r>
            <a:r>
              <a:rPr lang="en-IN" dirty="0">
                <a:solidFill>
                  <a:srgbClr val="FF0000"/>
                </a:solidFill>
              </a:rPr>
              <a:t>.</a:t>
            </a:r>
            <a:r>
              <a:rPr lang="en-IN" dirty="0" err="1">
                <a:solidFill>
                  <a:srgbClr val="FF0000"/>
                </a:solidFill>
              </a:rPr>
              <a:t>abc</a:t>
            </a:r>
            <a:r>
              <a:rPr lang="en-IN" dirty="0">
                <a:solidFill>
                  <a:srgbClr val="FF0000"/>
                </a:solidFill>
              </a:rPr>
              <a:t>{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F71B75-15B4-4D34-BF90-29AC221A0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4c2e2-19fe-42a5-bd58-72eddb65a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1C08DC-0E1D-4AB9-82DE-7F52DFD3CC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D5E85C-9B19-4B04-9B7B-131902A716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2174</TotalTime>
  <Words>2545</Words>
  <Application>Microsoft Office PowerPoint</Application>
  <PresentationFormat>On-screen Show (4:3)</PresentationFormat>
  <Paragraphs>514</Paragraphs>
  <Slides>48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Theme2</vt:lpstr>
      <vt:lpstr>CSS for Styling</vt:lpstr>
      <vt:lpstr>The good, the bad and the… ugly!</vt:lpstr>
      <vt:lpstr>Cascading Style Sheets (CSS)</vt:lpstr>
      <vt:lpstr>Basic CSS rule syntax</vt:lpstr>
      <vt:lpstr>3 ways of writing css</vt:lpstr>
      <vt:lpstr>Attaching a CSS file &lt;link&gt;</vt:lpstr>
      <vt:lpstr>Embedding style sheets: &lt;style&gt;</vt:lpstr>
      <vt:lpstr>Inline styles: the style attribute</vt:lpstr>
      <vt:lpstr>Selectors</vt:lpstr>
      <vt:lpstr>Meaning of these selectors?</vt:lpstr>
      <vt:lpstr>Adjacent sibling selector</vt:lpstr>
      <vt:lpstr>CSS properties for colors</vt:lpstr>
      <vt:lpstr>Specifying colors</vt:lpstr>
      <vt:lpstr>PowerPoint Presentation</vt:lpstr>
      <vt:lpstr>PowerPoint Presentation</vt:lpstr>
      <vt:lpstr>PowerPoint Presentation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  line-height,  word-spacing,  letter-spacing  </vt:lpstr>
      <vt:lpstr>PowerPoint Presentation</vt:lpstr>
      <vt:lpstr>The list-style-type property</vt:lpstr>
      <vt:lpstr>Body styles</vt:lpstr>
      <vt:lpstr>Cascading Style Sheets</vt:lpstr>
      <vt:lpstr>Inheriting styles</vt:lpstr>
      <vt:lpstr>Styles that conflict</vt:lpstr>
      <vt:lpstr>CSS properties for backgrounds</vt:lpstr>
      <vt:lpstr>background-image </vt:lpstr>
      <vt:lpstr>background-repeat </vt:lpstr>
      <vt:lpstr>background-position </vt:lpstr>
      <vt:lpstr>Guess the output</vt:lpstr>
      <vt:lpstr>background-size</vt:lpstr>
      <vt:lpstr>border</vt:lpstr>
      <vt:lpstr>Guess the output</vt:lpstr>
      <vt:lpstr>Aside: Favorites icon ("favicon")</vt:lpstr>
      <vt:lpstr>Margin</vt:lpstr>
      <vt:lpstr>PowerPoint Presentation</vt:lpstr>
      <vt:lpstr>Padding</vt:lpstr>
      <vt:lpstr>CSS Box Model</vt:lpstr>
      <vt:lpstr>width,height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vihaanvirat</cp:lastModifiedBy>
  <cp:revision>144</cp:revision>
  <dcterms:created xsi:type="dcterms:W3CDTF">2011-07-18T18:55:42Z</dcterms:created>
  <dcterms:modified xsi:type="dcterms:W3CDTF">2020-10-31T09:40:11Z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