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87" r:id="rId3"/>
    <p:sldId id="258" r:id="rId4"/>
    <p:sldId id="259" r:id="rId5"/>
    <p:sldId id="262" r:id="rId6"/>
    <p:sldId id="261" r:id="rId7"/>
    <p:sldId id="260" r:id="rId8"/>
    <p:sldId id="263" r:id="rId9"/>
    <p:sldId id="288" r:id="rId10"/>
    <p:sldId id="289" r:id="rId11"/>
    <p:sldId id="293" r:id="rId12"/>
    <p:sldId id="294" r:id="rId13"/>
    <p:sldId id="290" r:id="rId14"/>
    <p:sldId id="265" r:id="rId15"/>
    <p:sldId id="267" r:id="rId16"/>
    <p:sldId id="268" r:id="rId17"/>
    <p:sldId id="269" r:id="rId18"/>
    <p:sldId id="270" r:id="rId19"/>
    <p:sldId id="273" r:id="rId20"/>
    <p:sldId id="274" r:id="rId21"/>
    <p:sldId id="275" r:id="rId22"/>
    <p:sldId id="291" r:id="rId23"/>
    <p:sldId id="292" r:id="rId24"/>
    <p:sldId id="296" r:id="rId25"/>
    <p:sldId id="285" r:id="rId26"/>
    <p:sldId id="29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6AA"/>
    <a:srgbClr val="E4E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77" autoAdjust="0"/>
  </p:normalViewPr>
  <p:slideViewPr>
    <p:cSldViewPr>
      <p:cViewPr varScale="1">
        <p:scale>
          <a:sx n="81" d="100"/>
          <a:sy n="81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0045B-BD5B-4F47-A20D-C33DAE03D712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DADD0-277E-4971-8F21-CD102F29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9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elements of a page are nested into a tree-like structure of objects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DOM has properties and methods for traversing this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DADD0-277E-4971-8F21-CD102F2908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6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Prototype strips out the unwanted text nodes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notice that these are methods, so you need 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DADD0-277E-4971-8F21-CD102F2908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7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5604-C742-402C-B12C-E99D44D67955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17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84EC-08AF-4A4A-A212-562C139EB48E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3843-AF84-40A0-ABD5-7C8C0FB36044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1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EAEF-AB90-4FEF-AC17-86480B56203F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0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8A9E-D9B5-4169-B9F7-EE9324A9DD7F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50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AEF9-6117-4639-A2FF-A5794C73EC04}" type="datetime1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75ED-C40E-4B96-BD3E-15F285348FBE}" type="datetime1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5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9C5A-99C5-41F5-9F5A-26FC038BC345}" type="datetime1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4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EDB7-E395-4F0A-8426-8E233874D5EC}" type="datetime1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1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F0897DF-A304-4666-9303-90CAA19D3DBC}" type="datetime1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2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66EB-74D8-4D47-90D1-D37DCFC88381}" type="datetime1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128417-B4C0-4AEA-93AC-5D7FCB73E1D6}" type="datetime1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0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prototypejs.org/api/element/siblings" TargetMode="External"/><Relationship Id="rId13" Type="http://schemas.openxmlformats.org/officeDocument/2006/relationships/hyperlink" Target="http://prototypejs.org/api/element/adjacent" TargetMode="External"/><Relationship Id="rId3" Type="http://schemas.openxmlformats.org/officeDocument/2006/relationships/hyperlink" Target="http://prototypejs.org/api/element/ancestors" TargetMode="External"/><Relationship Id="rId7" Type="http://schemas.openxmlformats.org/officeDocument/2006/relationships/hyperlink" Target="http://prototypejs.org/api/element/down" TargetMode="External"/><Relationship Id="rId12" Type="http://schemas.openxmlformats.org/officeDocument/2006/relationships/hyperlink" Target="http://prototypejs.org/api/element/previousSibling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rototypejs.org/api/element/descendants" TargetMode="External"/><Relationship Id="rId11" Type="http://schemas.openxmlformats.org/officeDocument/2006/relationships/hyperlink" Target="http://prototypejs.org/api/element/previous" TargetMode="External"/><Relationship Id="rId5" Type="http://schemas.openxmlformats.org/officeDocument/2006/relationships/hyperlink" Target="http://prototypejs.org/api/element/childElements" TargetMode="External"/><Relationship Id="rId10" Type="http://schemas.openxmlformats.org/officeDocument/2006/relationships/hyperlink" Target="http://prototypejs.org/api/element/nextSiblings" TargetMode="External"/><Relationship Id="rId4" Type="http://schemas.openxmlformats.org/officeDocument/2006/relationships/hyperlink" Target="http://prototypejs.org/api/element/up" TargetMode="External"/><Relationship Id="rId9" Type="http://schemas.openxmlformats.org/officeDocument/2006/relationships/hyperlink" Target="http://prototypejs.org/api/element/nex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dom/met_node_insertbefore.asp" TargetMode="External"/><Relationship Id="rId2" Type="http://schemas.openxmlformats.org/officeDocument/2006/relationships/hyperlink" Target="http://www.w3schools.com/dom/met_node_appendchild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dom/met_node_replacechild.asp" TargetMode="External"/><Relationship Id="rId4" Type="http://schemas.openxmlformats.org/officeDocument/2006/relationships/hyperlink" Target="http://www.w3schools.com/dom/met_node_removechild.as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 tree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B61B-AF1A-4B22-A55F-22F5B8313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nodes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Comment nodes</a:t>
            </a:r>
          </a:p>
          <a:p>
            <a:r>
              <a:rPr lang="en-US" sz="2800" dirty="0" smtClean="0"/>
              <a:t>Attribute nodes: Generally not shown in DOM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B61B-AF1A-4B22-A55F-22F5B83137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4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7539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NodeType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762001"/>
            <a:ext cx="7543801" cy="510709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nodeType</a:t>
            </a:r>
            <a:r>
              <a:rPr lang="en-US" dirty="0"/>
              <a:t> property provides one more, “old-fashioned” way to get the “type” of a DOM node.</a:t>
            </a:r>
          </a:p>
          <a:p>
            <a:endParaRPr lang="en-US" dirty="0"/>
          </a:p>
          <a:p>
            <a:r>
              <a:rPr lang="en-US" dirty="0"/>
              <a:t>It has a numeric value:</a:t>
            </a:r>
          </a:p>
          <a:p>
            <a:endParaRPr lang="en-US" dirty="0"/>
          </a:p>
          <a:p>
            <a:r>
              <a:rPr lang="en-US" dirty="0" err="1"/>
              <a:t>elem.nodeType</a:t>
            </a:r>
            <a:r>
              <a:rPr lang="en-US" dirty="0"/>
              <a:t> == 1 for element nodes,</a:t>
            </a:r>
          </a:p>
          <a:p>
            <a:r>
              <a:rPr lang="en-US" dirty="0" err="1"/>
              <a:t>elem.nodeType</a:t>
            </a:r>
            <a:r>
              <a:rPr lang="en-US" dirty="0"/>
              <a:t> == 3 for text nodes,</a:t>
            </a:r>
          </a:p>
          <a:p>
            <a:r>
              <a:rPr lang="en-US" dirty="0" err="1"/>
              <a:t>elem.nodeType</a:t>
            </a:r>
            <a:r>
              <a:rPr lang="en-US" dirty="0"/>
              <a:t> == 9 for the document object,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B61B-AF1A-4B22-A55F-22F5B83137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6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2467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533401"/>
            <a:ext cx="8061960" cy="53356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&lt;body&gt;</a:t>
            </a:r>
          </a:p>
          <a:p>
            <a:r>
              <a:rPr lang="en-US" dirty="0"/>
              <a:t>  &lt;script&gt;</a:t>
            </a:r>
          </a:p>
          <a:p>
            <a:r>
              <a:rPr lang="en-US" dirty="0"/>
              <a:t>  let </a:t>
            </a:r>
            <a:r>
              <a:rPr lang="en-US" dirty="0" err="1"/>
              <a:t>elem</a:t>
            </a:r>
            <a:r>
              <a:rPr lang="en-US" dirty="0"/>
              <a:t> = </a:t>
            </a:r>
            <a:r>
              <a:rPr lang="en-US" dirty="0" err="1"/>
              <a:t>document.body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// let's examine what it is?</a:t>
            </a:r>
          </a:p>
          <a:p>
            <a:r>
              <a:rPr lang="en-US" dirty="0"/>
              <a:t>  alert(</a:t>
            </a:r>
            <a:r>
              <a:rPr lang="en-US" dirty="0" err="1"/>
              <a:t>elem.nodeType</a:t>
            </a:r>
            <a:r>
              <a:rPr lang="en-US" dirty="0"/>
              <a:t>); // 1 =&gt; element</a:t>
            </a:r>
          </a:p>
          <a:p>
            <a:endParaRPr lang="en-US" dirty="0"/>
          </a:p>
          <a:p>
            <a:r>
              <a:rPr lang="en-US" dirty="0"/>
              <a:t>  // and the first child is...</a:t>
            </a:r>
          </a:p>
          <a:p>
            <a:r>
              <a:rPr lang="en-US" dirty="0"/>
              <a:t>  alert(</a:t>
            </a:r>
            <a:r>
              <a:rPr lang="en-US" dirty="0" err="1"/>
              <a:t>elem.firstChild.nodeType</a:t>
            </a:r>
            <a:r>
              <a:rPr lang="en-US" dirty="0"/>
              <a:t>); // 3 =&gt; text</a:t>
            </a:r>
          </a:p>
          <a:p>
            <a:endParaRPr lang="en-US" dirty="0"/>
          </a:p>
          <a:p>
            <a:r>
              <a:rPr lang="en-US" dirty="0"/>
              <a:t>  // for the document object, the type is 9</a:t>
            </a:r>
          </a:p>
          <a:p>
            <a:r>
              <a:rPr lang="en-US" dirty="0"/>
              <a:t>  alert( </a:t>
            </a:r>
            <a:r>
              <a:rPr lang="en-US" dirty="0" err="1"/>
              <a:t>document.nodeType</a:t>
            </a:r>
            <a:r>
              <a:rPr lang="en-US" dirty="0"/>
              <a:t> ); // 9</a:t>
            </a:r>
          </a:p>
          <a:p>
            <a:r>
              <a:rPr lang="en-US" dirty="0"/>
              <a:t>  &lt;/script&gt;</a:t>
            </a:r>
          </a:p>
          <a:p>
            <a:r>
              <a:rPr lang="en-US" dirty="0"/>
              <a:t>&lt;/body&gt;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B61B-AF1A-4B22-A55F-22F5B83137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9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52112"/>
          </a:xfrm>
        </p:spPr>
        <p:txBody>
          <a:bodyPr/>
          <a:lstStyle/>
          <a:p>
            <a:r>
              <a:rPr lang="en-US" dirty="0" smtClean="0"/>
              <a:t>To sum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845734"/>
            <a:ext cx="7985760" cy="4023360"/>
          </a:xfrm>
        </p:spPr>
        <p:txBody>
          <a:bodyPr/>
          <a:lstStyle/>
          <a:p>
            <a:r>
              <a:rPr lang="en-US" dirty="0"/>
              <a:t>In practice we </a:t>
            </a:r>
            <a:r>
              <a:rPr lang="en-US" dirty="0" smtClean="0"/>
              <a:t>work </a:t>
            </a:r>
            <a:r>
              <a:rPr lang="en-US" dirty="0"/>
              <a:t>with </a:t>
            </a:r>
            <a:r>
              <a:rPr lang="en-US" dirty="0" smtClean="0"/>
              <a:t>4 types of nodes: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B61B-AF1A-4B22-A55F-22F5B83137A3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2958" y="2413338"/>
            <a:ext cx="78638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document – the “entry point” into DOM.</a:t>
            </a:r>
          </a:p>
          <a:p>
            <a:r>
              <a:rPr lang="en-US" sz="3200" dirty="0"/>
              <a:t>element nodes – HTML-tags, the tree building blocks.</a:t>
            </a:r>
          </a:p>
          <a:p>
            <a:r>
              <a:rPr lang="en-US" sz="3200" dirty="0"/>
              <a:t>text nodes – contain text.</a:t>
            </a:r>
          </a:p>
          <a:p>
            <a:r>
              <a:rPr lang="en-US" sz="3200" dirty="0"/>
              <a:t>comments – sometimes we can put information there, it won’t be shown, but JS can read it from the DOM.</a:t>
            </a:r>
          </a:p>
        </p:txBody>
      </p:sp>
    </p:spTree>
    <p:extLst>
      <p:ext uri="{BB962C8B-B14F-4D97-AF65-F5344CB8AC3E}">
        <p14:creationId xmlns:p14="http://schemas.microsoft.com/office/powerpoint/2010/main" val="173872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Prototype's DOM tree traversal 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399591"/>
              </p:ext>
            </p:extLst>
          </p:nvPr>
        </p:nvGraphicFramePr>
        <p:xfrm>
          <a:off x="822325" y="1846263"/>
          <a:ext cx="7543800" cy="2926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771900"/>
                <a:gridCol w="37719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method(s) </a:t>
                      </a:r>
                    </a:p>
                  </a:txBody>
                  <a:tcPr marL="84603" marR="84603"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</a:p>
                  </a:txBody>
                  <a:tcPr marL="84603" marR="84603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3"/>
                        </a:rPr>
                        <a:t>ancestors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hlinkClick r:id="rId4"/>
                        </a:rPr>
                        <a:t>up</a:t>
                      </a:r>
                      <a:r>
                        <a:rPr lang="en-US" sz="2400" dirty="0"/>
                        <a:t> </a:t>
                      </a:r>
                    </a:p>
                  </a:txBody>
                  <a:tcPr marL="84603" marR="84603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elements above this one </a:t>
                      </a:r>
                    </a:p>
                  </a:txBody>
                  <a:tcPr marL="84603" marR="84603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hlinkClick r:id="rId5"/>
                        </a:rPr>
                        <a:t>childElements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hlinkClick r:id="rId6"/>
                        </a:rPr>
                        <a:t>descendants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hlinkClick r:id="rId7"/>
                        </a:rPr>
                        <a:t>down</a:t>
                      </a:r>
                      <a:r>
                        <a:rPr lang="en-US" sz="2400" dirty="0"/>
                        <a:t> </a:t>
                      </a:r>
                    </a:p>
                  </a:txBody>
                  <a:tcPr marL="84603" marR="84603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elements below this one (not text nodes) </a:t>
                      </a:r>
                    </a:p>
                  </a:txBody>
                  <a:tcPr marL="84603" marR="84603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hlinkClick r:id="rId8"/>
                        </a:rPr>
                        <a:t>siblings</a:t>
                      </a:r>
                      <a:r>
                        <a:rPr lang="en-US" sz="2400"/>
                        <a:t>, </a:t>
                      </a:r>
                      <a:r>
                        <a:rPr lang="en-US" sz="2400">
                          <a:hlinkClick r:id="rId9"/>
                        </a:rPr>
                        <a:t>next</a:t>
                      </a:r>
                      <a:r>
                        <a:rPr lang="en-US" sz="2400"/>
                        <a:t>, </a:t>
                      </a:r>
                      <a:r>
                        <a:rPr lang="en-US" sz="2400">
                          <a:hlinkClick r:id="rId10"/>
                        </a:rPr>
                        <a:t>nextSiblings</a:t>
                      </a:r>
                      <a:r>
                        <a:rPr lang="en-US" sz="2400"/>
                        <a:t>, </a:t>
                      </a:r>
                      <a:br>
                        <a:rPr lang="en-US" sz="2400"/>
                      </a:br>
                      <a:r>
                        <a:rPr lang="en-US" sz="2400">
                          <a:hlinkClick r:id="rId11"/>
                        </a:rPr>
                        <a:t>previous</a:t>
                      </a:r>
                      <a:r>
                        <a:rPr lang="en-US" sz="2400"/>
                        <a:t>, </a:t>
                      </a:r>
                      <a:r>
                        <a:rPr lang="en-US" sz="2400">
                          <a:hlinkClick r:id="rId12"/>
                        </a:rPr>
                        <a:t>previousSiblings</a:t>
                      </a:r>
                      <a:r>
                        <a:rPr lang="en-US" sz="2400"/>
                        <a:t>, </a:t>
                      </a:r>
                      <a:r>
                        <a:rPr lang="en-US" sz="2400">
                          <a:hlinkClick r:id="rId13"/>
                        </a:rPr>
                        <a:t>adjacent</a:t>
                      </a:r>
                      <a:r>
                        <a:rPr lang="en-US" sz="2400"/>
                        <a:t> </a:t>
                      </a:r>
                    </a:p>
                  </a:txBody>
                  <a:tcPr marL="84603" marR="84603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elements with same parent 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as this one (not text nodes) </a:t>
                      </a:r>
                    </a:p>
                  </a:txBody>
                  <a:tcPr marL="84603" marR="84603"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3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groups of DOM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4946"/>
            <a:ext cx="8153400" cy="607254"/>
          </a:xfrm>
        </p:spPr>
        <p:txBody>
          <a:bodyPr/>
          <a:lstStyle/>
          <a:p>
            <a:r>
              <a:rPr lang="en-US" dirty="0"/>
              <a:t>methods in document and other DOM objects for accessing </a:t>
            </a:r>
            <a:r>
              <a:rPr lang="en-US" dirty="0" smtClean="0"/>
              <a:t>descendants: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23144"/>
              </p:ext>
            </p:extLst>
          </p:nvPr>
        </p:nvGraphicFramePr>
        <p:xfrm>
          <a:off x="612775" y="2362200"/>
          <a:ext cx="8153400" cy="374126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/>
                <a:gridCol w="4076700"/>
              </a:tblGrid>
              <a:tr h="534466">
                <a:tc>
                  <a:txBody>
                    <a:bodyPr/>
                    <a:lstStyle/>
                    <a:p>
                      <a:r>
                        <a:rPr lang="en-US" sz="2400" b="1" dirty="0"/>
                        <a:t>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</a:p>
                  </a:txBody>
                  <a:tcPr anchor="ctr"/>
                </a:tc>
              </a:tr>
              <a:tr h="1389611"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getElementsByTagName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returns array of descendents with the given tag, such as "div" </a:t>
                      </a:r>
                    </a:p>
                  </a:txBody>
                  <a:tcPr anchor="ctr"/>
                </a:tc>
              </a:tr>
              <a:tr h="1817184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getElementsByName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returns array of </a:t>
                      </a:r>
                      <a:r>
                        <a:rPr lang="en-US" sz="2400" dirty="0" smtClean="0"/>
                        <a:t>descendants </a:t>
                      </a:r>
                      <a:r>
                        <a:rPr lang="en-US" sz="2400" dirty="0"/>
                        <a:t>with the given name attribute (mostly useful for accessing form controls)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2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all elements of a certain 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95271"/>
            <a:ext cx="8153400" cy="1200329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allParas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getElementsByTagName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("p");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allParas.length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allParas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[i].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style.backgroundColor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"yellow";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                           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655874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&lt;p&gt;This is the first paragraph&lt;/p&gt;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&lt;p&gt;This is the second paragraph&lt;/p&gt;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&lt;p&gt;You get the idea...&lt;/p&gt;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&lt;/body&gt;                          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98935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with </a:t>
            </a:r>
            <a:r>
              <a:rPr lang="en-US" dirty="0" err="1" smtClean="0"/>
              <a:t>getElementById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1323" y="2073007"/>
            <a:ext cx="8153400" cy="1200329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addrParas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getElementById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(“address");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addrParas.length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addrParas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[i].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style.backgroundColor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"yellow";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                           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655874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&lt;p&gt;This won't be returned!&lt;/p&gt;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&lt;div id="address"&gt;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&lt;p&gt;1234 Street&lt;/p&gt;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&lt;p&gt;Atlanta, GA&lt;/p&gt;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&lt;/div&gt;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86565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66983"/>
              </p:ext>
            </p:extLst>
          </p:nvPr>
        </p:nvGraphicFramePr>
        <p:xfrm>
          <a:off x="608308" y="4191000"/>
          <a:ext cx="8153400" cy="1097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getElementsByClassName</a:t>
                      </a:r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array of elements that use given class attribute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2775" y="3285292"/>
            <a:ext cx="6806672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Prototype adds methods to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document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object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(and all DOM element objects) for selecting groups of elements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7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533400"/>
            <a:ext cx="7543800" cy="1450757"/>
          </a:xfrm>
        </p:spPr>
        <p:txBody>
          <a:bodyPr/>
          <a:lstStyle/>
          <a:p>
            <a:r>
              <a:rPr lang="en-US" dirty="0"/>
              <a:t>Creating new nodes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5334000"/>
            <a:ext cx="8153400" cy="1219200"/>
          </a:xfrm>
        </p:spPr>
        <p:txBody>
          <a:bodyPr/>
          <a:lstStyle/>
          <a:p>
            <a:r>
              <a:rPr lang="en-US" dirty="0"/>
              <a:t>merely creating a node does not add it to the page</a:t>
            </a:r>
          </a:p>
          <a:p>
            <a:r>
              <a:rPr lang="en-US" dirty="0"/>
              <a:t>you must add the new node as a child of an existing element on the page...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8908" y="3277127"/>
            <a:ext cx="8153400" cy="1754326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create a new &lt;h2&gt; node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newHeading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("h2");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newHeading.innerHTML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"This is a heading";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newHeading.style.color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"green";</a:t>
            </a:r>
          </a:p>
          <a:p>
            <a:r>
              <a:rPr lang="en-US" dirty="0" err="1" smtClean="0"/>
              <a:t>document.body.appendChild</a:t>
            </a:r>
            <a:r>
              <a:rPr lang="en-US" dirty="0" smtClean="0"/>
              <a:t>(</a:t>
            </a:r>
            <a:r>
              <a:rPr lang="en-US" dirty="0" err="1" smtClean="0"/>
              <a:t>newHeading</a:t>
            </a:r>
            <a:r>
              <a:rPr lang="en-US" dirty="0" smtClean="0"/>
              <a:t>);</a:t>
            </a:r>
            <a:r>
              <a:rPr lang="en-US" dirty="0"/>
              <a:t> 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                        			 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20769"/>
              </p:ext>
            </p:extLst>
          </p:nvPr>
        </p:nvGraphicFramePr>
        <p:xfrm>
          <a:off x="597876" y="1022558"/>
          <a:ext cx="8153400" cy="21031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/>
                        <a:t>document.createElement</a:t>
                      </a:r>
                      <a:r>
                        <a:rPr lang="en-US" sz="2000" dirty="0"/>
                        <a:t>("tag")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creates and returns a new empty DOM node representing an element of that type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/>
                        <a:t>document.createTextNode</a:t>
                      </a:r>
                      <a:r>
                        <a:rPr lang="en-US" sz="2000" dirty="0"/>
                        <a:t>("text")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creates and returns a text node containing given text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3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915400" cy="586909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According </a:t>
            </a:r>
            <a:r>
              <a:rPr lang="en-US" sz="2800" dirty="0"/>
              <a:t>to the Document Object Model (DOM), every HTML tag is an </a:t>
            </a:r>
            <a:r>
              <a:rPr lang="en-US" sz="2800" dirty="0" smtClean="0"/>
              <a:t>object</a:t>
            </a:r>
          </a:p>
          <a:p>
            <a:r>
              <a:rPr lang="en-US" sz="2800" dirty="0"/>
              <a:t>Nested tags are “children” of the enclosing one. The text inside a tag is an object as well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Document is the root object </a:t>
            </a:r>
          </a:p>
          <a:p>
            <a:endParaRPr lang="en-US" sz="2800" dirty="0" smtClean="0"/>
          </a:p>
          <a:p>
            <a:r>
              <a:rPr lang="en-US" sz="2800" dirty="0" smtClean="0"/>
              <a:t>So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document.body</a:t>
            </a:r>
            <a:r>
              <a:rPr lang="en-US" sz="2800" dirty="0"/>
              <a:t> is the object representing the &lt;body&gt; tag.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B61B-AF1A-4B22-A55F-22F5B8313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3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DOM tree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4847272"/>
            <a:ext cx="8153400" cy="1200329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("p");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p.innerHTML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"A paragraph!";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(“PARA”).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appendChild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(p);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                        			 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55345"/>
              </p:ext>
            </p:extLst>
          </p:nvPr>
        </p:nvGraphicFramePr>
        <p:xfrm>
          <a:off x="612775" y="1615440"/>
          <a:ext cx="8153400" cy="2895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2"/>
                        </a:rPr>
                        <a:t>appendChild</a:t>
                      </a:r>
                      <a:r>
                        <a:rPr lang="en-US" sz="2000" dirty="0"/>
                        <a:t>(node)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places given node at end of this node's child list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3"/>
                        </a:rPr>
                        <a:t>insertBefore</a:t>
                      </a:r>
                      <a:r>
                        <a:rPr lang="en-US" sz="2000" dirty="0"/>
                        <a:t>(new, old)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places the given new node in this node's child list just before old child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4"/>
                        </a:rPr>
                        <a:t>removeChild</a:t>
                      </a:r>
                      <a:r>
                        <a:rPr lang="en-US" sz="2000" dirty="0"/>
                        <a:t>(node)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removes given node from this node's child list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hlinkClick r:id="rId5"/>
                        </a:rPr>
                        <a:t>replaceChild</a:t>
                      </a:r>
                      <a:r>
                        <a:rPr lang="en-US" sz="2000"/>
                        <a:t>(new, old)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replaces given child with new node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5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node from the page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4343400"/>
            <a:ext cx="8153400" cy="1219200"/>
          </a:xfrm>
        </p:spPr>
        <p:txBody>
          <a:bodyPr/>
          <a:lstStyle/>
          <a:p>
            <a:r>
              <a:rPr lang="en-US" dirty="0"/>
              <a:t>each DOM object has a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removeChild</a:t>
            </a:r>
            <a:r>
              <a:rPr lang="en-US" dirty="0"/>
              <a:t> method to remove its children from the page</a:t>
            </a:r>
          </a:p>
          <a:p>
            <a:r>
              <a:rPr lang="en-US" dirty="0"/>
              <a:t>Prototype adds 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/>
              <a:t> method for a node to remove itself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2585323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slideClick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bullets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document.getElementsByTagName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("li");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bullets.length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if (bullets[i].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innerHTML.indexOf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("children") &gt;= 0)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bullets[i].remove();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	                           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9906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394" y="533400"/>
            <a:ext cx="75438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HTML Events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913933"/>
              </p:ext>
            </p:extLst>
          </p:nvPr>
        </p:nvGraphicFramePr>
        <p:xfrm>
          <a:off x="822325" y="1219202"/>
          <a:ext cx="7543800" cy="4724397"/>
        </p:xfrm>
        <a:graphic>
          <a:graphicData uri="http://schemas.openxmlformats.org/drawingml/2006/table">
            <a:tbl>
              <a:tblPr/>
              <a:tblGrid>
                <a:gridCol w="3771900"/>
                <a:gridCol w="3771900"/>
              </a:tblGrid>
              <a:tr h="142815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Event</a:t>
                      </a:r>
                    </a:p>
                  </a:txBody>
                  <a:tcPr marL="112804" marR="56402" marT="56402" marB="564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56402" marR="56402" marT="56402" marB="564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620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onchange</a:t>
                      </a:r>
                    </a:p>
                  </a:txBody>
                  <a:tcPr marL="112804" marR="56402" marT="56402" marB="564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An HTML element has been changed</a:t>
                      </a:r>
                    </a:p>
                  </a:txBody>
                  <a:tcPr marL="56402" marR="56402" marT="56402" marB="564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9620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onclick</a:t>
                      </a:r>
                    </a:p>
                  </a:txBody>
                  <a:tcPr marL="112804" marR="56402" marT="56402" marB="564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The user clicks an HTML element</a:t>
                      </a:r>
                    </a:p>
                  </a:txBody>
                  <a:tcPr marL="56402" marR="56402" marT="56402" marB="564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620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onmouseover</a:t>
                      </a:r>
                    </a:p>
                  </a:txBody>
                  <a:tcPr marL="112804" marR="56402" marT="56402" marB="564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The user moves the mouse over an HTML element</a:t>
                      </a:r>
                    </a:p>
                  </a:txBody>
                  <a:tcPr marL="56402" marR="56402" marT="56402" marB="564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81519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onmouseout</a:t>
                      </a:r>
                    </a:p>
                  </a:txBody>
                  <a:tcPr marL="112804" marR="56402" marT="56402" marB="564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The user moves the mouse away from an HTML element</a:t>
                      </a:r>
                    </a:p>
                  </a:txBody>
                  <a:tcPr marL="56402" marR="56402" marT="56402" marB="564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620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onkeydown</a:t>
                      </a:r>
                    </a:p>
                  </a:txBody>
                  <a:tcPr marL="112804" marR="56402" marT="56402" marB="564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The user pushes a keyboard key</a:t>
                      </a:r>
                    </a:p>
                  </a:txBody>
                  <a:tcPr marL="56402" marR="56402" marT="56402" marB="564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9620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onload</a:t>
                      </a:r>
                    </a:p>
                  </a:txBody>
                  <a:tcPr marL="112804" marR="56402" marT="56402" marB="564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The browser has finished loading the page</a:t>
                      </a:r>
                    </a:p>
                  </a:txBody>
                  <a:tcPr marL="56402" marR="56402" marT="56402" marB="564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B61B-AF1A-4B22-A55F-22F5B83137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72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3229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670056"/>
              </p:ext>
            </p:extLst>
          </p:nvPr>
        </p:nvGraphicFramePr>
        <p:xfrm>
          <a:off x="228600" y="533400"/>
          <a:ext cx="8915400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55626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&lt;!DOCTYPE html&gt;</a:t>
                      </a:r>
                    </a:p>
                    <a:p>
                      <a:r>
                        <a:rPr lang="en-US" sz="2400" dirty="0" smtClean="0"/>
                        <a:t>&lt;html&gt;</a:t>
                      </a:r>
                    </a:p>
                    <a:p>
                      <a:r>
                        <a:rPr lang="en-US" sz="2400" dirty="0" smtClean="0"/>
                        <a:t>&lt;body&gt;</a:t>
                      </a:r>
                    </a:p>
                    <a:p>
                      <a:endParaRPr lang="en-US" sz="2400" dirty="0" smtClean="0"/>
                    </a:p>
                    <a:p>
                      <a:r>
                        <a:rPr lang="en-US" sz="2400" dirty="0" smtClean="0"/>
                        <a:t>&lt;p&gt;Click the button to display the date.&lt;/p&gt;</a:t>
                      </a:r>
                    </a:p>
                    <a:p>
                      <a:endParaRPr lang="en-US" sz="2400" dirty="0" smtClean="0"/>
                    </a:p>
                    <a:p>
                      <a:r>
                        <a:rPr lang="en-US" sz="2400" dirty="0" smtClean="0"/>
                        <a:t>&lt;button </a:t>
                      </a:r>
                      <a:r>
                        <a:rPr lang="en-US" sz="2400" dirty="0" err="1" smtClean="0"/>
                        <a:t>onclick</a:t>
                      </a:r>
                      <a:r>
                        <a:rPr lang="en-US" sz="2400" dirty="0" smtClean="0"/>
                        <a:t>="</a:t>
                      </a:r>
                      <a:r>
                        <a:rPr lang="en-US" sz="2400" dirty="0" err="1" smtClean="0"/>
                        <a:t>displayDate</a:t>
                      </a:r>
                      <a:r>
                        <a:rPr lang="en-US" sz="2400" dirty="0" smtClean="0"/>
                        <a:t>()"&gt;The time is?&lt;/button&gt;</a:t>
                      </a:r>
                    </a:p>
                    <a:p>
                      <a:endParaRPr lang="en-US" sz="2400" dirty="0" smtClean="0"/>
                    </a:p>
                    <a:p>
                      <a:endParaRPr lang="en-US" sz="2400" dirty="0" smtClean="0"/>
                    </a:p>
                    <a:p>
                      <a:r>
                        <a:rPr lang="en-US" sz="2400" dirty="0" smtClean="0"/>
                        <a:t>&lt;p id="demo"&gt;&lt;/p&gt;</a:t>
                      </a:r>
                    </a:p>
                    <a:p>
                      <a:endParaRPr lang="en-US" sz="2400" dirty="0" smtClean="0"/>
                    </a:p>
                    <a:p>
                      <a:r>
                        <a:rPr lang="en-US" sz="2400" dirty="0" smtClean="0"/>
                        <a:t>&lt;/body&gt;</a:t>
                      </a:r>
                    </a:p>
                    <a:p>
                      <a:r>
                        <a:rPr lang="en-US" sz="2400" dirty="0" smtClean="0"/>
                        <a:t>&lt;/html&gt;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&lt;script&gt;</a:t>
                      </a:r>
                    </a:p>
                    <a:p>
                      <a:r>
                        <a:rPr lang="en-US" sz="2400" dirty="0" smtClean="0"/>
                        <a:t>function </a:t>
                      </a:r>
                      <a:r>
                        <a:rPr lang="en-US" sz="2400" dirty="0" err="1" smtClean="0"/>
                        <a:t>displayDate</a:t>
                      </a:r>
                      <a:r>
                        <a:rPr lang="en-US" sz="2400" dirty="0" smtClean="0"/>
                        <a:t>() {</a:t>
                      </a:r>
                    </a:p>
                    <a:p>
                      <a:r>
                        <a:rPr lang="en-US" sz="2400" dirty="0" smtClean="0"/>
                        <a:t>  </a:t>
                      </a:r>
                      <a:r>
                        <a:rPr lang="en-US" sz="2400" dirty="0" err="1" smtClean="0"/>
                        <a:t>document.getElementById</a:t>
                      </a:r>
                      <a:r>
                        <a:rPr lang="en-US" sz="2400" dirty="0" smtClean="0"/>
                        <a:t>("demo").</a:t>
                      </a:r>
                      <a:r>
                        <a:rPr lang="en-US" sz="2400" dirty="0" err="1" smtClean="0"/>
                        <a:t>innerHTML</a:t>
                      </a:r>
                      <a:r>
                        <a:rPr lang="en-US" sz="2400" dirty="0" smtClean="0"/>
                        <a:t> = Date();</a:t>
                      </a:r>
                    </a:p>
                    <a:p>
                      <a:r>
                        <a:rPr lang="en-US" sz="2400" dirty="0" smtClean="0"/>
                        <a:t>}</a:t>
                      </a:r>
                    </a:p>
                    <a:p>
                      <a:r>
                        <a:rPr lang="en-US" sz="2400" dirty="0" smtClean="0"/>
                        <a:t>&lt;/script&gt;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B61B-AF1A-4B22-A55F-22F5B83137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1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753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838200"/>
            <a:ext cx="7543801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en-US" sz="2400" dirty="0"/>
              <a:t>&lt;div id="</a:t>
            </a:r>
            <a:r>
              <a:rPr lang="en-US" sz="2400" dirty="0" err="1"/>
              <a:t>divid</a:t>
            </a:r>
            <a:r>
              <a:rPr lang="en-US" sz="2400" dirty="0"/>
              <a:t>"&gt; &lt;/div&gt;</a:t>
            </a:r>
          </a:p>
          <a:p>
            <a:r>
              <a:rPr lang="en-US" sz="2400" dirty="0"/>
              <a:t>     &lt;script type="text/</a:t>
            </a:r>
            <a:r>
              <a:rPr lang="en-US" sz="2400" dirty="0" err="1"/>
              <a:t>javascript</a:t>
            </a:r>
            <a:r>
              <a:rPr lang="en-US" sz="2400" dirty="0"/>
              <a:t>"&gt;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var</a:t>
            </a:r>
            <a:r>
              <a:rPr lang="en-US" sz="2400" dirty="0"/>
              <a:t> hold = </a:t>
            </a:r>
            <a:r>
              <a:rPr lang="en-US" sz="2400" dirty="0" err="1"/>
              <a:t>document.getElementById</a:t>
            </a:r>
            <a:r>
              <a:rPr lang="en-US" sz="2400" dirty="0"/>
              <a:t>("</a:t>
            </a:r>
            <a:r>
              <a:rPr lang="en-US" sz="2400" dirty="0" err="1"/>
              <a:t>divid</a:t>
            </a:r>
            <a:r>
              <a:rPr lang="en-US" sz="2400" dirty="0"/>
              <a:t>");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var</a:t>
            </a:r>
            <a:r>
              <a:rPr lang="en-US" sz="2400" dirty="0"/>
              <a:t> checkbox = </a:t>
            </a:r>
            <a:r>
              <a:rPr lang="en-US" sz="2400" dirty="0" err="1"/>
              <a:t>document.createElement</a:t>
            </a:r>
            <a:r>
              <a:rPr lang="en-US" sz="2400" dirty="0"/>
              <a:t>('input');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checkbox.type</a:t>
            </a:r>
            <a:r>
              <a:rPr lang="en-US" sz="2400" dirty="0"/>
              <a:t> = "checkbox";</a:t>
            </a:r>
          </a:p>
          <a:p>
            <a:r>
              <a:rPr lang="en-US" sz="2400" dirty="0"/>
              <a:t>         checkbox.name = "chkbox1";</a:t>
            </a:r>
          </a:p>
          <a:p>
            <a:r>
              <a:rPr lang="en-US" sz="2400" dirty="0"/>
              <a:t>         checkbox.id = "</a:t>
            </a:r>
            <a:r>
              <a:rPr lang="en-US" sz="2400" dirty="0" err="1"/>
              <a:t>cbid</a:t>
            </a:r>
            <a:r>
              <a:rPr lang="en-US" sz="2400" dirty="0"/>
              <a:t>";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var</a:t>
            </a:r>
            <a:r>
              <a:rPr lang="en-US" sz="2400" dirty="0"/>
              <a:t> label = </a:t>
            </a:r>
            <a:r>
              <a:rPr lang="en-US" sz="2400" dirty="0" err="1"/>
              <a:t>document.createElement</a:t>
            </a:r>
            <a:r>
              <a:rPr lang="en-US" sz="2400" dirty="0"/>
              <a:t>('label');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tn</a:t>
            </a:r>
            <a:r>
              <a:rPr lang="en-US" sz="2400" dirty="0"/>
              <a:t> = </a:t>
            </a:r>
            <a:r>
              <a:rPr lang="en-US" sz="2400" dirty="0" err="1"/>
              <a:t>document.createTextNode</a:t>
            </a:r>
            <a:r>
              <a:rPr lang="en-US" sz="2400" dirty="0"/>
              <a:t>("Not A </a:t>
            </a:r>
            <a:r>
              <a:rPr lang="en-US" sz="2400" dirty="0" err="1"/>
              <a:t>RoBot</a:t>
            </a:r>
            <a:r>
              <a:rPr lang="en-US" sz="2400" dirty="0"/>
              <a:t>");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label.htmlFor</a:t>
            </a:r>
            <a:r>
              <a:rPr lang="en-US" sz="2400" dirty="0"/>
              <a:t>="</a:t>
            </a:r>
            <a:r>
              <a:rPr lang="en-US" sz="2400" dirty="0" err="1"/>
              <a:t>cbid</a:t>
            </a:r>
            <a:r>
              <a:rPr lang="en-US" sz="2400" dirty="0"/>
              <a:t>";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label.appendChild</a:t>
            </a:r>
            <a:r>
              <a:rPr lang="en-US" sz="2400" dirty="0"/>
              <a:t>(</a:t>
            </a:r>
            <a:r>
              <a:rPr lang="en-US" sz="2400" dirty="0" err="1"/>
              <a:t>tn</a:t>
            </a:r>
            <a:r>
              <a:rPr lang="en-US" sz="2400" dirty="0"/>
              <a:t>); 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hold.appendChild</a:t>
            </a:r>
            <a:r>
              <a:rPr lang="en-US" sz="2400" dirty="0"/>
              <a:t>(label);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hold.appendChild</a:t>
            </a:r>
            <a:r>
              <a:rPr lang="en-US" sz="2400" dirty="0"/>
              <a:t>(checkbox);</a:t>
            </a:r>
          </a:p>
          <a:p>
            <a:r>
              <a:rPr lang="en-US" sz="2400" dirty="0"/>
              <a:t>      &lt;/script&gt;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B61B-AF1A-4B22-A55F-22F5B83137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4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webpage with an of </a:t>
            </a:r>
            <a:r>
              <a:rPr lang="en-US" dirty="0"/>
              <a:t>H</a:t>
            </a:r>
            <a:r>
              <a:rPr lang="en-US" dirty="0" smtClean="0"/>
              <a:t>omer Simpson image at the center of the page. Develop a script that prints an alert: “Duh, </a:t>
            </a:r>
            <a:r>
              <a:rPr lang="en-US" dirty="0"/>
              <a:t>y</a:t>
            </a:r>
            <a:r>
              <a:rPr lang="en-US" dirty="0" smtClean="0"/>
              <a:t>ou are hovering!!” every time the mouse crosses over the image.</a:t>
            </a:r>
          </a:p>
          <a:p>
            <a:r>
              <a:rPr lang="en-US" dirty="0" smtClean="0"/>
              <a:t>Add 5 buttons to your webpage: red, yellow, green, black, and silver. Every time you click on one of these buttons the background should take the corresponding color.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24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B61B-AF1A-4B22-A55F-22F5B83137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4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 tree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1915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6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dirty="0"/>
              <a:t>Types of DOM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768" y="2514600"/>
            <a:ext cx="8153400" cy="3581400"/>
          </a:xfrm>
        </p:spPr>
        <p:txBody>
          <a:bodyPr>
            <a:noAutofit/>
          </a:bodyPr>
          <a:lstStyle/>
          <a:p>
            <a:r>
              <a:rPr lang="en-US" sz="2800" dirty="0"/>
              <a:t>element nodes (HTML tag)</a:t>
            </a:r>
          </a:p>
          <a:p>
            <a:pPr lvl="1"/>
            <a:r>
              <a:rPr lang="en-US" sz="2800" dirty="0"/>
              <a:t>can have children and/or attributes</a:t>
            </a:r>
          </a:p>
          <a:p>
            <a:r>
              <a:rPr lang="en-US" sz="2800" dirty="0"/>
              <a:t>text nodes (text in a block </a:t>
            </a:r>
            <a:r>
              <a:rPr lang="en-US" sz="2800" dirty="0" smtClean="0"/>
              <a:t>element)</a:t>
            </a:r>
          </a:p>
          <a:p>
            <a:r>
              <a:rPr lang="en-US" sz="2800" dirty="0" smtClean="0"/>
              <a:t>attribute </a:t>
            </a:r>
            <a:r>
              <a:rPr lang="en-US" sz="2800" dirty="0"/>
              <a:t>nodes (attribute/value pair)</a:t>
            </a:r>
          </a:p>
          <a:p>
            <a:pPr lvl="1"/>
            <a:r>
              <a:rPr lang="en-US" sz="2800" dirty="0"/>
              <a:t>text/attributes are children in an element node</a:t>
            </a:r>
          </a:p>
          <a:p>
            <a:pPr lvl="1"/>
            <a:r>
              <a:rPr lang="en-US" sz="2800" dirty="0"/>
              <a:t>cannot have children or attributes</a:t>
            </a:r>
          </a:p>
          <a:p>
            <a:pPr lvl="1"/>
            <a:r>
              <a:rPr lang="en-US" sz="2800" dirty="0"/>
              <a:t>not usually shown when drawing the DOM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9768" y="12192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a paragraph of text with 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="/path/page.html"&gt;link in it&lt;/a&gt;.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&lt;/p&gt;	                           		 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716" y="2880944"/>
            <a:ext cx="838200" cy="90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965" y="3764211"/>
            <a:ext cx="8667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478" y="4906293"/>
            <a:ext cx="1047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61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dirty="0"/>
              <a:t>Types of DOM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60493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a paragraph of text with 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="/path/page.html"&gt;link in it&lt;/a&gt;.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&lt;/p&gt;	                           		 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202" y="2895600"/>
            <a:ext cx="5012988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59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 tree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447104"/>
              </p:ext>
            </p:extLst>
          </p:nvPr>
        </p:nvGraphicFramePr>
        <p:xfrm>
          <a:off x="685797" y="1600200"/>
          <a:ext cx="8305802" cy="373379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152901"/>
                <a:gridCol w="4152901"/>
              </a:tblGrid>
              <a:tr h="622300">
                <a:tc>
                  <a:txBody>
                    <a:bodyPr/>
                    <a:lstStyle/>
                    <a:p>
                      <a:r>
                        <a:rPr lang="en-US" sz="2400" b="1" dirty="0"/>
                        <a:t>name(s)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</a:p>
                  </a:txBody>
                  <a:tcPr anchor="ctr"/>
                </a:tc>
              </a:tr>
              <a:tr h="829733">
                <a:tc>
                  <a:txBody>
                    <a:bodyPr/>
                    <a:lstStyle/>
                    <a:p>
                      <a:r>
                        <a:rPr lang="en-US" sz="2400" dirty="0" err="1"/>
                        <a:t>firstChild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lastChild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start/end of this node's list of children </a:t>
                      </a:r>
                    </a:p>
                  </a:txBody>
                  <a:tcPr anchor="ctr"/>
                </a:tc>
              </a:tr>
              <a:tr h="62230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childNodes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array of all this node's children </a:t>
                      </a:r>
                    </a:p>
                  </a:txBody>
                  <a:tcPr anchor="ctr"/>
                </a:tc>
              </a:tr>
              <a:tr h="829733">
                <a:tc>
                  <a:txBody>
                    <a:bodyPr/>
                    <a:lstStyle/>
                    <a:p>
                      <a:r>
                        <a:rPr lang="en-US" sz="2400" dirty="0" err="1"/>
                        <a:t>nextSibling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previousSibling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neighboring nodes with the same parent </a:t>
                      </a:r>
                    </a:p>
                  </a:txBody>
                  <a:tcPr anchor="ctr"/>
                </a:tc>
              </a:tr>
              <a:tr h="829733">
                <a:tc>
                  <a:txBody>
                    <a:bodyPr/>
                    <a:lstStyle/>
                    <a:p>
                      <a:r>
                        <a:rPr lang="en-US" sz="2400" dirty="0" err="1"/>
                        <a:t>parentNode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element that contains this node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8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-29308"/>
            <a:ext cx="7543800" cy="1450757"/>
          </a:xfrm>
        </p:spPr>
        <p:txBody>
          <a:bodyPr/>
          <a:lstStyle/>
          <a:p>
            <a:r>
              <a:rPr lang="en-US" dirty="0"/>
              <a:t>DOM tree traversal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314E3-73DD-47A1-A0F6-5E80C77B0D39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60493"/>
            <a:ext cx="8153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 id="foo"&gt;This is a paragraph of text with 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="/path/to/another/page.html"&gt;link&lt;/a&gt;.&lt;/p&gt;	                  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2496904"/>
            <a:ext cx="4256267" cy="433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54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543800" cy="856396"/>
          </a:xfrm>
        </p:spPr>
        <p:txBody>
          <a:bodyPr/>
          <a:lstStyle/>
          <a:p>
            <a:r>
              <a:rPr lang="en-US" dirty="0" smtClean="0"/>
              <a:t>Elements </a:t>
            </a:r>
            <a:r>
              <a:rPr lang="en-US" dirty="0" err="1" smtClean="0"/>
              <a:t>vs</a:t>
            </a:r>
            <a:r>
              <a:rPr lang="en-US" dirty="0" smtClean="0"/>
              <a:t> text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2895600"/>
            <a:ext cx="8153400" cy="4038600"/>
          </a:xfrm>
        </p:spPr>
        <p:txBody>
          <a:bodyPr>
            <a:normAutofit/>
          </a:bodyPr>
          <a:lstStyle/>
          <a:p>
            <a:r>
              <a:rPr lang="en-US" sz="2800" dirty="0"/>
              <a:t>Q: How many children does the div above have?</a:t>
            </a:r>
          </a:p>
          <a:p>
            <a:r>
              <a:rPr lang="en-US" sz="2800" dirty="0"/>
              <a:t>A: 3</a:t>
            </a:r>
          </a:p>
          <a:p>
            <a:pPr lvl="1"/>
            <a:r>
              <a:rPr lang="en-US" sz="2800" dirty="0"/>
              <a:t>an element node representing the &lt;p&gt;</a:t>
            </a:r>
          </a:p>
          <a:p>
            <a:pPr lvl="1"/>
            <a:r>
              <a:rPr lang="en-US" sz="2800" dirty="0"/>
              <a:t>two text nodes representing "\n\t" (before/after the paragraph)</a:t>
            </a:r>
          </a:p>
          <a:p>
            <a:r>
              <a:rPr lang="en-US" sz="2800" dirty="0"/>
              <a:t>Q: How many children does the paragraph have? The a tag?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646" y="938458"/>
            <a:ext cx="81534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&lt;div&gt;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This is a paragraph of text with 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="page.html"&gt;link&lt;/a&gt;.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&lt;/div&gt;	                           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577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228600"/>
            <a:ext cx="8061960" cy="564049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f </a:t>
            </a:r>
            <a:r>
              <a:rPr lang="en-US" sz="2800" dirty="0"/>
              <a:t>there are spaces (just like any character) in the document, then they become text nodes in the DOM, and if we remove them, then there won’t be any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For Ex: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&lt;!DOCTYPE HTML&gt;</a:t>
            </a:r>
          </a:p>
          <a:p>
            <a:r>
              <a:rPr lang="en-US" sz="2800" dirty="0">
                <a:solidFill>
                  <a:srgbClr val="FF0000"/>
                </a:solidFill>
              </a:rPr>
              <a:t>&lt;html&gt;&lt;head&gt;&lt;title&gt;About elk&lt;/title&gt;&lt;/head&gt;&lt;body&gt;The truth about elk.&lt;/body&gt;&lt;/html</a:t>
            </a:r>
            <a:r>
              <a:rPr lang="en-US" sz="28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There are No text </a:t>
            </a:r>
            <a:r>
              <a:rPr lang="en-US" sz="2800" dirty="0" smtClean="0">
                <a:solidFill>
                  <a:srgbClr val="7030A0"/>
                </a:solidFill>
              </a:rPr>
              <a:t>nodes with \t</a:t>
            </a:r>
            <a:endParaRPr lang="en-US" sz="2800" dirty="0" smtClean="0">
              <a:solidFill>
                <a:srgbClr val="7030A0"/>
              </a:solidFill>
            </a:endParaRPr>
          </a:p>
          <a:p>
            <a:r>
              <a:rPr lang="en-US" sz="2800" dirty="0" smtClean="0"/>
              <a:t>Also if the </a:t>
            </a:r>
            <a:r>
              <a:rPr lang="en-US" sz="2800" dirty="0"/>
              <a:t>browser encounters malformed HTML, it automatically corrects it when making the DOM.</a:t>
            </a:r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B61B-AF1A-4B22-A55F-22F5B83137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852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92F1126E650D428AAF4DCCFBB26E19" ma:contentTypeVersion="10" ma:contentTypeDescription="Create a new document." ma:contentTypeScope="" ma:versionID="438d5016957f0024ea938721b01b1799">
  <xsd:schema xmlns:xsd="http://www.w3.org/2001/XMLSchema" xmlns:xs="http://www.w3.org/2001/XMLSchema" xmlns:p="http://schemas.microsoft.com/office/2006/metadata/properties" xmlns:ns2="28a4c2e2-19fe-42a5-bd58-72eddb65ae70" targetNamespace="http://schemas.microsoft.com/office/2006/metadata/properties" ma:root="true" ma:fieldsID="12efb783438c67dbb33cebe90a576f7f" ns2:_="">
    <xsd:import namespace="28a4c2e2-19fe-42a5-bd58-72eddb65ae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4c2e2-19fe-42a5-bd58-72eddb65ae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4665EC-AD7D-48F9-88A3-7565C5464C57}"/>
</file>

<file path=customXml/itemProps2.xml><?xml version="1.0" encoding="utf-8"?>
<ds:datastoreItem xmlns:ds="http://schemas.openxmlformats.org/officeDocument/2006/customXml" ds:itemID="{C600775C-8BE6-4BB6-B717-E9E8EC1A6D24}"/>
</file>

<file path=customXml/itemProps3.xml><?xml version="1.0" encoding="utf-8"?>
<ds:datastoreItem xmlns:ds="http://schemas.openxmlformats.org/officeDocument/2006/customXml" ds:itemID="{E126C2F4-B8E6-4F74-ACF6-B257E14E789C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4138</TotalTime>
  <Words>1349</Words>
  <Application>Microsoft Office PowerPoint</Application>
  <PresentationFormat>On-screen Show (4:3)</PresentationFormat>
  <Paragraphs>281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 Unicode MS</vt:lpstr>
      <vt:lpstr>Arial</vt:lpstr>
      <vt:lpstr>Calibri</vt:lpstr>
      <vt:lpstr>Calibri Light</vt:lpstr>
      <vt:lpstr>Consolas</vt:lpstr>
      <vt:lpstr>Courier New</vt:lpstr>
      <vt:lpstr>Retrospect</vt:lpstr>
      <vt:lpstr>The DOM tree</vt:lpstr>
      <vt:lpstr>PowerPoint Presentation</vt:lpstr>
      <vt:lpstr>The DOM tree</vt:lpstr>
      <vt:lpstr>Types of DOM nodes</vt:lpstr>
      <vt:lpstr>Types of DOM nodes</vt:lpstr>
      <vt:lpstr>Traversing the DOM tree</vt:lpstr>
      <vt:lpstr>DOM tree traversal example</vt:lpstr>
      <vt:lpstr>Elements vs text nodes</vt:lpstr>
      <vt:lpstr>PowerPoint Presentation</vt:lpstr>
      <vt:lpstr>Other nodes are</vt:lpstr>
      <vt:lpstr>NodeType</vt:lpstr>
      <vt:lpstr>Example</vt:lpstr>
      <vt:lpstr>To sum up</vt:lpstr>
      <vt:lpstr>Prototype's DOM tree traversal methods</vt:lpstr>
      <vt:lpstr>Selecting groups of DOM objects</vt:lpstr>
      <vt:lpstr>Getting all elements of a certain type</vt:lpstr>
      <vt:lpstr>Combining with getElementById</vt:lpstr>
      <vt:lpstr>PowerPoint Presentation</vt:lpstr>
      <vt:lpstr>Creating new nodes</vt:lpstr>
      <vt:lpstr>Modifying the DOM tree</vt:lpstr>
      <vt:lpstr>Removing a node from the page</vt:lpstr>
      <vt:lpstr>Common HTML Events  </vt:lpstr>
      <vt:lpstr>Example</vt:lpstr>
      <vt:lpstr>What is the output?</vt:lpstr>
      <vt:lpstr>Javascript Exercises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DOM tree</dc:title>
  <dc:creator>Xenia Mountrouidou</dc:creator>
  <cp:lastModifiedBy>T Vijayetha</cp:lastModifiedBy>
  <cp:revision>70</cp:revision>
  <dcterms:created xsi:type="dcterms:W3CDTF">2011-10-06T23:06:24Z</dcterms:created>
  <dcterms:modified xsi:type="dcterms:W3CDTF">2020-02-06T05:43:23Z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0x0101006A92F1126E650D428AAF4DCCFBB26E19</vt:lpwstr>
  </property>
</Properties>
</file>