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0" r:id="rId12"/>
    <p:sldId id="264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BFDE6-3D23-48EC-5A82-54B326B3D104}" v="7" dt="2020-09-01T08:17:15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MEHTA9" userId="S::jay.mehta9@svkmmumbai.onmicrosoft.com::2bb42538-a694-40c4-b700-acff8f7a5d91" providerId="AD" clId="Web-{2C9BFDE6-3D23-48EC-5A82-54B326B3D104}"/>
    <pc:docChg chg="modSld">
      <pc:chgData name="JAY MEHTA9" userId="S::jay.mehta9@svkmmumbai.onmicrosoft.com::2bb42538-a694-40c4-b700-acff8f7a5d91" providerId="AD" clId="Web-{2C9BFDE6-3D23-48EC-5A82-54B326B3D104}" dt="2020-09-01T08:17:15.954" v="6"/>
      <pc:docMkLst>
        <pc:docMk/>
      </pc:docMkLst>
      <pc:sldChg chg="mod modShow">
        <pc:chgData name="JAY MEHTA9" userId="S::jay.mehta9@svkmmumbai.onmicrosoft.com::2bb42538-a694-40c4-b700-acff8f7a5d91" providerId="AD" clId="Web-{2C9BFDE6-3D23-48EC-5A82-54B326B3D104}" dt="2020-09-01T08:17:15.954" v="6"/>
        <pc:sldMkLst>
          <pc:docMk/>
          <pc:sldMk cId="1470513717" sldId="265"/>
        </pc:sldMkLst>
      </pc:sldChg>
      <pc:sldChg chg="mod modShow">
        <pc:chgData name="JAY MEHTA9" userId="S::jay.mehta9@svkmmumbai.onmicrosoft.com::2bb42538-a694-40c4-b700-acff8f7a5d91" providerId="AD" clId="Web-{2C9BFDE6-3D23-48EC-5A82-54B326B3D104}" dt="2020-09-01T08:17:00.141" v="4"/>
        <pc:sldMkLst>
          <pc:docMk/>
          <pc:sldMk cId="385387896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8442-F65E-4222-90C0-765F351A657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870"/>
            <a:ext cx="10515600" cy="2063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for custom error validation.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371840"/>
              </p:ext>
            </p:extLst>
          </p:nvPr>
        </p:nvGraphicFramePr>
        <p:xfrm>
          <a:off x="838200" y="800100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&lt;form&gt;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&lt;label for="mail"&gt;</a:t>
                      </a:r>
                      <a:r>
                        <a:rPr lang="en-US" dirty="0"/>
                        <a:t>I would like you to provide me with an e-mail address: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&lt;/label&gt;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type="email" id="mail" name="mail"&gt;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&lt;button&gt;</a:t>
                      </a:r>
                      <a:r>
                        <a:rPr lang="en-US" dirty="0"/>
                        <a:t>Submit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</a:p>
                    <a:p>
                      <a:r>
                        <a:rPr lang="en-US" sz="1800" dirty="0">
                          <a:solidFill>
                            <a:srgbClr val="92D050"/>
                          </a:solidFill>
                        </a:rPr>
                        <a:t>Validity</a:t>
                      </a:r>
                      <a:r>
                        <a:rPr lang="en-US" sz="1800" baseline="0" dirty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 </a:t>
                      </a:r>
                      <a:r>
                        <a:rPr lang="en-US" dirty="0" err="1"/>
                        <a:t>ValidityState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that contains several properties describing the validity state of the element.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a custom error message to the element;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dirty="0"/>
                        <a:t> email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document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.getElementById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("mail");</a:t>
                      </a:r>
                      <a:r>
                        <a:rPr lang="en-US" sz="2000" dirty="0"/>
                        <a:t> 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email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.addEventListener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("input",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event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/>
                        <a:t> </a:t>
                      </a:r>
                    </a:p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dirty="0" err="1"/>
                        <a:t>email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validity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7030A0"/>
                          </a:solidFill>
                        </a:rPr>
                        <a:t>typeMismatch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/>
                        <a:t> 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email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 am expecting an e-mail address!");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email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.setCustomValidity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4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966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forms without a built-in API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60142"/>
              </p:ext>
            </p:extLst>
          </p:nvPr>
        </p:nvGraphicFramePr>
        <p:xfrm>
          <a:off x="838200" y="966787"/>
          <a:ext cx="10515600" cy="5537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7921">
                <a:tc>
                  <a:txBody>
                    <a:bodyPr/>
                    <a:lstStyle/>
                    <a:p>
                      <a:r>
                        <a:rPr lang="en-US" sz="2000" dirty="0"/>
                        <a:t>&lt;script&gt;  </a:t>
                      </a:r>
                    </a:p>
                    <a:p>
                      <a:r>
                        <a:rPr lang="en-US" sz="2000" dirty="0"/>
                        <a:t>function </a:t>
                      </a:r>
                      <a:r>
                        <a:rPr lang="en-US" sz="2000" dirty="0" err="1"/>
                        <a:t>validateform</a:t>
                      </a:r>
                      <a:r>
                        <a:rPr lang="en-US" sz="2000" dirty="0"/>
                        <a:t>(){  </a:t>
                      </a:r>
                    </a:p>
                    <a:p>
                      <a:r>
                        <a:rPr lang="en-US" sz="2000" dirty="0" err="1"/>
                        <a:t>var</a:t>
                      </a:r>
                      <a:r>
                        <a:rPr lang="en-US" sz="2000" dirty="0"/>
                        <a:t> name=</a:t>
                      </a:r>
                      <a:r>
                        <a:rPr lang="en-US" sz="2000" dirty="0" err="1"/>
                        <a:t>document.myform.name.value</a:t>
                      </a:r>
                      <a:r>
                        <a:rPr lang="en-US" sz="2000" dirty="0"/>
                        <a:t>;  </a:t>
                      </a:r>
                    </a:p>
                    <a:p>
                      <a:r>
                        <a:rPr lang="en-US" sz="2000" dirty="0" err="1"/>
                        <a:t>var</a:t>
                      </a:r>
                      <a:r>
                        <a:rPr lang="en-US" sz="2000" dirty="0"/>
                        <a:t> password=</a:t>
                      </a:r>
                      <a:r>
                        <a:rPr lang="en-US" sz="2000" dirty="0" err="1"/>
                        <a:t>document.getElementById</a:t>
                      </a:r>
                      <a:r>
                        <a:rPr lang="en-US" sz="2000" dirty="0"/>
                        <a:t>("pass").value;</a:t>
                      </a:r>
                    </a:p>
                    <a:p>
                      <a:r>
                        <a:rPr lang="en-US" sz="2000" dirty="0"/>
                        <a:t>  </a:t>
                      </a:r>
                    </a:p>
                    <a:p>
                      <a:r>
                        <a:rPr lang="en-US" sz="2000" dirty="0"/>
                        <a:t>if (name==null || name==""){  </a:t>
                      </a:r>
                    </a:p>
                    <a:p>
                      <a:r>
                        <a:rPr lang="en-US" sz="2000" dirty="0"/>
                        <a:t>  alert("Name can't be blank");  </a:t>
                      </a:r>
                    </a:p>
                    <a:p>
                      <a:r>
                        <a:rPr lang="en-US" sz="2000" dirty="0"/>
                        <a:t>  return false;  </a:t>
                      </a:r>
                    </a:p>
                    <a:p>
                      <a:r>
                        <a:rPr lang="en-US" sz="2000" dirty="0"/>
                        <a:t>}else if(</a:t>
                      </a:r>
                      <a:r>
                        <a:rPr lang="en-US" sz="2000" dirty="0" err="1"/>
                        <a:t>password.length</a:t>
                      </a:r>
                      <a:r>
                        <a:rPr lang="en-US" sz="2000" dirty="0"/>
                        <a:t>&lt;6){  </a:t>
                      </a:r>
                    </a:p>
                    <a:p>
                      <a:r>
                        <a:rPr lang="en-US" sz="2000" dirty="0"/>
                        <a:t>  alert("Password must be at least 6 characters long.");  </a:t>
                      </a:r>
                    </a:p>
                    <a:p>
                      <a:r>
                        <a:rPr lang="en-US" sz="2000" dirty="0"/>
                        <a:t>  return false;  </a:t>
                      </a:r>
                    </a:p>
                    <a:p>
                      <a:r>
                        <a:rPr lang="en-US" sz="2000" dirty="0"/>
                        <a:t>  }  </a:t>
                      </a:r>
                    </a:p>
                    <a:p>
                      <a:r>
                        <a:rPr lang="en-US" sz="2000" dirty="0"/>
                        <a:t>}  </a:t>
                      </a:r>
                    </a:p>
                    <a:p>
                      <a:r>
                        <a:rPr lang="en-US" sz="2000" dirty="0"/>
                        <a:t>&lt;/script&gt;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&lt;body&gt;  </a:t>
                      </a:r>
                    </a:p>
                    <a:p>
                      <a:r>
                        <a:rPr lang="en-US" sz="2400" dirty="0"/>
                        <a:t>&lt;form name="</a:t>
                      </a:r>
                      <a:r>
                        <a:rPr lang="en-US" sz="2400" dirty="0" err="1"/>
                        <a:t>myform</a:t>
                      </a:r>
                      <a:r>
                        <a:rPr lang="en-US" sz="2400" dirty="0"/>
                        <a:t>" method="post" </a:t>
                      </a:r>
                      <a:r>
                        <a:rPr lang="en-US" sz="2400" dirty="0" err="1"/>
                        <a:t>onsubmit</a:t>
                      </a:r>
                      <a:r>
                        <a:rPr lang="en-US" sz="2400" dirty="0"/>
                        <a:t>="</a:t>
                      </a:r>
                      <a:r>
                        <a:rPr lang="en-US" sz="2400" dirty="0" err="1"/>
                        <a:t>validateform</a:t>
                      </a:r>
                      <a:r>
                        <a:rPr lang="en-US" sz="2400" dirty="0"/>
                        <a:t>()" &gt; 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Name: &lt;input type="text" name="name"&gt;&lt;</a:t>
                      </a:r>
                      <a:r>
                        <a:rPr lang="en-US" sz="2400" dirty="0" err="1"/>
                        <a:t>br</a:t>
                      </a:r>
                      <a:r>
                        <a:rPr lang="en-US" sz="2400" dirty="0"/>
                        <a:t>/&gt; 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Password: &lt;input type="password" name="password" id="pass"&gt;&lt;</a:t>
                      </a:r>
                      <a:r>
                        <a:rPr lang="en-US" sz="2400" dirty="0" err="1"/>
                        <a:t>br</a:t>
                      </a:r>
                      <a:r>
                        <a:rPr lang="en-US" sz="2400" dirty="0"/>
                        <a:t>/&gt; 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&lt;input type="submit" value="Submit"&gt;  </a:t>
                      </a:r>
                    </a:p>
                    <a:p>
                      <a:r>
                        <a:rPr lang="en-US" sz="2400" dirty="0"/>
                        <a:t>&lt;/form&gt;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1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7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done in 2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Built-in form validation</a:t>
            </a:r>
            <a:r>
              <a:rPr lang="en-US" dirty="0"/>
              <a:t> uses HTML5 form validation features. This validation generally doesn't require much JavaScript. Built-in form validation has better performance than JavaScript, but it is not as customizable as JavaScript validation.</a:t>
            </a:r>
          </a:p>
          <a:p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 validation is coded using JavaScript. This validation is completely customizable, but you need to create it all (or use a library).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built-in form validation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027905"/>
            <a:ext cx="10515600" cy="5632667"/>
          </a:xfrm>
        </p:spPr>
        <p:txBody>
          <a:bodyPr>
            <a:normAutofit/>
          </a:bodyPr>
          <a:lstStyle/>
          <a:p>
            <a:r>
              <a:rPr lang="en-US" dirty="0"/>
              <a:t>This is done by using HTML 5 validation attributes on form elements.</a:t>
            </a:r>
          </a:p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 Specifies whether a form field needs to be filled in before the form can be submitted.</a:t>
            </a:r>
          </a:p>
          <a:p>
            <a:r>
              <a:rPr lang="en-US" dirty="0" err="1">
                <a:solidFill>
                  <a:srgbClr val="FF0000"/>
                </a:solidFill>
              </a:rPr>
              <a:t>minlength</a:t>
            </a:r>
            <a:r>
              <a:rPr lang="en-US" dirty="0"/>
              <a:t> and </a:t>
            </a:r>
            <a:r>
              <a:rPr lang="en-US" dirty="0" err="1">
                <a:solidFill>
                  <a:srgbClr val="FF0000"/>
                </a:solidFill>
              </a:rPr>
              <a:t>maxlength</a:t>
            </a:r>
            <a:r>
              <a:rPr lang="en-US" dirty="0"/>
              <a:t>: Specifies the minimum and maximum length of textual data (strings)</a:t>
            </a:r>
          </a:p>
          <a:p>
            <a:r>
              <a:rPr lang="en-US" dirty="0">
                <a:solidFill>
                  <a:srgbClr val="FF0000"/>
                </a:solidFill>
              </a:rPr>
              <a:t>min</a:t>
            </a:r>
            <a:r>
              <a:rPr lang="en-US" dirty="0"/>
              <a:t> and 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: Specifies the minimum and maximum values of numerical input types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: Specifies whether the data needs to be a number, an email address, or some other specific preset type. </a:t>
            </a:r>
          </a:p>
          <a:p>
            <a:r>
              <a:rPr lang="en-US" dirty="0">
                <a:solidFill>
                  <a:srgbClr val="FF0000"/>
                </a:solidFill>
              </a:rPr>
              <a:t>pattern</a:t>
            </a:r>
            <a:r>
              <a:rPr lang="en-US" dirty="0"/>
              <a:t>: Specifies a regular expression that defines a pattern the entered data needs to follow.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93518"/>
            <a:ext cx="11208327" cy="65982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an element is valid, the following things are true with CSS3 Pseudo selectors:</a:t>
            </a:r>
          </a:p>
          <a:p>
            <a:endParaRPr lang="en-US" dirty="0"/>
          </a:p>
          <a:p>
            <a:r>
              <a:rPr lang="en-US" dirty="0"/>
              <a:t>The element matches the </a:t>
            </a:r>
            <a:r>
              <a:rPr lang="en-US" dirty="0">
                <a:solidFill>
                  <a:srgbClr val="FF0000"/>
                </a:solidFill>
              </a:rPr>
              <a:t>:valid</a:t>
            </a:r>
            <a:r>
              <a:rPr lang="en-US" dirty="0"/>
              <a:t> CSS pseudo-class, which lets you apply a specific style to valid elements.</a:t>
            </a:r>
          </a:p>
          <a:p>
            <a:r>
              <a:rPr lang="en-US" dirty="0"/>
              <a:t>If the user tries to send the data, the browser will submit the form, provided there is nothing else stopping it from doing so (e.g., JavaScript).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an element is invalid, the following things are true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The element matches the </a:t>
            </a:r>
            <a:r>
              <a:rPr lang="en-US" dirty="0">
                <a:solidFill>
                  <a:srgbClr val="FF0000"/>
                </a:solidFill>
              </a:rPr>
              <a:t>:invalid</a:t>
            </a:r>
            <a:r>
              <a:rPr lang="en-US" dirty="0"/>
              <a:t> CSS pseudo-class, and sometimes other UI pseudo-classes (e.g., </a:t>
            </a:r>
            <a:r>
              <a:rPr lang="en-US" dirty="0">
                <a:solidFill>
                  <a:srgbClr val="FF0000"/>
                </a:solidFill>
              </a:rPr>
              <a:t>:out-of-range</a:t>
            </a:r>
            <a:r>
              <a:rPr lang="en-US" dirty="0"/>
              <a:t>) depending on the error, which lets you apply a specific style to invalid elements.</a:t>
            </a:r>
          </a:p>
          <a:p>
            <a:r>
              <a:rPr lang="en-US" dirty="0"/>
              <a:t>If the user tries to send the data, the browser will block the form and display an error message.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962"/>
            <a:ext cx="10515600" cy="19598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632879"/>
              </p:ext>
            </p:extLst>
          </p:nvPr>
        </p:nvGraphicFramePr>
        <p:xfrm>
          <a:off x="308263" y="443634"/>
          <a:ext cx="11454246" cy="614420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27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4202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2000" dirty="0"/>
                        <a:t>&lt;body&gt;</a:t>
                      </a:r>
                    </a:p>
                    <a:p>
                      <a:r>
                        <a:rPr lang="en-US" sz="2000" dirty="0"/>
                        <a:t>    &lt;form&gt;</a:t>
                      </a:r>
                    </a:p>
                    <a:p>
                      <a:r>
                        <a:rPr lang="en-US" sz="2000" dirty="0"/>
                        <a:t>     </a:t>
                      </a:r>
                    </a:p>
                    <a:p>
                      <a:r>
                        <a:rPr lang="en-US" sz="2000" dirty="0"/>
                        <a:t>       &lt;label for="</a:t>
                      </a:r>
                      <a:r>
                        <a:rPr lang="en-US" sz="2000" dirty="0" err="1"/>
                        <a:t>myemail</a:t>
                      </a:r>
                      <a:r>
                        <a:rPr lang="en-US" sz="2000" dirty="0"/>
                        <a:t>"&gt;Enter Email&lt;/label&gt;</a:t>
                      </a:r>
                    </a:p>
                    <a:p>
                      <a:r>
                        <a:rPr lang="en-US" sz="2000" dirty="0"/>
                        <a:t>      </a:t>
                      </a:r>
                    </a:p>
                    <a:p>
                      <a:r>
                        <a:rPr lang="en-US" sz="2000" dirty="0"/>
                        <a:t>&lt;input type="email" id="</a:t>
                      </a:r>
                      <a:r>
                        <a:rPr lang="en-US" sz="2000" dirty="0" err="1"/>
                        <a:t>myemail</a:t>
                      </a:r>
                      <a:r>
                        <a:rPr lang="en-US" sz="2000" dirty="0"/>
                        <a:t>" name="</a:t>
                      </a:r>
                      <a:r>
                        <a:rPr lang="en-US" sz="2000" dirty="0" err="1"/>
                        <a:t>myemail</a:t>
                      </a:r>
                      <a:r>
                        <a:rPr lang="en-US" sz="2000" dirty="0"/>
                        <a:t>" required&gt;</a:t>
                      </a:r>
                    </a:p>
                    <a:p>
                      <a:r>
                        <a:rPr lang="en-US" sz="2000" dirty="0"/>
                        <a:t>    </a:t>
                      </a:r>
                    </a:p>
                    <a:p>
                      <a:r>
                        <a:rPr lang="en-US" sz="2000" dirty="0"/>
                        <a:t> &lt;button&gt;Submit&lt;/button&gt;</a:t>
                      </a:r>
                    </a:p>
                    <a:p>
                      <a:r>
                        <a:rPr lang="en-US" sz="2000" dirty="0"/>
                        <a:t>    </a:t>
                      </a:r>
                    </a:p>
                    <a:p>
                      <a:r>
                        <a:rPr lang="en-US" sz="2000" dirty="0"/>
                        <a:t>    &lt;/form&gt;</a:t>
                      </a:r>
                    </a:p>
                    <a:p>
                      <a:r>
                        <a:rPr lang="en-US" sz="2000" dirty="0"/>
                        <a:t>&lt;/body&gt;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&lt;head&gt;</a:t>
                      </a:r>
                    </a:p>
                    <a:p>
                      <a:r>
                        <a:rPr lang="en-US" sz="1400" dirty="0"/>
                        <a:t>    &lt;meta charset="utf-8"&gt;</a:t>
                      </a:r>
                    </a:p>
                    <a:p>
                      <a:r>
                        <a:rPr lang="en-US" sz="1400" dirty="0"/>
                        <a:t>    &lt;title&gt;Favorite fruit with required attribute&lt;/title&gt;</a:t>
                      </a:r>
                    </a:p>
                    <a:p>
                      <a:r>
                        <a:rPr lang="en-US" sz="1400" dirty="0"/>
                        <a:t>    &lt;style&gt;</a:t>
                      </a:r>
                    </a:p>
                    <a:p>
                      <a:r>
                        <a:rPr lang="en-US" sz="1400" dirty="0"/>
                        <a:t>    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      input[type="email"]:invalid </a:t>
                      </a:r>
                    </a:p>
                    <a:p>
                      <a:r>
                        <a:rPr lang="en-US" sz="1400" dirty="0"/>
                        <a:t>      {</a:t>
                      </a:r>
                    </a:p>
                    <a:p>
                      <a:r>
                        <a:rPr lang="en-US" sz="1400" dirty="0"/>
                        <a:t>     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dirty="0"/>
                        <a:t>border: 2px dashed red;</a:t>
                      </a:r>
                    </a:p>
                    <a:p>
                      <a:r>
                        <a:rPr lang="en-US" sz="1400" dirty="0"/>
                        <a:t>        background-image: linear-gradient(to right, yellow, </a:t>
                      </a:r>
                      <a:r>
                        <a:rPr lang="en-US" sz="1400" dirty="0" err="1"/>
                        <a:t>lightgreen</a:t>
                      </a:r>
                      <a:r>
                        <a:rPr lang="en-US" sz="1400" dirty="0"/>
                        <a:t>);</a:t>
                      </a:r>
                    </a:p>
                    <a:p>
                      <a:r>
                        <a:rPr lang="en-US" sz="1400" dirty="0"/>
                        <a:t>      }</a:t>
                      </a:r>
                    </a:p>
                    <a:p>
                      <a:r>
                        <a:rPr lang="en-US" sz="1400" dirty="0"/>
                        <a:t>      </a:t>
                      </a:r>
                      <a:r>
                        <a:rPr lang="en-US" sz="1400" dirty="0" err="1"/>
                        <a:t>input:valid</a:t>
                      </a:r>
                      <a:r>
                        <a:rPr lang="en-US" sz="1400" dirty="0"/>
                        <a:t> {</a:t>
                      </a:r>
                    </a:p>
                    <a:p>
                      <a:r>
                        <a:rPr lang="en-US" sz="1400" dirty="0"/>
                        <a:t>        border: 2px solid black;</a:t>
                      </a:r>
                    </a:p>
                    <a:p>
                      <a:r>
                        <a:rPr lang="en-US" sz="1400" dirty="0"/>
                        <a:t>        </a:t>
                      </a:r>
                    </a:p>
                    <a:p>
                      <a:r>
                        <a:rPr lang="en-US" sz="1400" dirty="0"/>
                        <a:t>      }</a:t>
                      </a:r>
                    </a:p>
                    <a:p>
                      <a:r>
                        <a:rPr lang="en-US" sz="1400" dirty="0"/>
                        <a:t>      input[type="email"]:focus</a:t>
                      </a:r>
                    </a:p>
                    <a:p>
                      <a:r>
                        <a:rPr lang="en-US" sz="1400" dirty="0"/>
                        <a:t>      {</a:t>
                      </a:r>
                    </a:p>
                    <a:p>
                      <a:r>
                        <a:rPr lang="en-US" sz="1400" dirty="0"/>
                        <a:t>         background-image: linear-gradient(to right, pink, </a:t>
                      </a:r>
                      <a:r>
                        <a:rPr lang="en-US" sz="1400" dirty="0" err="1"/>
                        <a:t>lightgreen</a:t>
                      </a:r>
                      <a:r>
                        <a:rPr lang="en-US" sz="1400" dirty="0"/>
                        <a:t>);</a:t>
                      </a:r>
                    </a:p>
                    <a:p>
                      <a:r>
                        <a:rPr lang="en-US" sz="1400" dirty="0"/>
                        <a:t>      }</a:t>
                      </a:r>
                    </a:p>
                    <a:p>
                      <a:r>
                        <a:rPr lang="en-US" sz="1400" dirty="0"/>
                        <a:t>   </a:t>
                      </a:r>
                    </a:p>
                    <a:p>
                      <a:r>
                        <a:rPr lang="en-US" sz="1400" dirty="0"/>
                        <a:t>      </a:t>
                      </a:r>
                    </a:p>
                    <a:p>
                      <a:r>
                        <a:rPr lang="en-US" sz="1400" dirty="0"/>
                        <a:t>    &lt;/style&gt;</a:t>
                      </a:r>
                    </a:p>
                    <a:p>
                      <a:r>
                        <a:rPr lang="en-US" sz="1400" dirty="0"/>
                        <a:t>&lt;/head&gt;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13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790104"/>
              </p:ext>
            </p:extLst>
          </p:nvPr>
        </p:nvGraphicFramePr>
        <p:xfrm>
          <a:off x="838200" y="124691"/>
          <a:ext cx="10515600" cy="64943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4318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  <a:p>
                      <a:r>
                        <a:rPr lang="en-US" dirty="0"/>
                        <a:t>    &lt;form&gt;</a:t>
                      </a:r>
                    </a:p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&lt;label for="</a:t>
                      </a:r>
                      <a:r>
                        <a:rPr lang="en-US" dirty="0" err="1"/>
                        <a:t>myno</a:t>
                      </a:r>
                      <a:r>
                        <a:rPr lang="en-US" dirty="0"/>
                        <a:t>"&gt;Enter Age&lt;/label&gt;</a:t>
                      </a:r>
                    </a:p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&lt;input type="number" id="</a:t>
                      </a:r>
                      <a:r>
                        <a:rPr lang="en-US" dirty="0" err="1"/>
                        <a:t>myno</a:t>
                      </a:r>
                      <a:r>
                        <a:rPr lang="en-US" dirty="0"/>
                        <a:t>" name="</a:t>
                      </a:r>
                      <a:r>
                        <a:rPr lang="en-US" dirty="0" err="1"/>
                        <a:t>myno</a:t>
                      </a:r>
                      <a:r>
                        <a:rPr lang="en-US" dirty="0"/>
                        <a:t>" min="17" max="25" required&gt;</a:t>
                      </a:r>
                    </a:p>
                    <a:p>
                      <a:r>
                        <a:rPr lang="en-US" dirty="0"/>
                        <a:t>      </a:t>
                      </a:r>
                    </a:p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/&gt;</a:t>
                      </a:r>
                    </a:p>
                    <a:p>
                      <a:r>
                        <a:rPr lang="en-US" dirty="0"/>
                        <a:t>      </a:t>
                      </a:r>
                    </a:p>
                    <a:p>
                      <a:r>
                        <a:rPr lang="en-US" dirty="0"/>
                        <a:t>&lt;label for="</a:t>
                      </a:r>
                      <a:r>
                        <a:rPr lang="en-US" dirty="0" err="1"/>
                        <a:t>mylastname</a:t>
                      </a:r>
                      <a:r>
                        <a:rPr lang="en-US" dirty="0"/>
                        <a:t>"&gt;Enter </a:t>
                      </a:r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&lt;/label&gt;</a:t>
                      </a:r>
                    </a:p>
                    <a:p>
                      <a:r>
                        <a:rPr lang="en-US" dirty="0"/>
                        <a:t>     </a:t>
                      </a:r>
                    </a:p>
                    <a:p>
                      <a:r>
                        <a:rPr lang="en-US" dirty="0"/>
                        <a:t> &lt;input type="text" id="</a:t>
                      </a:r>
                      <a:r>
                        <a:rPr lang="en-US" dirty="0" err="1"/>
                        <a:t>mylastname</a:t>
                      </a:r>
                      <a:r>
                        <a:rPr lang="en-US" dirty="0"/>
                        <a:t>" name="</a:t>
                      </a:r>
                      <a:r>
                        <a:rPr lang="en-US" dirty="0" err="1"/>
                        <a:t>mylastname</a:t>
                      </a:r>
                      <a:r>
                        <a:rPr lang="en-US" dirty="0"/>
                        <a:t>" /&gt;</a:t>
                      </a:r>
                    </a:p>
                    <a:p>
                      <a:r>
                        <a:rPr lang="en-US" dirty="0"/>
                        <a:t>     </a:t>
                      </a:r>
                    </a:p>
                    <a:p>
                      <a:r>
                        <a:rPr lang="en-US" dirty="0"/>
                        <a:t> &lt;button&gt;Submit&lt;/button&gt;</a:t>
                      </a:r>
                    </a:p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&lt;/form&gt;</a:t>
                      </a:r>
                    </a:p>
                    <a:p>
                      <a:r>
                        <a:rPr lang="en-US" dirty="0"/>
                        <a:t>&lt;/body&gt;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input[type="number"]:invalid 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	box-shadow: 0 0 5px 1px red;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input[type="number"]:</a:t>
                      </a:r>
                      <a:r>
                        <a:rPr lang="en-US" dirty="0" err="1"/>
                        <a:t>focus:invalid</a:t>
                      </a:r>
                      <a:endParaRPr lang="en-US" dirty="0"/>
                    </a:p>
                    <a:p>
                      <a:r>
                        <a:rPr lang="en-US" dirty="0"/>
                        <a:t> {</a:t>
                      </a:r>
                    </a:p>
                    <a:p>
                      <a:r>
                        <a:rPr lang="en-US" dirty="0"/>
                        <a:t>  box-shadow: none;</a:t>
                      </a:r>
                    </a:p>
                    <a:p>
                      <a:r>
                        <a:rPr lang="en-US" dirty="0"/>
                        <a:t> }</a:t>
                      </a:r>
                    </a:p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input:optional</a:t>
                      </a:r>
                      <a:endParaRPr lang="en-US" dirty="0"/>
                    </a:p>
                    <a:p>
                      <a:r>
                        <a:rPr lang="en-US" baseline="0" dirty="0"/>
                        <a:t>  </a:t>
                      </a:r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  	border-color: grey;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14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using The Constraint Validation API</a:t>
            </a:r>
          </a:p>
          <a:p>
            <a:r>
              <a:rPr lang="en-US" dirty="0"/>
              <a:t>Without using API</a:t>
            </a:r>
          </a:p>
        </p:txBody>
      </p:sp>
    </p:spTree>
    <p:extLst>
      <p:ext uri="{BB962C8B-B14F-4D97-AF65-F5344CB8AC3E}">
        <p14:creationId xmlns:p14="http://schemas.microsoft.com/office/powerpoint/2010/main" val="2518628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errors that will not allow form to be submitted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patternMismatch</a:t>
            </a:r>
            <a:endParaRPr lang="en-US" dirty="0"/>
          </a:p>
          <a:p>
            <a:r>
              <a:rPr lang="en-US" dirty="0" err="1"/>
              <a:t>rangeOverflow</a:t>
            </a:r>
            <a:r>
              <a:rPr lang="en-US" dirty="0"/>
              <a:t> or </a:t>
            </a:r>
            <a:r>
              <a:rPr lang="en-US" dirty="0" err="1"/>
              <a:t>rangeUnderflow</a:t>
            </a:r>
            <a:endParaRPr lang="en-US" dirty="0"/>
          </a:p>
          <a:p>
            <a:r>
              <a:rPr lang="en-US" dirty="0" err="1"/>
              <a:t>stepMismatch</a:t>
            </a:r>
            <a:endParaRPr lang="en-US" dirty="0"/>
          </a:p>
          <a:p>
            <a:r>
              <a:rPr lang="en-US" dirty="0" err="1"/>
              <a:t>tooLong</a:t>
            </a:r>
            <a:r>
              <a:rPr lang="en-US" dirty="0"/>
              <a:t> or </a:t>
            </a:r>
            <a:r>
              <a:rPr lang="en-US" dirty="0" err="1"/>
              <a:t>tooShort</a:t>
            </a:r>
            <a:endParaRPr lang="en-US" dirty="0"/>
          </a:p>
          <a:p>
            <a:r>
              <a:rPr lang="en-US" dirty="0" err="1"/>
              <a:t>typeMismatch</a:t>
            </a:r>
            <a:endParaRPr lang="en-US" dirty="0"/>
          </a:p>
          <a:p>
            <a:r>
              <a:rPr lang="en-US" dirty="0" err="1"/>
              <a:t>valueMissing</a:t>
            </a:r>
            <a:endParaRPr lang="en-US" dirty="0"/>
          </a:p>
          <a:p>
            <a:r>
              <a:rPr lang="en-US" dirty="0" err="1"/>
              <a:t>customError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53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134"/>
            <a:ext cx="10515600" cy="24793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859410"/>
              </p:ext>
            </p:extLst>
          </p:nvPr>
        </p:nvGraphicFramePr>
        <p:xfrm>
          <a:off x="838200" y="1825623"/>
          <a:ext cx="10550236" cy="415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550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name="tel2" type="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pattern="[0-9]{3}" placeholder="###" aria-label="3-digit prefix" size="2"/&gt;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input:invalid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border:</a:t>
                      </a:r>
                      <a:r>
                        <a:rPr lang="en-US" dirty="0"/>
                        <a:t> red solid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px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85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type="number" min="20" max="40" step="2"/&gt;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input:out-of-range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(255,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0.25);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17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type="email" value="example.com"/&gt;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input:invalid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border:</a:t>
                      </a:r>
                      <a:r>
                        <a:rPr lang="en-US" dirty="0"/>
                        <a:t> red solid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px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80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438d5016957f0024ea938721b01b1799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12efb783438c67dbb33cebe90a576f7f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9CBA-70AD-4305-834E-A51A4D0E60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50C110-19D0-4DCF-9FF7-6CCD8CEA64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639EB5-DF6F-4FCC-83DD-D6A2E8680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4c2e2-19fe-42a5-bd58-72eddb65a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662</Words>
  <Application>Microsoft Office PowerPoint</Application>
  <PresentationFormat>Widescreen</PresentationFormat>
  <Paragraphs>159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Form Validation</vt:lpstr>
      <vt:lpstr>Can be done in 2 ways</vt:lpstr>
      <vt:lpstr>Using built-in form validation  </vt:lpstr>
      <vt:lpstr>PowerPoint Presentation</vt:lpstr>
      <vt:lpstr>Example</vt:lpstr>
      <vt:lpstr>PowerPoint Presentation</vt:lpstr>
      <vt:lpstr>With Javascript</vt:lpstr>
      <vt:lpstr>Some errors that will not allow form to be submitted </vt:lpstr>
      <vt:lpstr>Example</vt:lpstr>
      <vt:lpstr>Example for custom error validation.</vt:lpstr>
      <vt:lpstr>Validating forms without a built-in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Validation</dc:title>
  <dc:creator>T Vijayetha</dc:creator>
  <cp:lastModifiedBy>T Vijayetha</cp:lastModifiedBy>
  <cp:revision>13</cp:revision>
  <dcterms:created xsi:type="dcterms:W3CDTF">2020-08-20T07:50:43Z</dcterms:created>
  <dcterms:modified xsi:type="dcterms:W3CDTF">2020-09-01T08:17:16Z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