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92"/>
  </p:notesMasterIdLst>
  <p:sldIdLst>
    <p:sldId id="256" r:id="rId2"/>
    <p:sldId id="257" r:id="rId3"/>
    <p:sldId id="264" r:id="rId4"/>
    <p:sldId id="265" r:id="rId5"/>
    <p:sldId id="272" r:id="rId6"/>
    <p:sldId id="275" r:id="rId7"/>
    <p:sldId id="258" r:id="rId8"/>
    <p:sldId id="266" r:id="rId9"/>
    <p:sldId id="267" r:id="rId10"/>
    <p:sldId id="268" r:id="rId11"/>
    <p:sldId id="273" r:id="rId12"/>
    <p:sldId id="274" r:id="rId13"/>
    <p:sldId id="269" r:id="rId14"/>
    <p:sldId id="270" r:id="rId15"/>
    <p:sldId id="271" r:id="rId16"/>
    <p:sldId id="262" r:id="rId17"/>
    <p:sldId id="276" r:id="rId18"/>
    <p:sldId id="279" r:id="rId19"/>
    <p:sldId id="281" r:id="rId20"/>
    <p:sldId id="282" r:id="rId21"/>
    <p:sldId id="283" r:id="rId22"/>
    <p:sldId id="284" r:id="rId23"/>
    <p:sldId id="277" r:id="rId24"/>
    <p:sldId id="263" r:id="rId25"/>
    <p:sldId id="278" r:id="rId26"/>
    <p:sldId id="286" r:id="rId27"/>
    <p:sldId id="285" r:id="rId28"/>
    <p:sldId id="287" r:id="rId29"/>
    <p:sldId id="443" r:id="rId30"/>
    <p:sldId id="444" r:id="rId31"/>
    <p:sldId id="445" r:id="rId32"/>
    <p:sldId id="447" r:id="rId33"/>
    <p:sldId id="449" r:id="rId34"/>
    <p:sldId id="450" r:id="rId35"/>
    <p:sldId id="456" r:id="rId36"/>
    <p:sldId id="451" r:id="rId37"/>
    <p:sldId id="288" r:id="rId38"/>
    <p:sldId id="289" r:id="rId39"/>
    <p:sldId id="470" r:id="rId40"/>
    <p:sldId id="468" r:id="rId41"/>
    <p:sldId id="457" r:id="rId42"/>
    <p:sldId id="307" r:id="rId43"/>
    <p:sldId id="458" r:id="rId44"/>
    <p:sldId id="452" r:id="rId45"/>
    <p:sldId id="333" r:id="rId46"/>
    <p:sldId id="453" r:id="rId47"/>
    <p:sldId id="454" r:id="rId48"/>
    <p:sldId id="311" r:id="rId49"/>
    <p:sldId id="338" r:id="rId50"/>
    <p:sldId id="339" r:id="rId51"/>
    <p:sldId id="340" r:id="rId52"/>
    <p:sldId id="341" r:id="rId53"/>
    <p:sldId id="342" r:id="rId54"/>
    <p:sldId id="343" r:id="rId55"/>
    <p:sldId id="344" r:id="rId56"/>
    <p:sldId id="345" r:id="rId57"/>
    <p:sldId id="346" r:id="rId58"/>
    <p:sldId id="347" r:id="rId59"/>
    <p:sldId id="348" r:id="rId60"/>
    <p:sldId id="455" r:id="rId61"/>
    <p:sldId id="349" r:id="rId62"/>
    <p:sldId id="459" r:id="rId63"/>
    <p:sldId id="461" r:id="rId64"/>
    <p:sldId id="484" r:id="rId65"/>
    <p:sldId id="481" r:id="rId66"/>
    <p:sldId id="356" r:id="rId67"/>
    <p:sldId id="280" r:id="rId68"/>
    <p:sldId id="469" r:id="rId69"/>
    <p:sldId id="463" r:id="rId70"/>
    <p:sldId id="471" r:id="rId71"/>
    <p:sldId id="482" r:id="rId72"/>
    <p:sldId id="472" r:id="rId73"/>
    <p:sldId id="487" r:id="rId74"/>
    <p:sldId id="464" r:id="rId75"/>
    <p:sldId id="465" r:id="rId76"/>
    <p:sldId id="466" r:id="rId77"/>
    <p:sldId id="467" r:id="rId78"/>
    <p:sldId id="483" r:id="rId79"/>
    <p:sldId id="489" r:id="rId80"/>
    <p:sldId id="485" r:id="rId81"/>
    <p:sldId id="486" r:id="rId82"/>
    <p:sldId id="488" r:id="rId83"/>
    <p:sldId id="473" r:id="rId84"/>
    <p:sldId id="477" r:id="rId85"/>
    <p:sldId id="474" r:id="rId86"/>
    <p:sldId id="478" r:id="rId87"/>
    <p:sldId id="475" r:id="rId88"/>
    <p:sldId id="479" r:id="rId89"/>
    <p:sldId id="476" r:id="rId90"/>
    <p:sldId id="480"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9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C5D7B-FA7D-437C-B799-E6B446C2A092}" type="datetimeFigureOut">
              <a:rPr lang="en-IN" smtClean="0"/>
              <a:t>20-07-2020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C010-D7EC-4B55-9768-892BF80A6DC0}" type="slidenum">
              <a:rPr lang="en-IN" smtClean="0"/>
              <a:t>‹#›</a:t>
            </a:fld>
            <a:endParaRPr lang="en-IN"/>
          </a:p>
        </p:txBody>
      </p:sp>
    </p:spTree>
    <p:extLst>
      <p:ext uri="{BB962C8B-B14F-4D97-AF65-F5344CB8AC3E}">
        <p14:creationId xmlns:p14="http://schemas.microsoft.com/office/powerpoint/2010/main" val="34099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24</a:t>
            </a:fld>
            <a:endParaRPr lang="en-IN"/>
          </a:p>
        </p:txBody>
      </p:sp>
    </p:spTree>
    <p:extLst>
      <p:ext uri="{BB962C8B-B14F-4D97-AF65-F5344CB8AC3E}">
        <p14:creationId xmlns:p14="http://schemas.microsoft.com/office/powerpoint/2010/main" val="400640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25</a:t>
            </a:fld>
            <a:endParaRPr lang="en-IN"/>
          </a:p>
        </p:txBody>
      </p:sp>
    </p:spTree>
    <p:extLst>
      <p:ext uri="{BB962C8B-B14F-4D97-AF65-F5344CB8AC3E}">
        <p14:creationId xmlns:p14="http://schemas.microsoft.com/office/powerpoint/2010/main" val="248066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26</a:t>
            </a:fld>
            <a:endParaRPr lang="en-IN"/>
          </a:p>
        </p:txBody>
      </p:sp>
    </p:spTree>
    <p:extLst>
      <p:ext uri="{BB962C8B-B14F-4D97-AF65-F5344CB8AC3E}">
        <p14:creationId xmlns:p14="http://schemas.microsoft.com/office/powerpoint/2010/main" val="275061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27</a:t>
            </a:fld>
            <a:endParaRPr lang="en-IN"/>
          </a:p>
        </p:txBody>
      </p:sp>
    </p:spTree>
    <p:extLst>
      <p:ext uri="{BB962C8B-B14F-4D97-AF65-F5344CB8AC3E}">
        <p14:creationId xmlns:p14="http://schemas.microsoft.com/office/powerpoint/2010/main" val="388119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28</a:t>
            </a:fld>
            <a:endParaRPr lang="en-IN"/>
          </a:p>
        </p:txBody>
      </p:sp>
    </p:spTree>
    <p:extLst>
      <p:ext uri="{BB962C8B-B14F-4D97-AF65-F5344CB8AC3E}">
        <p14:creationId xmlns:p14="http://schemas.microsoft.com/office/powerpoint/2010/main" val="96377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37</a:t>
            </a:fld>
            <a:endParaRPr lang="en-IN"/>
          </a:p>
        </p:txBody>
      </p:sp>
    </p:spTree>
    <p:extLst>
      <p:ext uri="{BB962C8B-B14F-4D97-AF65-F5344CB8AC3E}">
        <p14:creationId xmlns:p14="http://schemas.microsoft.com/office/powerpoint/2010/main" val="233797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38</a:t>
            </a:fld>
            <a:endParaRPr lang="en-IN"/>
          </a:p>
        </p:txBody>
      </p:sp>
    </p:spTree>
    <p:extLst>
      <p:ext uri="{BB962C8B-B14F-4D97-AF65-F5344CB8AC3E}">
        <p14:creationId xmlns:p14="http://schemas.microsoft.com/office/powerpoint/2010/main" val="373365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40</a:t>
            </a:fld>
            <a:endParaRPr lang="en-IN"/>
          </a:p>
        </p:txBody>
      </p:sp>
    </p:spTree>
    <p:extLst>
      <p:ext uri="{BB962C8B-B14F-4D97-AF65-F5344CB8AC3E}">
        <p14:creationId xmlns:p14="http://schemas.microsoft.com/office/powerpoint/2010/main" val="3415493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0F306BB1-B912-4D98-A649-0FF0C29187E9}" type="datetime1">
              <a:rPr lang="en-US" smtClean="0"/>
              <a:t>7/20/2020</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24673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8B02A-E1D3-4D04-A7C4-78B8DD35F1A9}"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2173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09A6-BDBB-43F0-BFC0-52AC8BF01AED}"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4377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2EF5-93C6-40FB-BAB4-6E9A61ABD966}"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05747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BDF4F-08F2-4FA1-8CB9-188E1774BD53}"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6257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6B8B3-7356-49D1-811F-FA6D8215EE22}"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654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2B84-D1A2-401D-A6DB-3FDB110D0E0C}" type="datetime1">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245728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D6C2F-B4BD-4340-9BE6-798B4CB5985E}" type="datetime1">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409898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39580-E039-427D-BFE3-B5DE8E76802F}" type="datetime1">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8803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B136419-13F0-4D67-8FCC-45F47BF3D22E}"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1237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D604B12-4CF8-4D4F-A405-55F28831D4A1}" type="datetime1">
              <a:rPr lang="en-US" smtClean="0"/>
              <a:t>7/20/2020</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2369813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2F3EDE7-4660-4683-9FDE-A2A223500C37}" type="datetime1">
              <a:rPr lang="en-US" smtClean="0"/>
              <a:t>7/20/2020</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063592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youtu.be/7_LPdttKXP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br>
              <a:rPr lang="en-US" dirty="0"/>
            </a:br>
            <a:r>
              <a:rPr lang="en-US" dirty="0"/>
              <a:t>Unit 1</a:t>
            </a:r>
          </a:p>
        </p:txBody>
      </p:sp>
      <p:sp>
        <p:nvSpPr>
          <p:cNvPr id="3" name="Subtitle 2"/>
          <p:cNvSpPr>
            <a:spLocks noGrp="1"/>
          </p:cNvSpPr>
          <p:nvPr>
            <p:ph type="subTitle" idx="1"/>
          </p:nvPr>
        </p:nvSpPr>
        <p:spPr/>
        <p:txBody>
          <a:bodyPr/>
          <a:lstStyle/>
          <a:p>
            <a:r>
              <a:rPr lang="en-US" dirty="0"/>
              <a:t>Prof. </a:t>
            </a:r>
            <a:r>
              <a:rPr lang="en-US" dirty="0" err="1"/>
              <a:t>Swarnalata</a:t>
            </a:r>
            <a:r>
              <a:rPr lang="en-US" dirty="0"/>
              <a:t> </a:t>
            </a:r>
            <a:r>
              <a:rPr lang="en-US" dirty="0" err="1"/>
              <a:t>Bollavarapu</a:t>
            </a:r>
            <a:endParaRPr lang="en-US" dirty="0"/>
          </a:p>
          <a:p>
            <a:r>
              <a:rPr lang="en-US" dirty="0"/>
              <a:t>Contact: swarnalata.b@nmims.edu</a:t>
            </a:r>
          </a:p>
        </p:txBody>
      </p:sp>
    </p:spTree>
    <p:extLst>
      <p:ext uri="{BB962C8B-B14F-4D97-AF65-F5344CB8AC3E}">
        <p14:creationId xmlns:p14="http://schemas.microsoft.com/office/powerpoint/2010/main" val="299313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b="1" dirty="0"/>
              <a:t>Significant impact:</a:t>
            </a:r>
          </a:p>
          <a:p>
            <a:r>
              <a:rPr lang="en-US" dirty="0"/>
              <a:t>1. </a:t>
            </a:r>
            <a:r>
              <a:rPr lang="en-US" b="1" dirty="0"/>
              <a:t>Network support the way we learn:</a:t>
            </a:r>
          </a:p>
          <a:p>
            <a:endParaRPr lang="en-US" dirty="0"/>
          </a:p>
          <a:p>
            <a:r>
              <a:rPr lang="en-US" dirty="0"/>
              <a:t>2. </a:t>
            </a:r>
            <a:r>
              <a:rPr lang="en-US" b="1" dirty="0"/>
              <a:t>Network support the way we communicate</a:t>
            </a:r>
            <a:r>
              <a:rPr lang="en-US" dirty="0"/>
              <a:t>:</a:t>
            </a:r>
          </a:p>
          <a:p>
            <a:endParaRPr lang="en-US" dirty="0"/>
          </a:p>
          <a:p>
            <a:r>
              <a:rPr lang="en-US" dirty="0"/>
              <a:t>3. </a:t>
            </a:r>
            <a:r>
              <a:rPr lang="en-US" b="1" dirty="0"/>
              <a:t>Network support the way we work:</a:t>
            </a:r>
          </a:p>
          <a:p>
            <a:endParaRPr lang="en-US" dirty="0"/>
          </a:p>
          <a:p>
            <a:r>
              <a:rPr lang="en-US" dirty="0"/>
              <a:t>4. </a:t>
            </a:r>
            <a:r>
              <a:rPr lang="en-US" b="1" dirty="0"/>
              <a:t>Network support the way we play:</a:t>
            </a:r>
          </a:p>
          <a:p>
            <a:endParaRPr lang="en-US" dirty="0"/>
          </a:p>
          <a:p>
            <a:r>
              <a:rPr lang="en-US" dirty="0"/>
              <a:t>Whatever form it may be, networks are improving our experience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10</a:t>
            </a:fld>
            <a:endParaRPr lang="en-US"/>
          </a:p>
        </p:txBody>
      </p:sp>
    </p:spTree>
    <p:extLst>
      <p:ext uri="{BB962C8B-B14F-4D97-AF65-F5344CB8AC3E}">
        <p14:creationId xmlns:p14="http://schemas.microsoft.com/office/powerpoint/2010/main" val="410108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What is communication?</a:t>
            </a:r>
          </a:p>
          <a:p>
            <a:r>
              <a:rPr lang="en-US" dirty="0"/>
              <a:t>How do humans communicate?</a:t>
            </a:r>
          </a:p>
          <a:p>
            <a:pPr lvl="1"/>
            <a:r>
              <a:rPr lang="en-US" dirty="0"/>
              <a:t>agreement on a common method</a:t>
            </a:r>
          </a:p>
          <a:p>
            <a:r>
              <a:rPr lang="en-US" dirty="0"/>
              <a:t>   agreement on a common language</a:t>
            </a:r>
          </a:p>
          <a:p>
            <a:pPr lvl="1"/>
            <a:r>
              <a:rPr lang="en-US" dirty="0"/>
              <a:t>Confirmation of message</a:t>
            </a:r>
          </a:p>
          <a:p>
            <a:r>
              <a:rPr lang="en-US" dirty="0"/>
              <a:t>A </a:t>
            </a:r>
            <a:r>
              <a:rPr lang="en-US" b="1" dirty="0"/>
              <a:t>communication protocol</a:t>
            </a:r>
            <a:r>
              <a:rPr lang="en-US" dirty="0"/>
              <a:t> is a system of rules that allow two or more entities of a communications system to transmit information via any kind of variation of a physical quantity. </a:t>
            </a:r>
          </a:p>
          <a:p>
            <a:r>
              <a:rPr lang="en-US" dirty="0"/>
              <a:t>The protocol defines the rules, syntax, semantics and synchronization of communication and possible error recovery methods.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11</a:t>
            </a:fld>
            <a:endParaRPr lang="en-US"/>
          </a:p>
        </p:txBody>
      </p:sp>
    </p:spTree>
    <p:extLst>
      <p:ext uri="{BB962C8B-B14F-4D97-AF65-F5344CB8AC3E}">
        <p14:creationId xmlns:p14="http://schemas.microsoft.com/office/powerpoint/2010/main" val="6897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What is communication?</a:t>
            </a:r>
          </a:p>
          <a:p>
            <a:endParaRPr lang="en-US" dirty="0"/>
          </a:p>
          <a:p>
            <a:r>
              <a:rPr lang="en-US" b="1" dirty="0"/>
              <a:t>Quality of Communication:</a:t>
            </a:r>
          </a:p>
          <a:p>
            <a:r>
              <a:rPr lang="en-US" b="1" dirty="0"/>
              <a:t>External factors- </a:t>
            </a:r>
            <a:r>
              <a:rPr lang="en-US" dirty="0"/>
              <a:t>related to the complexity of the network and the number of devices a message must pass through</a:t>
            </a:r>
          </a:p>
          <a:p>
            <a:r>
              <a:rPr lang="en-US" b="1" dirty="0" err="1"/>
              <a:t>Eg</a:t>
            </a:r>
            <a:r>
              <a:rPr lang="en-US" b="1" dirty="0"/>
              <a:t>., </a:t>
            </a:r>
            <a:r>
              <a:rPr lang="en-US" dirty="0"/>
              <a:t>The number of other messages being transmitted simultaneously on the communication network</a:t>
            </a:r>
            <a:endParaRPr lang="en-US" b="1" dirty="0"/>
          </a:p>
          <a:p>
            <a:r>
              <a:rPr lang="en-US" b="1" dirty="0"/>
              <a:t>Internal factors-</a:t>
            </a:r>
            <a:r>
              <a:rPr lang="en-US" dirty="0"/>
              <a:t>elated to the nature of the message itself.</a:t>
            </a:r>
            <a:endParaRPr lang="en-US" b="1" dirty="0"/>
          </a:p>
          <a:p>
            <a:r>
              <a:rPr lang="en-US" dirty="0"/>
              <a:t>   </a:t>
            </a:r>
            <a:r>
              <a:rPr lang="en-US" dirty="0" err="1"/>
              <a:t>eg</a:t>
            </a:r>
            <a:r>
              <a:rPr lang="en-US" dirty="0"/>
              <a:t>., The size of the message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12</a:t>
            </a:fld>
            <a:endParaRPr lang="en-US"/>
          </a:p>
        </p:txBody>
      </p:sp>
    </p:spTree>
    <p:extLst>
      <p:ext uri="{BB962C8B-B14F-4D97-AF65-F5344CB8AC3E}">
        <p14:creationId xmlns:p14="http://schemas.microsoft.com/office/powerpoint/2010/main" val="35130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a platform</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Our dependency of networks has become essential for personal as well as business lives</a:t>
            </a:r>
          </a:p>
          <a:p>
            <a:pPr>
              <a:buFont typeface="Wingdings" panose="05000000000000000000" pitchFamily="2" charset="2"/>
              <a:buChar char="§"/>
            </a:pPr>
            <a:r>
              <a:rPr lang="en-US" dirty="0"/>
              <a:t>Networks are the platforms on which to run businesses, to address emergencies, to inform individuals, and to support education, science, and government.</a:t>
            </a:r>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13</a:t>
            </a:fld>
            <a:endParaRPr lang="en-US"/>
          </a:p>
        </p:txBody>
      </p:sp>
    </p:spTree>
    <p:extLst>
      <p:ext uri="{BB962C8B-B14F-4D97-AF65-F5344CB8AC3E}">
        <p14:creationId xmlns:p14="http://schemas.microsoft.com/office/powerpoint/2010/main" val="20773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platform</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Early data networks were limited to exchanging character-based information between connected computer systems. </a:t>
            </a:r>
          </a:p>
          <a:p>
            <a:pPr>
              <a:buFont typeface="Wingdings" panose="05000000000000000000" pitchFamily="2" charset="2"/>
              <a:buChar char="§"/>
            </a:pPr>
            <a:r>
              <a:rPr lang="en-US" dirty="0"/>
              <a:t>Current networks have evolved to carry voice, video streams, text, and graphics between many different types of devices.</a:t>
            </a:r>
          </a:p>
          <a:p>
            <a:pPr>
              <a:buFont typeface="Wingdings" panose="05000000000000000000" pitchFamily="2" charset="2"/>
              <a:buChar char="§"/>
            </a:pPr>
            <a:endParaRPr lang="en-US" dirty="0"/>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pic>
        <p:nvPicPr>
          <p:cNvPr id="2050" name="Picture 2" descr="Fig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78" y="2667000"/>
            <a:ext cx="7591244"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EDE6C07-4D23-4B5F-A2CA-6DC542D0D4A5}" type="slidenum">
              <a:rPr lang="en-US" smtClean="0"/>
              <a:t>14</a:t>
            </a:fld>
            <a:endParaRPr lang="en-US"/>
          </a:p>
        </p:txBody>
      </p:sp>
    </p:spTree>
    <p:extLst>
      <p:ext uri="{BB962C8B-B14F-4D97-AF65-F5344CB8AC3E}">
        <p14:creationId xmlns:p14="http://schemas.microsoft.com/office/powerpoint/2010/main" val="111283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platform</a:t>
            </a:r>
          </a:p>
        </p:txBody>
      </p:sp>
      <p:sp>
        <p:nvSpPr>
          <p:cNvPr id="3" name="Content Placeholder 2"/>
          <p:cNvSpPr>
            <a:spLocks noGrp="1"/>
          </p:cNvSpPr>
          <p:nvPr>
            <p:ph idx="1"/>
          </p:nvPr>
        </p:nvSpPr>
        <p:spPr>
          <a:xfrm>
            <a:off x="457200" y="1219200"/>
            <a:ext cx="8229600" cy="5181600"/>
          </a:xfrm>
        </p:spPr>
        <p:txBody>
          <a:bodyPr>
            <a:normAutofit/>
          </a:bodyPr>
          <a:lstStyle/>
          <a:p>
            <a:pPr marL="0" indent="0">
              <a:buNone/>
            </a:pPr>
            <a:r>
              <a:rPr lang="en-US" dirty="0"/>
              <a:t>Four basic characteristics that the N/w architectures need to address in order to meet user expectations:</a:t>
            </a:r>
          </a:p>
          <a:p>
            <a:pPr marL="0" indent="0">
              <a:buNone/>
            </a:pPr>
            <a:endParaRPr lang="en-US" dirty="0"/>
          </a:p>
          <a:p>
            <a:r>
              <a:rPr lang="en-US" dirty="0"/>
              <a:t>Fault tolerance: how networks can manage unexpected equipment failure</a:t>
            </a:r>
          </a:p>
          <a:p>
            <a:r>
              <a:rPr lang="en-US" dirty="0"/>
              <a:t>Scalability: a network that will be able to efficiently expand</a:t>
            </a:r>
          </a:p>
          <a:p>
            <a:r>
              <a:rPr lang="en-US" dirty="0" err="1"/>
              <a:t>QoS</a:t>
            </a:r>
            <a:r>
              <a:rPr lang="en-US" dirty="0"/>
              <a:t>: network can prioritize network traffic to provide users with reliable quality of service,</a:t>
            </a:r>
          </a:p>
          <a:p>
            <a:r>
              <a:rPr lang="en-US" dirty="0"/>
              <a:t>Security: securing information as well as n/w infrastructure</a:t>
            </a:r>
          </a:p>
          <a:p>
            <a:pPr marL="0" indent="0">
              <a:buNone/>
            </a:pPr>
            <a:endParaRPr lang="en-US" dirty="0"/>
          </a:p>
          <a:p>
            <a:pPr>
              <a:buFont typeface="Wingdings" panose="05000000000000000000" pitchFamily="2" charset="2"/>
              <a:buChar char="§"/>
            </a:pPr>
            <a:endParaRPr lang="en-US" dirty="0"/>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15</a:t>
            </a:fld>
            <a:endParaRPr lang="en-US"/>
          </a:p>
        </p:txBody>
      </p:sp>
    </p:spTree>
    <p:extLst>
      <p:ext uri="{BB962C8B-B14F-4D97-AF65-F5344CB8AC3E}">
        <p14:creationId xmlns:p14="http://schemas.microsoft.com/office/powerpoint/2010/main" val="127494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US" b="1" dirty="0"/>
              <a:t>End devices</a:t>
            </a:r>
            <a:r>
              <a:rPr lang="en-US" dirty="0"/>
              <a:t>: interface between users and the underlying communication network.</a:t>
            </a:r>
          </a:p>
          <a:p>
            <a:r>
              <a:rPr lang="en-US" dirty="0" err="1"/>
              <a:t>Eg</a:t>
            </a:r>
            <a:r>
              <a:rPr lang="en-US" dirty="0"/>
              <a:t>., Computers (work stations, laptops, file servers, web servers)</a:t>
            </a:r>
          </a:p>
          <a:p>
            <a:r>
              <a:rPr lang="en-US" dirty="0"/>
              <a:t>A </a:t>
            </a:r>
            <a:r>
              <a:rPr lang="en-US" b="1" i="1" dirty="0"/>
              <a:t>host device</a:t>
            </a:r>
            <a:r>
              <a:rPr lang="en-US" dirty="0"/>
              <a:t> is either the source or destination of a message transmitted over the network.</a:t>
            </a:r>
          </a:p>
          <a:p>
            <a:r>
              <a:rPr lang="en-US" b="1" dirty="0"/>
              <a:t>Intermediary devices</a:t>
            </a:r>
            <a:r>
              <a:rPr lang="en-US" dirty="0"/>
              <a:t>: </a:t>
            </a:r>
            <a:r>
              <a:rPr lang="en-IN" dirty="0"/>
              <a:t>interconnect end devices, multiple individual networks</a:t>
            </a:r>
          </a:p>
          <a:p>
            <a:r>
              <a:rPr lang="en-IN" dirty="0" err="1"/>
              <a:t>Eg</a:t>
            </a:r>
            <a:r>
              <a:rPr lang="en-IN" dirty="0"/>
              <a:t>.,switches, routers</a:t>
            </a:r>
            <a:endParaRPr lang="en-US" dirty="0"/>
          </a:p>
          <a:p>
            <a:r>
              <a:rPr lang="en-US" b="1" dirty="0"/>
              <a:t>Network media: </a:t>
            </a:r>
            <a:r>
              <a:rPr lang="en-US" dirty="0"/>
              <a:t>The medium provides the channel over which the message travels from source to destination.</a:t>
            </a:r>
          </a:p>
          <a:p>
            <a:r>
              <a:rPr lang="en-US" dirty="0" err="1"/>
              <a:t>Eg</a:t>
            </a:r>
            <a:r>
              <a:rPr lang="en-US" dirty="0"/>
              <a:t>., Copper wires, fiber-optic cables and wireless  transmission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16</a:t>
            </a:fld>
            <a:endParaRPr lang="en-US"/>
          </a:p>
        </p:txBody>
      </p:sp>
    </p:spTree>
    <p:extLst>
      <p:ext uri="{BB962C8B-B14F-4D97-AF65-F5344CB8AC3E}">
        <p14:creationId xmlns:p14="http://schemas.microsoft.com/office/powerpoint/2010/main" val="51216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IN" b="1" dirty="0"/>
              <a:t>Network representation: </a:t>
            </a:r>
          </a:p>
          <a:p>
            <a:r>
              <a:rPr lang="en-US" dirty="0"/>
              <a:t>A diagram provides an easy way to understand the way the devices in a large network are connected, known as topology diagram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17</a:t>
            </a:fld>
            <a:endParaRPr lang="en-US"/>
          </a:p>
        </p:txBody>
      </p:sp>
      <p:pic>
        <p:nvPicPr>
          <p:cNvPr id="1026" name="Picture 2" descr="Figure 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1649"/>
            <a:ext cx="4760002" cy="399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70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Topology </a:t>
            </a:r>
          </a:p>
        </p:txBody>
      </p:sp>
      <p:sp>
        <p:nvSpPr>
          <p:cNvPr id="3" name="Content Placeholder 2"/>
          <p:cNvSpPr>
            <a:spLocks noGrp="1"/>
          </p:cNvSpPr>
          <p:nvPr>
            <p:ph idx="1"/>
          </p:nvPr>
        </p:nvSpPr>
        <p:spPr>
          <a:xfrm>
            <a:off x="457200" y="1219200"/>
            <a:ext cx="8229600" cy="4906963"/>
          </a:xfrm>
        </p:spPr>
        <p:txBody>
          <a:bodyPr>
            <a:normAutofit/>
          </a:bodyPr>
          <a:lstStyle/>
          <a:p>
            <a:r>
              <a:rPr lang="en-US" altLang="en-US" dirty="0"/>
              <a:t>Network topology is the </a:t>
            </a:r>
          </a:p>
          <a:p>
            <a:r>
              <a:rPr lang="en-US" altLang="en-US" dirty="0"/>
              <a:t>physical interconnection of </a:t>
            </a:r>
          </a:p>
          <a:p>
            <a:r>
              <a:rPr lang="en-US" altLang="en-US" dirty="0"/>
              <a:t>the elements of a computer </a:t>
            </a:r>
          </a:p>
          <a:p>
            <a:r>
              <a:rPr lang="en-US" altLang="en-US" dirty="0"/>
              <a:t>Network</a:t>
            </a:r>
          </a:p>
          <a:p>
            <a:r>
              <a:rPr lang="en-US" dirty="0"/>
              <a:t>Types:</a:t>
            </a:r>
          </a:p>
          <a:p>
            <a:r>
              <a:rPr lang="en-US" dirty="0"/>
              <a:t>Bus</a:t>
            </a:r>
          </a:p>
          <a:p>
            <a:r>
              <a:rPr lang="en-US" dirty="0"/>
              <a:t>Ring</a:t>
            </a:r>
          </a:p>
          <a:p>
            <a:r>
              <a:rPr lang="en-US" dirty="0"/>
              <a:t>Star</a:t>
            </a:r>
          </a:p>
          <a:p>
            <a:r>
              <a:rPr lang="en-US" dirty="0"/>
              <a:t>Mesh</a:t>
            </a:r>
          </a:p>
          <a:p>
            <a:r>
              <a:rPr lang="en-US" dirty="0"/>
              <a:t>Hybrid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18</a:t>
            </a:fld>
            <a:endParaRPr lang="en-US"/>
          </a:p>
        </p:txBody>
      </p:sp>
      <p:pic>
        <p:nvPicPr>
          <p:cNvPr id="5" name="Picture 2" descr="Fig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970" y="679917"/>
            <a:ext cx="34290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3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92919" y="499533"/>
            <a:ext cx="8079581" cy="643467"/>
          </a:xfrm>
        </p:spPr>
        <p:txBody>
          <a:bodyPr>
            <a:normAutofit fontScale="90000"/>
          </a:bodyPr>
          <a:lstStyle/>
          <a:p>
            <a:pPr eaLnBrk="1" hangingPunct="1"/>
            <a:r>
              <a:rPr lang="en-US" altLang="en-US" dirty="0"/>
              <a:t>BUS Topology</a:t>
            </a:r>
          </a:p>
        </p:txBody>
      </p:sp>
      <p:sp>
        <p:nvSpPr>
          <p:cNvPr id="27651" name="Rectangle 3"/>
          <p:cNvSpPr>
            <a:spLocks noGrp="1" noChangeArrowheads="1"/>
          </p:cNvSpPr>
          <p:nvPr>
            <p:ph type="body" idx="1"/>
          </p:nvPr>
        </p:nvSpPr>
        <p:spPr>
          <a:xfrm>
            <a:off x="274638" y="1074738"/>
            <a:ext cx="8220075" cy="5372100"/>
          </a:xfrm>
        </p:spPr>
        <p:txBody>
          <a:bodyPr>
            <a:normAutofit lnSpcReduction="10000"/>
          </a:bodyPr>
          <a:lstStyle/>
          <a:p>
            <a:pPr marL="342900" indent="-342900" algn="just"/>
            <a:r>
              <a:rPr lang="en-US" altLang="en-US" sz="2500" dirty="0"/>
              <a:t> In a bus network, </a:t>
            </a:r>
            <a:r>
              <a:rPr lang="en-US" dirty="0"/>
              <a:t>every device is connected to a single cable that runs from one end of the network to the other</a:t>
            </a:r>
          </a:p>
          <a:p>
            <a:pPr marL="342900" indent="-342900" algn="just"/>
            <a:r>
              <a:rPr lang="en-US" altLang="en-US" sz="2500" dirty="0"/>
              <a:t>at any instant at most one machine is the master and is allowed  to transmit.</a:t>
            </a:r>
          </a:p>
          <a:p>
            <a:pPr marL="342900" indent="-342900" algn="just" eaLnBrk="1" hangingPunct="1"/>
            <a:r>
              <a:rPr lang="en-US" altLang="en-US" sz="2500" dirty="0"/>
              <a:t>All other machines are required to refrain from sending.</a:t>
            </a:r>
          </a:p>
          <a:p>
            <a:pPr marL="342900" indent="-342900" algn="just" eaLnBrk="1" hangingPunct="1"/>
            <a:r>
              <a:rPr lang="en-US" altLang="en-US" sz="2500" dirty="0"/>
              <a:t> Some mechanism is needed to resolve conflicts when two or machines want to transmit simultaneously.</a:t>
            </a:r>
          </a:p>
          <a:p>
            <a:pPr marL="342900" indent="-342900" algn="just" eaLnBrk="1" hangingPunct="1"/>
            <a:r>
              <a:rPr lang="en-US" altLang="en-US" sz="2500" dirty="0"/>
              <a:t> For example : IEEE 802.3, Ethernet.</a:t>
            </a:r>
          </a:p>
          <a:p>
            <a:pPr marL="342900" indent="-342900" algn="just" eaLnBrk="1" hangingPunct="1"/>
            <a:r>
              <a:rPr lang="en-US" altLang="en-US" sz="2500" dirty="0"/>
              <a:t> Computers on an Ethernet can </a:t>
            </a:r>
          </a:p>
          <a:p>
            <a:pPr marL="342900" indent="-342900" algn="just" eaLnBrk="1" hangingPunct="1"/>
            <a:r>
              <a:rPr lang="en-US" altLang="en-US" sz="2500" dirty="0"/>
              <a:t>transmit when ever they want to; </a:t>
            </a:r>
          </a:p>
          <a:p>
            <a:pPr marL="342900" indent="-342900" algn="just" eaLnBrk="1" hangingPunct="1"/>
            <a:r>
              <a:rPr lang="en-US" altLang="en-US" sz="2500" dirty="0"/>
              <a:t>if two or more packets collide, </a:t>
            </a:r>
          </a:p>
          <a:p>
            <a:pPr marL="342900" indent="-342900" algn="just" eaLnBrk="1" hangingPunct="1"/>
            <a:r>
              <a:rPr lang="en-US" altLang="en-US" sz="2500" dirty="0"/>
              <a:t>each computer just waits a random</a:t>
            </a:r>
          </a:p>
          <a:p>
            <a:pPr marL="342900" indent="-342900" algn="just" eaLnBrk="1" hangingPunct="1"/>
            <a:r>
              <a:rPr lang="en-US" altLang="en-US" sz="2500" dirty="0"/>
              <a:t> time and tries again later.</a:t>
            </a:r>
          </a:p>
          <a:p>
            <a:pPr marL="342900" indent="-342900" algn="just" eaLnBrk="1" hangingPunct="1">
              <a:buFontTx/>
              <a:buNone/>
            </a:pPr>
            <a:endParaRPr lang="en-US" altLang="en-US" sz="2500" dirty="0"/>
          </a:p>
        </p:txBody>
      </p:sp>
      <p:pic>
        <p:nvPicPr>
          <p:cNvPr id="4098" name="Picture 2" descr="https://upload.wikimedia.org/wikipedia/commons/thumb/4/47/BusNetwork.svg/800px-BusNetwor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4662" y="3352800"/>
            <a:ext cx="3017838" cy="291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22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200" b="1" dirty="0"/>
              <a:t>Contents</a:t>
            </a:r>
            <a:endParaRPr lang="en-US" sz="2200" dirty="0"/>
          </a:p>
        </p:txBody>
      </p:sp>
      <p:sp>
        <p:nvSpPr>
          <p:cNvPr id="5" name="Content Placeholder 4"/>
          <p:cNvSpPr>
            <a:spLocks noGrp="1"/>
          </p:cNvSpPr>
          <p:nvPr>
            <p:ph idx="1"/>
          </p:nvPr>
        </p:nvSpPr>
        <p:spPr>
          <a:xfrm>
            <a:off x="457200" y="1066800"/>
            <a:ext cx="8229600" cy="5410200"/>
          </a:xfrm>
        </p:spPr>
        <p:txBody>
          <a:bodyPr>
            <a:normAutofit lnSpcReduction="10000"/>
          </a:bodyPr>
          <a:lstStyle/>
          <a:p>
            <a:r>
              <a:rPr lang="en-US" dirty="0">
                <a:solidFill>
                  <a:srgbClr val="FFC000"/>
                </a:solidFill>
              </a:rPr>
              <a:t>Communicating in a network centric world</a:t>
            </a:r>
          </a:p>
          <a:p>
            <a:r>
              <a:rPr lang="en-US" dirty="0">
                <a:solidFill>
                  <a:srgbClr val="FFC000"/>
                </a:solidFill>
              </a:rPr>
              <a:t>Network as a platform</a:t>
            </a:r>
          </a:p>
          <a:p>
            <a:r>
              <a:rPr lang="en-US" dirty="0"/>
              <a:t>Architecture of the Internet</a:t>
            </a:r>
          </a:p>
          <a:p>
            <a:r>
              <a:rPr lang="en-US" dirty="0">
                <a:solidFill>
                  <a:srgbClr val="FFC000"/>
                </a:solidFill>
              </a:rPr>
              <a:t>Classification of Networks</a:t>
            </a:r>
          </a:p>
          <a:p>
            <a:r>
              <a:rPr lang="en-US" dirty="0"/>
              <a:t>Layered Models</a:t>
            </a:r>
          </a:p>
          <a:p>
            <a:r>
              <a:rPr lang="en-US" dirty="0"/>
              <a:t>Network Addressing</a:t>
            </a:r>
          </a:p>
          <a:p>
            <a:r>
              <a:rPr lang="en-US" dirty="0">
                <a:solidFill>
                  <a:srgbClr val="FFC000"/>
                </a:solidFill>
              </a:rPr>
              <a:t>Components of Network</a:t>
            </a:r>
          </a:p>
          <a:p>
            <a:r>
              <a:rPr lang="en-US" dirty="0">
                <a:solidFill>
                  <a:srgbClr val="FFC000"/>
                </a:solidFill>
              </a:rPr>
              <a:t>Topology</a:t>
            </a:r>
          </a:p>
          <a:p>
            <a:r>
              <a:rPr lang="en-US" dirty="0"/>
              <a:t>Transmission modes</a:t>
            </a:r>
          </a:p>
          <a:p>
            <a:r>
              <a:rPr lang="en-US" dirty="0"/>
              <a:t>Internetworking devices</a:t>
            </a:r>
          </a:p>
          <a:p>
            <a:r>
              <a:rPr lang="en-US" u="sng" dirty="0"/>
              <a:t>Ref Book: Mark Dye et.al, “Network Fundamentals”, CCNA Exploration Companion </a:t>
            </a:r>
            <a:r>
              <a:rPr lang="en-IN" u="sng" dirty="0"/>
              <a:t>Guide, Cisco Press</a:t>
            </a:r>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a:t>
            </a:fld>
            <a:endParaRPr lang="en-US"/>
          </a:p>
        </p:txBody>
      </p:sp>
    </p:spTree>
    <p:extLst>
      <p:ext uri="{BB962C8B-B14F-4D97-AF65-F5344CB8AC3E}">
        <p14:creationId xmlns:p14="http://schemas.microsoft.com/office/powerpoint/2010/main" val="14408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RING Topology</a:t>
            </a:r>
          </a:p>
        </p:txBody>
      </p:sp>
      <p:sp>
        <p:nvSpPr>
          <p:cNvPr id="28675" name="Rectangle 3"/>
          <p:cNvSpPr>
            <a:spLocks noGrp="1" noChangeArrowheads="1"/>
          </p:cNvSpPr>
          <p:nvPr>
            <p:ph type="body" idx="1"/>
          </p:nvPr>
        </p:nvSpPr>
        <p:spPr>
          <a:xfrm>
            <a:off x="274638" y="1074738"/>
            <a:ext cx="8220075" cy="5372100"/>
          </a:xfrm>
        </p:spPr>
        <p:txBody>
          <a:bodyPr/>
          <a:lstStyle/>
          <a:p>
            <a:pPr marL="342900" indent="-342900" algn="just" eaLnBrk="1" hangingPunct="1"/>
            <a:r>
              <a:rPr lang="en-US" altLang="en-US" sz="2800" dirty="0"/>
              <a:t>each computer is connected to the network in a closed loop or ring. </a:t>
            </a:r>
          </a:p>
          <a:p>
            <a:pPr marL="342900" indent="-342900" algn="just" eaLnBrk="1" hangingPunct="1"/>
            <a:r>
              <a:rPr lang="en-US" altLang="en-US" sz="2800" dirty="0"/>
              <a:t>Each machine or computer has a unique address that is used for identification purposes. </a:t>
            </a:r>
          </a:p>
          <a:p>
            <a:pPr marL="342900" indent="-342900" algn="just" eaLnBrk="1" hangingPunct="1"/>
            <a:r>
              <a:rPr lang="en-US" altLang="en-US" sz="2800" dirty="0"/>
              <a:t>The signal passes through each machine or computer connected to the ring in one direction. </a:t>
            </a:r>
          </a:p>
          <a:p>
            <a:pPr marL="342900" indent="-342900" algn="just" eaLnBrk="1" hangingPunct="1"/>
            <a:r>
              <a:rPr lang="en-US" altLang="en-US" sz="2800" dirty="0"/>
              <a:t>Ring topologies typically utilize a token passing scheme, used to control access to the network. </a:t>
            </a:r>
          </a:p>
          <a:p>
            <a:pPr marL="342900" indent="-342900" algn="just" eaLnBrk="1" hangingPunct="1"/>
            <a:r>
              <a:rPr lang="en-US" altLang="en-US" sz="2800" dirty="0"/>
              <a:t>By utilizing this scheme, only one machine can transmit on the network at a time.</a:t>
            </a:r>
            <a:endParaRPr lang="en-US" altLang="en-US" sz="2500" dirty="0"/>
          </a:p>
        </p:txBody>
      </p:sp>
    </p:spTree>
    <p:extLst>
      <p:ext uri="{BB962C8B-B14F-4D97-AF65-F5344CB8AC3E}">
        <p14:creationId xmlns:p14="http://schemas.microsoft.com/office/powerpoint/2010/main" val="214698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RING Topology</a:t>
            </a:r>
          </a:p>
        </p:txBody>
      </p:sp>
      <p:sp>
        <p:nvSpPr>
          <p:cNvPr id="29699" name="Rectangle 3"/>
          <p:cNvSpPr>
            <a:spLocks noGrp="1" noChangeArrowheads="1"/>
          </p:cNvSpPr>
          <p:nvPr>
            <p:ph type="body" idx="1"/>
          </p:nvPr>
        </p:nvSpPr>
        <p:spPr>
          <a:xfrm>
            <a:off x="274638" y="1074738"/>
            <a:ext cx="8220075" cy="5372100"/>
          </a:xfrm>
        </p:spPr>
        <p:txBody>
          <a:bodyPr/>
          <a:lstStyle/>
          <a:p>
            <a:pPr marL="342900" indent="-342900" algn="just" eaLnBrk="1" hangingPunct="1"/>
            <a:r>
              <a:rPr lang="en-US" altLang="en-US" sz="2800" dirty="0"/>
              <a:t>The machines or computers connected to the ring act as signal boosters or repeaters which strengthen the signals that transverse the network. </a:t>
            </a:r>
          </a:p>
          <a:p>
            <a:pPr marL="342900" indent="-342900" algn="just" eaLnBrk="1" hangingPunct="1"/>
            <a:r>
              <a:rPr lang="en-US" altLang="en-US" sz="2800" dirty="0"/>
              <a:t>The primary disadvantage of ring topology is the failure of one machine will cause the entire network to fail.</a:t>
            </a:r>
            <a:r>
              <a:rPr lang="en-US" altLang="en-US" sz="2500" dirty="0"/>
              <a:t> </a:t>
            </a:r>
          </a:p>
        </p:txBody>
      </p:sp>
      <p:pic>
        <p:nvPicPr>
          <p:cNvPr id="2050" name="Picture 2" descr="https://upload.wikimedia.org/wikipedia/commons/thumb/7/75/RingNetwork.svg/220px-Ring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3352800"/>
            <a:ext cx="2095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51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Star  Topology</a:t>
            </a:r>
          </a:p>
        </p:txBody>
      </p:sp>
      <p:sp>
        <p:nvSpPr>
          <p:cNvPr id="29699" name="Rectangle 3"/>
          <p:cNvSpPr>
            <a:spLocks noGrp="1" noChangeArrowheads="1"/>
          </p:cNvSpPr>
          <p:nvPr>
            <p:ph type="body" idx="1"/>
          </p:nvPr>
        </p:nvSpPr>
        <p:spPr>
          <a:xfrm>
            <a:off x="274638" y="1074738"/>
            <a:ext cx="8220075" cy="5372100"/>
          </a:xfrm>
        </p:spPr>
        <p:txBody>
          <a:bodyPr/>
          <a:lstStyle/>
          <a:p>
            <a:pPr marL="342900" indent="-342900" algn="just"/>
            <a:r>
              <a:rPr lang="en-US" dirty="0"/>
              <a:t>every node is connected to a central node called a hub or switch</a:t>
            </a:r>
          </a:p>
          <a:p>
            <a:pPr marL="342900" indent="-342900" algn="just"/>
            <a:endParaRPr lang="en-US" altLang="en-US" sz="2500" dirty="0"/>
          </a:p>
        </p:txBody>
      </p:sp>
      <p:pic>
        <p:nvPicPr>
          <p:cNvPr id="6146" name="Picture 2" descr="https://upload.wikimedia.org/wikipedia/commons/thumb/d/d0/StarNetwork.svg/220px-Star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2057400"/>
            <a:ext cx="2095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54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IN" b="1" dirty="0"/>
              <a:t>Important terms: </a:t>
            </a:r>
          </a:p>
          <a:p>
            <a:r>
              <a:rPr lang="en-US" b="1" dirty="0"/>
              <a:t>Network interface card (NIC):</a:t>
            </a:r>
            <a:r>
              <a:rPr lang="en-US" dirty="0"/>
              <a:t> Provides the physical connection to the network at the PC or other host device. The media connecting the PC to the networking device plugs directly into the NIC (also known as a LAN adapter).</a:t>
            </a:r>
          </a:p>
          <a:p>
            <a:r>
              <a:rPr lang="en-US" b="1" dirty="0"/>
              <a:t>Physical port:</a:t>
            </a:r>
            <a:r>
              <a:rPr lang="en-US" dirty="0"/>
              <a:t> A connector or outlet on a networking device where the media is connected to a host or other networking device.</a:t>
            </a:r>
          </a:p>
          <a:p>
            <a:r>
              <a:rPr lang="en-US" b="1" dirty="0"/>
              <a:t>Interface:</a:t>
            </a:r>
            <a:r>
              <a:rPr lang="en-US" dirty="0"/>
              <a:t> Specialized ports on an internetworking device that connect to individual networks. Because routers are used to interconnect networks, the ports on a router are referred to as network interfaces.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23</a:t>
            </a:fld>
            <a:endParaRPr lang="en-US"/>
          </a:p>
        </p:txBody>
      </p:sp>
    </p:spTree>
    <p:extLst>
      <p:ext uri="{BB962C8B-B14F-4D97-AF65-F5344CB8AC3E}">
        <p14:creationId xmlns:p14="http://schemas.microsoft.com/office/powerpoint/2010/main" val="3210261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a:t>
            </a: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a:t>Depends on:</a:t>
            </a:r>
          </a:p>
          <a:p>
            <a:r>
              <a:rPr lang="en-US" dirty="0"/>
              <a:t>Size of the area covered</a:t>
            </a:r>
          </a:p>
          <a:p>
            <a:r>
              <a:rPr lang="en-US" dirty="0"/>
              <a:t>Number of users connected</a:t>
            </a:r>
          </a:p>
          <a:p>
            <a:r>
              <a:rPr lang="en-US" dirty="0"/>
              <a:t>Number and types of services available</a:t>
            </a:r>
          </a:p>
          <a:p>
            <a:pPr marL="0" indent="0">
              <a:buNone/>
            </a:pPr>
            <a:endParaRPr lang="en-US" dirty="0"/>
          </a:p>
          <a:p>
            <a:pPr marL="0" indent="0">
              <a:buNone/>
            </a:pPr>
            <a:r>
              <a:rPr lang="en-US" dirty="0"/>
              <a:t>Types:</a:t>
            </a:r>
          </a:p>
          <a:p>
            <a:pPr marL="0" indent="0">
              <a:buNone/>
            </a:pPr>
            <a:r>
              <a:rPr lang="en-US" dirty="0"/>
              <a:t>LAN</a:t>
            </a:r>
          </a:p>
          <a:p>
            <a:pPr marL="0" indent="0">
              <a:buNone/>
            </a:pPr>
            <a:r>
              <a:rPr lang="en-US" dirty="0"/>
              <a:t>MAN</a:t>
            </a:r>
          </a:p>
          <a:p>
            <a:pPr marL="0" indent="0">
              <a:buNone/>
            </a:pPr>
            <a:r>
              <a:rPr lang="en-US" dirty="0"/>
              <a:t>WAN</a:t>
            </a:r>
          </a:p>
          <a:p>
            <a:pPr marL="0" indent="0">
              <a:buNone/>
            </a:pPr>
            <a:r>
              <a:rPr lang="en-US" dirty="0"/>
              <a:t>Wireless network</a:t>
            </a:r>
          </a:p>
          <a:p>
            <a:pPr marL="0" indent="0">
              <a:buNone/>
            </a:pPr>
            <a:r>
              <a:rPr lang="en-US" dirty="0"/>
              <a:t>Internet</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24</a:t>
            </a:fld>
            <a:endParaRPr lang="en-US"/>
          </a:p>
        </p:txBody>
      </p:sp>
    </p:spTree>
    <p:extLst>
      <p:ext uri="{BB962C8B-B14F-4D97-AF65-F5344CB8AC3E}">
        <p14:creationId xmlns:p14="http://schemas.microsoft.com/office/powerpoint/2010/main" val="383321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LAN</a:t>
            </a:r>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a:t>spans a small geographical area</a:t>
            </a:r>
          </a:p>
          <a:p>
            <a:pPr marL="0" indent="0">
              <a:buNone/>
            </a:pPr>
            <a:endParaRPr lang="en-US" dirty="0"/>
          </a:p>
          <a:p>
            <a:r>
              <a:rPr lang="en-US" dirty="0"/>
              <a:t>LANs interconnect end devices in a limited area such as a home, school, office building, or campus.</a:t>
            </a:r>
          </a:p>
          <a:p>
            <a:r>
              <a:rPr lang="en-US" dirty="0"/>
              <a:t>A LAN is usually administered by a single organization or individual. The administrative control that governs the security and access control policies are enforced on the network level.</a:t>
            </a:r>
          </a:p>
          <a:p>
            <a:r>
              <a:rPr lang="en-US" dirty="0"/>
              <a:t>LANs provide high-speed bandwidth to internal end devices and intermediary devices.</a:t>
            </a:r>
          </a:p>
          <a:p>
            <a:pPr marL="0" indent="0" algn="just">
              <a:buNone/>
            </a:pPr>
            <a:r>
              <a:rPr lang="en-US" altLang="en-US" dirty="0"/>
              <a:t>LANs run at speed s of 10 Mbps to 100 Mbps.</a:t>
            </a:r>
          </a:p>
          <a:p>
            <a:pPr marL="342900" indent="-342900" algn="just"/>
            <a:endParaRPr lang="en-US" altLang="en-US" dirty="0"/>
          </a:p>
          <a:p>
            <a:pPr marL="0" indent="0" algn="just">
              <a:buNone/>
            </a:pPr>
            <a:r>
              <a:rPr lang="en-US" altLang="en-US" dirty="0"/>
              <a:t> Newer LANs operate </a:t>
            </a:r>
            <a:r>
              <a:rPr lang="en-US" altLang="en-US" dirty="0" err="1"/>
              <a:t>upto</a:t>
            </a:r>
            <a:r>
              <a:rPr lang="en-US" altLang="en-US" dirty="0"/>
              <a:t> 10 GBPs.</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25</a:t>
            </a:fld>
            <a:endParaRPr lang="en-US"/>
          </a:p>
        </p:txBody>
      </p:sp>
    </p:spTree>
    <p:extLst>
      <p:ext uri="{BB962C8B-B14F-4D97-AF65-F5344CB8AC3E}">
        <p14:creationId xmlns:p14="http://schemas.microsoft.com/office/powerpoint/2010/main" val="2812719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MAN</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t>A network infrastructure that spans a physical area larger than a LAN but smaller than a WAN (for example, a city). </a:t>
            </a:r>
          </a:p>
          <a:p>
            <a:pPr marL="0" indent="0">
              <a:buNone/>
            </a:pPr>
            <a:r>
              <a:rPr lang="en-US" dirty="0"/>
              <a:t>MANs are typically operated by a single entity such as a large organization.</a:t>
            </a:r>
          </a:p>
          <a:p>
            <a:r>
              <a:rPr lang="en-US" altLang="en-US" dirty="0"/>
              <a:t>Example: A MAN is the cable television network available in many cities.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26</a:t>
            </a:fld>
            <a:endParaRPr lang="en-US"/>
          </a:p>
        </p:txBody>
      </p:sp>
    </p:spTree>
    <p:extLst>
      <p:ext uri="{BB962C8B-B14F-4D97-AF65-F5344CB8AC3E}">
        <p14:creationId xmlns:p14="http://schemas.microsoft.com/office/powerpoint/2010/main" val="195136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WAN</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t>spans a wide geographical area. </a:t>
            </a:r>
          </a:p>
          <a:p>
            <a:pPr marL="0" indent="0">
              <a:buNone/>
            </a:pPr>
            <a:endParaRPr lang="en-US" dirty="0"/>
          </a:p>
          <a:p>
            <a:pPr marL="0" indent="0">
              <a:buNone/>
            </a:pPr>
            <a:r>
              <a:rPr lang="en-US" dirty="0"/>
              <a:t>WANs interconnect LANs over wide geographical areas such as between cities, states, provinces, countries, or continents.</a:t>
            </a:r>
          </a:p>
          <a:p>
            <a:r>
              <a:rPr lang="en-US" dirty="0"/>
              <a:t>WANs are usually administered by multiple service providers.</a:t>
            </a:r>
          </a:p>
          <a:p>
            <a:r>
              <a:rPr lang="en-US" dirty="0"/>
              <a:t>WANs typically provide slower-speed links between LANs.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27</a:t>
            </a:fld>
            <a:endParaRPr lang="en-US"/>
          </a:p>
        </p:txBody>
      </p:sp>
    </p:spTree>
    <p:extLst>
      <p:ext uri="{BB962C8B-B14F-4D97-AF65-F5344CB8AC3E}">
        <p14:creationId xmlns:p14="http://schemas.microsoft.com/office/powerpoint/2010/main" val="333954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Concluding Remarks</a:t>
            </a:r>
          </a:p>
        </p:txBody>
      </p:sp>
      <p:sp>
        <p:nvSpPr>
          <p:cNvPr id="3" name="Content Placeholder 2"/>
          <p:cNvSpPr>
            <a:spLocks noGrp="1"/>
          </p:cNvSpPr>
          <p:nvPr>
            <p:ph idx="1"/>
          </p:nvPr>
        </p:nvSpPr>
        <p:spPr>
          <a:xfrm>
            <a:off x="457200" y="1219200"/>
            <a:ext cx="8229600" cy="4906963"/>
          </a:xfrm>
        </p:spPr>
        <p:txBody>
          <a:bodyPr>
            <a:normAutofit/>
          </a:bodyPr>
          <a:lstStyle/>
          <a:p>
            <a:endParaRPr lang="en-US" dirty="0"/>
          </a:p>
          <a:p>
            <a:endParaRPr lang="en-US" dirty="0"/>
          </a:p>
          <a:p>
            <a:r>
              <a:rPr lang="en-US" dirty="0"/>
              <a:t>H/W: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28</a:t>
            </a:fld>
            <a:endParaRPr lang="en-US"/>
          </a:p>
        </p:txBody>
      </p:sp>
    </p:spTree>
    <p:extLst>
      <p:ext uri="{BB962C8B-B14F-4D97-AF65-F5344CB8AC3E}">
        <p14:creationId xmlns:p14="http://schemas.microsoft.com/office/powerpoint/2010/main" val="2490981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EB50B94-8811-44E7-B34E-211B29B69FD3}"/>
              </a:ext>
            </a:extLst>
          </p:cNvPr>
          <p:cNvSpPr>
            <a:spLocks noGrp="1"/>
          </p:cNvSpPr>
          <p:nvPr>
            <p:ph type="title"/>
          </p:nvPr>
        </p:nvSpPr>
        <p:spPr/>
        <p:txBody>
          <a:bodyPr/>
          <a:lstStyle/>
          <a:p>
            <a:r>
              <a:rPr lang="en-US" altLang="en-US"/>
              <a:t>Wireless Networks</a:t>
            </a:r>
            <a:endParaRPr lang="en-IN" altLang="en-US"/>
          </a:p>
        </p:txBody>
      </p:sp>
      <p:sp>
        <p:nvSpPr>
          <p:cNvPr id="40963" name="Content Placeholder 2">
            <a:extLst>
              <a:ext uri="{FF2B5EF4-FFF2-40B4-BE49-F238E27FC236}">
                <a16:creationId xmlns:a16="http://schemas.microsoft.com/office/drawing/2014/main" id="{F41D1B1B-ABDF-466C-A1DC-E6F551A880CD}"/>
              </a:ext>
            </a:extLst>
          </p:cNvPr>
          <p:cNvSpPr>
            <a:spLocks noGrp="1"/>
          </p:cNvSpPr>
          <p:nvPr>
            <p:ph idx="1"/>
          </p:nvPr>
        </p:nvSpPr>
        <p:spPr>
          <a:xfrm>
            <a:off x="96838" y="1662113"/>
            <a:ext cx="9144000" cy="5010150"/>
          </a:xfrm>
        </p:spPr>
        <p:txBody>
          <a:bodyPr/>
          <a:lstStyle/>
          <a:p>
            <a:r>
              <a:rPr lang="en-US" altLang="en-US"/>
              <a:t>Wireless network can be divided into three main categories.</a:t>
            </a:r>
          </a:p>
          <a:p>
            <a:pPr lvl="1"/>
            <a:r>
              <a:rPr lang="en-US" altLang="en-US"/>
              <a:t>System interconnection.</a:t>
            </a:r>
          </a:p>
          <a:p>
            <a:pPr lvl="1"/>
            <a:r>
              <a:rPr lang="en-US" altLang="en-US"/>
              <a:t>Wireless LANs.</a:t>
            </a:r>
          </a:p>
          <a:p>
            <a:pPr lvl="1"/>
            <a:r>
              <a:rPr lang="en-US" altLang="en-US"/>
              <a:t>Wireless WANs.</a:t>
            </a:r>
          </a:p>
          <a:p>
            <a:pPr lvl="1">
              <a:buFontTx/>
              <a:buNone/>
            </a:pP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Q1</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How many nodes were part of the ARPANET in 1969?</a:t>
            </a:r>
          </a:p>
          <a:p>
            <a:r>
              <a:rPr lang="en-US" dirty="0"/>
              <a:t>A) 4</a:t>
            </a:r>
          </a:p>
          <a:p>
            <a:r>
              <a:rPr lang="en-US" dirty="0"/>
              <a:t>B) 5</a:t>
            </a:r>
          </a:p>
          <a:p>
            <a:r>
              <a:rPr lang="en-US" dirty="0"/>
              <a:t>C) 6</a:t>
            </a:r>
          </a:p>
          <a:p>
            <a:r>
              <a:rPr lang="en-US" dirty="0"/>
              <a:t>D) 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3</a:t>
            </a:fld>
            <a:endParaRPr lang="en-US"/>
          </a:p>
        </p:txBody>
      </p:sp>
    </p:spTree>
    <p:extLst>
      <p:ext uri="{BB962C8B-B14F-4D97-AF65-F5344CB8AC3E}">
        <p14:creationId xmlns:p14="http://schemas.microsoft.com/office/powerpoint/2010/main" val="265769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32FEC819-80FC-47AF-B30B-F47C4C830F9F}"/>
              </a:ext>
            </a:extLst>
          </p:cNvPr>
          <p:cNvSpPr>
            <a:spLocks noGrp="1"/>
          </p:cNvSpPr>
          <p:nvPr>
            <p:ph type="title"/>
          </p:nvPr>
        </p:nvSpPr>
        <p:spPr/>
        <p:txBody>
          <a:bodyPr/>
          <a:lstStyle/>
          <a:p>
            <a:r>
              <a:rPr lang="en-US" altLang="en-US"/>
              <a:t>System Interconnection</a:t>
            </a:r>
            <a:endParaRPr lang="en-IN" altLang="en-US"/>
          </a:p>
        </p:txBody>
      </p:sp>
      <p:sp>
        <p:nvSpPr>
          <p:cNvPr id="41987" name="Content Placeholder 2">
            <a:extLst>
              <a:ext uri="{FF2B5EF4-FFF2-40B4-BE49-F238E27FC236}">
                <a16:creationId xmlns:a16="http://schemas.microsoft.com/office/drawing/2014/main" id="{E2E419CC-F122-49D3-A0DA-A43114D5746A}"/>
              </a:ext>
            </a:extLst>
          </p:cNvPr>
          <p:cNvSpPr>
            <a:spLocks noGrp="1"/>
          </p:cNvSpPr>
          <p:nvPr>
            <p:ph idx="1"/>
          </p:nvPr>
        </p:nvSpPr>
        <p:spPr>
          <a:xfrm>
            <a:off x="96838" y="1430338"/>
            <a:ext cx="8880475" cy="5241925"/>
          </a:xfrm>
        </p:spPr>
        <p:txBody>
          <a:bodyPr/>
          <a:lstStyle/>
          <a:p>
            <a:pPr algn="just"/>
            <a:r>
              <a:rPr lang="en-US" altLang="en-US" dirty="0"/>
              <a:t>System interconnection is all about interconnecting the components of computer using </a:t>
            </a:r>
            <a:r>
              <a:rPr lang="en-US" altLang="en-US" b="1" dirty="0"/>
              <a:t>short range radio.</a:t>
            </a:r>
          </a:p>
          <a:p>
            <a:pPr algn="just"/>
            <a:r>
              <a:rPr lang="en-US" altLang="en-US" dirty="0"/>
              <a:t>To connect these components short range wireless network is used, which is known as </a:t>
            </a:r>
            <a:r>
              <a:rPr lang="en-US" altLang="en-US" b="1" dirty="0"/>
              <a:t>BLUETOOTH</a:t>
            </a:r>
            <a:r>
              <a:rPr lang="en-US" altLang="en-US" dirty="0"/>
              <a:t>.</a:t>
            </a:r>
          </a:p>
          <a:p>
            <a:pPr algn="just"/>
            <a:r>
              <a:rPr lang="en-IN" altLang="en-US" dirty="0"/>
              <a:t>Bluetooth uses a radio technology called </a:t>
            </a:r>
            <a:r>
              <a:rPr lang="en-IN" altLang="en-US" b="1" dirty="0"/>
              <a:t>frequency-hopping spread spectrum</a:t>
            </a:r>
            <a:r>
              <a:rPr lang="en-IN" altLang="en-US" dirty="0"/>
              <a:t>, which chops up the data being sent and transmits chunks of it </a:t>
            </a:r>
          </a:p>
          <a:p>
            <a:pPr algn="just"/>
            <a:r>
              <a:rPr lang="en-IN" altLang="en-US" dirty="0"/>
              <a:t>It can achieve a gross data rate of 1 Mb/s.</a:t>
            </a:r>
          </a:p>
          <a:p>
            <a:pPr algn="just"/>
            <a:r>
              <a:rPr lang="en-IN" altLang="en-US" dirty="0"/>
              <a:t>Bluetooth provides a way to connect and exchange information between devices such as mobile phones, telephones, laptops, personal computers, printers, Global Positioning System (GPS) receivers, digital cameras, and video game console.</a:t>
            </a:r>
            <a:endParaRPr lang="en-US" altLang="en-US" dirty="0"/>
          </a:p>
          <a:p>
            <a:endParaRPr lang="en-US" altLang="en-US" dirty="0"/>
          </a:p>
          <a:p>
            <a:endParaRPr lang="en-IN" alt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63B3B81-9631-4128-B53E-CE7FF1B79A30}"/>
              </a:ext>
            </a:extLst>
          </p:cNvPr>
          <p:cNvSpPr>
            <a:spLocks noGrp="1"/>
          </p:cNvSpPr>
          <p:nvPr>
            <p:ph type="title"/>
          </p:nvPr>
        </p:nvSpPr>
        <p:spPr>
          <a:xfrm>
            <a:off x="492919" y="499533"/>
            <a:ext cx="8079581" cy="872067"/>
          </a:xfrm>
        </p:spPr>
        <p:txBody>
          <a:bodyPr/>
          <a:lstStyle/>
          <a:p>
            <a:r>
              <a:rPr lang="en-US" altLang="en-US" dirty="0"/>
              <a:t>Wireless LANs</a:t>
            </a:r>
            <a:endParaRPr lang="en-IN" altLang="en-US" dirty="0"/>
          </a:p>
        </p:txBody>
      </p:sp>
      <p:sp>
        <p:nvSpPr>
          <p:cNvPr id="43011" name="Content Placeholder 2">
            <a:extLst>
              <a:ext uri="{FF2B5EF4-FFF2-40B4-BE49-F238E27FC236}">
                <a16:creationId xmlns:a16="http://schemas.microsoft.com/office/drawing/2014/main" id="{296FD715-C5A6-4C9B-BB05-BCA7454B960B}"/>
              </a:ext>
            </a:extLst>
          </p:cNvPr>
          <p:cNvSpPr>
            <a:spLocks noGrp="1"/>
          </p:cNvSpPr>
          <p:nvPr>
            <p:ph idx="1"/>
          </p:nvPr>
        </p:nvSpPr>
        <p:spPr>
          <a:xfrm>
            <a:off x="0" y="4249738"/>
            <a:ext cx="9144000" cy="2165350"/>
          </a:xfrm>
        </p:spPr>
        <p:txBody>
          <a:bodyPr>
            <a:normAutofit/>
          </a:bodyPr>
          <a:lstStyle/>
          <a:p>
            <a:pPr algn="just"/>
            <a:r>
              <a:rPr lang="en-US" altLang="en-US" dirty="0"/>
              <a:t>These are the systems in which every computer has modem and antenna with which it can communicate.</a:t>
            </a:r>
          </a:p>
          <a:p>
            <a:pPr algn="just"/>
            <a:r>
              <a:rPr lang="en-IN" altLang="en-US" dirty="0"/>
              <a:t>For the home user, wireless has become popular due to ease of installation, and location freedom with the gaining popularity of laptops.</a:t>
            </a:r>
          </a:p>
          <a:p>
            <a:pPr algn="just"/>
            <a:r>
              <a:rPr lang="en-US" altLang="en-US" b="1" dirty="0"/>
              <a:t>IEEE 802.11 is the wireless standard</a:t>
            </a:r>
            <a:endParaRPr lang="en-IN" altLang="en-US" dirty="0"/>
          </a:p>
          <a:p>
            <a:pPr algn="just">
              <a:buFontTx/>
              <a:buNone/>
            </a:pPr>
            <a:endParaRPr lang="en-IN" altLang="en-US" dirty="0"/>
          </a:p>
        </p:txBody>
      </p:sp>
      <p:pic>
        <p:nvPicPr>
          <p:cNvPr id="43012" name="Picture 3" descr="Wireless_network.jpg">
            <a:extLst>
              <a:ext uri="{FF2B5EF4-FFF2-40B4-BE49-F238E27FC236}">
                <a16:creationId xmlns:a16="http://schemas.microsoft.com/office/drawing/2014/main" id="{23FFD9B3-FFAD-4A2E-B227-17D15FD753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609127"/>
            <a:ext cx="50800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BFFC19D-F712-47C0-A53F-880D938741EF}"/>
              </a:ext>
            </a:extLst>
          </p:cNvPr>
          <p:cNvSpPr>
            <a:spLocks noGrp="1" noChangeArrowheads="1"/>
          </p:cNvSpPr>
          <p:nvPr>
            <p:ph type="title"/>
          </p:nvPr>
        </p:nvSpPr>
        <p:spPr/>
        <p:txBody>
          <a:bodyPr/>
          <a:lstStyle/>
          <a:p>
            <a:pPr eaLnBrk="1" hangingPunct="1"/>
            <a:r>
              <a:rPr lang="en-US" altLang="en-US"/>
              <a:t>Wireless Networks (2)</a:t>
            </a:r>
          </a:p>
        </p:txBody>
      </p:sp>
      <p:sp>
        <p:nvSpPr>
          <p:cNvPr id="45059" name="Rectangle 3">
            <a:extLst>
              <a:ext uri="{FF2B5EF4-FFF2-40B4-BE49-F238E27FC236}">
                <a16:creationId xmlns:a16="http://schemas.microsoft.com/office/drawing/2014/main" id="{C6DFE03A-A940-4D11-BB96-3DE20E1BC5C1}"/>
              </a:ext>
            </a:extLst>
          </p:cNvPr>
          <p:cNvSpPr>
            <a:spLocks noGrp="1" noChangeArrowheads="1"/>
          </p:cNvSpPr>
          <p:nvPr>
            <p:ph type="body" idx="1"/>
          </p:nvPr>
        </p:nvSpPr>
        <p:spPr>
          <a:xfrm>
            <a:off x="2540000" y="5834063"/>
            <a:ext cx="6700838" cy="838200"/>
          </a:xfrm>
        </p:spPr>
        <p:txBody>
          <a:bodyPr>
            <a:normAutofit fontScale="92500" lnSpcReduction="10000"/>
          </a:bodyPr>
          <a:lstStyle/>
          <a:p>
            <a:pPr algn="l" eaLnBrk="1" hangingPunct="1">
              <a:lnSpc>
                <a:spcPct val="90000"/>
              </a:lnSpc>
              <a:buFontTx/>
              <a:buNone/>
            </a:pPr>
            <a:r>
              <a:rPr lang="en-US" altLang="en-US">
                <a:solidFill>
                  <a:schemeClr val="accent2"/>
                </a:solidFill>
              </a:rPr>
              <a:t>(a)</a:t>
            </a:r>
            <a:r>
              <a:rPr lang="en-US" altLang="en-US"/>
              <a:t> Bluetooth configuration</a:t>
            </a:r>
          </a:p>
          <a:p>
            <a:pPr algn="l" eaLnBrk="1" hangingPunct="1">
              <a:lnSpc>
                <a:spcPct val="90000"/>
              </a:lnSpc>
              <a:buFontTx/>
              <a:buNone/>
            </a:pPr>
            <a:r>
              <a:rPr lang="en-US" altLang="en-US">
                <a:solidFill>
                  <a:schemeClr val="accent2"/>
                </a:solidFill>
              </a:rPr>
              <a:t>(b)</a:t>
            </a:r>
            <a:r>
              <a:rPr lang="en-US" altLang="en-US"/>
              <a:t> Wireless LAN</a:t>
            </a:r>
          </a:p>
        </p:txBody>
      </p:sp>
      <p:pic>
        <p:nvPicPr>
          <p:cNvPr id="45060" name="Picture 4" descr="1-11">
            <a:extLst>
              <a:ext uri="{FF2B5EF4-FFF2-40B4-BE49-F238E27FC236}">
                <a16:creationId xmlns:a16="http://schemas.microsoft.com/office/drawing/2014/main" id="{E2307B85-FCD7-4390-B254-697F9C925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797050"/>
            <a:ext cx="78994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A73E0A-A132-428F-B377-954799C35DA4}"/>
              </a:ext>
            </a:extLst>
          </p:cNvPr>
          <p:cNvSpPr>
            <a:spLocks noGrp="1" noChangeArrowheads="1"/>
          </p:cNvSpPr>
          <p:nvPr>
            <p:ph type="title"/>
          </p:nvPr>
        </p:nvSpPr>
        <p:spPr>
          <a:xfrm>
            <a:off x="492919" y="499533"/>
            <a:ext cx="8079581" cy="919692"/>
          </a:xfrm>
        </p:spPr>
        <p:txBody>
          <a:bodyPr/>
          <a:lstStyle/>
          <a:p>
            <a:pPr eaLnBrk="1" hangingPunct="1"/>
            <a:r>
              <a:rPr lang="en-US" altLang="en-US" dirty="0"/>
              <a:t>Architecture of Internet</a:t>
            </a:r>
          </a:p>
        </p:txBody>
      </p:sp>
      <p:sp>
        <p:nvSpPr>
          <p:cNvPr id="47107" name="Rectangle 3">
            <a:extLst>
              <a:ext uri="{FF2B5EF4-FFF2-40B4-BE49-F238E27FC236}">
                <a16:creationId xmlns:a16="http://schemas.microsoft.com/office/drawing/2014/main" id="{AE722623-25AC-44D8-B25A-AC78816F9AC3}"/>
              </a:ext>
            </a:extLst>
          </p:cNvPr>
          <p:cNvSpPr>
            <a:spLocks noGrp="1" noChangeArrowheads="1"/>
          </p:cNvSpPr>
          <p:nvPr>
            <p:ph type="body" idx="1"/>
          </p:nvPr>
        </p:nvSpPr>
        <p:spPr>
          <a:xfrm>
            <a:off x="476250" y="1419225"/>
            <a:ext cx="8667750" cy="5133975"/>
          </a:xfrm>
        </p:spPr>
        <p:txBody>
          <a:bodyPr>
            <a:normAutofit fontScale="92500" lnSpcReduction="20000"/>
          </a:bodyPr>
          <a:lstStyle/>
          <a:p>
            <a:pPr algn="l" eaLnBrk="1" hangingPunct="1"/>
            <a:r>
              <a:rPr lang="en-US" sz="2200" b="0" i="0" dirty="0">
                <a:solidFill>
                  <a:srgbClr val="000000"/>
                </a:solidFill>
                <a:effectLst/>
                <a:latin typeface="Times New Roman" panose="02020603050405020304" pitchFamily="18" charset="0"/>
                <a:cs typeface="Times New Roman" panose="02020603050405020304" pitchFamily="18" charset="0"/>
              </a:rPr>
              <a:t>the Internet is a worldwide collection of interconnected networks (internetworks or internet for short), cooperating with each other to exchange information using common standards</a:t>
            </a:r>
          </a:p>
          <a:p>
            <a:pPr algn="l" eaLnBrk="1" hangingPunct="1"/>
            <a:r>
              <a:rPr lang="en-US" sz="2200" dirty="0">
                <a:solidFill>
                  <a:srgbClr val="000000"/>
                </a:solidFill>
                <a:latin typeface="Times New Roman" panose="02020603050405020304" pitchFamily="18" charset="0"/>
                <a:cs typeface="Times New Roman" panose="02020603050405020304" pitchFamily="18" charset="0"/>
              </a:rPr>
              <a:t>It is not owned by any individual or group.</a:t>
            </a:r>
          </a:p>
          <a:p>
            <a:pPr algn="l" eaLnBrk="1" hangingPunct="1"/>
            <a:r>
              <a:rPr lang="en-US" sz="2200" dirty="0">
                <a:solidFill>
                  <a:srgbClr val="000000"/>
                </a:solidFill>
                <a:latin typeface="Times New Roman" panose="02020603050405020304" pitchFamily="18" charset="0"/>
                <a:cs typeface="Times New Roman" panose="02020603050405020304" pitchFamily="18" charset="0"/>
              </a:rPr>
              <a:t>Internet Engineering Task Force (IETF) along with some other organization helps to maintain the structure and standardization of Internet protocols and processes</a:t>
            </a:r>
          </a:p>
          <a:p>
            <a:pPr algn="l" eaLnBrk="1" hangingPunct="1"/>
            <a:r>
              <a:rPr lang="en-US" sz="2200" dirty="0">
                <a:solidFill>
                  <a:srgbClr val="000000"/>
                </a:solidFill>
                <a:latin typeface="Times New Roman" panose="02020603050405020304" pitchFamily="18" charset="0"/>
                <a:cs typeface="Times New Roman" panose="02020603050405020304" pitchFamily="18" charset="0"/>
              </a:rPr>
              <a:t>Terms similar to Internet are : Intranet and Extranet</a:t>
            </a:r>
          </a:p>
          <a:p>
            <a:pPr algn="l" eaLnBrk="1" hangingPunct="1"/>
            <a:r>
              <a:rPr lang="en-US" sz="2200" b="0" i="1" dirty="0">
                <a:solidFill>
                  <a:srgbClr val="000000"/>
                </a:solidFill>
                <a:effectLst/>
                <a:latin typeface="Times New Roman" panose="02020603050405020304" pitchFamily="18" charset="0"/>
                <a:cs typeface="Times New Roman" panose="02020603050405020304" pitchFamily="18" charset="0"/>
              </a:rPr>
              <a:t>Intranet</a:t>
            </a:r>
            <a:r>
              <a:rPr lang="en-US" sz="2200" b="0" i="0" dirty="0">
                <a:solidFill>
                  <a:srgbClr val="000000"/>
                </a:solidFill>
                <a:effectLst/>
                <a:latin typeface="Times New Roman" panose="02020603050405020304" pitchFamily="18" charset="0"/>
                <a:cs typeface="Times New Roman" panose="02020603050405020304" pitchFamily="18" charset="0"/>
              </a:rPr>
              <a:t> is a term often used to refer to a private connection of LANs and WANs that belongs to an organization, and is designed to be accessible only by the organization’s members, employees, or others with authorization.</a:t>
            </a:r>
            <a:endParaRPr lang="en-US" sz="2200" dirty="0">
              <a:solidFill>
                <a:srgbClr val="000000"/>
              </a:solidFill>
              <a:latin typeface="Times New Roman" panose="02020603050405020304" pitchFamily="18" charset="0"/>
              <a:cs typeface="Times New Roman" panose="02020603050405020304" pitchFamily="18" charset="0"/>
            </a:endParaRPr>
          </a:p>
          <a:p>
            <a:pPr algn="l" eaLnBrk="1" hangingPunct="1"/>
            <a:endParaRPr lang="en-US" sz="2200" dirty="0">
              <a:solidFill>
                <a:srgbClr val="000000"/>
              </a:solidFill>
              <a:latin typeface="Times New Roman" panose="02020603050405020304" pitchFamily="18" charset="0"/>
              <a:cs typeface="Times New Roman" panose="02020603050405020304" pitchFamily="18" charset="0"/>
            </a:endParaRPr>
          </a:p>
          <a:p>
            <a:pPr algn="l"/>
            <a:r>
              <a:rPr lang="en-US" sz="2200" b="0" i="0" dirty="0">
                <a:solidFill>
                  <a:srgbClr val="000000"/>
                </a:solidFill>
                <a:effectLst/>
                <a:latin typeface="Times New Roman" panose="02020603050405020304" pitchFamily="18" charset="0"/>
                <a:cs typeface="Times New Roman" panose="02020603050405020304" pitchFamily="18" charset="0"/>
              </a:rPr>
              <a:t>An organization can use an extranet to provide secure and safe access to individuals who work for a different organization, but require company data. Examples of extranets include</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 company providing access to outside suppliers/contractors</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 hospital providing a booking system to doctors so that they can make appointments for their patients</a:t>
            </a:r>
          </a:p>
          <a:p>
            <a:pPr algn="l" eaLnBrk="1" hangingPunct="1"/>
            <a:endParaRPr lang="en-US"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A73E0A-A132-428F-B377-954799C35DA4}"/>
              </a:ext>
            </a:extLst>
          </p:cNvPr>
          <p:cNvSpPr>
            <a:spLocks noGrp="1" noChangeArrowheads="1"/>
          </p:cNvSpPr>
          <p:nvPr>
            <p:ph type="title"/>
          </p:nvPr>
        </p:nvSpPr>
        <p:spPr>
          <a:xfrm>
            <a:off x="492919" y="499533"/>
            <a:ext cx="8079581" cy="919692"/>
          </a:xfrm>
        </p:spPr>
        <p:txBody>
          <a:bodyPr/>
          <a:lstStyle/>
          <a:p>
            <a:pPr eaLnBrk="1" hangingPunct="1"/>
            <a:r>
              <a:rPr lang="en-US" altLang="en-US" dirty="0"/>
              <a:t>Architecture of Internet</a:t>
            </a:r>
          </a:p>
        </p:txBody>
      </p:sp>
      <p:sp>
        <p:nvSpPr>
          <p:cNvPr id="47107" name="Rectangle 3">
            <a:extLst>
              <a:ext uri="{FF2B5EF4-FFF2-40B4-BE49-F238E27FC236}">
                <a16:creationId xmlns:a16="http://schemas.microsoft.com/office/drawing/2014/main" id="{AE722623-25AC-44D8-B25A-AC78816F9AC3}"/>
              </a:ext>
            </a:extLst>
          </p:cNvPr>
          <p:cNvSpPr>
            <a:spLocks noGrp="1" noChangeArrowheads="1"/>
          </p:cNvSpPr>
          <p:nvPr>
            <p:ph type="body" idx="1"/>
          </p:nvPr>
        </p:nvSpPr>
        <p:spPr>
          <a:xfrm>
            <a:off x="476250" y="1419225"/>
            <a:ext cx="8667750" cy="5133975"/>
          </a:xfrm>
        </p:spPr>
        <p:txBody>
          <a:bodyPr>
            <a:normAutofit/>
          </a:bodyPr>
          <a:lstStyle/>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p:txBody>
      </p:sp>
      <p:pic>
        <p:nvPicPr>
          <p:cNvPr id="2" name="Picture 1">
            <a:extLst>
              <a:ext uri="{FF2B5EF4-FFF2-40B4-BE49-F238E27FC236}">
                <a16:creationId xmlns:a16="http://schemas.microsoft.com/office/drawing/2014/main" id="{93364838-A823-4D51-8A5E-D6A04C2951DD}"/>
              </a:ext>
            </a:extLst>
          </p:cNvPr>
          <p:cNvPicPr>
            <a:picLocks noChangeAspect="1"/>
          </p:cNvPicPr>
          <p:nvPr/>
        </p:nvPicPr>
        <p:blipFill>
          <a:blip r:embed="rId2"/>
          <a:stretch>
            <a:fillRect/>
          </a:stretch>
        </p:blipFill>
        <p:spPr>
          <a:xfrm>
            <a:off x="635875" y="1417976"/>
            <a:ext cx="8044367" cy="4525624"/>
          </a:xfrm>
          <a:prstGeom prst="rect">
            <a:avLst/>
          </a:prstGeom>
        </p:spPr>
      </p:pic>
    </p:spTree>
    <p:extLst>
      <p:ext uri="{BB962C8B-B14F-4D97-AF65-F5344CB8AC3E}">
        <p14:creationId xmlns:p14="http://schemas.microsoft.com/office/powerpoint/2010/main" val="901132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A73E0A-A132-428F-B377-954799C35DA4}"/>
              </a:ext>
            </a:extLst>
          </p:cNvPr>
          <p:cNvSpPr>
            <a:spLocks noGrp="1" noChangeArrowheads="1"/>
          </p:cNvSpPr>
          <p:nvPr>
            <p:ph type="title"/>
          </p:nvPr>
        </p:nvSpPr>
        <p:spPr>
          <a:xfrm>
            <a:off x="492919" y="499533"/>
            <a:ext cx="8079581" cy="919692"/>
          </a:xfrm>
        </p:spPr>
        <p:txBody>
          <a:bodyPr/>
          <a:lstStyle/>
          <a:p>
            <a:pPr eaLnBrk="1" hangingPunct="1"/>
            <a:r>
              <a:rPr lang="en-US" altLang="en-US" dirty="0"/>
              <a:t>Architecture of Internet</a:t>
            </a:r>
          </a:p>
        </p:txBody>
      </p:sp>
      <p:sp>
        <p:nvSpPr>
          <p:cNvPr id="47107" name="Rectangle 3">
            <a:extLst>
              <a:ext uri="{FF2B5EF4-FFF2-40B4-BE49-F238E27FC236}">
                <a16:creationId xmlns:a16="http://schemas.microsoft.com/office/drawing/2014/main" id="{AE722623-25AC-44D8-B25A-AC78816F9AC3}"/>
              </a:ext>
            </a:extLst>
          </p:cNvPr>
          <p:cNvSpPr>
            <a:spLocks noGrp="1" noChangeArrowheads="1"/>
          </p:cNvSpPr>
          <p:nvPr>
            <p:ph type="body" idx="1"/>
          </p:nvPr>
        </p:nvSpPr>
        <p:spPr>
          <a:xfrm>
            <a:off x="476250" y="1419225"/>
            <a:ext cx="8667750" cy="5133975"/>
          </a:xfrm>
        </p:spPr>
        <p:txBody>
          <a:bodyPr>
            <a:normAutofit fontScale="85000" lnSpcReduction="20000"/>
          </a:bodyPr>
          <a:lstStyle/>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endParaRPr lang="en-US" altLang="en-US" sz="2800" dirty="0"/>
          </a:p>
          <a:p>
            <a:pPr algn="l" eaLnBrk="1" hangingPunct="1"/>
            <a:r>
              <a:rPr lang="en-US" altLang="en-US" sz="2800" dirty="0">
                <a:hlinkClick r:id="rId2"/>
              </a:rPr>
              <a:t>https://youtu.be/7_LPdttKXPc</a:t>
            </a:r>
            <a:endParaRPr lang="en-US" altLang="en-US" sz="2800" dirty="0"/>
          </a:p>
          <a:p>
            <a:pPr algn="l" eaLnBrk="1" hangingPunct="1"/>
            <a:r>
              <a:rPr lang="en-US" altLang="en-US" sz="2800" dirty="0"/>
              <a:t>&lt;iframe width="545" height="409" </a:t>
            </a:r>
            <a:r>
              <a:rPr lang="en-US" altLang="en-US" sz="2800" dirty="0" err="1"/>
              <a:t>src</a:t>
            </a:r>
            <a:r>
              <a:rPr lang="en-US" altLang="en-US" sz="2800" dirty="0"/>
              <a:t>="https://www.youtube.com/embed/7_LPdttKXPc" frameborder="0" allow="accelerometer; </a:t>
            </a:r>
            <a:r>
              <a:rPr lang="en-US" altLang="en-US" sz="2800" dirty="0" err="1"/>
              <a:t>autoplay</a:t>
            </a:r>
            <a:r>
              <a:rPr lang="en-US" altLang="en-US" sz="2800" dirty="0"/>
              <a:t>; encrypted-media; gyroscope; picture-in-picture" </a:t>
            </a:r>
            <a:r>
              <a:rPr lang="en-US" altLang="en-US" sz="2800" dirty="0" err="1"/>
              <a:t>allowfullscreen</a:t>
            </a:r>
            <a:r>
              <a:rPr lang="en-US" altLang="en-US" sz="2800" dirty="0"/>
              <a:t>&gt;&lt;/iframe&gt;</a:t>
            </a:r>
          </a:p>
          <a:p>
            <a:pPr algn="l" eaLnBrk="1" hangingPunct="1"/>
            <a:endParaRPr lang="en-US" altLang="en-US" sz="2800" dirty="0"/>
          </a:p>
          <a:p>
            <a:pPr algn="l" eaLnBrk="1" hangingPunct="1"/>
            <a:endParaRPr lang="en-US" altLang="en-US" sz="2800" dirty="0"/>
          </a:p>
        </p:txBody>
      </p:sp>
      <p:pic>
        <p:nvPicPr>
          <p:cNvPr id="2" name="Picture 1">
            <a:extLst>
              <a:ext uri="{FF2B5EF4-FFF2-40B4-BE49-F238E27FC236}">
                <a16:creationId xmlns:a16="http://schemas.microsoft.com/office/drawing/2014/main" id="{93364838-A823-4D51-8A5E-D6A04C2951DD}"/>
              </a:ext>
            </a:extLst>
          </p:cNvPr>
          <p:cNvPicPr>
            <a:picLocks noChangeAspect="1"/>
          </p:cNvPicPr>
          <p:nvPr/>
        </p:nvPicPr>
        <p:blipFill>
          <a:blip r:embed="rId3"/>
          <a:stretch>
            <a:fillRect/>
          </a:stretch>
        </p:blipFill>
        <p:spPr>
          <a:xfrm>
            <a:off x="635875" y="1417976"/>
            <a:ext cx="8044367" cy="3382624"/>
          </a:xfrm>
          <a:prstGeom prst="rect">
            <a:avLst/>
          </a:prstGeom>
        </p:spPr>
      </p:pic>
    </p:spTree>
    <p:extLst>
      <p:ext uri="{BB962C8B-B14F-4D97-AF65-F5344CB8AC3E}">
        <p14:creationId xmlns:p14="http://schemas.microsoft.com/office/powerpoint/2010/main" val="3442836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A73E0A-A132-428F-B377-954799C35DA4}"/>
              </a:ext>
            </a:extLst>
          </p:cNvPr>
          <p:cNvSpPr>
            <a:spLocks noGrp="1" noChangeArrowheads="1"/>
          </p:cNvSpPr>
          <p:nvPr>
            <p:ph type="title"/>
          </p:nvPr>
        </p:nvSpPr>
        <p:spPr>
          <a:xfrm>
            <a:off x="492919" y="499533"/>
            <a:ext cx="8079581" cy="919692"/>
          </a:xfrm>
        </p:spPr>
        <p:txBody>
          <a:bodyPr/>
          <a:lstStyle/>
          <a:p>
            <a:pPr eaLnBrk="1" hangingPunct="1"/>
            <a:r>
              <a:rPr lang="en-US" altLang="en-US" dirty="0"/>
              <a:t>Architecture of Internet</a:t>
            </a:r>
          </a:p>
        </p:txBody>
      </p:sp>
      <p:sp>
        <p:nvSpPr>
          <p:cNvPr id="47107" name="Rectangle 3">
            <a:extLst>
              <a:ext uri="{FF2B5EF4-FFF2-40B4-BE49-F238E27FC236}">
                <a16:creationId xmlns:a16="http://schemas.microsoft.com/office/drawing/2014/main" id="{AE722623-25AC-44D8-B25A-AC78816F9AC3}"/>
              </a:ext>
            </a:extLst>
          </p:cNvPr>
          <p:cNvSpPr>
            <a:spLocks noGrp="1" noChangeArrowheads="1"/>
          </p:cNvSpPr>
          <p:nvPr>
            <p:ph type="body" idx="1"/>
          </p:nvPr>
        </p:nvSpPr>
        <p:spPr>
          <a:xfrm>
            <a:off x="476250" y="1419226"/>
            <a:ext cx="8286750" cy="4939242"/>
          </a:xfrm>
        </p:spPr>
        <p:txBody>
          <a:bodyPr>
            <a:normAutofit/>
          </a:bodyPr>
          <a:lstStyle/>
          <a:p>
            <a:pPr algn="l"/>
            <a:r>
              <a:rPr lang="en-IN" sz="2000" b="0" i="0" u="none" strike="noStrike" baseline="0" dirty="0">
                <a:latin typeface="Times New Roman" panose="02020603050405020304" pitchFamily="18" charset="0"/>
                <a:cs typeface="Times New Roman" panose="02020603050405020304" pitchFamily="18" charset="0"/>
              </a:rPr>
              <a:t>To join the </a:t>
            </a:r>
            <a:r>
              <a:rPr lang="en-US" sz="2000" b="0" i="0" u="none" strike="noStrike" baseline="0" dirty="0">
                <a:latin typeface="Times New Roman" panose="02020603050405020304" pitchFamily="18" charset="0"/>
                <a:cs typeface="Times New Roman" panose="02020603050405020304" pitchFamily="18" charset="0"/>
              </a:rPr>
              <a:t>Internet, the computer is connected to an </a:t>
            </a:r>
            <a:r>
              <a:rPr lang="en-US" sz="2000" b="1" i="0" u="none" strike="noStrike" baseline="0" dirty="0">
                <a:latin typeface="Times New Roman" panose="02020603050405020304" pitchFamily="18" charset="0"/>
                <a:cs typeface="Times New Roman" panose="02020603050405020304" pitchFamily="18" charset="0"/>
              </a:rPr>
              <a:t>Internet Service Provider</a:t>
            </a:r>
          </a:p>
          <a:p>
            <a:pPr algn="l"/>
            <a:r>
              <a:rPr lang="en-US" sz="1800" b="0" i="0" u="none" strike="noStrike" baseline="0" dirty="0">
                <a:latin typeface="Times-Roman"/>
              </a:rPr>
              <a:t>There are many kinds of Internet access, and they are usually distinguished by how much bandwidth they provide and how much they cost</a:t>
            </a:r>
          </a:p>
          <a:p>
            <a:pPr algn="l"/>
            <a:endParaRPr lang="en-US" altLang="en-US"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A222639-9BAF-41C4-AA93-86F599C65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259" y="2590800"/>
            <a:ext cx="49149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3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Challenges</a:t>
            </a:r>
          </a:p>
        </p:txBody>
      </p:sp>
      <p:sp>
        <p:nvSpPr>
          <p:cNvPr id="3" name="Content Placeholder 2"/>
          <p:cNvSpPr>
            <a:spLocks noGrp="1"/>
          </p:cNvSpPr>
          <p:nvPr>
            <p:ph idx="1"/>
          </p:nvPr>
        </p:nvSpPr>
        <p:spPr>
          <a:xfrm>
            <a:off x="457200" y="1219200"/>
            <a:ext cx="8229600" cy="4906963"/>
          </a:xfrm>
        </p:spPr>
        <p:txBody>
          <a:bodyPr>
            <a:normAutofit/>
          </a:bodyPr>
          <a:lstStyle/>
          <a:p>
            <a:r>
              <a:rPr lang="en-US" dirty="0"/>
              <a:t>Complex system:</a:t>
            </a:r>
          </a:p>
          <a:p>
            <a:r>
              <a:rPr lang="en-US" dirty="0"/>
              <a:t>Many users</a:t>
            </a:r>
          </a:p>
          <a:p>
            <a:r>
              <a:rPr lang="en-US" dirty="0"/>
              <a:t>World-wide reach</a:t>
            </a:r>
          </a:p>
          <a:p>
            <a:r>
              <a:rPr lang="en-US" dirty="0"/>
              <a:t>Many user requirements –reliable, interactive, multicasting</a:t>
            </a:r>
          </a:p>
          <a:p>
            <a:r>
              <a:rPr lang="en-US" dirty="0"/>
              <a:t>Heterogenous technology: Ethernet, Wireless </a:t>
            </a:r>
            <a:r>
              <a:rPr lang="en-US" dirty="0" err="1"/>
              <a:t>etc</a:t>
            </a:r>
            <a:endParaRPr lang="en-US" dirty="0"/>
          </a:p>
          <a:p>
            <a:endParaRPr lang="en-US" dirty="0"/>
          </a:p>
          <a:p>
            <a:r>
              <a:rPr lang="en-US" dirty="0"/>
              <a:t>Object-oriented approach:</a:t>
            </a:r>
          </a:p>
          <a:p>
            <a:r>
              <a:rPr lang="en-US" dirty="0"/>
              <a:t>Segregate functionality</a:t>
            </a:r>
          </a:p>
          <a:p>
            <a:r>
              <a:rPr lang="en-US" dirty="0"/>
              <a:t>Abstraction-provide interface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37</a:t>
            </a:fld>
            <a:endParaRPr lang="en-US"/>
          </a:p>
        </p:txBody>
      </p:sp>
    </p:spTree>
    <p:extLst>
      <p:ext uri="{BB962C8B-B14F-4D97-AF65-F5344CB8AC3E}">
        <p14:creationId xmlns:p14="http://schemas.microsoft.com/office/powerpoint/2010/main" val="398884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Layered Model</a:t>
            </a:r>
          </a:p>
        </p:txBody>
      </p:sp>
      <p:sp>
        <p:nvSpPr>
          <p:cNvPr id="3" name="Content Placeholder 2"/>
          <p:cNvSpPr>
            <a:spLocks noGrp="1"/>
          </p:cNvSpPr>
          <p:nvPr>
            <p:ph idx="1"/>
          </p:nvPr>
        </p:nvSpPr>
        <p:spPr>
          <a:xfrm>
            <a:off x="457200" y="1219200"/>
            <a:ext cx="8229600" cy="4906963"/>
          </a:xfrm>
        </p:spPr>
        <p:txBody>
          <a:bodyPr>
            <a:normAutofit/>
          </a:bodyPr>
          <a:lstStyle/>
          <a:p>
            <a:r>
              <a:rPr lang="en-US" dirty="0"/>
              <a:t>Advantages of layering</a:t>
            </a:r>
          </a:p>
          <a:p>
            <a:r>
              <a:rPr lang="en-US" dirty="0"/>
              <a:t>Modular design—less complex</a:t>
            </a:r>
          </a:p>
          <a:p>
            <a:r>
              <a:rPr lang="en-US" dirty="0"/>
              <a:t>Software reuse</a:t>
            </a:r>
          </a:p>
          <a:p>
            <a:r>
              <a:rPr lang="en-US" dirty="0"/>
              <a:t>Abstraction of implementation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38</a:t>
            </a:fld>
            <a:endParaRPr lang="en-US"/>
          </a:p>
        </p:txBody>
      </p:sp>
    </p:spTree>
    <p:extLst>
      <p:ext uri="{BB962C8B-B14F-4D97-AF65-F5344CB8AC3E}">
        <p14:creationId xmlns:p14="http://schemas.microsoft.com/office/powerpoint/2010/main" val="781804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200" b="1" dirty="0"/>
              <a:t>Contents</a:t>
            </a:r>
            <a:endParaRPr lang="en-US" sz="2200" dirty="0"/>
          </a:p>
        </p:txBody>
      </p:sp>
      <p:sp>
        <p:nvSpPr>
          <p:cNvPr id="5" name="Content Placeholder 4"/>
          <p:cNvSpPr>
            <a:spLocks noGrp="1"/>
          </p:cNvSpPr>
          <p:nvPr>
            <p:ph idx="1"/>
          </p:nvPr>
        </p:nvSpPr>
        <p:spPr>
          <a:xfrm>
            <a:off x="457200" y="1066800"/>
            <a:ext cx="8229600" cy="5410200"/>
          </a:xfrm>
        </p:spPr>
        <p:txBody>
          <a:bodyPr>
            <a:normAutofit lnSpcReduction="10000"/>
          </a:bodyPr>
          <a:lstStyle/>
          <a:p>
            <a:r>
              <a:rPr lang="en-US" dirty="0">
                <a:solidFill>
                  <a:srgbClr val="FFC000"/>
                </a:solidFill>
              </a:rPr>
              <a:t>Communicating in a network centric world</a:t>
            </a:r>
          </a:p>
          <a:p>
            <a:r>
              <a:rPr lang="en-US" dirty="0">
                <a:solidFill>
                  <a:srgbClr val="FFC000"/>
                </a:solidFill>
              </a:rPr>
              <a:t>Network as a platform</a:t>
            </a:r>
          </a:p>
          <a:p>
            <a:r>
              <a:rPr lang="en-US" dirty="0">
                <a:solidFill>
                  <a:srgbClr val="FFC000"/>
                </a:solidFill>
              </a:rPr>
              <a:t>Architecture of the Internet</a:t>
            </a:r>
          </a:p>
          <a:p>
            <a:r>
              <a:rPr lang="en-US" dirty="0">
                <a:solidFill>
                  <a:srgbClr val="FFC000"/>
                </a:solidFill>
              </a:rPr>
              <a:t>Classification of Networks</a:t>
            </a:r>
          </a:p>
          <a:p>
            <a:r>
              <a:rPr lang="en-US" dirty="0">
                <a:solidFill>
                  <a:srgbClr val="92D050"/>
                </a:solidFill>
              </a:rPr>
              <a:t>Layered Models</a:t>
            </a:r>
          </a:p>
          <a:p>
            <a:r>
              <a:rPr lang="en-US" dirty="0"/>
              <a:t>Network Addressing</a:t>
            </a:r>
          </a:p>
          <a:p>
            <a:r>
              <a:rPr lang="en-US" dirty="0">
                <a:solidFill>
                  <a:srgbClr val="FFC000"/>
                </a:solidFill>
              </a:rPr>
              <a:t>Components of Network</a:t>
            </a:r>
          </a:p>
          <a:p>
            <a:r>
              <a:rPr lang="en-US" dirty="0">
                <a:solidFill>
                  <a:srgbClr val="FFC000"/>
                </a:solidFill>
              </a:rPr>
              <a:t>Topology</a:t>
            </a:r>
          </a:p>
          <a:p>
            <a:r>
              <a:rPr lang="en-US" dirty="0"/>
              <a:t>Transmission modes</a:t>
            </a:r>
          </a:p>
          <a:p>
            <a:r>
              <a:rPr lang="en-US" dirty="0"/>
              <a:t>Internetworking devices</a:t>
            </a:r>
          </a:p>
          <a:p>
            <a:r>
              <a:rPr lang="en-US" u="sng" dirty="0"/>
              <a:t>Ref Book: Mark Dye et.al, “Network Fundamentals”, CCNA Exploration Companion </a:t>
            </a:r>
            <a:r>
              <a:rPr lang="en-IN" u="sng" dirty="0"/>
              <a:t>Guide, Cisco Press</a:t>
            </a:r>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39</a:t>
            </a:fld>
            <a:endParaRPr lang="en-US"/>
          </a:p>
        </p:txBody>
      </p:sp>
    </p:spTree>
    <p:extLst>
      <p:ext uri="{BB962C8B-B14F-4D97-AF65-F5344CB8AC3E}">
        <p14:creationId xmlns:p14="http://schemas.microsoft.com/office/powerpoint/2010/main" val="306965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Q2</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Who is/are called the father/father’s of the Internet?</a:t>
            </a:r>
          </a:p>
          <a:p>
            <a:r>
              <a:rPr lang="en-US" dirty="0"/>
              <a:t>A) Donald Davies and Leonard</a:t>
            </a:r>
          </a:p>
          <a:p>
            <a:r>
              <a:rPr lang="en-US" dirty="0"/>
              <a:t>B) Robert Metcalfe</a:t>
            </a:r>
          </a:p>
          <a:p>
            <a:r>
              <a:rPr lang="en-US" dirty="0"/>
              <a:t>C) Kahn and Cerf</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4</a:t>
            </a:fld>
            <a:endParaRPr lang="en-US"/>
          </a:p>
        </p:txBody>
      </p:sp>
    </p:spTree>
    <p:extLst>
      <p:ext uri="{BB962C8B-B14F-4D97-AF65-F5344CB8AC3E}">
        <p14:creationId xmlns:p14="http://schemas.microsoft.com/office/powerpoint/2010/main" val="2594991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software</a:t>
            </a:r>
          </a:p>
        </p:txBody>
      </p:sp>
      <p:sp>
        <p:nvSpPr>
          <p:cNvPr id="3" name="Content Placeholder 2"/>
          <p:cNvSpPr>
            <a:spLocks noGrp="1"/>
          </p:cNvSpPr>
          <p:nvPr>
            <p:ph idx="1"/>
          </p:nvPr>
        </p:nvSpPr>
        <p:spPr>
          <a:xfrm>
            <a:off x="457200" y="1219200"/>
            <a:ext cx="8229600" cy="4906963"/>
          </a:xfrm>
        </p:spPr>
        <p:txBody>
          <a:bodyPr>
            <a:normAutofit/>
          </a:bodyPr>
          <a:lstStyle/>
          <a:p>
            <a:endParaRPr lang="en-US" sz="2000" dirty="0"/>
          </a:p>
          <a:p>
            <a:r>
              <a:rPr lang="en-IN" b="0" i="0" u="none" strike="noStrike" baseline="0" dirty="0">
                <a:solidFill>
                  <a:srgbClr val="000000"/>
                </a:solidFill>
                <a:latin typeface="Times New Roman" panose="02020603050405020304" pitchFamily="18" charset="0"/>
              </a:rPr>
              <a:t>Protocol Hierarchies (Layer structure) </a:t>
            </a:r>
          </a:p>
          <a:p>
            <a:r>
              <a:rPr lang="en-US" b="0" i="0" u="none" strike="noStrike" baseline="0" dirty="0">
                <a:solidFill>
                  <a:srgbClr val="000000"/>
                </a:solidFill>
                <a:latin typeface="Times New Roman" panose="02020603050405020304" pitchFamily="18" charset="0"/>
              </a:rPr>
              <a:t>•Design Issues for the Layers </a:t>
            </a:r>
          </a:p>
          <a:p>
            <a:r>
              <a:rPr lang="en-IN" b="0" i="0" u="none" strike="noStrike" baseline="0" dirty="0">
                <a:solidFill>
                  <a:srgbClr val="000000"/>
                </a:solidFill>
                <a:latin typeface="Times New Roman" panose="02020603050405020304" pitchFamily="18" charset="0"/>
              </a:rPr>
              <a:t>•Connection-Oriented and Connectionless Services </a:t>
            </a:r>
          </a:p>
          <a:p>
            <a:r>
              <a:rPr lang="en-IN" b="0" i="0" u="none" strike="noStrike" baseline="0" dirty="0">
                <a:solidFill>
                  <a:srgbClr val="000000"/>
                </a:solidFill>
                <a:latin typeface="Times New Roman" panose="02020603050405020304" pitchFamily="18" charset="0"/>
              </a:rPr>
              <a:t>•Service Primitives </a:t>
            </a:r>
          </a:p>
          <a:p>
            <a:r>
              <a:rPr lang="en-US" b="0" i="0" u="none" strike="noStrike" baseline="0" dirty="0">
                <a:solidFill>
                  <a:srgbClr val="000000"/>
                </a:solidFill>
                <a:latin typeface="Times New Roman" panose="02020603050405020304" pitchFamily="18" charset="0"/>
              </a:rPr>
              <a:t>•The Relationship of Services to Protocols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40</a:t>
            </a:fld>
            <a:endParaRPr lang="en-US"/>
          </a:p>
        </p:txBody>
      </p:sp>
    </p:spTree>
    <p:extLst>
      <p:ext uri="{BB962C8B-B14F-4D97-AF65-F5344CB8AC3E}">
        <p14:creationId xmlns:p14="http://schemas.microsoft.com/office/powerpoint/2010/main" val="2140562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E9EEB6B-9A60-4877-BFC9-3FC3F9E92158}"/>
              </a:ext>
            </a:extLst>
          </p:cNvPr>
          <p:cNvSpPr>
            <a:spLocks noGrp="1" noChangeArrowheads="1"/>
          </p:cNvSpPr>
          <p:nvPr>
            <p:ph type="title"/>
          </p:nvPr>
        </p:nvSpPr>
        <p:spPr>
          <a:xfrm>
            <a:off x="492919" y="499533"/>
            <a:ext cx="8079581" cy="795867"/>
          </a:xfrm>
        </p:spPr>
        <p:txBody>
          <a:bodyPr/>
          <a:lstStyle/>
          <a:p>
            <a:pPr eaLnBrk="1" hangingPunct="1"/>
            <a:r>
              <a:rPr lang="en-US" altLang="en-US" dirty="0"/>
              <a:t>Network Software</a:t>
            </a:r>
          </a:p>
        </p:txBody>
      </p:sp>
      <p:sp>
        <p:nvSpPr>
          <p:cNvPr id="48131" name="Rectangle 3">
            <a:extLst>
              <a:ext uri="{FF2B5EF4-FFF2-40B4-BE49-F238E27FC236}">
                <a16:creationId xmlns:a16="http://schemas.microsoft.com/office/drawing/2014/main" id="{74047063-F86A-456F-A0B2-AA41D13367BB}"/>
              </a:ext>
            </a:extLst>
          </p:cNvPr>
          <p:cNvSpPr>
            <a:spLocks noGrp="1" noChangeArrowheads="1"/>
          </p:cNvSpPr>
          <p:nvPr>
            <p:ph type="body" idx="1"/>
          </p:nvPr>
        </p:nvSpPr>
        <p:spPr>
          <a:xfrm>
            <a:off x="388938" y="1600199"/>
            <a:ext cx="8389937" cy="4892675"/>
          </a:xfrm>
        </p:spPr>
        <p:txBody>
          <a:bodyPr>
            <a:normAutofit lnSpcReduction="10000"/>
          </a:bodyPr>
          <a:lstStyle/>
          <a:p>
            <a:pPr marL="228600" indent="-228600" algn="l" eaLnBrk="1" hangingPunct="1"/>
            <a:r>
              <a:rPr lang="en-US" altLang="en-US" sz="2500" b="1" dirty="0"/>
              <a:t>Protocol: </a:t>
            </a:r>
            <a:endParaRPr lang="en-US" altLang="en-US" sz="2500" dirty="0"/>
          </a:p>
          <a:p>
            <a:pPr marL="0" indent="0" algn="l" eaLnBrk="1" hangingPunct="1">
              <a:buNone/>
            </a:pPr>
            <a:r>
              <a:rPr lang="en-US" altLang="en-US" sz="2500" dirty="0"/>
              <a:t>Protocol is an agreement between the communicating parties on how communication is to proceed.</a:t>
            </a:r>
          </a:p>
          <a:p>
            <a:pPr algn="l"/>
            <a:r>
              <a:rPr lang="en-US" sz="2000" b="0" i="0" u="none" strike="noStrike" baseline="0" dirty="0">
                <a:latin typeface="Times-Roman"/>
              </a:rPr>
              <a:t>The protocols define the following:</a:t>
            </a:r>
          </a:p>
          <a:p>
            <a:pPr algn="l"/>
            <a:r>
              <a:rPr lang="en-US" sz="2000" b="0" i="0" u="none" strike="noStrike" baseline="0" dirty="0">
                <a:latin typeface="ZapfDingbats"/>
              </a:rPr>
              <a:t>■ </a:t>
            </a:r>
            <a:r>
              <a:rPr lang="en-US" sz="2000" b="0" i="0" u="none" strike="noStrike" baseline="0" dirty="0">
                <a:latin typeface="Times-Roman"/>
              </a:rPr>
              <a:t>The format of the message, such as how much data to put into each segment</a:t>
            </a:r>
          </a:p>
          <a:p>
            <a:pPr algn="l"/>
            <a:r>
              <a:rPr lang="en-US" sz="2000" b="0" i="0" u="none" strike="noStrike" baseline="0" dirty="0">
                <a:latin typeface="ZapfDingbats"/>
              </a:rPr>
              <a:t>■ </a:t>
            </a:r>
            <a:r>
              <a:rPr lang="en-US" sz="2000" b="0" i="0" u="none" strike="noStrike" baseline="0" dirty="0">
                <a:latin typeface="Times-Roman"/>
              </a:rPr>
              <a:t>The way intermediary devices share information about the path to the destination</a:t>
            </a:r>
          </a:p>
          <a:p>
            <a:pPr algn="l"/>
            <a:r>
              <a:rPr lang="en-US" sz="2000" b="0" i="0" u="none" strike="noStrike" baseline="0" dirty="0">
                <a:latin typeface="ZapfDingbats"/>
              </a:rPr>
              <a:t>■ </a:t>
            </a:r>
            <a:r>
              <a:rPr lang="en-US" sz="2000" b="0" i="0" u="none" strike="noStrike" baseline="0" dirty="0">
                <a:latin typeface="Times-Roman"/>
              </a:rPr>
              <a:t>The method to handle update messages between intermediary devices</a:t>
            </a:r>
          </a:p>
          <a:p>
            <a:pPr algn="l"/>
            <a:r>
              <a:rPr lang="en-US" sz="2000" b="0" i="0" u="none" strike="noStrike" baseline="0" dirty="0">
                <a:latin typeface="ZapfDingbats"/>
              </a:rPr>
              <a:t>■ </a:t>
            </a:r>
            <a:r>
              <a:rPr lang="en-US" sz="2000" b="0" i="0" u="none" strike="noStrike" baseline="0" dirty="0">
                <a:latin typeface="Times-Roman"/>
              </a:rPr>
              <a:t>The process to initiate and terminate communications between hosts</a:t>
            </a:r>
            <a:endParaRPr lang="en-US" altLang="en-US" sz="2000" dirty="0"/>
          </a:p>
          <a:p>
            <a:pPr marL="228600" indent="-228600" algn="l" eaLnBrk="1" hangingPunct="1"/>
            <a:endParaRPr lang="en-US" altLang="en-US" sz="2000" dirty="0"/>
          </a:p>
          <a:p>
            <a:pPr algn="l"/>
            <a:r>
              <a:rPr lang="en-IN" sz="1800" b="0" i="0" u="none" strike="noStrike" baseline="0" dirty="0">
                <a:latin typeface="Times-Roman"/>
              </a:rPr>
              <a:t>Example: interaction </a:t>
            </a:r>
            <a:r>
              <a:rPr lang="en-US" sz="1800" b="0" i="0" u="none" strike="noStrike" baseline="0" dirty="0">
                <a:latin typeface="Times-Roman"/>
              </a:rPr>
              <a:t>between a web server and a web browser. </a:t>
            </a:r>
          </a:p>
          <a:p>
            <a:pPr algn="l"/>
            <a:r>
              <a:rPr lang="en-US" sz="1800" b="0" i="0" u="none" strike="noStrike" baseline="0" dirty="0">
                <a:latin typeface="Times-Roman"/>
              </a:rPr>
              <a:t>This interaction uses a number of protocols and standards in the process of exchanging information between them. The different protocols work together to ensure that the messages are received and understood by both parties</a:t>
            </a:r>
            <a:endParaRPr lang="en-US" altLang="en-US" sz="2500" dirty="0"/>
          </a:p>
          <a:p>
            <a:pPr marL="228600" indent="-228600" algn="l" eaLnBrk="1" hangingPunct="1">
              <a:buFontTx/>
              <a:buNone/>
            </a:pPr>
            <a:endParaRPr lang="en-US" altLang="en-US" sz="2500" dirty="0"/>
          </a:p>
        </p:txBody>
      </p:sp>
    </p:spTree>
    <p:extLst>
      <p:ext uri="{BB962C8B-B14F-4D97-AF65-F5344CB8AC3E}">
        <p14:creationId xmlns:p14="http://schemas.microsoft.com/office/powerpoint/2010/main" val="4003880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E9EEB6B-9A60-4877-BFC9-3FC3F9E92158}"/>
              </a:ext>
            </a:extLst>
          </p:cNvPr>
          <p:cNvSpPr>
            <a:spLocks noGrp="1" noChangeArrowheads="1"/>
          </p:cNvSpPr>
          <p:nvPr>
            <p:ph type="title"/>
          </p:nvPr>
        </p:nvSpPr>
        <p:spPr>
          <a:xfrm>
            <a:off x="492919" y="499533"/>
            <a:ext cx="8079581" cy="795867"/>
          </a:xfrm>
        </p:spPr>
        <p:txBody>
          <a:bodyPr/>
          <a:lstStyle/>
          <a:p>
            <a:pPr eaLnBrk="1" hangingPunct="1"/>
            <a:r>
              <a:rPr lang="en-US" altLang="en-US" dirty="0"/>
              <a:t>Network Software</a:t>
            </a:r>
          </a:p>
        </p:txBody>
      </p:sp>
      <p:sp>
        <p:nvSpPr>
          <p:cNvPr id="48131" name="Rectangle 3">
            <a:extLst>
              <a:ext uri="{FF2B5EF4-FFF2-40B4-BE49-F238E27FC236}">
                <a16:creationId xmlns:a16="http://schemas.microsoft.com/office/drawing/2014/main" id="{74047063-F86A-456F-A0B2-AA41D13367BB}"/>
              </a:ext>
            </a:extLst>
          </p:cNvPr>
          <p:cNvSpPr>
            <a:spLocks noGrp="1" noChangeArrowheads="1"/>
          </p:cNvSpPr>
          <p:nvPr>
            <p:ph type="body" idx="1"/>
          </p:nvPr>
        </p:nvSpPr>
        <p:spPr>
          <a:xfrm>
            <a:off x="388938" y="1600199"/>
            <a:ext cx="8389937" cy="4892675"/>
          </a:xfrm>
        </p:spPr>
        <p:txBody>
          <a:bodyPr>
            <a:normAutofit lnSpcReduction="10000"/>
          </a:bodyPr>
          <a:lstStyle/>
          <a:p>
            <a:pPr marL="228600" indent="-228600" algn="l" eaLnBrk="1" hangingPunct="1"/>
            <a:r>
              <a:rPr lang="en-US" altLang="en-US" sz="2500" b="1" dirty="0"/>
              <a:t>Protocol Hierarchies :  </a:t>
            </a:r>
          </a:p>
          <a:p>
            <a:r>
              <a:rPr lang="en-US" b="0" i="0" u="none" strike="noStrike" baseline="0" dirty="0">
                <a:solidFill>
                  <a:srgbClr val="000000"/>
                </a:solidFill>
                <a:latin typeface="Times New Roman" panose="02020603050405020304" pitchFamily="18" charset="0"/>
              </a:rPr>
              <a:t>a series of </a:t>
            </a:r>
            <a:r>
              <a:rPr lang="en-US" b="1" i="0" u="none" strike="noStrike" baseline="0" dirty="0">
                <a:solidFill>
                  <a:srgbClr val="000000"/>
                </a:solidFill>
                <a:latin typeface="Times New Roman" panose="02020603050405020304" pitchFamily="18" charset="0"/>
              </a:rPr>
              <a:t>layers </a:t>
            </a:r>
            <a:r>
              <a:rPr lang="en-US" b="0" i="0" u="none" strike="noStrike" baseline="0" dirty="0">
                <a:solidFill>
                  <a:srgbClr val="000000"/>
                </a:solidFill>
                <a:latin typeface="Times New Roman" panose="02020603050405020304" pitchFamily="18" charset="0"/>
              </a:rPr>
              <a:t>(levels) </a:t>
            </a:r>
          </a:p>
          <a:p>
            <a:r>
              <a:rPr lang="en-US" b="0" i="0" u="none" strike="noStrike" baseline="0" dirty="0">
                <a:solidFill>
                  <a:srgbClr val="000000"/>
                </a:solidFill>
                <a:latin typeface="Times New Roman" panose="02020603050405020304" pitchFamily="18" charset="0"/>
              </a:rPr>
              <a:t>–lower layer provides service to higher layers </a:t>
            </a:r>
          </a:p>
          <a:p>
            <a:r>
              <a:rPr lang="en-IN" b="0" i="0" u="none" strike="noStrike" baseline="0" dirty="0">
                <a:solidFill>
                  <a:srgbClr val="000000"/>
                </a:solidFill>
                <a:latin typeface="Times New Roman" panose="02020603050405020304" pitchFamily="18" charset="0"/>
              </a:rPr>
              <a:t>–</a:t>
            </a:r>
            <a:r>
              <a:rPr lang="en-IN" b="1" i="0" u="none" strike="noStrike" baseline="0" dirty="0">
                <a:solidFill>
                  <a:srgbClr val="000000"/>
                </a:solidFill>
                <a:latin typeface="Times New Roman" panose="02020603050405020304" pitchFamily="18" charset="0"/>
              </a:rPr>
              <a:t>protocol</a:t>
            </a:r>
            <a:r>
              <a:rPr lang="en-IN"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•an agreement between the communication parties on how communication is to proceed </a:t>
            </a:r>
          </a:p>
          <a:p>
            <a:r>
              <a:rPr lang="en-IN" b="0" i="0" u="none" strike="noStrike" baseline="0" dirty="0">
                <a:solidFill>
                  <a:srgbClr val="000000"/>
                </a:solidFill>
                <a:latin typeface="Times New Roman" panose="02020603050405020304" pitchFamily="18" charset="0"/>
              </a:rPr>
              <a:t>–</a:t>
            </a:r>
            <a:r>
              <a:rPr lang="en-IN" b="1" i="0" u="none" strike="noStrike" baseline="0" dirty="0">
                <a:solidFill>
                  <a:srgbClr val="000000"/>
                </a:solidFill>
                <a:latin typeface="Times New Roman" panose="02020603050405020304" pitchFamily="18" charset="0"/>
              </a:rPr>
              <a:t>Peers</a:t>
            </a:r>
            <a:r>
              <a:rPr lang="en-IN"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•the corresponding layers on different machines. </a:t>
            </a:r>
          </a:p>
          <a:p>
            <a:r>
              <a:rPr lang="en-US" b="0" i="0" u="none" strike="noStrike" baseline="0" dirty="0">
                <a:solidFill>
                  <a:srgbClr val="000000"/>
                </a:solidFill>
                <a:latin typeface="Times New Roman" panose="02020603050405020304" pitchFamily="18" charset="0"/>
              </a:rPr>
              <a:t>–</a:t>
            </a:r>
            <a:r>
              <a:rPr lang="en-US" b="1" i="0" u="none" strike="noStrike" baseline="0" dirty="0">
                <a:solidFill>
                  <a:srgbClr val="000000"/>
                </a:solidFill>
                <a:latin typeface="Times New Roman" panose="02020603050405020304" pitchFamily="18" charset="0"/>
              </a:rPr>
              <a:t>Network architecture</a:t>
            </a:r>
            <a:r>
              <a:rPr lang="en-US" b="0" i="0" u="none" strike="noStrike" baseline="0" dirty="0">
                <a:solidFill>
                  <a:srgbClr val="000000"/>
                </a:solidFill>
                <a:latin typeface="Times New Roman" panose="02020603050405020304" pitchFamily="18" charset="0"/>
              </a:rPr>
              <a:t>: a set of layers and protocols </a:t>
            </a:r>
          </a:p>
          <a:p>
            <a:r>
              <a:rPr lang="en-IN" b="0" i="0" u="none" strike="noStrike" baseline="0" dirty="0">
                <a:solidFill>
                  <a:srgbClr val="000000"/>
                </a:solidFill>
                <a:latin typeface="Times New Roman" panose="02020603050405020304" pitchFamily="18" charset="0"/>
              </a:rPr>
              <a:t>–</a:t>
            </a:r>
            <a:r>
              <a:rPr lang="en-IN" b="1" i="0" u="none" strike="noStrike" baseline="0" dirty="0">
                <a:solidFill>
                  <a:srgbClr val="000000"/>
                </a:solidFill>
                <a:latin typeface="Times New Roman" panose="02020603050405020304" pitchFamily="18" charset="0"/>
              </a:rPr>
              <a:t>Protocol stack</a:t>
            </a:r>
            <a:r>
              <a:rPr lang="en-IN"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•a list of protocols used by a certain system, one protocol per layer </a:t>
            </a:r>
          </a:p>
          <a:p>
            <a:pPr marL="228600" indent="-228600" algn="l" eaLnBrk="1" hangingPunct="1"/>
            <a:endParaRPr lang="en-US" altLang="en-US" dirty="0"/>
          </a:p>
          <a:p>
            <a:pPr marL="228600" indent="-228600" algn="l" eaLnBrk="1" hangingPunct="1"/>
            <a:endParaRPr lang="en-US" altLang="en-US" sz="2500" dirty="0"/>
          </a:p>
          <a:p>
            <a:pPr marL="228600" indent="-228600" algn="l" eaLnBrk="1" hangingPunct="1"/>
            <a:endParaRPr lang="en-US" altLang="en-US" sz="2500" dirty="0"/>
          </a:p>
          <a:p>
            <a:pPr marL="228600" indent="-228600" algn="l" eaLnBrk="1" hangingPunct="1"/>
            <a:endParaRPr lang="en-US" altLang="en-US" sz="2500" dirty="0"/>
          </a:p>
          <a:p>
            <a:pPr marL="228600" indent="-228600" algn="l" eaLnBrk="1" hangingPunct="1">
              <a:buFontTx/>
              <a:buNone/>
            </a:pPr>
            <a:endParaRPr lang="en-US" altLang="en-US" sz="25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E9EEB6B-9A60-4877-BFC9-3FC3F9E92158}"/>
              </a:ext>
            </a:extLst>
          </p:cNvPr>
          <p:cNvSpPr>
            <a:spLocks noGrp="1" noChangeArrowheads="1"/>
          </p:cNvSpPr>
          <p:nvPr>
            <p:ph type="title"/>
          </p:nvPr>
        </p:nvSpPr>
        <p:spPr>
          <a:xfrm>
            <a:off x="492919" y="499533"/>
            <a:ext cx="8079581" cy="795867"/>
          </a:xfrm>
        </p:spPr>
        <p:txBody>
          <a:bodyPr/>
          <a:lstStyle/>
          <a:p>
            <a:pPr eaLnBrk="1" hangingPunct="1"/>
            <a:r>
              <a:rPr lang="en-US" altLang="en-US" dirty="0"/>
              <a:t>Network Software</a:t>
            </a:r>
          </a:p>
        </p:txBody>
      </p:sp>
      <p:sp>
        <p:nvSpPr>
          <p:cNvPr id="48131" name="Rectangle 3">
            <a:extLst>
              <a:ext uri="{FF2B5EF4-FFF2-40B4-BE49-F238E27FC236}">
                <a16:creationId xmlns:a16="http://schemas.microsoft.com/office/drawing/2014/main" id="{74047063-F86A-456F-A0B2-AA41D13367BB}"/>
              </a:ext>
            </a:extLst>
          </p:cNvPr>
          <p:cNvSpPr>
            <a:spLocks noGrp="1" noChangeArrowheads="1"/>
          </p:cNvSpPr>
          <p:nvPr>
            <p:ph type="body" idx="1"/>
          </p:nvPr>
        </p:nvSpPr>
        <p:spPr>
          <a:xfrm>
            <a:off x="388938" y="1600199"/>
            <a:ext cx="8389937" cy="4892675"/>
          </a:xfrm>
        </p:spPr>
        <p:txBody>
          <a:bodyPr>
            <a:normAutofit/>
          </a:bodyPr>
          <a:lstStyle/>
          <a:p>
            <a:pPr marL="0" indent="0" algn="l" eaLnBrk="1" hangingPunct="1">
              <a:buNone/>
            </a:pPr>
            <a:r>
              <a:rPr lang="en-US" altLang="en-US" sz="2500" b="1" dirty="0"/>
              <a:t>Two networking models: </a:t>
            </a:r>
          </a:p>
          <a:p>
            <a:pPr algn="l"/>
            <a:r>
              <a:rPr lang="en-IN" sz="1800" b="0" i="0" u="none" strike="noStrike" baseline="0" dirty="0">
                <a:latin typeface="Times-Roman"/>
              </a:rPr>
              <a:t>The </a:t>
            </a:r>
            <a:r>
              <a:rPr lang="en-IN" sz="1800" b="1" i="1" u="none" strike="noStrike" baseline="0" dirty="0">
                <a:latin typeface="Times-BoldItalic"/>
              </a:rPr>
              <a:t>TCP/IP </a:t>
            </a:r>
            <a:r>
              <a:rPr lang="en-IN" sz="1800" b="0" i="0" u="none" strike="noStrike" baseline="0" dirty="0">
                <a:latin typeface="Times-Roman"/>
              </a:rPr>
              <a:t>model </a:t>
            </a:r>
            <a:r>
              <a:rPr lang="en-US" sz="1800" b="0" i="0" u="none" strike="noStrike" baseline="0" dirty="0">
                <a:latin typeface="Times-Roman"/>
              </a:rPr>
              <a:t>is a protocol model because it describes the functions that occur at each layer of protocols within the TCP/IP suite.</a:t>
            </a:r>
          </a:p>
          <a:p>
            <a:pPr algn="l"/>
            <a:endParaRPr lang="en-US" altLang="en-US" sz="1800" dirty="0">
              <a:latin typeface="Times-Roman"/>
            </a:endParaRPr>
          </a:p>
          <a:p>
            <a:pPr algn="l"/>
            <a:r>
              <a:rPr lang="en-US" altLang="en-US" sz="1800" dirty="0">
                <a:latin typeface="Times-Roman"/>
              </a:rPr>
              <a:t>OSI model: </a:t>
            </a:r>
            <a:r>
              <a:rPr lang="en-US" sz="1800" b="0" i="0" u="none" strike="noStrike" baseline="0" dirty="0">
                <a:latin typeface="Times-Roman"/>
              </a:rPr>
              <a:t>primary purpose of a reference model is to aid </a:t>
            </a:r>
            <a:r>
              <a:rPr lang="en-US" sz="1800" dirty="0">
                <a:latin typeface="Times-Roman"/>
              </a:rPr>
              <a:t> </a:t>
            </a:r>
            <a:r>
              <a:rPr lang="en-US" sz="1800" b="0" i="0" u="none" strike="noStrike" baseline="0" dirty="0">
                <a:latin typeface="Times-Roman"/>
              </a:rPr>
              <a:t>clearer understanding of the functions and process involved</a:t>
            </a:r>
            <a:endParaRPr lang="en-US" altLang="en-US" sz="2500" dirty="0"/>
          </a:p>
          <a:p>
            <a:pPr marL="228600" indent="-228600" algn="l" eaLnBrk="1" hangingPunct="1"/>
            <a:endParaRPr lang="en-US" altLang="en-US" sz="2500" dirty="0"/>
          </a:p>
          <a:p>
            <a:pPr marL="228600" indent="-228600" algn="l" eaLnBrk="1" hangingPunct="1"/>
            <a:endParaRPr lang="en-US" altLang="en-US" sz="2500" dirty="0"/>
          </a:p>
          <a:p>
            <a:pPr marL="228600" indent="-228600" algn="l" eaLnBrk="1" hangingPunct="1"/>
            <a:endParaRPr lang="en-US" altLang="en-US" sz="2500" dirty="0"/>
          </a:p>
          <a:p>
            <a:pPr marL="228600" indent="-228600" algn="l" eaLnBrk="1" hangingPunct="1"/>
            <a:endParaRPr lang="en-US" altLang="en-US" sz="2500" dirty="0"/>
          </a:p>
          <a:p>
            <a:pPr marL="228600" indent="-228600" algn="l" eaLnBrk="1" hangingPunct="1">
              <a:buFontTx/>
              <a:buNone/>
            </a:pPr>
            <a:endParaRPr lang="en-US" altLang="en-US" sz="2500" dirty="0"/>
          </a:p>
        </p:txBody>
      </p:sp>
    </p:spTree>
    <p:extLst>
      <p:ext uri="{BB962C8B-B14F-4D97-AF65-F5344CB8AC3E}">
        <p14:creationId xmlns:p14="http://schemas.microsoft.com/office/powerpoint/2010/main" val="2708679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0EDB374-342C-4EED-A29F-C4F7A94DB881}"/>
              </a:ext>
            </a:extLst>
          </p:cNvPr>
          <p:cNvSpPr>
            <a:spLocks noGrp="1" noChangeArrowheads="1"/>
          </p:cNvSpPr>
          <p:nvPr>
            <p:ph type="title"/>
          </p:nvPr>
        </p:nvSpPr>
        <p:spPr/>
        <p:txBody>
          <a:bodyPr/>
          <a:lstStyle/>
          <a:p>
            <a:pPr eaLnBrk="1" hangingPunct="1"/>
            <a:r>
              <a:rPr lang="en-US" altLang="en-US" sz="4000"/>
              <a:t>Network Software</a:t>
            </a:r>
            <a:br>
              <a:rPr lang="en-US" altLang="en-US" sz="4000"/>
            </a:br>
            <a:r>
              <a:rPr lang="en-US" altLang="en-US" sz="3200"/>
              <a:t>Protocol Hierarchies</a:t>
            </a:r>
          </a:p>
        </p:txBody>
      </p:sp>
      <p:sp>
        <p:nvSpPr>
          <p:cNvPr id="50179" name="Rectangle 3">
            <a:extLst>
              <a:ext uri="{FF2B5EF4-FFF2-40B4-BE49-F238E27FC236}">
                <a16:creationId xmlns:a16="http://schemas.microsoft.com/office/drawing/2014/main" id="{B8374814-02A7-4DEF-92EA-8EA726429F6E}"/>
              </a:ext>
            </a:extLst>
          </p:cNvPr>
          <p:cNvSpPr>
            <a:spLocks noGrp="1" noChangeArrowheads="1"/>
          </p:cNvSpPr>
          <p:nvPr>
            <p:ph type="body" idx="1"/>
          </p:nvPr>
        </p:nvSpPr>
        <p:spPr>
          <a:xfrm>
            <a:off x="0" y="6019800"/>
            <a:ext cx="9144000" cy="838200"/>
          </a:xfrm>
        </p:spPr>
        <p:txBody>
          <a:bodyPr/>
          <a:lstStyle/>
          <a:p>
            <a:pPr eaLnBrk="1" hangingPunct="1">
              <a:buFontTx/>
              <a:buNone/>
            </a:pPr>
            <a:r>
              <a:rPr lang="en-US" altLang="en-US"/>
              <a:t>Layers, protocols, and interfaces.</a:t>
            </a:r>
          </a:p>
        </p:txBody>
      </p:sp>
      <p:pic>
        <p:nvPicPr>
          <p:cNvPr id="50180" name="Picture 4" descr="1-13">
            <a:extLst>
              <a:ext uri="{FF2B5EF4-FFF2-40B4-BE49-F238E27FC236}">
                <a16:creationId xmlns:a16="http://schemas.microsoft.com/office/drawing/2014/main" id="{0FB58336-8245-4E31-82E1-B91FDB476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43025"/>
            <a:ext cx="4879975"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1B1E16C-1062-42F5-A81E-FF2DAB2B1915}"/>
              </a:ext>
            </a:extLst>
          </p:cNvPr>
          <p:cNvSpPr>
            <a:spLocks noGrp="1" noChangeArrowheads="1"/>
          </p:cNvSpPr>
          <p:nvPr>
            <p:ph type="title"/>
          </p:nvPr>
        </p:nvSpPr>
        <p:spPr>
          <a:xfrm>
            <a:off x="492919" y="499533"/>
            <a:ext cx="8079581" cy="643467"/>
          </a:xfrm>
        </p:spPr>
        <p:txBody>
          <a:bodyPr>
            <a:normAutofit fontScale="90000"/>
          </a:bodyPr>
          <a:lstStyle/>
          <a:p>
            <a:pPr eaLnBrk="1" hangingPunct="1"/>
            <a:r>
              <a:rPr lang="en-US" altLang="en-US" dirty="0"/>
              <a:t>Protocol Hierarchies</a:t>
            </a:r>
          </a:p>
        </p:txBody>
      </p:sp>
      <p:sp>
        <p:nvSpPr>
          <p:cNvPr id="51203" name="Rectangle 3">
            <a:extLst>
              <a:ext uri="{FF2B5EF4-FFF2-40B4-BE49-F238E27FC236}">
                <a16:creationId xmlns:a16="http://schemas.microsoft.com/office/drawing/2014/main" id="{54C3BBDC-B729-4A84-A8D8-DAB37CCA3BC1}"/>
              </a:ext>
            </a:extLst>
          </p:cNvPr>
          <p:cNvSpPr>
            <a:spLocks noGrp="1" noChangeArrowheads="1"/>
          </p:cNvSpPr>
          <p:nvPr>
            <p:ph type="body" idx="1"/>
          </p:nvPr>
        </p:nvSpPr>
        <p:spPr>
          <a:xfrm>
            <a:off x="377031" y="1371600"/>
            <a:ext cx="8389937" cy="5486400"/>
          </a:xfrm>
        </p:spPr>
        <p:txBody>
          <a:bodyPr/>
          <a:lstStyle/>
          <a:p>
            <a:pPr marL="228600" indent="-228600" algn="l" eaLnBrk="1" hangingPunct="1"/>
            <a:r>
              <a:rPr lang="en-US" altLang="en-US" sz="2500" dirty="0"/>
              <a:t>Instead each layer passes data and control information to the layer immediately below it, until the lowest layer is reached.</a:t>
            </a:r>
          </a:p>
          <a:p>
            <a:pPr marL="228600" indent="-228600" algn="l" eaLnBrk="1" hangingPunct="1"/>
            <a:r>
              <a:rPr lang="en-US" altLang="en-US" sz="2500" dirty="0"/>
              <a:t> Below layer 1 is the physical medium through which actual communication occurs.</a:t>
            </a:r>
          </a:p>
          <a:p>
            <a:pPr marL="228600" indent="-228600" algn="l" eaLnBrk="1" hangingPunct="1"/>
            <a:r>
              <a:rPr lang="en-US" altLang="en-US" sz="2500" dirty="0"/>
              <a:t> Interface defines which primitive operations and services the lower layer makes available to the upper one.</a:t>
            </a:r>
          </a:p>
          <a:p>
            <a:pPr marL="228600" indent="-228600" algn="l" eaLnBrk="1" hangingPunct="1"/>
            <a:r>
              <a:rPr lang="en-US" altLang="en-US" sz="2500" dirty="0"/>
              <a:t> A set of layers and protocols is called a network architecture.</a:t>
            </a:r>
          </a:p>
          <a:p>
            <a:pPr marL="228600" indent="-228600" algn="l" eaLnBrk="1" hangingPunct="1"/>
            <a:r>
              <a:rPr lang="en-US" altLang="en-US" sz="2500" dirty="0"/>
              <a:t>It is not necessary that all the protocols are used by all the system.</a:t>
            </a:r>
          </a:p>
          <a:p>
            <a:pPr marL="228600" indent="-228600" algn="l" eaLnBrk="1" hangingPunct="1"/>
            <a:r>
              <a:rPr lang="en-US" altLang="en-US" sz="2500" dirty="0"/>
              <a:t>List of protocols used at each layer in machine is known as protocol stack.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57CC872-3933-4989-A645-0605A190D12D}"/>
              </a:ext>
            </a:extLst>
          </p:cNvPr>
          <p:cNvSpPr>
            <a:spLocks noGrp="1" noChangeArrowheads="1"/>
          </p:cNvSpPr>
          <p:nvPr>
            <p:ph type="title"/>
          </p:nvPr>
        </p:nvSpPr>
        <p:spPr>
          <a:xfrm>
            <a:off x="492919" y="499533"/>
            <a:ext cx="8079581" cy="598889"/>
          </a:xfrm>
        </p:spPr>
        <p:txBody>
          <a:bodyPr>
            <a:normAutofit fontScale="90000"/>
          </a:bodyPr>
          <a:lstStyle/>
          <a:p>
            <a:pPr eaLnBrk="1" hangingPunct="1"/>
            <a:r>
              <a:rPr lang="en-US" altLang="en-US" sz="4000" dirty="0"/>
              <a:t>Protocol Hierarchies (2)</a:t>
            </a:r>
          </a:p>
        </p:txBody>
      </p:sp>
      <p:sp>
        <p:nvSpPr>
          <p:cNvPr id="52227" name="Rectangle 3">
            <a:extLst>
              <a:ext uri="{FF2B5EF4-FFF2-40B4-BE49-F238E27FC236}">
                <a16:creationId xmlns:a16="http://schemas.microsoft.com/office/drawing/2014/main" id="{8FE1FE06-86F5-4463-B769-429405B909CD}"/>
              </a:ext>
            </a:extLst>
          </p:cNvPr>
          <p:cNvSpPr>
            <a:spLocks noGrp="1" noChangeArrowheads="1"/>
          </p:cNvSpPr>
          <p:nvPr>
            <p:ph type="body" idx="1"/>
          </p:nvPr>
        </p:nvSpPr>
        <p:spPr>
          <a:xfrm>
            <a:off x="507206" y="1993393"/>
            <a:ext cx="8065294" cy="4255007"/>
          </a:xfrm>
        </p:spPr>
        <p:txBody>
          <a:bodyPr/>
          <a:lstStyle/>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r>
              <a:rPr lang="en-US" altLang="en-US" dirty="0"/>
              <a:t>The philosopher-translator-secretary architecture.</a:t>
            </a:r>
          </a:p>
        </p:txBody>
      </p:sp>
      <p:pic>
        <p:nvPicPr>
          <p:cNvPr id="52228" name="Picture 4" descr="1-14">
            <a:extLst>
              <a:ext uri="{FF2B5EF4-FFF2-40B4-BE49-F238E27FC236}">
                <a16:creationId xmlns:a16="http://schemas.microsoft.com/office/drawing/2014/main" id="{196E127B-772C-4832-93AA-3D4204BE3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199"/>
            <a:ext cx="5943600" cy="5075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7355625-0A1D-4387-B4B6-D4D8641C37AA}"/>
              </a:ext>
            </a:extLst>
          </p:cNvPr>
          <p:cNvSpPr>
            <a:spLocks noGrp="1" noChangeArrowheads="1"/>
          </p:cNvSpPr>
          <p:nvPr>
            <p:ph type="title"/>
          </p:nvPr>
        </p:nvSpPr>
        <p:spPr/>
        <p:txBody>
          <a:bodyPr/>
          <a:lstStyle/>
          <a:p>
            <a:pPr eaLnBrk="1" hangingPunct="1"/>
            <a:r>
              <a:rPr lang="en-US" altLang="en-US" sz="4000"/>
              <a:t>Protocol Hierarchies (3)</a:t>
            </a:r>
          </a:p>
        </p:txBody>
      </p:sp>
      <p:sp>
        <p:nvSpPr>
          <p:cNvPr id="53251" name="Rectangle 3">
            <a:extLst>
              <a:ext uri="{FF2B5EF4-FFF2-40B4-BE49-F238E27FC236}">
                <a16:creationId xmlns:a16="http://schemas.microsoft.com/office/drawing/2014/main" id="{7A27E837-2818-46A7-A1DF-438FA6C3B1D9}"/>
              </a:ext>
            </a:extLst>
          </p:cNvPr>
          <p:cNvSpPr>
            <a:spLocks noGrp="1" noChangeArrowheads="1"/>
          </p:cNvSpPr>
          <p:nvPr>
            <p:ph type="body" idx="1"/>
          </p:nvPr>
        </p:nvSpPr>
        <p:spPr>
          <a:xfrm>
            <a:off x="507206" y="1474917"/>
            <a:ext cx="8065294" cy="4284662"/>
          </a:xfrm>
        </p:spPr>
        <p:txBody>
          <a:bodyPr/>
          <a:lstStyle/>
          <a:p>
            <a:pPr eaLnBrk="1" hangingPunct="1">
              <a:buFontTx/>
              <a:buNone/>
            </a:pPr>
            <a:r>
              <a:rPr lang="en-US" altLang="en-US" dirty="0"/>
              <a:t>Example information flow supporting virtual communication in layer 5.</a:t>
            </a:r>
          </a:p>
        </p:txBody>
      </p:sp>
      <p:pic>
        <p:nvPicPr>
          <p:cNvPr id="53252" name="Picture 4" descr="1-15">
            <a:extLst>
              <a:ext uri="{FF2B5EF4-FFF2-40B4-BE49-F238E27FC236}">
                <a16:creationId xmlns:a16="http://schemas.microsoft.com/office/drawing/2014/main" id="{939AC05F-09F9-4DD9-B56F-BABDC4DE8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891338"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3AF1ECA-1362-441E-96C7-B36978D8FBA8}"/>
              </a:ext>
            </a:extLst>
          </p:cNvPr>
          <p:cNvSpPr>
            <a:spLocks noGrp="1" noChangeArrowheads="1"/>
          </p:cNvSpPr>
          <p:nvPr>
            <p:ph type="title"/>
          </p:nvPr>
        </p:nvSpPr>
        <p:spPr/>
        <p:txBody>
          <a:bodyPr/>
          <a:lstStyle/>
          <a:p>
            <a:pPr eaLnBrk="1" hangingPunct="1"/>
            <a:r>
              <a:rPr lang="en-US" altLang="en-US"/>
              <a:t>Design Issues for the Layers</a:t>
            </a:r>
          </a:p>
        </p:txBody>
      </p:sp>
      <p:sp>
        <p:nvSpPr>
          <p:cNvPr id="57347" name="Rectangle 5">
            <a:extLst>
              <a:ext uri="{FF2B5EF4-FFF2-40B4-BE49-F238E27FC236}">
                <a16:creationId xmlns:a16="http://schemas.microsoft.com/office/drawing/2014/main" id="{B24075F9-FBAF-4BF0-8DAB-CE15BE5941B4}"/>
              </a:ext>
            </a:extLst>
          </p:cNvPr>
          <p:cNvSpPr>
            <a:spLocks noChangeArrowheads="1"/>
          </p:cNvSpPr>
          <p:nvPr/>
        </p:nvSpPr>
        <p:spPr bwMode="auto">
          <a:xfrm>
            <a:off x="385763" y="1849438"/>
            <a:ext cx="8591550" cy="301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Clr>
                <a:schemeClr val="accent2"/>
              </a:buClr>
              <a:buFontTx/>
              <a:buChar char="•"/>
            </a:pPr>
            <a:r>
              <a:rPr lang="en-US" altLang="en-US" sz="2800" dirty="0">
                <a:latin typeface="Times New Roman" panose="02020603050405020304" pitchFamily="18" charset="0"/>
              </a:rPr>
              <a:t>Addressing</a:t>
            </a:r>
          </a:p>
          <a:p>
            <a:pPr algn="l" eaLnBrk="1" hangingPunct="1">
              <a:spcBef>
                <a:spcPct val="20000"/>
              </a:spcBef>
              <a:buClr>
                <a:schemeClr val="accent2"/>
              </a:buClr>
              <a:buFontTx/>
              <a:buChar char="•"/>
            </a:pPr>
            <a:r>
              <a:rPr lang="en-US" altLang="en-US" sz="2800" dirty="0">
                <a:latin typeface="Times New Roman" panose="02020603050405020304" pitchFamily="18" charset="0"/>
              </a:rPr>
              <a:t>Error Control</a:t>
            </a:r>
          </a:p>
          <a:p>
            <a:pPr algn="l" eaLnBrk="1" hangingPunct="1">
              <a:spcBef>
                <a:spcPct val="20000"/>
              </a:spcBef>
              <a:buClr>
                <a:schemeClr val="accent2"/>
              </a:buClr>
              <a:buFontTx/>
              <a:buChar char="•"/>
            </a:pPr>
            <a:r>
              <a:rPr lang="en-US" altLang="en-US" sz="2800" dirty="0">
                <a:latin typeface="Times New Roman" panose="02020603050405020304" pitchFamily="18" charset="0"/>
              </a:rPr>
              <a:t>Flow Control</a:t>
            </a:r>
          </a:p>
          <a:p>
            <a:pPr algn="l" eaLnBrk="1" hangingPunct="1">
              <a:spcBef>
                <a:spcPct val="20000"/>
              </a:spcBef>
              <a:buClr>
                <a:schemeClr val="accent2"/>
              </a:buClr>
              <a:buFontTx/>
              <a:buChar char="•"/>
            </a:pPr>
            <a:r>
              <a:rPr lang="en-US" altLang="en-US" sz="2800" dirty="0">
                <a:latin typeface="Times New Roman" panose="02020603050405020304" pitchFamily="18" charset="0"/>
              </a:rPr>
              <a:t>Multiplexing</a:t>
            </a:r>
          </a:p>
          <a:p>
            <a:pPr algn="l" eaLnBrk="1" hangingPunct="1">
              <a:spcBef>
                <a:spcPct val="20000"/>
              </a:spcBef>
              <a:buClr>
                <a:schemeClr val="accent2"/>
              </a:buClr>
              <a:buFontTx/>
              <a:buChar char="•"/>
            </a:pPr>
            <a:r>
              <a:rPr lang="en-US" altLang="en-US" sz="2800" dirty="0">
                <a:latin typeface="Times New Roman" panose="02020603050405020304" pitchFamily="18" charset="0"/>
              </a:rPr>
              <a:t>Routing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686697D-E228-4FAC-B223-F856667AEE04}"/>
              </a:ext>
            </a:extLst>
          </p:cNvPr>
          <p:cNvSpPr>
            <a:spLocks noGrp="1" noChangeArrowheads="1"/>
          </p:cNvSpPr>
          <p:nvPr>
            <p:ph type="title"/>
          </p:nvPr>
        </p:nvSpPr>
        <p:spPr>
          <a:xfrm>
            <a:off x="492919" y="499533"/>
            <a:ext cx="8079581" cy="795867"/>
          </a:xfrm>
        </p:spPr>
        <p:txBody>
          <a:bodyPr/>
          <a:lstStyle/>
          <a:p>
            <a:pPr eaLnBrk="1" hangingPunct="1"/>
            <a:r>
              <a:rPr lang="en-US" altLang="en-US" dirty="0"/>
              <a:t>Design Issues -Addressing</a:t>
            </a:r>
          </a:p>
        </p:txBody>
      </p:sp>
      <p:sp>
        <p:nvSpPr>
          <p:cNvPr id="45059" name="Rectangle 5">
            <a:extLst>
              <a:ext uri="{FF2B5EF4-FFF2-40B4-BE49-F238E27FC236}">
                <a16:creationId xmlns:a16="http://schemas.microsoft.com/office/drawing/2014/main" id="{DABBFC3D-6544-4528-B31E-8766990878C0}"/>
              </a:ext>
            </a:extLst>
          </p:cNvPr>
          <p:cNvSpPr>
            <a:spLocks noChangeArrowheads="1"/>
          </p:cNvSpPr>
          <p:nvPr/>
        </p:nvSpPr>
        <p:spPr bwMode="auto">
          <a:xfrm>
            <a:off x="385763" y="1219200"/>
            <a:ext cx="8591550" cy="5181600"/>
          </a:xfrm>
          <a:prstGeom prst="rect">
            <a:avLst/>
          </a:prstGeom>
          <a:noFill/>
          <a:ln w="9525">
            <a:noFill/>
            <a:miter lim="800000"/>
            <a:headEnd/>
            <a:tailEnd/>
          </a:ln>
        </p:spPr>
        <p:txBody>
          <a:bodyPr/>
          <a:lstStyle/>
          <a:p>
            <a:pPr marL="296863" indent="-296863" algn="l">
              <a:spcBef>
                <a:spcPct val="20000"/>
              </a:spcBef>
              <a:buClr>
                <a:schemeClr val="accent2"/>
              </a:buClr>
              <a:buFontTx/>
              <a:buChar char="•"/>
              <a:defRPr/>
            </a:pPr>
            <a:r>
              <a:rPr lang="en-US" sz="2800" dirty="0">
                <a:latin typeface="Times New Roman" pitchFamily="18" charset="0"/>
              </a:rPr>
              <a:t>Every layer needs a mechanism for identifying senders and receivers.</a:t>
            </a:r>
          </a:p>
          <a:p>
            <a:pPr marL="228600" indent="-228600" algn="l">
              <a:spcBef>
                <a:spcPct val="20000"/>
              </a:spcBef>
              <a:buClr>
                <a:schemeClr val="accent2"/>
              </a:buClr>
              <a:buFontTx/>
              <a:buChar char="•"/>
              <a:defRPr/>
            </a:pPr>
            <a:r>
              <a:rPr lang="en-US" sz="2800" dirty="0">
                <a:latin typeface="Times New Roman" pitchFamily="18" charset="0"/>
              </a:rPr>
              <a:t> Since a network normally has many computers, some of which have multiple processes, a means is needed for a process on one machine to specify with whom it wants to talk.</a:t>
            </a:r>
          </a:p>
          <a:p>
            <a:pPr marL="228600" indent="-228600" algn="l">
              <a:spcBef>
                <a:spcPct val="20000"/>
              </a:spcBef>
              <a:buClr>
                <a:schemeClr val="accent2"/>
              </a:buClr>
              <a:buFontTx/>
              <a:buChar char="•"/>
              <a:defRPr/>
            </a:pPr>
            <a:r>
              <a:rPr lang="en-US" sz="2800" dirty="0">
                <a:latin typeface="Times New Roman" pitchFamily="18" charset="0"/>
              </a:rPr>
              <a:t> Some form of addressing is needed in order to specify a specific destination.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Q2</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In which year Ethernet was invented?</a:t>
            </a:r>
          </a:p>
          <a:p>
            <a:r>
              <a:rPr lang="en-US" dirty="0"/>
              <a:t>A) 1962</a:t>
            </a:r>
          </a:p>
          <a:p>
            <a:r>
              <a:rPr lang="en-US" dirty="0"/>
              <a:t>B) 1955</a:t>
            </a:r>
          </a:p>
          <a:p>
            <a:r>
              <a:rPr lang="en-US" dirty="0"/>
              <a:t>C) 1980</a:t>
            </a:r>
          </a:p>
          <a:p>
            <a:r>
              <a:rPr lang="en-US" dirty="0"/>
              <a:t>D) 1973</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5</a:t>
            </a:fld>
            <a:endParaRPr lang="en-US"/>
          </a:p>
        </p:txBody>
      </p:sp>
    </p:spTree>
    <p:extLst>
      <p:ext uri="{BB962C8B-B14F-4D97-AF65-F5344CB8AC3E}">
        <p14:creationId xmlns:p14="http://schemas.microsoft.com/office/powerpoint/2010/main" val="2778659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B50A2DE-FC2E-412D-92AA-7B9811A99CA6}"/>
              </a:ext>
            </a:extLst>
          </p:cNvPr>
          <p:cNvSpPr>
            <a:spLocks noGrp="1" noChangeArrowheads="1"/>
          </p:cNvSpPr>
          <p:nvPr>
            <p:ph type="title"/>
          </p:nvPr>
        </p:nvSpPr>
        <p:spPr>
          <a:xfrm>
            <a:off x="492919" y="499533"/>
            <a:ext cx="8079581" cy="795867"/>
          </a:xfrm>
        </p:spPr>
        <p:txBody>
          <a:bodyPr/>
          <a:lstStyle/>
          <a:p>
            <a:pPr eaLnBrk="1" hangingPunct="1"/>
            <a:r>
              <a:rPr lang="en-US" altLang="en-US" dirty="0"/>
              <a:t>Design Issues – Data Transfer</a:t>
            </a:r>
          </a:p>
        </p:txBody>
      </p:sp>
      <p:sp>
        <p:nvSpPr>
          <p:cNvPr id="59395" name="Rectangle 5">
            <a:extLst>
              <a:ext uri="{FF2B5EF4-FFF2-40B4-BE49-F238E27FC236}">
                <a16:creationId xmlns:a16="http://schemas.microsoft.com/office/drawing/2014/main" id="{B03C11AF-5CF0-4835-A3E0-3F189A049102}"/>
              </a:ext>
            </a:extLst>
          </p:cNvPr>
          <p:cNvSpPr>
            <a:spLocks noChangeArrowheads="1"/>
          </p:cNvSpPr>
          <p:nvPr/>
        </p:nvSpPr>
        <p:spPr bwMode="auto">
          <a:xfrm>
            <a:off x="385763" y="1524000"/>
            <a:ext cx="85915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Clr>
                <a:schemeClr val="accent2"/>
              </a:buClr>
              <a:buFontTx/>
              <a:buChar char="•"/>
            </a:pPr>
            <a:r>
              <a:rPr lang="en-US" altLang="en-US" sz="2800" dirty="0">
                <a:latin typeface="Times New Roman" panose="02020603050405020304" pitchFamily="18" charset="0"/>
              </a:rPr>
              <a:t> Another set of design decisions concerns the rules for data transfer.</a:t>
            </a:r>
          </a:p>
          <a:p>
            <a:pPr algn="l" eaLnBrk="1" hangingPunct="1">
              <a:spcBef>
                <a:spcPct val="20000"/>
              </a:spcBef>
              <a:buClr>
                <a:schemeClr val="accent2"/>
              </a:buClr>
              <a:buFontTx/>
              <a:buChar char="•"/>
            </a:pPr>
            <a:endParaRPr lang="en-US" altLang="en-US" sz="2800" dirty="0">
              <a:latin typeface="Times New Roman" panose="02020603050405020304" pitchFamily="18" charset="0"/>
            </a:endParaRPr>
          </a:p>
          <a:p>
            <a:pPr algn="l" eaLnBrk="1" hangingPunct="1">
              <a:spcBef>
                <a:spcPct val="20000"/>
              </a:spcBef>
              <a:buClr>
                <a:schemeClr val="accent2"/>
              </a:buClr>
              <a:buFontTx/>
              <a:buChar char="•"/>
            </a:pPr>
            <a:r>
              <a:rPr lang="en-US" altLang="en-US" sz="2800" dirty="0">
                <a:latin typeface="Times New Roman" panose="02020603050405020304" pitchFamily="18" charset="0"/>
              </a:rPr>
              <a:t>In some systems, data only transfer in one direction, in others data can transfer in both direction.</a:t>
            </a:r>
          </a:p>
          <a:p>
            <a:pPr algn="l" eaLnBrk="1" hangingPunct="1">
              <a:spcBef>
                <a:spcPct val="20000"/>
              </a:spcBef>
              <a:buClr>
                <a:schemeClr val="accent2"/>
              </a:buClr>
              <a:buFontTx/>
              <a:buChar char="•"/>
            </a:pPr>
            <a:endParaRPr lang="en-US" altLang="en-US" sz="2800" dirty="0">
              <a:latin typeface="Times New Roman" panose="02020603050405020304" pitchFamily="18" charset="0"/>
            </a:endParaRPr>
          </a:p>
          <a:p>
            <a:pPr algn="l" eaLnBrk="1" hangingPunct="1">
              <a:spcBef>
                <a:spcPct val="20000"/>
              </a:spcBef>
              <a:buClr>
                <a:schemeClr val="accent2"/>
              </a:buClr>
              <a:buFontTx/>
              <a:buChar char="•"/>
            </a:pPr>
            <a:r>
              <a:rPr lang="en-US" altLang="en-US" sz="2800" dirty="0">
                <a:latin typeface="Times New Roman" panose="02020603050405020304" pitchFamily="18" charset="0"/>
              </a:rPr>
              <a:t>It is needed to decide whether there will be simplex communication, duplex communication.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AF76B52-0039-43A9-8670-002C3C3421BF}"/>
              </a:ext>
            </a:extLst>
          </p:cNvPr>
          <p:cNvSpPr>
            <a:spLocks noGrp="1" noChangeArrowheads="1"/>
          </p:cNvSpPr>
          <p:nvPr>
            <p:ph type="title"/>
          </p:nvPr>
        </p:nvSpPr>
        <p:spPr>
          <a:xfrm>
            <a:off x="492919" y="499533"/>
            <a:ext cx="8079581" cy="719667"/>
          </a:xfrm>
        </p:spPr>
        <p:txBody>
          <a:bodyPr>
            <a:normAutofit fontScale="90000"/>
          </a:bodyPr>
          <a:lstStyle/>
          <a:p>
            <a:pPr eaLnBrk="1" hangingPunct="1"/>
            <a:r>
              <a:rPr lang="en-US" altLang="en-US" dirty="0"/>
              <a:t>Design Issues – Error Control</a:t>
            </a:r>
          </a:p>
        </p:txBody>
      </p:sp>
      <p:sp>
        <p:nvSpPr>
          <p:cNvPr id="60419" name="Rectangle 5">
            <a:extLst>
              <a:ext uri="{FF2B5EF4-FFF2-40B4-BE49-F238E27FC236}">
                <a16:creationId xmlns:a16="http://schemas.microsoft.com/office/drawing/2014/main" id="{75EF4BFC-D68C-4316-BEF5-B6610CF3EE00}"/>
              </a:ext>
            </a:extLst>
          </p:cNvPr>
          <p:cNvSpPr>
            <a:spLocks noChangeArrowheads="1"/>
          </p:cNvSpPr>
          <p:nvPr/>
        </p:nvSpPr>
        <p:spPr bwMode="auto">
          <a:xfrm>
            <a:off x="385763" y="1600200"/>
            <a:ext cx="85915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dirty="0">
                <a:latin typeface="Times New Roman" panose="02020603050405020304" pitchFamily="18" charset="0"/>
              </a:rPr>
              <a:t> Physical communication channels are not perfect.</a:t>
            </a:r>
          </a:p>
          <a:p>
            <a:pPr algn="just" eaLnBrk="1" hangingPunct="1">
              <a:spcBef>
                <a:spcPct val="20000"/>
              </a:spcBef>
              <a:buClr>
                <a:schemeClr val="accent2"/>
              </a:buClr>
              <a:buFontTx/>
              <a:buChar char="•"/>
            </a:pPr>
            <a:endParaRPr lang="en-US" altLang="en-US" sz="2800" dirty="0">
              <a:latin typeface="Times New Roman" panose="02020603050405020304" pitchFamily="18" charset="0"/>
            </a:endParaRPr>
          </a:p>
          <a:p>
            <a:pPr algn="just" eaLnBrk="1" hangingPunct="1">
              <a:spcBef>
                <a:spcPct val="20000"/>
              </a:spcBef>
              <a:buClr>
                <a:schemeClr val="accent2"/>
              </a:buClr>
              <a:buFontTx/>
              <a:buChar char="•"/>
            </a:pPr>
            <a:r>
              <a:rPr lang="en-US" altLang="en-US" sz="2800" dirty="0">
                <a:latin typeface="Times New Roman" panose="02020603050405020304" pitchFamily="18" charset="0"/>
              </a:rPr>
              <a:t>Many error correcting and error detecting codes are available, but systems need to agree upon which to use.</a:t>
            </a:r>
          </a:p>
          <a:p>
            <a:pPr algn="just" eaLnBrk="1" hangingPunct="1">
              <a:spcBef>
                <a:spcPct val="20000"/>
              </a:spcBef>
              <a:buClr>
                <a:schemeClr val="accent2"/>
              </a:buClr>
              <a:buFontTx/>
              <a:buChar char="•"/>
            </a:pPr>
            <a:endParaRPr lang="en-US" altLang="en-US" sz="2800" dirty="0">
              <a:latin typeface="Times New Roman" panose="02020603050405020304" pitchFamily="18" charset="0"/>
            </a:endParaRPr>
          </a:p>
          <a:p>
            <a:pPr algn="just" eaLnBrk="1" hangingPunct="1">
              <a:spcBef>
                <a:spcPct val="20000"/>
              </a:spcBef>
              <a:buClr>
                <a:schemeClr val="accent2"/>
              </a:buClr>
              <a:buFontTx/>
              <a:buChar char="•"/>
            </a:pPr>
            <a:r>
              <a:rPr lang="en-US" altLang="en-US" sz="2800" dirty="0">
                <a:latin typeface="Times New Roman" panose="02020603050405020304" pitchFamily="18" charset="0"/>
              </a:rPr>
              <a:t>There should be some mechanism for receiver informing sender about which message has been correctly received and which are not.</a:t>
            </a:r>
          </a:p>
          <a:p>
            <a:pPr algn="just" eaLnBrk="1" hangingPunct="1">
              <a:spcBef>
                <a:spcPct val="20000"/>
              </a:spcBef>
              <a:buClr>
                <a:schemeClr val="accent2"/>
              </a:buClr>
            </a:pPr>
            <a:endParaRPr lang="en-US" altLang="en-US" sz="2800" dirty="0">
              <a:latin typeface="Times New Roman" panose="02020603050405020304" pitchFamily="18" charset="0"/>
            </a:endParaRPr>
          </a:p>
          <a:p>
            <a:pPr algn="l" eaLnBrk="1" hangingPunct="1">
              <a:spcBef>
                <a:spcPct val="20000"/>
              </a:spcBef>
              <a:buClr>
                <a:schemeClr val="accent2"/>
              </a:buClr>
              <a:buFontTx/>
              <a:buChar char="•"/>
            </a:pPr>
            <a:endParaRPr lang="en-US" altLang="en-US" sz="2800" dirty="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5313161-13CB-4BF0-B0BD-FB12271A9537}"/>
              </a:ext>
            </a:extLst>
          </p:cNvPr>
          <p:cNvSpPr>
            <a:spLocks noGrp="1" noChangeArrowheads="1"/>
          </p:cNvSpPr>
          <p:nvPr>
            <p:ph type="title"/>
          </p:nvPr>
        </p:nvSpPr>
        <p:spPr>
          <a:xfrm>
            <a:off x="492919" y="524655"/>
            <a:ext cx="8079581" cy="846945"/>
          </a:xfrm>
        </p:spPr>
        <p:txBody>
          <a:bodyPr/>
          <a:lstStyle/>
          <a:p>
            <a:pPr eaLnBrk="1" hangingPunct="1"/>
            <a:r>
              <a:rPr lang="en-US" altLang="en-US" dirty="0"/>
              <a:t>Design Issues – Sequencing</a:t>
            </a:r>
          </a:p>
        </p:txBody>
      </p:sp>
      <p:sp>
        <p:nvSpPr>
          <p:cNvPr id="61443" name="Rectangle 5">
            <a:extLst>
              <a:ext uri="{FF2B5EF4-FFF2-40B4-BE49-F238E27FC236}">
                <a16:creationId xmlns:a16="http://schemas.microsoft.com/office/drawing/2014/main" id="{EF452643-2030-46C0-81F2-E9E472915C99}"/>
              </a:ext>
            </a:extLst>
          </p:cNvPr>
          <p:cNvSpPr>
            <a:spLocks noChangeArrowheads="1"/>
          </p:cNvSpPr>
          <p:nvPr/>
        </p:nvSpPr>
        <p:spPr bwMode="auto">
          <a:xfrm>
            <a:off x="385763" y="1752600"/>
            <a:ext cx="85915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Clr>
                <a:schemeClr val="accent2"/>
              </a:buClr>
              <a:buFontTx/>
              <a:buChar char="•"/>
            </a:pPr>
            <a:r>
              <a:rPr lang="en-US" altLang="en-US" sz="2800" dirty="0">
                <a:latin typeface="Times New Roman" panose="02020603050405020304" pitchFamily="18" charset="0"/>
              </a:rPr>
              <a:t> Order of messages may or may not be preserved by communication channels.</a:t>
            </a:r>
          </a:p>
          <a:p>
            <a:pPr algn="l" eaLnBrk="1" hangingPunct="1">
              <a:spcBef>
                <a:spcPct val="20000"/>
              </a:spcBef>
              <a:buClr>
                <a:schemeClr val="accent2"/>
              </a:buClr>
              <a:buFontTx/>
              <a:buChar char="•"/>
            </a:pPr>
            <a:endParaRPr lang="en-US" altLang="en-US" sz="2800" dirty="0">
              <a:latin typeface="Times New Roman" panose="02020603050405020304" pitchFamily="18" charset="0"/>
            </a:endParaRPr>
          </a:p>
          <a:p>
            <a:pPr algn="l" eaLnBrk="1" hangingPunct="1">
              <a:spcBef>
                <a:spcPct val="20000"/>
              </a:spcBef>
              <a:buClr>
                <a:schemeClr val="accent2"/>
              </a:buClr>
              <a:buFontTx/>
              <a:buChar char="•"/>
            </a:pPr>
            <a:r>
              <a:rPr lang="en-US" altLang="en-US" sz="2800" dirty="0">
                <a:latin typeface="Times New Roman" panose="02020603050405020304" pitchFamily="18" charset="0"/>
              </a:rPr>
              <a:t>To deal with a possible loss of sequencing, the protocol must make explicit provision for receiver to allow the pieces to be reassembled properly.</a:t>
            </a:r>
          </a:p>
          <a:p>
            <a:pPr algn="l" eaLnBrk="1" hangingPunct="1">
              <a:spcBef>
                <a:spcPct val="20000"/>
              </a:spcBef>
              <a:buClr>
                <a:schemeClr val="accent2"/>
              </a:buClr>
              <a:buFontTx/>
              <a:buChar char="•"/>
            </a:pPr>
            <a:endParaRPr lang="en-US" altLang="en-US" sz="2800" dirty="0">
              <a:latin typeface="Times New Roman" panose="02020603050405020304" pitchFamily="18" charset="0"/>
            </a:endParaRPr>
          </a:p>
          <a:p>
            <a:pPr algn="l" eaLnBrk="1" hangingPunct="1">
              <a:spcBef>
                <a:spcPct val="20000"/>
              </a:spcBef>
              <a:buClr>
                <a:schemeClr val="accent2"/>
              </a:buClr>
              <a:buFontTx/>
              <a:buChar char="•"/>
            </a:pPr>
            <a:r>
              <a:rPr lang="en-US" altLang="en-US" sz="2800" dirty="0">
                <a:latin typeface="Times New Roman" panose="02020603050405020304" pitchFamily="18" charset="0"/>
              </a:rPr>
              <a:t> An obvious solution is to number the pieces.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69D523B-C2BF-4ABE-98E4-4ED9CC535CC2}"/>
              </a:ext>
            </a:extLst>
          </p:cNvPr>
          <p:cNvSpPr>
            <a:spLocks noGrp="1" noChangeArrowheads="1"/>
          </p:cNvSpPr>
          <p:nvPr>
            <p:ph type="title"/>
          </p:nvPr>
        </p:nvSpPr>
        <p:spPr>
          <a:xfrm>
            <a:off x="492919" y="499533"/>
            <a:ext cx="8079581" cy="795867"/>
          </a:xfrm>
        </p:spPr>
        <p:txBody>
          <a:bodyPr/>
          <a:lstStyle/>
          <a:p>
            <a:pPr eaLnBrk="1" hangingPunct="1"/>
            <a:r>
              <a:rPr lang="en-US" altLang="en-US" dirty="0"/>
              <a:t>Design Issues – Flow Control</a:t>
            </a:r>
          </a:p>
        </p:txBody>
      </p:sp>
      <p:sp>
        <p:nvSpPr>
          <p:cNvPr id="62467" name="Rectangle 5">
            <a:extLst>
              <a:ext uri="{FF2B5EF4-FFF2-40B4-BE49-F238E27FC236}">
                <a16:creationId xmlns:a16="http://schemas.microsoft.com/office/drawing/2014/main" id="{BC5BD00F-38F6-4782-9F0D-3259F79A0086}"/>
              </a:ext>
            </a:extLst>
          </p:cNvPr>
          <p:cNvSpPr>
            <a:spLocks noChangeArrowheads="1"/>
          </p:cNvSpPr>
          <p:nvPr/>
        </p:nvSpPr>
        <p:spPr bwMode="auto">
          <a:xfrm>
            <a:off x="385763" y="1600200"/>
            <a:ext cx="85915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dirty="0">
                <a:latin typeface="Times New Roman" panose="02020603050405020304" pitchFamily="18" charset="0"/>
              </a:rPr>
              <a:t>An issue that occurs at every level is how to keep a fast sender from swamping a slow receiver with data.</a:t>
            </a:r>
          </a:p>
          <a:p>
            <a:pPr algn="just" eaLnBrk="1" hangingPunct="1">
              <a:spcBef>
                <a:spcPct val="20000"/>
              </a:spcBef>
              <a:buClr>
                <a:schemeClr val="accent2"/>
              </a:buClr>
              <a:buFontTx/>
              <a:buChar char="•"/>
            </a:pPr>
            <a:endParaRPr lang="en-US" altLang="en-US" sz="2800" dirty="0">
              <a:latin typeface="Times New Roman" panose="02020603050405020304" pitchFamily="18" charset="0"/>
            </a:endParaRPr>
          </a:p>
          <a:p>
            <a:pPr algn="just" eaLnBrk="1" hangingPunct="1">
              <a:spcBef>
                <a:spcPct val="20000"/>
              </a:spcBef>
              <a:buClr>
                <a:schemeClr val="accent2"/>
              </a:buClr>
              <a:buFontTx/>
              <a:buChar char="•"/>
            </a:pPr>
            <a:r>
              <a:rPr lang="en-US" altLang="en-US" sz="2800" dirty="0">
                <a:latin typeface="Times New Roman" panose="02020603050405020304" pitchFamily="18" charset="0"/>
              </a:rPr>
              <a:t>One solution is feedback from receiver to the sender either directly or indirectly about the receiver's current situation.</a:t>
            </a:r>
          </a:p>
          <a:p>
            <a:pPr algn="just" eaLnBrk="1" hangingPunct="1">
              <a:spcBef>
                <a:spcPct val="20000"/>
              </a:spcBef>
              <a:buClr>
                <a:schemeClr val="accent2"/>
              </a:buClr>
              <a:buFontTx/>
              <a:buChar char="•"/>
            </a:pPr>
            <a:endParaRPr lang="en-US" altLang="en-US" sz="2800" dirty="0">
              <a:latin typeface="Times New Roman" panose="02020603050405020304" pitchFamily="18" charset="0"/>
            </a:endParaRPr>
          </a:p>
          <a:p>
            <a:pPr algn="just" eaLnBrk="1" hangingPunct="1">
              <a:spcBef>
                <a:spcPct val="20000"/>
              </a:spcBef>
              <a:buClr>
                <a:schemeClr val="accent2"/>
              </a:buClr>
              <a:buFontTx/>
              <a:buChar char="•"/>
            </a:pPr>
            <a:r>
              <a:rPr lang="en-US" altLang="en-US" sz="2800" dirty="0">
                <a:latin typeface="Times New Roman" panose="02020603050405020304" pitchFamily="18" charset="0"/>
              </a:rPr>
              <a:t>This is called flow control.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259AF5B-0727-4A86-894D-B2201ED8DA4F}"/>
              </a:ext>
            </a:extLst>
          </p:cNvPr>
          <p:cNvSpPr>
            <a:spLocks noGrp="1" noChangeArrowheads="1"/>
          </p:cNvSpPr>
          <p:nvPr>
            <p:ph type="title"/>
          </p:nvPr>
        </p:nvSpPr>
        <p:spPr>
          <a:xfrm>
            <a:off x="492919" y="499533"/>
            <a:ext cx="8079581" cy="872067"/>
          </a:xfrm>
        </p:spPr>
        <p:txBody>
          <a:bodyPr>
            <a:normAutofit fontScale="90000"/>
          </a:bodyPr>
          <a:lstStyle/>
          <a:p>
            <a:pPr eaLnBrk="1" hangingPunct="1"/>
            <a:r>
              <a:rPr lang="en-US" altLang="en-US" dirty="0"/>
              <a:t>Design Issues – Long and short Messages</a:t>
            </a:r>
          </a:p>
        </p:txBody>
      </p:sp>
      <p:sp>
        <p:nvSpPr>
          <p:cNvPr id="63491" name="Rectangle 5">
            <a:extLst>
              <a:ext uri="{FF2B5EF4-FFF2-40B4-BE49-F238E27FC236}">
                <a16:creationId xmlns:a16="http://schemas.microsoft.com/office/drawing/2014/main" id="{578A2B8E-5FEA-40D2-9BB5-F53E9846E8BC}"/>
              </a:ext>
            </a:extLst>
          </p:cNvPr>
          <p:cNvSpPr>
            <a:spLocks noChangeArrowheads="1"/>
          </p:cNvSpPr>
          <p:nvPr/>
        </p:nvSpPr>
        <p:spPr bwMode="auto">
          <a:xfrm>
            <a:off x="385763" y="1524000"/>
            <a:ext cx="85915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dirty="0">
                <a:latin typeface="Times New Roman" panose="02020603050405020304" pitchFamily="18" charset="0"/>
              </a:rPr>
              <a:t>Another problem that must be solved at several levels is the inability of all processes to accept arbitrarily long messages.</a:t>
            </a:r>
          </a:p>
          <a:p>
            <a:pPr algn="just" eaLnBrk="1" hangingPunct="1">
              <a:spcBef>
                <a:spcPct val="20000"/>
              </a:spcBef>
              <a:buClr>
                <a:schemeClr val="accent2"/>
              </a:buClr>
              <a:buFontTx/>
              <a:buChar char="•"/>
            </a:pPr>
            <a:r>
              <a:rPr lang="en-US" altLang="en-US" sz="2800" dirty="0">
                <a:latin typeface="Times New Roman" panose="02020603050405020304" pitchFamily="18" charset="0"/>
              </a:rPr>
              <a:t>This property leads to mechanisms for disassembling, transmitting and then reassembling messages.</a:t>
            </a:r>
          </a:p>
          <a:p>
            <a:pPr algn="just" eaLnBrk="1" hangingPunct="1">
              <a:spcBef>
                <a:spcPct val="20000"/>
              </a:spcBef>
              <a:buClr>
                <a:schemeClr val="accent2"/>
              </a:buClr>
              <a:buFontTx/>
              <a:buChar char="•"/>
            </a:pPr>
            <a:r>
              <a:rPr lang="en-US" altLang="en-US" sz="2800" dirty="0">
                <a:latin typeface="Times New Roman" panose="02020603050405020304" pitchFamily="18" charset="0"/>
              </a:rPr>
              <a:t> What to do when processes insist on transmitting data in units that are too small that sending each one separately is inefficient.</a:t>
            </a:r>
          </a:p>
          <a:p>
            <a:pPr algn="just" eaLnBrk="1" hangingPunct="1">
              <a:spcBef>
                <a:spcPct val="20000"/>
              </a:spcBef>
              <a:buClr>
                <a:schemeClr val="accent2"/>
              </a:buClr>
              <a:buFontTx/>
              <a:buChar char="•"/>
            </a:pPr>
            <a:r>
              <a:rPr lang="en-US" altLang="en-US" sz="2800" dirty="0">
                <a:latin typeface="Times New Roman" panose="02020603050405020304" pitchFamily="18" charset="0"/>
              </a:rPr>
              <a:t> solution is to gather several small messages heading toward a common destination into a single large message and dismember the large message at the other side.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B2D2918-4EAA-41B7-88D0-8019FD8B9638}"/>
              </a:ext>
            </a:extLst>
          </p:cNvPr>
          <p:cNvSpPr>
            <a:spLocks noGrp="1" noChangeArrowheads="1"/>
          </p:cNvSpPr>
          <p:nvPr>
            <p:ph type="title"/>
          </p:nvPr>
        </p:nvSpPr>
        <p:spPr/>
        <p:txBody>
          <a:bodyPr/>
          <a:lstStyle/>
          <a:p>
            <a:pPr eaLnBrk="1" hangingPunct="1"/>
            <a:r>
              <a:rPr lang="en-US" altLang="en-US"/>
              <a:t>Design Issues – Routing</a:t>
            </a:r>
          </a:p>
        </p:txBody>
      </p:sp>
      <p:sp>
        <p:nvSpPr>
          <p:cNvPr id="64515" name="Rectangle 5">
            <a:extLst>
              <a:ext uri="{FF2B5EF4-FFF2-40B4-BE49-F238E27FC236}">
                <a16:creationId xmlns:a16="http://schemas.microsoft.com/office/drawing/2014/main" id="{1540FB77-824C-45E1-8E9E-A8DE04213EBC}"/>
              </a:ext>
            </a:extLst>
          </p:cNvPr>
          <p:cNvSpPr>
            <a:spLocks noChangeArrowheads="1"/>
          </p:cNvSpPr>
          <p:nvPr/>
        </p:nvSpPr>
        <p:spPr bwMode="auto">
          <a:xfrm>
            <a:off x="385763" y="1752600"/>
            <a:ext cx="85915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dirty="0">
                <a:latin typeface="Times New Roman" panose="02020603050405020304" pitchFamily="18" charset="0"/>
              </a:rPr>
              <a:t> When there are multiple path between source and destination, a route must be chosen.</a:t>
            </a:r>
          </a:p>
          <a:p>
            <a:pPr algn="just" eaLnBrk="1" hangingPunct="1">
              <a:spcBef>
                <a:spcPct val="20000"/>
              </a:spcBef>
              <a:buClr>
                <a:schemeClr val="accent2"/>
              </a:buClr>
              <a:buFontTx/>
              <a:buChar char="•"/>
            </a:pPr>
            <a:r>
              <a:rPr lang="en-US" altLang="en-US" sz="2800" dirty="0">
                <a:latin typeface="Times New Roman" panose="02020603050405020304" pitchFamily="18" charset="0"/>
              </a:rPr>
              <a:t> Choosing optimal routing technique is also a design issue.</a:t>
            </a:r>
          </a:p>
          <a:p>
            <a:pPr algn="just" eaLnBrk="1" hangingPunct="1">
              <a:spcBef>
                <a:spcPct val="20000"/>
              </a:spcBef>
              <a:buClr>
                <a:schemeClr val="accent2"/>
              </a:buClr>
              <a:buFontTx/>
              <a:buChar char="•"/>
            </a:pPr>
            <a:r>
              <a:rPr lang="en-US" altLang="en-US" sz="2800" dirty="0">
                <a:latin typeface="Times New Roman" panose="02020603050405020304" pitchFamily="18" charset="0"/>
              </a:rPr>
              <a:t> This is known as routing.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EB4672E-B950-4060-AD83-4FC68955ED80}"/>
              </a:ext>
            </a:extLst>
          </p:cNvPr>
          <p:cNvSpPr>
            <a:spLocks noGrp="1" noChangeArrowheads="1"/>
          </p:cNvSpPr>
          <p:nvPr>
            <p:ph type="title"/>
          </p:nvPr>
        </p:nvSpPr>
        <p:spPr>
          <a:xfrm>
            <a:off x="492919" y="499533"/>
            <a:ext cx="8079581" cy="597430"/>
          </a:xfrm>
        </p:spPr>
        <p:txBody>
          <a:bodyPr>
            <a:normAutofit fontScale="90000"/>
          </a:bodyPr>
          <a:lstStyle/>
          <a:p>
            <a:pPr eaLnBrk="1" hangingPunct="1"/>
            <a:r>
              <a:rPr lang="en-US" altLang="en-US" dirty="0"/>
              <a:t>Connection Oriented Service and Connectionless Services</a:t>
            </a:r>
          </a:p>
        </p:txBody>
      </p:sp>
      <p:sp>
        <p:nvSpPr>
          <p:cNvPr id="65539" name="Rectangle 5">
            <a:extLst>
              <a:ext uri="{FF2B5EF4-FFF2-40B4-BE49-F238E27FC236}">
                <a16:creationId xmlns:a16="http://schemas.microsoft.com/office/drawing/2014/main" id="{E03A8D3B-657A-40FF-9F1C-B95B1163F16E}"/>
              </a:ext>
            </a:extLst>
          </p:cNvPr>
          <p:cNvSpPr>
            <a:spLocks noChangeArrowheads="1"/>
          </p:cNvSpPr>
          <p:nvPr/>
        </p:nvSpPr>
        <p:spPr bwMode="auto">
          <a:xfrm>
            <a:off x="385763" y="1096963"/>
            <a:ext cx="859155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a:latin typeface="Times New Roman" panose="02020603050405020304" pitchFamily="18" charset="0"/>
              </a:rPr>
              <a:t>Connection oriented service are modeled after the telephone system.</a:t>
            </a:r>
          </a:p>
          <a:p>
            <a:pPr algn="just" eaLnBrk="1" hangingPunct="1">
              <a:spcBef>
                <a:spcPct val="20000"/>
              </a:spcBef>
              <a:buClr>
                <a:schemeClr val="accent2"/>
              </a:buClr>
              <a:buFontTx/>
              <a:buChar char="•"/>
            </a:pPr>
            <a:r>
              <a:rPr lang="en-US" altLang="en-US" sz="2800">
                <a:latin typeface="Times New Roman" panose="02020603050405020304" pitchFamily="18" charset="0"/>
              </a:rPr>
              <a:t>To talk to someone</a:t>
            </a:r>
          </a:p>
          <a:p>
            <a:pPr algn="just" eaLnBrk="1" hangingPunct="1">
              <a:spcBef>
                <a:spcPct val="20000"/>
              </a:spcBef>
              <a:buClr>
                <a:schemeClr val="accent2"/>
              </a:buClr>
            </a:pPr>
            <a:r>
              <a:rPr lang="en-US" altLang="en-US" sz="2800">
                <a:latin typeface="Times New Roman" panose="02020603050405020304" pitchFamily="18" charset="0"/>
              </a:rPr>
              <a:t> </a:t>
            </a:r>
          </a:p>
        </p:txBody>
      </p:sp>
      <p:graphicFrame>
        <p:nvGraphicFramePr>
          <p:cNvPr id="4" name="Table 3">
            <a:extLst>
              <a:ext uri="{FF2B5EF4-FFF2-40B4-BE49-F238E27FC236}">
                <a16:creationId xmlns:a16="http://schemas.microsoft.com/office/drawing/2014/main" id="{99E5E29D-676F-43C7-96D0-A01185697B1F}"/>
              </a:ext>
            </a:extLst>
          </p:cNvPr>
          <p:cNvGraphicFramePr>
            <a:graphicFrameLocks noGrp="1"/>
          </p:cNvGraphicFramePr>
          <p:nvPr/>
        </p:nvGraphicFramePr>
        <p:xfrm>
          <a:off x="769938" y="2746375"/>
          <a:ext cx="7688262" cy="3316287"/>
        </p:xfrm>
        <a:graphic>
          <a:graphicData uri="http://schemas.openxmlformats.org/drawingml/2006/table">
            <a:tbl>
              <a:tblPr firstRow="1" bandRow="1">
                <a:tableStyleId>{5C22544A-7EE6-4342-B048-85BDC9FD1C3A}</a:tableStyleId>
              </a:tblPr>
              <a:tblGrid>
                <a:gridCol w="3844131">
                  <a:extLst>
                    <a:ext uri="{9D8B030D-6E8A-4147-A177-3AD203B41FA5}">
                      <a16:colId xmlns:a16="http://schemas.microsoft.com/office/drawing/2014/main" val="20000"/>
                    </a:ext>
                  </a:extLst>
                </a:gridCol>
                <a:gridCol w="3844131">
                  <a:extLst>
                    <a:ext uri="{9D8B030D-6E8A-4147-A177-3AD203B41FA5}">
                      <a16:colId xmlns:a16="http://schemas.microsoft.com/office/drawing/2014/main" val="20001"/>
                    </a:ext>
                  </a:extLst>
                </a:gridCol>
              </a:tblGrid>
              <a:tr h="790463">
                <a:tc>
                  <a:txBody>
                    <a:bodyPr/>
                    <a:lstStyle/>
                    <a:p>
                      <a:r>
                        <a:rPr lang="en-US" sz="2800" dirty="0"/>
                        <a:t>Pick up the phone</a:t>
                      </a:r>
                    </a:p>
                  </a:txBody>
                  <a:tcPr marL="91436" marR="91436" marT="45721" marB="45721"/>
                </a:tc>
                <a:tc>
                  <a:txBody>
                    <a:bodyPr/>
                    <a:lstStyle/>
                    <a:p>
                      <a:endParaRPr lang="en-US" sz="2800" dirty="0"/>
                    </a:p>
                  </a:txBody>
                  <a:tcPr marL="91436" marR="91436" marT="45721" marB="45721"/>
                </a:tc>
                <a:extLst>
                  <a:ext uri="{0D108BD9-81ED-4DB2-BD59-A6C34878D82A}">
                    <a16:rowId xmlns:a16="http://schemas.microsoft.com/office/drawing/2014/main" val="10000"/>
                  </a:ext>
                </a:extLst>
              </a:tr>
              <a:tr h="790463">
                <a:tc>
                  <a:txBody>
                    <a:bodyPr/>
                    <a:lstStyle/>
                    <a:p>
                      <a:r>
                        <a:rPr lang="en-US" sz="2800" dirty="0"/>
                        <a:t>Dial the number</a:t>
                      </a:r>
                    </a:p>
                  </a:txBody>
                  <a:tcPr marL="91436" marR="91436" marT="45721" marB="45721"/>
                </a:tc>
                <a:tc>
                  <a:txBody>
                    <a:bodyPr/>
                    <a:lstStyle/>
                    <a:p>
                      <a:r>
                        <a:rPr lang="en-US" sz="2800" dirty="0"/>
                        <a:t>Establish the connection</a:t>
                      </a:r>
                    </a:p>
                  </a:txBody>
                  <a:tcPr marL="91436" marR="91436" marT="45721" marB="45721"/>
                </a:tc>
                <a:extLst>
                  <a:ext uri="{0D108BD9-81ED-4DB2-BD59-A6C34878D82A}">
                    <a16:rowId xmlns:a16="http://schemas.microsoft.com/office/drawing/2014/main" val="10001"/>
                  </a:ext>
                </a:extLst>
              </a:tr>
              <a:tr h="944898">
                <a:tc>
                  <a:txBody>
                    <a:bodyPr/>
                    <a:lstStyle/>
                    <a:p>
                      <a:r>
                        <a:rPr lang="en-US" sz="2800" dirty="0"/>
                        <a:t>Talk</a:t>
                      </a:r>
                    </a:p>
                  </a:txBody>
                  <a:tcPr marL="91436" marR="91436" marT="45721" marB="45721"/>
                </a:tc>
                <a:tc>
                  <a:txBody>
                    <a:bodyPr/>
                    <a:lstStyle/>
                    <a:p>
                      <a:r>
                        <a:rPr lang="en-US" sz="2800" dirty="0"/>
                        <a:t>Use the connection to transmit</a:t>
                      </a:r>
                    </a:p>
                  </a:txBody>
                  <a:tcPr marL="91436" marR="91436" marT="45721" marB="45721"/>
                </a:tc>
                <a:extLst>
                  <a:ext uri="{0D108BD9-81ED-4DB2-BD59-A6C34878D82A}">
                    <a16:rowId xmlns:a16="http://schemas.microsoft.com/office/drawing/2014/main" val="10002"/>
                  </a:ext>
                </a:extLst>
              </a:tr>
              <a:tr h="790463">
                <a:tc>
                  <a:txBody>
                    <a:bodyPr/>
                    <a:lstStyle/>
                    <a:p>
                      <a:r>
                        <a:rPr lang="en-US" sz="2800" dirty="0"/>
                        <a:t>Hang up</a:t>
                      </a:r>
                    </a:p>
                  </a:txBody>
                  <a:tcPr marL="91436" marR="91436" marT="45721" marB="45721"/>
                </a:tc>
                <a:tc>
                  <a:txBody>
                    <a:bodyPr/>
                    <a:lstStyle/>
                    <a:p>
                      <a:r>
                        <a:rPr lang="en-US" sz="2800" dirty="0"/>
                        <a:t>Release the connection</a:t>
                      </a:r>
                    </a:p>
                  </a:txBody>
                  <a:tcPr marL="91436" marR="91436" marT="45721" marB="45721"/>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FF702FA-3B59-450D-9362-95BCA0AA826A}"/>
              </a:ext>
            </a:extLst>
          </p:cNvPr>
          <p:cNvSpPr>
            <a:spLocks noGrp="1" noChangeArrowheads="1"/>
          </p:cNvSpPr>
          <p:nvPr>
            <p:ph type="title"/>
          </p:nvPr>
        </p:nvSpPr>
        <p:spPr>
          <a:xfrm>
            <a:off x="492919" y="499533"/>
            <a:ext cx="8079581" cy="719667"/>
          </a:xfrm>
        </p:spPr>
        <p:txBody>
          <a:bodyPr>
            <a:normAutofit fontScale="90000"/>
          </a:bodyPr>
          <a:lstStyle/>
          <a:p>
            <a:pPr eaLnBrk="1" hangingPunct="1"/>
            <a:r>
              <a:rPr lang="en-US" altLang="en-US" dirty="0"/>
              <a:t>Connection Oriented Service and Connectionless Services</a:t>
            </a:r>
          </a:p>
        </p:txBody>
      </p:sp>
      <p:sp>
        <p:nvSpPr>
          <p:cNvPr id="66563" name="Rectangle 5">
            <a:extLst>
              <a:ext uri="{FF2B5EF4-FFF2-40B4-BE49-F238E27FC236}">
                <a16:creationId xmlns:a16="http://schemas.microsoft.com/office/drawing/2014/main" id="{6DC444E5-4615-45D8-B314-44D0717371AB}"/>
              </a:ext>
            </a:extLst>
          </p:cNvPr>
          <p:cNvSpPr>
            <a:spLocks noChangeArrowheads="1"/>
          </p:cNvSpPr>
          <p:nvPr/>
        </p:nvSpPr>
        <p:spPr bwMode="auto">
          <a:xfrm>
            <a:off x="385763" y="1524000"/>
            <a:ext cx="85915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dirty="0">
                <a:latin typeface="Times New Roman" panose="02020603050405020304" pitchFamily="18" charset="0"/>
              </a:rPr>
              <a:t> In some cases when a connection is established, the sender, receiver conduct a negotiation about parameters to be used, such as maximum message size, quality of service required and other issues.</a:t>
            </a:r>
          </a:p>
          <a:p>
            <a:pPr algn="just" eaLnBrk="1" hangingPunct="1">
              <a:spcBef>
                <a:spcPct val="20000"/>
              </a:spcBef>
              <a:buClr>
                <a:schemeClr val="accent2"/>
              </a:buClr>
              <a:buFontTx/>
              <a:buChar char="•"/>
            </a:pPr>
            <a:endParaRPr lang="en-US" altLang="en-US" sz="2800" dirty="0">
              <a:latin typeface="Times New Roman" panose="02020603050405020304" pitchFamily="18" charset="0"/>
            </a:endParaRPr>
          </a:p>
          <a:p>
            <a:pPr algn="just" eaLnBrk="1" hangingPunct="1">
              <a:spcBef>
                <a:spcPct val="20000"/>
              </a:spcBef>
              <a:buClr>
                <a:schemeClr val="accent2"/>
              </a:buClr>
              <a:buFontTx/>
              <a:buChar char="•"/>
            </a:pPr>
            <a:r>
              <a:rPr lang="en-US" altLang="en-US" sz="2800" dirty="0">
                <a:latin typeface="Times New Roman" panose="02020603050405020304" pitchFamily="18" charset="0"/>
              </a:rPr>
              <a:t> One side makes a proposal and other side can accept it, reject it or counter proposal it.</a:t>
            </a:r>
          </a:p>
          <a:p>
            <a:pPr algn="just" eaLnBrk="1" hangingPunct="1">
              <a:spcBef>
                <a:spcPct val="20000"/>
              </a:spcBef>
              <a:buClr>
                <a:schemeClr val="accent2"/>
              </a:buClr>
            </a:pPr>
            <a:r>
              <a:rPr lang="en-US" altLang="en-US" sz="2800" dirty="0">
                <a:latin typeface="Times New Roman" panose="02020603050405020304" pitchFamily="18"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A73AB0F-19F6-4794-81A0-54040E4DAD77}"/>
              </a:ext>
            </a:extLst>
          </p:cNvPr>
          <p:cNvSpPr>
            <a:spLocks noGrp="1" noChangeArrowheads="1"/>
          </p:cNvSpPr>
          <p:nvPr>
            <p:ph type="title"/>
          </p:nvPr>
        </p:nvSpPr>
        <p:spPr>
          <a:xfrm>
            <a:off x="492919" y="499533"/>
            <a:ext cx="8079581" cy="597430"/>
          </a:xfrm>
        </p:spPr>
        <p:txBody>
          <a:bodyPr>
            <a:normAutofit fontScale="90000"/>
          </a:bodyPr>
          <a:lstStyle/>
          <a:p>
            <a:pPr eaLnBrk="1" hangingPunct="1"/>
            <a:r>
              <a:rPr lang="en-US" altLang="en-US" dirty="0"/>
              <a:t>Connection Oriented Service and Connectionless Services</a:t>
            </a:r>
          </a:p>
        </p:txBody>
      </p:sp>
      <p:sp>
        <p:nvSpPr>
          <p:cNvPr id="67587" name="Rectangle 5">
            <a:extLst>
              <a:ext uri="{FF2B5EF4-FFF2-40B4-BE49-F238E27FC236}">
                <a16:creationId xmlns:a16="http://schemas.microsoft.com/office/drawing/2014/main" id="{8C254742-98F7-483D-82E1-B50FFC819FDF}"/>
              </a:ext>
            </a:extLst>
          </p:cNvPr>
          <p:cNvSpPr>
            <a:spLocks noChangeArrowheads="1"/>
          </p:cNvSpPr>
          <p:nvPr/>
        </p:nvSpPr>
        <p:spPr bwMode="auto">
          <a:xfrm>
            <a:off x="385763" y="1096963"/>
            <a:ext cx="859155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a:latin typeface="Times New Roman" panose="02020603050405020304" pitchFamily="18" charset="0"/>
              </a:rPr>
              <a:t> Connection less service is modeled after the postal system.</a:t>
            </a:r>
          </a:p>
          <a:p>
            <a:pPr algn="just" eaLnBrk="1" hangingPunct="1">
              <a:spcBef>
                <a:spcPct val="20000"/>
              </a:spcBef>
              <a:buClr>
                <a:schemeClr val="accent2"/>
              </a:buClr>
              <a:buFontTx/>
              <a:buChar char="•"/>
            </a:pPr>
            <a:r>
              <a:rPr lang="en-US" altLang="en-US" sz="2800">
                <a:latin typeface="Times New Roman" panose="02020603050405020304" pitchFamily="18" charset="0"/>
              </a:rPr>
              <a:t> </a:t>
            </a:r>
            <a:r>
              <a:rPr lang="en-US" altLang="en-US" sz="2800" b="1">
                <a:latin typeface="Times New Roman" panose="02020603050405020304" pitchFamily="18" charset="0"/>
              </a:rPr>
              <a:t>No prior connection</a:t>
            </a:r>
            <a:r>
              <a:rPr lang="en-US" altLang="en-US" sz="2800">
                <a:latin typeface="Times New Roman" panose="02020603050405020304" pitchFamily="18" charset="0"/>
              </a:rPr>
              <a:t> need to be established.</a:t>
            </a:r>
          </a:p>
          <a:p>
            <a:pPr algn="just" eaLnBrk="1" hangingPunct="1">
              <a:spcBef>
                <a:spcPct val="20000"/>
              </a:spcBef>
              <a:buClr>
                <a:schemeClr val="accent2"/>
              </a:buClr>
              <a:buFontTx/>
              <a:buChar char="•"/>
            </a:pPr>
            <a:r>
              <a:rPr lang="en-US" altLang="en-US" sz="2800">
                <a:latin typeface="Times New Roman" panose="02020603050405020304" pitchFamily="18" charset="0"/>
              </a:rPr>
              <a:t> Each message(letter) carries the full destination address, and each one is routed through the system </a:t>
            </a:r>
            <a:r>
              <a:rPr lang="en-US" altLang="en-US" sz="2800" b="1">
                <a:latin typeface="Times New Roman" panose="02020603050405020304" pitchFamily="18" charset="0"/>
              </a:rPr>
              <a:t>independent </a:t>
            </a:r>
            <a:r>
              <a:rPr lang="en-US" altLang="en-US" sz="2800">
                <a:latin typeface="Times New Roman" panose="02020603050405020304" pitchFamily="18" charset="0"/>
              </a:rPr>
              <a:t>of all others.</a:t>
            </a:r>
          </a:p>
          <a:p>
            <a:pPr algn="just" eaLnBrk="1" hangingPunct="1">
              <a:spcBef>
                <a:spcPct val="20000"/>
              </a:spcBef>
              <a:buClr>
                <a:schemeClr val="accent2"/>
              </a:buClr>
              <a:buFontTx/>
              <a:buChar char="•"/>
            </a:pPr>
            <a:r>
              <a:rPr lang="en-US" altLang="en-US" sz="2800">
                <a:latin typeface="Times New Roman" panose="02020603050405020304" pitchFamily="18" charset="0"/>
              </a:rPr>
              <a:t> Normally when two messages are sent to the same destination, the first one sent will be the first one to arrive.</a:t>
            </a:r>
          </a:p>
          <a:p>
            <a:pPr algn="just" eaLnBrk="1" hangingPunct="1">
              <a:spcBef>
                <a:spcPct val="20000"/>
              </a:spcBef>
              <a:buClr>
                <a:schemeClr val="accent2"/>
              </a:buClr>
              <a:buFontTx/>
              <a:buChar char="•"/>
            </a:pPr>
            <a:r>
              <a:rPr lang="en-US" altLang="en-US" sz="2800">
                <a:latin typeface="Times New Roman" panose="02020603050405020304" pitchFamily="18" charset="0"/>
              </a:rPr>
              <a:t>But it is also possible that the first one sent can be </a:t>
            </a:r>
            <a:r>
              <a:rPr lang="en-US" altLang="en-US" sz="2800" b="1">
                <a:latin typeface="Times New Roman" panose="02020603050405020304" pitchFamily="18" charset="0"/>
              </a:rPr>
              <a:t>delayed </a:t>
            </a:r>
            <a:r>
              <a:rPr lang="en-US" altLang="en-US" sz="2800">
                <a:latin typeface="Times New Roman" panose="02020603050405020304" pitchFamily="18" charset="0"/>
              </a:rPr>
              <a:t>so that the second one arrives first.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BE5CD9A-6D2C-4573-86A8-6ECE37E2B59C}"/>
              </a:ext>
            </a:extLst>
          </p:cNvPr>
          <p:cNvSpPr>
            <a:spLocks noGrp="1" noChangeArrowheads="1"/>
          </p:cNvSpPr>
          <p:nvPr>
            <p:ph type="title"/>
          </p:nvPr>
        </p:nvSpPr>
        <p:spPr>
          <a:xfrm>
            <a:off x="492919" y="499533"/>
            <a:ext cx="8079581" cy="597430"/>
          </a:xfrm>
        </p:spPr>
        <p:txBody>
          <a:bodyPr>
            <a:normAutofit fontScale="90000"/>
          </a:bodyPr>
          <a:lstStyle/>
          <a:p>
            <a:pPr eaLnBrk="1" hangingPunct="1"/>
            <a:r>
              <a:rPr lang="en-US" altLang="en-US" dirty="0"/>
              <a:t>Connection Oriented Service and Connectionless Services</a:t>
            </a:r>
          </a:p>
        </p:txBody>
      </p:sp>
      <p:sp>
        <p:nvSpPr>
          <p:cNvPr id="68611" name="Rectangle 5">
            <a:extLst>
              <a:ext uri="{FF2B5EF4-FFF2-40B4-BE49-F238E27FC236}">
                <a16:creationId xmlns:a16="http://schemas.microsoft.com/office/drawing/2014/main" id="{5AD26F3A-2A95-4A9D-AFA8-77B773DE2DF2}"/>
              </a:ext>
            </a:extLst>
          </p:cNvPr>
          <p:cNvSpPr>
            <a:spLocks noChangeArrowheads="1"/>
          </p:cNvSpPr>
          <p:nvPr/>
        </p:nvSpPr>
        <p:spPr bwMode="auto">
          <a:xfrm>
            <a:off x="385763" y="1096963"/>
            <a:ext cx="859155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dirty="0">
                <a:latin typeface="Times New Roman" panose="02020603050405020304" pitchFamily="18" charset="0"/>
              </a:rPr>
              <a:t> Each service can be characterized by a quality of service.</a:t>
            </a:r>
          </a:p>
          <a:p>
            <a:pPr algn="just" eaLnBrk="1" hangingPunct="1">
              <a:spcBef>
                <a:spcPct val="20000"/>
              </a:spcBef>
              <a:buClr>
                <a:schemeClr val="accent2"/>
              </a:buClr>
              <a:buFontTx/>
              <a:buChar char="•"/>
            </a:pPr>
            <a:r>
              <a:rPr lang="en-US" altLang="en-US" sz="2800" dirty="0">
                <a:latin typeface="Times New Roman" panose="02020603050405020304" pitchFamily="18" charset="0"/>
              </a:rPr>
              <a:t>Some services are reliable in the sense that they never lose data.</a:t>
            </a:r>
          </a:p>
          <a:p>
            <a:pPr algn="just" eaLnBrk="1" hangingPunct="1">
              <a:spcBef>
                <a:spcPct val="20000"/>
              </a:spcBef>
              <a:buClr>
                <a:schemeClr val="accent2"/>
              </a:buClr>
              <a:buFontTx/>
              <a:buChar char="•"/>
            </a:pPr>
            <a:r>
              <a:rPr lang="en-US" altLang="en-US" sz="2800" dirty="0">
                <a:latin typeface="Times New Roman" panose="02020603050405020304" pitchFamily="18" charset="0"/>
              </a:rPr>
              <a:t> A reliable service is implemented by having the receiver acknowledge the receipt of each message so the sender is sure that it arrived.</a:t>
            </a:r>
          </a:p>
          <a:p>
            <a:pPr algn="just" eaLnBrk="1" hangingPunct="1">
              <a:spcBef>
                <a:spcPct val="20000"/>
              </a:spcBef>
              <a:buClr>
                <a:schemeClr val="accent2"/>
              </a:buClr>
              <a:buFontTx/>
              <a:buChar char="•"/>
            </a:pPr>
            <a:r>
              <a:rPr lang="en-US" altLang="en-US" sz="2800" dirty="0">
                <a:latin typeface="Times New Roman" panose="02020603050405020304" pitchFamily="18" charset="0"/>
              </a:rPr>
              <a:t> Example for reliable connection oriented service: File transfer.</a:t>
            </a:r>
          </a:p>
          <a:p>
            <a:pPr algn="just" eaLnBrk="1" hangingPunct="1">
              <a:spcBef>
                <a:spcPct val="20000"/>
              </a:spcBef>
              <a:buClr>
                <a:schemeClr val="accent2"/>
              </a:buClr>
              <a:buFontTx/>
              <a:buChar char="•"/>
            </a:pPr>
            <a:r>
              <a:rPr lang="en-US" altLang="en-US" sz="2800" dirty="0">
                <a:latin typeface="Times New Roman" panose="02020603050405020304" pitchFamily="18" charset="0"/>
              </a:rPr>
              <a:t> The owner of file wants to be sure that all the bits arrive correctly and in the same order they were sent.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Computer Network: </a:t>
            </a:r>
            <a:r>
              <a:rPr lang="en-US" altLang="en-US" dirty="0"/>
              <a:t>It is a collection of autonomous computers interconnected by a single technology.</a:t>
            </a:r>
          </a:p>
          <a:p>
            <a:r>
              <a:rPr lang="en-US" altLang="en-US" dirty="0"/>
              <a:t>Two computers are said to be interconnected if they are able to exchange information .</a:t>
            </a:r>
          </a:p>
          <a:p>
            <a:r>
              <a:rPr lang="en-US" altLang="en-US" dirty="0"/>
              <a:t>The connection can be via any media(wired/wireless)</a:t>
            </a:r>
          </a:p>
          <a:p>
            <a:r>
              <a:rPr lang="en-US" altLang="en-US" dirty="0"/>
              <a:t>Networks come in many sizes, shapes and forms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6</a:t>
            </a:fld>
            <a:endParaRPr lang="en-US"/>
          </a:p>
        </p:txBody>
      </p:sp>
    </p:spTree>
    <p:extLst>
      <p:ext uri="{BB962C8B-B14F-4D97-AF65-F5344CB8AC3E}">
        <p14:creationId xmlns:p14="http://schemas.microsoft.com/office/powerpoint/2010/main" val="1289944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662C10D-E1E0-4386-AAF7-D7C79F9756A9}"/>
              </a:ext>
            </a:extLst>
          </p:cNvPr>
          <p:cNvSpPr>
            <a:spLocks noGrp="1" noChangeArrowheads="1"/>
          </p:cNvSpPr>
          <p:nvPr>
            <p:ph type="title"/>
          </p:nvPr>
        </p:nvSpPr>
        <p:spPr>
          <a:xfrm>
            <a:off x="0" y="227013"/>
            <a:ext cx="9144000" cy="1143000"/>
          </a:xfrm>
        </p:spPr>
        <p:txBody>
          <a:bodyPr>
            <a:normAutofit fontScale="90000"/>
          </a:bodyPr>
          <a:lstStyle/>
          <a:p>
            <a:pPr eaLnBrk="1" hangingPunct="1"/>
            <a:r>
              <a:rPr lang="en-US" altLang="en-US" sz="4000"/>
              <a:t>Connection-Oriented and Connectionless Services</a:t>
            </a:r>
          </a:p>
        </p:txBody>
      </p:sp>
      <p:sp>
        <p:nvSpPr>
          <p:cNvPr id="69635" name="Rectangle 3">
            <a:extLst>
              <a:ext uri="{FF2B5EF4-FFF2-40B4-BE49-F238E27FC236}">
                <a16:creationId xmlns:a16="http://schemas.microsoft.com/office/drawing/2014/main" id="{54106707-AC3D-4AFC-A40C-4FD5DC2CFCD6}"/>
              </a:ext>
            </a:extLst>
          </p:cNvPr>
          <p:cNvSpPr>
            <a:spLocks noGrp="1" noChangeArrowheads="1"/>
          </p:cNvSpPr>
          <p:nvPr>
            <p:ph type="body" idx="1"/>
          </p:nvPr>
        </p:nvSpPr>
        <p:spPr/>
        <p:txBody>
          <a:bodyPr/>
          <a:lstStyle/>
          <a:p>
            <a:pPr eaLnBrk="1" hangingPunct="1">
              <a:buFontTx/>
              <a:buNone/>
            </a:pPr>
            <a:r>
              <a:rPr lang="en-US" altLang="en-US"/>
              <a:t>Six different types of service.</a:t>
            </a:r>
          </a:p>
        </p:txBody>
      </p:sp>
      <p:pic>
        <p:nvPicPr>
          <p:cNvPr id="69636" name="Picture 4" descr="1-16">
            <a:extLst>
              <a:ext uri="{FF2B5EF4-FFF2-40B4-BE49-F238E27FC236}">
                <a16:creationId xmlns:a16="http://schemas.microsoft.com/office/drawing/2014/main" id="{41ABD459-F4E9-40FB-A283-9DE0708DF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667000"/>
            <a:ext cx="7815263"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B627338-558D-433F-A8D1-80F3545A2892}"/>
              </a:ext>
            </a:extLst>
          </p:cNvPr>
          <p:cNvSpPr>
            <a:spLocks noGrp="1" noChangeArrowheads="1"/>
          </p:cNvSpPr>
          <p:nvPr>
            <p:ph type="title"/>
          </p:nvPr>
        </p:nvSpPr>
        <p:spPr>
          <a:xfrm>
            <a:off x="492919" y="499533"/>
            <a:ext cx="8079581" cy="719667"/>
          </a:xfrm>
        </p:spPr>
        <p:txBody>
          <a:bodyPr>
            <a:normAutofit fontScale="90000"/>
          </a:bodyPr>
          <a:lstStyle/>
          <a:p>
            <a:pPr eaLnBrk="1" hangingPunct="1"/>
            <a:r>
              <a:rPr lang="en-US" altLang="en-US" dirty="0"/>
              <a:t>Service Primitives</a:t>
            </a:r>
          </a:p>
        </p:txBody>
      </p:sp>
      <p:sp>
        <p:nvSpPr>
          <p:cNvPr id="70659" name="Rectangle 5">
            <a:extLst>
              <a:ext uri="{FF2B5EF4-FFF2-40B4-BE49-F238E27FC236}">
                <a16:creationId xmlns:a16="http://schemas.microsoft.com/office/drawing/2014/main" id="{C495A523-540A-4BDA-92D2-4B754B51E07B}"/>
              </a:ext>
            </a:extLst>
          </p:cNvPr>
          <p:cNvSpPr>
            <a:spLocks noChangeArrowheads="1"/>
          </p:cNvSpPr>
          <p:nvPr/>
        </p:nvSpPr>
        <p:spPr bwMode="auto">
          <a:xfrm>
            <a:off x="385763" y="1219200"/>
            <a:ext cx="85915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6863" indent="-296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accent2"/>
              </a:buClr>
              <a:buFontTx/>
              <a:buChar char="•"/>
            </a:pPr>
            <a:r>
              <a:rPr lang="en-US" altLang="en-US" sz="2800" dirty="0">
                <a:latin typeface="Times New Roman" panose="02020603050405020304" pitchFamily="18" charset="0"/>
              </a:rPr>
              <a:t>A service is specified by a set of primitives(operations) to a user process to access the service.</a:t>
            </a:r>
          </a:p>
          <a:p>
            <a:pPr algn="just" eaLnBrk="1" hangingPunct="1">
              <a:spcBef>
                <a:spcPct val="20000"/>
              </a:spcBef>
              <a:buClr>
                <a:schemeClr val="accent2"/>
              </a:buClr>
              <a:buFontTx/>
              <a:buChar char="•"/>
            </a:pPr>
            <a:endParaRPr lang="en-US" altLang="en-US" sz="2800" dirty="0">
              <a:latin typeface="Times New Roman" panose="02020603050405020304" pitchFamily="18" charset="0"/>
            </a:endParaRPr>
          </a:p>
          <a:p>
            <a:pPr algn="just" eaLnBrk="1" hangingPunct="1">
              <a:spcBef>
                <a:spcPct val="20000"/>
              </a:spcBef>
              <a:buClr>
                <a:schemeClr val="accent2"/>
              </a:buClr>
              <a:buFontTx/>
              <a:buChar char="•"/>
            </a:pPr>
            <a:r>
              <a:rPr lang="en-US" altLang="en-US" sz="2800" dirty="0">
                <a:latin typeface="Times New Roman" panose="02020603050405020304" pitchFamily="18" charset="0"/>
              </a:rPr>
              <a:t> These primitives tell the service to perform some action.</a:t>
            </a:r>
          </a:p>
          <a:p>
            <a:pPr algn="just" eaLnBrk="1" hangingPunct="1">
              <a:spcBef>
                <a:spcPct val="20000"/>
              </a:spcBef>
              <a:buClr>
                <a:schemeClr val="accent2"/>
              </a:buClr>
              <a:buFontTx/>
              <a:buChar char="•"/>
            </a:pPr>
            <a:endParaRPr lang="en-US" altLang="en-US" sz="2800" dirty="0">
              <a:latin typeface="Times New Roman" panose="02020603050405020304" pitchFamily="18" charset="0"/>
            </a:endParaRPr>
          </a:p>
          <a:p>
            <a:pPr algn="just" eaLnBrk="1" hangingPunct="1">
              <a:spcBef>
                <a:spcPct val="20000"/>
              </a:spcBef>
              <a:buClr>
                <a:schemeClr val="accent2"/>
              </a:buClr>
              <a:buFontTx/>
              <a:buChar char="•"/>
            </a:pPr>
            <a:r>
              <a:rPr lang="en-US" altLang="en-US" sz="2800" dirty="0">
                <a:latin typeface="Times New Roman" panose="02020603050405020304" pitchFamily="18" charset="0"/>
              </a:rPr>
              <a:t>The primitives for connection oriented service are different from connection less service.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211E916-D9E2-48E2-BD6D-DE8E2A1C41D6}"/>
              </a:ext>
            </a:extLst>
          </p:cNvPr>
          <p:cNvSpPr>
            <a:spLocks noGrp="1" noChangeArrowheads="1"/>
          </p:cNvSpPr>
          <p:nvPr>
            <p:ph type="title"/>
          </p:nvPr>
        </p:nvSpPr>
        <p:spPr/>
        <p:txBody>
          <a:bodyPr/>
          <a:lstStyle/>
          <a:p>
            <a:pPr eaLnBrk="1" hangingPunct="1"/>
            <a:r>
              <a:rPr lang="en-US" altLang="en-US"/>
              <a:t>Service Primitives</a:t>
            </a:r>
          </a:p>
        </p:txBody>
      </p:sp>
      <p:sp>
        <p:nvSpPr>
          <p:cNvPr id="71683" name="Rectangle 3">
            <a:extLst>
              <a:ext uri="{FF2B5EF4-FFF2-40B4-BE49-F238E27FC236}">
                <a16:creationId xmlns:a16="http://schemas.microsoft.com/office/drawing/2014/main" id="{20E341AD-87D2-4D24-B7AB-599C33B7C00F}"/>
              </a:ext>
            </a:extLst>
          </p:cNvPr>
          <p:cNvSpPr>
            <a:spLocks noGrp="1" noChangeArrowheads="1"/>
          </p:cNvSpPr>
          <p:nvPr>
            <p:ph type="body" idx="1"/>
          </p:nvPr>
        </p:nvSpPr>
        <p:spPr>
          <a:xfrm>
            <a:off x="496888" y="5834063"/>
            <a:ext cx="7967662" cy="838200"/>
          </a:xfrm>
        </p:spPr>
        <p:txBody>
          <a:bodyPr/>
          <a:lstStyle/>
          <a:p>
            <a:pPr eaLnBrk="1" hangingPunct="1">
              <a:buFontTx/>
              <a:buNone/>
            </a:pPr>
            <a:r>
              <a:rPr lang="en-US" altLang="en-US"/>
              <a:t>Five service primitives for implementing a simple connection-oriented service.</a:t>
            </a:r>
          </a:p>
        </p:txBody>
      </p:sp>
      <p:pic>
        <p:nvPicPr>
          <p:cNvPr id="71684" name="Picture 4" descr="1-17">
            <a:extLst>
              <a:ext uri="{FF2B5EF4-FFF2-40B4-BE49-F238E27FC236}">
                <a16:creationId xmlns:a16="http://schemas.microsoft.com/office/drawing/2014/main" id="{08436A85-32D3-423C-B17B-136F1AA85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905000"/>
            <a:ext cx="78454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51FD064-6999-4668-B534-2AB215F31DE4}"/>
              </a:ext>
            </a:extLst>
          </p:cNvPr>
          <p:cNvSpPr>
            <a:spLocks noGrp="1" noChangeArrowheads="1"/>
          </p:cNvSpPr>
          <p:nvPr>
            <p:ph type="title"/>
          </p:nvPr>
        </p:nvSpPr>
        <p:spPr/>
        <p:txBody>
          <a:bodyPr/>
          <a:lstStyle/>
          <a:p>
            <a:pPr eaLnBrk="1" hangingPunct="1"/>
            <a:r>
              <a:rPr lang="en-US" altLang="en-US"/>
              <a:t>Service Primitives (2)</a:t>
            </a:r>
          </a:p>
        </p:txBody>
      </p:sp>
      <p:sp>
        <p:nvSpPr>
          <p:cNvPr id="77827" name="Rectangle 3">
            <a:extLst>
              <a:ext uri="{FF2B5EF4-FFF2-40B4-BE49-F238E27FC236}">
                <a16:creationId xmlns:a16="http://schemas.microsoft.com/office/drawing/2014/main" id="{9D439030-6390-487B-908F-CE354756ED9D}"/>
              </a:ext>
            </a:extLst>
          </p:cNvPr>
          <p:cNvSpPr>
            <a:spLocks noGrp="1" noChangeArrowheads="1"/>
          </p:cNvSpPr>
          <p:nvPr>
            <p:ph type="body" idx="1"/>
          </p:nvPr>
        </p:nvSpPr>
        <p:spPr>
          <a:xfrm>
            <a:off x="1198563" y="5834063"/>
            <a:ext cx="7504112" cy="838200"/>
          </a:xfrm>
        </p:spPr>
        <p:txBody>
          <a:bodyPr/>
          <a:lstStyle/>
          <a:p>
            <a:pPr eaLnBrk="1" hangingPunct="1">
              <a:buFontTx/>
              <a:buNone/>
            </a:pPr>
            <a:r>
              <a:rPr lang="en-US" altLang="en-US"/>
              <a:t>Packets sent in a simple client-server interaction on a connection-oriented network.</a:t>
            </a:r>
          </a:p>
        </p:txBody>
      </p:sp>
      <p:pic>
        <p:nvPicPr>
          <p:cNvPr id="77828" name="Picture 4" descr="1-18">
            <a:extLst>
              <a:ext uri="{FF2B5EF4-FFF2-40B4-BE49-F238E27FC236}">
                <a16:creationId xmlns:a16="http://schemas.microsoft.com/office/drawing/2014/main" id="{E021BCEB-DA62-4C89-A4ED-4408251B5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386013"/>
            <a:ext cx="8239125"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3A91-7F7D-4A99-A357-D19F46F612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BE98E3-63AB-4652-9FDD-B02B8D60E09D}"/>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4D36822-8AC2-46C4-B34F-EFB3D3863835}"/>
              </a:ext>
            </a:extLst>
          </p:cNvPr>
          <p:cNvSpPr>
            <a:spLocks noGrp="1"/>
          </p:cNvSpPr>
          <p:nvPr>
            <p:ph type="sldNum" sz="quarter" idx="12"/>
          </p:nvPr>
        </p:nvSpPr>
        <p:spPr/>
        <p:txBody>
          <a:bodyPr/>
          <a:lstStyle/>
          <a:p>
            <a:fld id="{5EDE6C07-4D23-4B5F-A2CA-6DC542D0D4A5}" type="slidenum">
              <a:rPr lang="en-US" smtClean="0"/>
              <a:t>64</a:t>
            </a:fld>
            <a:endParaRPr lang="en-US"/>
          </a:p>
        </p:txBody>
      </p:sp>
    </p:spTree>
    <p:extLst>
      <p:ext uri="{BB962C8B-B14F-4D97-AF65-F5344CB8AC3E}">
        <p14:creationId xmlns:p14="http://schemas.microsoft.com/office/powerpoint/2010/main" val="2168535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8157FD4C-6AE6-4A6A-B9E1-282FC91F0AF9}"/>
              </a:ext>
            </a:extLst>
          </p:cNvPr>
          <p:cNvSpPr>
            <a:spLocks noGrp="1"/>
          </p:cNvSpPr>
          <p:nvPr>
            <p:ph type="title"/>
          </p:nvPr>
        </p:nvSpPr>
        <p:spPr>
          <a:xfrm>
            <a:off x="492919" y="499533"/>
            <a:ext cx="8079581" cy="872066"/>
          </a:xfrm>
        </p:spPr>
        <p:txBody>
          <a:bodyPr/>
          <a:lstStyle/>
          <a:p>
            <a:r>
              <a:rPr lang="en-US" altLang="en-US" dirty="0"/>
              <a:t>Recap</a:t>
            </a:r>
          </a:p>
        </p:txBody>
      </p:sp>
      <p:sp>
        <p:nvSpPr>
          <p:cNvPr id="83971" name="Content Placeholder 2">
            <a:extLst>
              <a:ext uri="{FF2B5EF4-FFF2-40B4-BE49-F238E27FC236}">
                <a16:creationId xmlns:a16="http://schemas.microsoft.com/office/drawing/2014/main" id="{85BA1EF9-F314-4F99-A22C-7AE8ED32C60E}"/>
              </a:ext>
            </a:extLst>
          </p:cNvPr>
          <p:cNvSpPr>
            <a:spLocks noGrp="1"/>
          </p:cNvSpPr>
          <p:nvPr>
            <p:ph idx="1"/>
          </p:nvPr>
        </p:nvSpPr>
        <p:spPr>
          <a:xfrm>
            <a:off x="381000" y="1371600"/>
            <a:ext cx="8191500" cy="4800600"/>
          </a:xfrm>
        </p:spPr>
        <p:txBody>
          <a:bodyPr/>
          <a:lstStyle/>
          <a:p>
            <a:pPr marL="411163" indent="-411163" algn="l"/>
            <a:r>
              <a:rPr lang="en-US" altLang="en-US" sz="2500" dirty="0"/>
              <a:t>What is layering?</a:t>
            </a:r>
          </a:p>
          <a:p>
            <a:pPr marL="411163" indent="-411163" algn="l"/>
            <a:r>
              <a:rPr lang="en-US" altLang="en-US" sz="2500" dirty="0"/>
              <a:t>Importance of layered model for N/w communication</a:t>
            </a:r>
          </a:p>
          <a:p>
            <a:pPr marL="411163" indent="-411163" algn="l"/>
            <a:r>
              <a:rPr lang="en-US" altLang="en-US" sz="2500" dirty="0"/>
              <a:t>Understanding of peers, Layer, Protocol, service and Interface</a:t>
            </a:r>
          </a:p>
          <a:p>
            <a:pPr marL="411163" indent="-411163" algn="l"/>
            <a:r>
              <a:rPr lang="en-US" altLang="en-US" sz="2500" dirty="0"/>
              <a:t>Design issues with Layers: Message size, routing </a:t>
            </a:r>
            <a:r>
              <a:rPr lang="en-US" altLang="en-US" sz="2500" dirty="0" err="1"/>
              <a:t>etc</a:t>
            </a:r>
            <a:r>
              <a:rPr lang="en-US" altLang="en-US" sz="2500" dirty="0"/>
              <a:t>…</a:t>
            </a:r>
          </a:p>
          <a:p>
            <a:pPr marL="411163" indent="-411163" algn="l"/>
            <a:r>
              <a:rPr lang="en-US" altLang="en-US" sz="2500" dirty="0"/>
              <a:t>Connection oriented vs Connectionless services</a:t>
            </a:r>
          </a:p>
          <a:p>
            <a:pPr marL="411163" indent="-411163" algn="l"/>
            <a:r>
              <a:rPr lang="en-US" altLang="en-US" sz="2500" dirty="0"/>
              <a:t>Service primitives</a:t>
            </a:r>
          </a:p>
          <a:p>
            <a:pPr marL="411163" indent="-411163" algn="l"/>
            <a:r>
              <a:rPr lang="en-US" altLang="en-US" sz="2500" dirty="0"/>
              <a:t>Two Networking models</a:t>
            </a:r>
          </a:p>
          <a:p>
            <a:pPr marL="411163" indent="-411163" algn="l"/>
            <a:endParaRPr lang="en-US" altLang="en-US" sz="2500" dirty="0"/>
          </a:p>
          <a:p>
            <a:pPr marL="411163" indent="-411163" algn="l"/>
            <a:endParaRPr lang="en-US" altLang="en-US" sz="2500" dirty="0"/>
          </a:p>
          <a:p>
            <a:pPr marL="411163" indent="-411163" algn="l"/>
            <a:endParaRPr lang="en-US" altLang="en-US" sz="2500" dirty="0"/>
          </a:p>
        </p:txBody>
      </p:sp>
    </p:spTree>
    <p:extLst>
      <p:ext uri="{BB962C8B-B14F-4D97-AF65-F5344CB8AC3E}">
        <p14:creationId xmlns:p14="http://schemas.microsoft.com/office/powerpoint/2010/main" val="209435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397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397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397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8157FD4C-6AE6-4A6A-B9E1-282FC91F0AF9}"/>
              </a:ext>
            </a:extLst>
          </p:cNvPr>
          <p:cNvSpPr>
            <a:spLocks noGrp="1"/>
          </p:cNvSpPr>
          <p:nvPr>
            <p:ph type="title"/>
          </p:nvPr>
        </p:nvSpPr>
        <p:spPr>
          <a:xfrm>
            <a:off x="492919" y="499533"/>
            <a:ext cx="8079581" cy="872066"/>
          </a:xfrm>
        </p:spPr>
        <p:txBody>
          <a:bodyPr/>
          <a:lstStyle/>
          <a:p>
            <a:r>
              <a:rPr lang="en-US" altLang="en-US" dirty="0"/>
              <a:t>OSI Reference Model</a:t>
            </a:r>
          </a:p>
        </p:txBody>
      </p:sp>
      <p:sp>
        <p:nvSpPr>
          <p:cNvPr id="83971" name="Content Placeholder 2">
            <a:extLst>
              <a:ext uri="{FF2B5EF4-FFF2-40B4-BE49-F238E27FC236}">
                <a16:creationId xmlns:a16="http://schemas.microsoft.com/office/drawing/2014/main" id="{85BA1EF9-F314-4F99-A22C-7AE8ED32C60E}"/>
              </a:ext>
            </a:extLst>
          </p:cNvPr>
          <p:cNvSpPr>
            <a:spLocks noGrp="1"/>
          </p:cNvSpPr>
          <p:nvPr>
            <p:ph idx="1"/>
          </p:nvPr>
        </p:nvSpPr>
        <p:spPr>
          <a:xfrm>
            <a:off x="96838" y="1371599"/>
            <a:ext cx="9144000" cy="5300663"/>
          </a:xfrm>
        </p:spPr>
        <p:txBody>
          <a:bodyPr/>
          <a:lstStyle/>
          <a:p>
            <a:pPr marL="411163" indent="-411163" algn="l"/>
            <a:r>
              <a:rPr lang="en-US" altLang="en-US" sz="2500" dirty="0"/>
              <a:t>Based on the proposal developed by international standard organization (ISO)</a:t>
            </a:r>
          </a:p>
          <a:p>
            <a:pPr marL="411163" indent="-411163" algn="l"/>
            <a:endParaRPr lang="en-US" altLang="en-US" sz="2500" dirty="0"/>
          </a:p>
          <a:p>
            <a:pPr marL="411163" indent="-411163" algn="l"/>
            <a:r>
              <a:rPr lang="en-US" altLang="en-US" sz="2500" dirty="0"/>
              <a:t>The model is called the ISO OSI(Open Systems Interconnection) Reference Model.</a:t>
            </a:r>
          </a:p>
          <a:p>
            <a:pPr marL="411163" indent="-411163" algn="l"/>
            <a:endParaRPr lang="en-US" altLang="en-US" sz="2500" dirty="0"/>
          </a:p>
          <a:p>
            <a:pPr marL="411163" indent="-411163" algn="l"/>
            <a:r>
              <a:rPr lang="en-US" altLang="en-US" sz="2500" dirty="0"/>
              <a:t> It deals with connecting open systems – that is, systems that are open for communication with other systems.</a:t>
            </a:r>
          </a:p>
          <a:p>
            <a:pPr marL="411163" indent="-411163" algn="l"/>
            <a:endParaRPr lang="en-US" altLang="en-US" sz="2500" dirty="0"/>
          </a:p>
          <a:p>
            <a:pPr marL="411163" indent="-411163" algn="l"/>
            <a:r>
              <a:rPr lang="en-US" altLang="en-US" sz="2500" dirty="0"/>
              <a:t> The OSI model has seven layers.</a:t>
            </a:r>
          </a:p>
          <a:p>
            <a:pPr marL="411163" indent="-411163" algn="l"/>
            <a:endParaRPr lang="en-US" altLang="en-US" sz="25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AD92565-9EAE-4DD1-83FD-C5D5C799BB47}"/>
              </a:ext>
            </a:extLst>
          </p:cNvPr>
          <p:cNvSpPr>
            <a:spLocks noGrp="1" noChangeArrowheads="1"/>
          </p:cNvSpPr>
          <p:nvPr>
            <p:ph type="title"/>
          </p:nvPr>
        </p:nvSpPr>
        <p:spPr>
          <a:xfrm>
            <a:off x="492919" y="499533"/>
            <a:ext cx="8079581" cy="719667"/>
          </a:xfrm>
        </p:spPr>
        <p:txBody>
          <a:bodyPr>
            <a:normAutofit fontScale="90000"/>
          </a:bodyPr>
          <a:lstStyle/>
          <a:p>
            <a:pPr eaLnBrk="1" hangingPunct="1"/>
            <a:r>
              <a:rPr lang="en-US" altLang="en-US" dirty="0"/>
              <a:t>OSI Reference Model</a:t>
            </a:r>
          </a:p>
        </p:txBody>
      </p:sp>
      <p:pic>
        <p:nvPicPr>
          <p:cNvPr id="82947" name="Picture 4" descr="1-20">
            <a:extLst>
              <a:ext uri="{FF2B5EF4-FFF2-40B4-BE49-F238E27FC236}">
                <a16:creationId xmlns:a16="http://schemas.microsoft.com/office/drawing/2014/main" id="{DC6CF00C-8FA0-4CB6-BA6A-572CD1E9C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31732"/>
            <a:ext cx="6945312"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27477765-4CAD-4629-BC86-5CEEA6C9F038}"/>
              </a:ext>
            </a:extLst>
          </p:cNvPr>
          <p:cNvSpPr>
            <a:spLocks noGrp="1"/>
          </p:cNvSpPr>
          <p:nvPr>
            <p:ph type="title"/>
          </p:nvPr>
        </p:nvSpPr>
        <p:spPr>
          <a:xfrm>
            <a:off x="492919" y="304800"/>
            <a:ext cx="8079581" cy="609602"/>
          </a:xfrm>
        </p:spPr>
        <p:txBody>
          <a:bodyPr>
            <a:normAutofit fontScale="90000"/>
          </a:bodyPr>
          <a:lstStyle/>
          <a:p>
            <a:r>
              <a:rPr lang="en-US" altLang="en-US" dirty="0"/>
              <a:t>Functions of layers</a:t>
            </a:r>
          </a:p>
        </p:txBody>
      </p:sp>
      <p:sp>
        <p:nvSpPr>
          <p:cNvPr id="84995" name="Content Placeholder 2">
            <a:extLst>
              <a:ext uri="{FF2B5EF4-FFF2-40B4-BE49-F238E27FC236}">
                <a16:creationId xmlns:a16="http://schemas.microsoft.com/office/drawing/2014/main" id="{E8C1DD80-24DE-45BE-AE56-A2834DD0C07D}"/>
              </a:ext>
            </a:extLst>
          </p:cNvPr>
          <p:cNvSpPr>
            <a:spLocks noGrp="1"/>
          </p:cNvSpPr>
          <p:nvPr>
            <p:ph idx="1"/>
          </p:nvPr>
        </p:nvSpPr>
        <p:spPr>
          <a:xfrm>
            <a:off x="96838" y="914401"/>
            <a:ext cx="9144000" cy="5181600"/>
          </a:xfrm>
        </p:spPr>
        <p:txBody>
          <a:bodyPr>
            <a:noAutofit/>
          </a:bodyPr>
          <a:lstStyle/>
          <a:p>
            <a:r>
              <a:rPr lang="en-US" b="0" i="0" u="none" strike="noStrike" baseline="0" dirty="0">
                <a:solidFill>
                  <a:srgbClr val="000000"/>
                </a:solidFill>
                <a:latin typeface="Times New Roman" panose="02020603050405020304" pitchFamily="18" charset="0"/>
              </a:rPr>
              <a:t>The physical layer is concerned with transmitting raw bits over a communication channel </a:t>
            </a:r>
          </a:p>
          <a:p>
            <a:r>
              <a:rPr lang="en-US" b="0" i="0" u="none" strike="noStrike" baseline="0" dirty="0">
                <a:solidFill>
                  <a:srgbClr val="000000"/>
                </a:solidFill>
                <a:latin typeface="Times New Roman" panose="02020603050405020304" pitchFamily="18" charset="0"/>
              </a:rPr>
              <a:t>•The data link layer performs flow control and also transforms a raw transmission facility into a line that appears error free </a:t>
            </a:r>
          </a:p>
          <a:p>
            <a:r>
              <a:rPr lang="en-US" b="0" i="0" u="none" strike="noStrike" baseline="0" dirty="0">
                <a:solidFill>
                  <a:srgbClr val="000000"/>
                </a:solidFill>
                <a:latin typeface="Times New Roman" panose="02020603050405020304" pitchFamily="18" charset="0"/>
              </a:rPr>
              <a:t>•The network layer controls the operation of the subnet, e.g. routing, flow control, internetworking,… </a:t>
            </a:r>
          </a:p>
          <a:p>
            <a:r>
              <a:rPr lang="en-US" b="0" i="0" u="none" strike="noStrike" baseline="0" dirty="0">
                <a:solidFill>
                  <a:srgbClr val="000000"/>
                </a:solidFill>
                <a:latin typeface="Times New Roman" panose="02020603050405020304" pitchFamily="18" charset="0"/>
              </a:rPr>
              <a:t>•The transport layer performs assembling and disassembling, isolates the upper layers from the changes in the network hardware, and determines the type of services </a:t>
            </a:r>
          </a:p>
          <a:p>
            <a:r>
              <a:rPr lang="en-IN" b="0" i="0" u="none" strike="noStrike" baseline="0" dirty="0">
                <a:solidFill>
                  <a:srgbClr val="000000"/>
                </a:solidFill>
                <a:latin typeface="Times New Roman" panose="02020603050405020304" pitchFamily="18" charset="0"/>
              </a:rPr>
              <a:t>•The session layer establishes sessions (dialog control, …) </a:t>
            </a:r>
          </a:p>
          <a:p>
            <a:r>
              <a:rPr lang="en-US" b="0" i="0" u="none" strike="noStrike" baseline="0" dirty="0">
                <a:solidFill>
                  <a:srgbClr val="000000"/>
                </a:solidFill>
                <a:latin typeface="Times New Roman" panose="02020603050405020304" pitchFamily="18" charset="0"/>
              </a:rPr>
              <a:t>•The presentation layer is concerned with the syntax and semantics </a:t>
            </a:r>
          </a:p>
          <a:p>
            <a:r>
              <a:rPr lang="en-US" b="0" i="0" u="none" strike="noStrike" baseline="0" dirty="0">
                <a:solidFill>
                  <a:srgbClr val="000000"/>
                </a:solidFill>
                <a:latin typeface="Times New Roman" panose="02020603050405020304" pitchFamily="18" charset="0"/>
              </a:rPr>
              <a:t>•The application layer contains a variety of commonly used protocols (e.g. Hyper Text Transfer Protocol for WWW, file transfer, e-mail…) </a:t>
            </a:r>
          </a:p>
        </p:txBody>
      </p:sp>
    </p:spTree>
    <p:extLst>
      <p:ext uri="{BB962C8B-B14F-4D97-AF65-F5344CB8AC3E}">
        <p14:creationId xmlns:p14="http://schemas.microsoft.com/office/powerpoint/2010/main" val="35446266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Network Addressing</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gn="l"/>
            <a:r>
              <a:rPr lang="en-US" b="0" i="0" u="none" strike="noStrike" baseline="0" dirty="0">
                <a:latin typeface="Times-Roman"/>
              </a:rPr>
              <a:t>With millions of computers in use on the web, so proper addressing is essential to make sure that the sent message arrives intact at the proper destination</a:t>
            </a:r>
          </a:p>
          <a:p>
            <a:endParaRPr lang="en-US" altLang="en-US" dirty="0">
              <a:latin typeface="Times-Roman"/>
            </a:endParaRPr>
          </a:p>
          <a:p>
            <a:pPr>
              <a:buFont typeface="Wingdings" panose="05000000000000000000" pitchFamily="2" charset="2"/>
              <a:buChar char="§"/>
            </a:pPr>
            <a:r>
              <a:rPr lang="en-US" altLang="en-US" dirty="0">
                <a:latin typeface="Times-Roman"/>
              </a:rPr>
              <a:t>Getting data through the internetwork– IP Addressing </a:t>
            </a:r>
          </a:p>
          <a:p>
            <a:pPr algn="l">
              <a:buFont typeface="Wingdings" panose="05000000000000000000" pitchFamily="2" charset="2"/>
              <a:buChar char="§"/>
            </a:pPr>
            <a:endParaRPr lang="en-US" altLang="en-US" dirty="0">
              <a:latin typeface="Times-Roman"/>
            </a:endParaRPr>
          </a:p>
          <a:p>
            <a:pPr algn="l">
              <a:buFont typeface="Wingdings" panose="05000000000000000000" pitchFamily="2" charset="2"/>
              <a:buChar char="§"/>
            </a:pPr>
            <a:r>
              <a:rPr lang="en-US" altLang="en-US" dirty="0">
                <a:latin typeface="Times-Roman"/>
              </a:rPr>
              <a:t>Getting data to the end device– MAC addressing</a:t>
            </a:r>
          </a:p>
          <a:p>
            <a:pPr algn="l">
              <a:buFont typeface="Wingdings" panose="05000000000000000000" pitchFamily="2" charset="2"/>
              <a:buChar char="§"/>
            </a:pPr>
            <a:endParaRPr lang="en-US" altLang="en-US" dirty="0">
              <a:latin typeface="Times-Roman"/>
            </a:endParaRPr>
          </a:p>
          <a:p>
            <a:pPr algn="l">
              <a:buFont typeface="Wingdings" panose="05000000000000000000" pitchFamily="2" charset="2"/>
              <a:buChar char="§"/>
            </a:pPr>
            <a:r>
              <a:rPr lang="en-US" altLang="en-US" dirty="0">
                <a:latin typeface="Times-Roman"/>
              </a:rPr>
              <a:t>Getting data to the right application/process—Port Addressing</a:t>
            </a:r>
          </a:p>
          <a:p>
            <a:pPr algn="l"/>
            <a:endParaRPr lang="en-US" altLang="en-US" sz="2500" b="1" dirty="0"/>
          </a:p>
        </p:txBody>
      </p:sp>
    </p:spTree>
    <p:extLst>
      <p:ext uri="{BB962C8B-B14F-4D97-AF65-F5344CB8AC3E}">
        <p14:creationId xmlns:p14="http://schemas.microsoft.com/office/powerpoint/2010/main" val="242827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Communication is almost as important to us as our reliance on air, water, food, and shelter.</a:t>
            </a:r>
          </a:p>
          <a:p>
            <a:pPr>
              <a:buFont typeface="Wingdings" panose="05000000000000000000" pitchFamily="2" charset="2"/>
              <a:buChar char="§"/>
            </a:pPr>
            <a:r>
              <a:rPr lang="en-US" dirty="0"/>
              <a:t>Methods that we use to communicate are constantly changing and evolving</a:t>
            </a:r>
          </a:p>
          <a:p>
            <a:pPr>
              <a:buFont typeface="Wingdings" panose="05000000000000000000" pitchFamily="2" charset="2"/>
              <a:buChar char="§"/>
            </a:pPr>
            <a:r>
              <a:rPr lang="en-US" dirty="0"/>
              <a:t>Breakthroughs in technology have significantly extended the reach of our communications</a:t>
            </a:r>
          </a:p>
          <a:p>
            <a:pPr>
              <a:buFont typeface="Wingdings" panose="05000000000000000000" pitchFamily="2" charset="2"/>
              <a:buChar char="§"/>
            </a:pPr>
            <a:r>
              <a:rPr lang="en-US" dirty="0"/>
              <a:t>Each new development has improved and enhanced our ability to connect and communicate with others.</a:t>
            </a:r>
          </a:p>
          <a:p>
            <a:pPr>
              <a:buFont typeface="Wingdings" panose="05000000000000000000" pitchFamily="2" charset="2"/>
              <a:buChar char="§"/>
            </a:pPr>
            <a:r>
              <a:rPr lang="en-US" dirty="0"/>
              <a:t>One cannot even imagine a life without Internet today</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7</a:t>
            </a:fld>
            <a:endParaRPr lang="en-US"/>
          </a:p>
        </p:txBody>
      </p:sp>
    </p:spTree>
    <p:extLst>
      <p:ext uri="{BB962C8B-B14F-4D97-AF65-F5344CB8AC3E}">
        <p14:creationId xmlns:p14="http://schemas.microsoft.com/office/powerpoint/2010/main" val="40219280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Network Addressing</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gn="l"/>
            <a:r>
              <a:rPr lang="en-US" altLang="en-US" b="1" dirty="0">
                <a:latin typeface="Times-Roman"/>
              </a:rPr>
              <a:t>Getting data through the internetwork:</a:t>
            </a:r>
          </a:p>
          <a:p>
            <a:pPr algn="l"/>
            <a:r>
              <a:rPr lang="en-US" sz="1800" b="0" i="0" u="none" strike="noStrike" baseline="0" dirty="0">
                <a:latin typeface="Times-Roman"/>
              </a:rPr>
              <a:t>Layer 3 protocols are primarily designed to move data from one local network to another local network within an internetwork</a:t>
            </a:r>
          </a:p>
          <a:p>
            <a:pPr algn="l"/>
            <a:r>
              <a:rPr lang="en-US" sz="1800" b="0" i="0" u="none" strike="noStrike" baseline="0" dirty="0">
                <a:latin typeface="Times-Roman"/>
              </a:rPr>
              <a:t>At the boundary of each local network, an intermediary network device, a router, decapsulates the frame to read the destination host address contained in the header of the packet, the Layer 3 PDU. </a:t>
            </a:r>
          </a:p>
          <a:p>
            <a:pPr algn="l"/>
            <a:r>
              <a:rPr lang="en-US" sz="1800" b="0" i="0" u="none" strike="noStrike" baseline="0" dirty="0">
                <a:latin typeface="Times-Roman"/>
              </a:rPr>
              <a:t>Routers use the network identifier portion of this address to determine which path to use to reach the destination host. When the path is determined, the router encapsulates the packet in a new frame and sends it on its way toward the destination end device. </a:t>
            </a:r>
          </a:p>
          <a:p>
            <a:pPr algn="l"/>
            <a:endParaRPr lang="en-US" altLang="en-US" sz="1800" dirty="0">
              <a:latin typeface="Times-Roman"/>
            </a:endParaRPr>
          </a:p>
          <a:p>
            <a:pPr algn="l"/>
            <a:endParaRPr lang="en-US" altLang="en-US" sz="2500" b="1" dirty="0"/>
          </a:p>
        </p:txBody>
      </p:sp>
    </p:spTree>
    <p:extLst>
      <p:ext uri="{BB962C8B-B14F-4D97-AF65-F5344CB8AC3E}">
        <p14:creationId xmlns:p14="http://schemas.microsoft.com/office/powerpoint/2010/main" val="25601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Network Addressing</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gn="l"/>
            <a:r>
              <a:rPr lang="en-US" altLang="en-US" b="1" dirty="0">
                <a:latin typeface="Times-Roman"/>
              </a:rPr>
              <a:t>Getting data to the end device</a:t>
            </a:r>
            <a:r>
              <a:rPr lang="en-US" altLang="en-US" dirty="0">
                <a:latin typeface="Times-Roman"/>
              </a:rPr>
              <a:t>:</a:t>
            </a:r>
          </a:p>
          <a:p>
            <a:pPr algn="l"/>
            <a:r>
              <a:rPr lang="en-US" b="0" i="0" u="none" strike="noStrike" baseline="0" dirty="0">
                <a:latin typeface="Times-Roman"/>
              </a:rPr>
              <a:t>Layer 2 is concerned with the delivery of messages on a single local network. </a:t>
            </a:r>
          </a:p>
          <a:p>
            <a:pPr algn="l"/>
            <a:r>
              <a:rPr lang="en-US" b="0" i="0" u="none" strike="noStrike" baseline="0" dirty="0">
                <a:latin typeface="Times-Roman"/>
              </a:rPr>
              <a:t>The Layer 2 address is unique on the local network and represents the address of the end device on the physical media. </a:t>
            </a:r>
          </a:p>
          <a:p>
            <a:pPr algn="l"/>
            <a:r>
              <a:rPr lang="en-US" b="0" i="0" u="none" strike="noStrike" baseline="0" dirty="0">
                <a:latin typeface="Times-Roman"/>
              </a:rPr>
              <a:t>The physical address comes from codes placed on the NIC by the manufacturer. </a:t>
            </a:r>
          </a:p>
          <a:p>
            <a:pPr algn="l"/>
            <a:r>
              <a:rPr lang="en-US" b="0" i="0" u="none" strike="noStrike" baseline="0" dirty="0">
                <a:latin typeface="Times-Roman"/>
              </a:rPr>
              <a:t>In a LAN using Ethernet, this address is called the MAC address.</a:t>
            </a:r>
          </a:p>
          <a:p>
            <a:pPr algn="l"/>
            <a:r>
              <a:rPr lang="en-US" b="0" i="0" u="none" strike="noStrike" baseline="0" dirty="0">
                <a:latin typeface="Times-Roman"/>
              </a:rPr>
              <a:t>The terms </a:t>
            </a:r>
            <a:r>
              <a:rPr lang="en-US" b="0" i="1" u="none" strike="noStrike" baseline="0" dirty="0">
                <a:latin typeface="Times-Italic"/>
              </a:rPr>
              <a:t>physical address </a:t>
            </a:r>
            <a:r>
              <a:rPr lang="en-US" b="0" i="0" u="none" strike="noStrike" baseline="0" dirty="0">
                <a:latin typeface="Times-Roman"/>
              </a:rPr>
              <a:t>and </a:t>
            </a:r>
            <a:r>
              <a:rPr lang="en-US" b="0" i="1" u="none" strike="noStrike" baseline="0" dirty="0">
                <a:latin typeface="Times-Italic"/>
              </a:rPr>
              <a:t>MAC address </a:t>
            </a:r>
            <a:r>
              <a:rPr lang="en-US" b="0" i="0" u="none" strike="noStrike" baseline="0" dirty="0">
                <a:latin typeface="Times-Roman"/>
              </a:rPr>
              <a:t>are often used interchangeably</a:t>
            </a:r>
            <a:endParaRPr lang="en-US" altLang="en-US" dirty="0">
              <a:latin typeface="Times-Roman"/>
            </a:endParaRPr>
          </a:p>
          <a:p>
            <a:pPr algn="l"/>
            <a:endParaRPr lang="en-US" altLang="en-US" sz="2500" b="1" dirty="0"/>
          </a:p>
        </p:txBody>
      </p:sp>
    </p:spTree>
    <p:extLst>
      <p:ext uri="{BB962C8B-B14F-4D97-AF65-F5344CB8AC3E}">
        <p14:creationId xmlns:p14="http://schemas.microsoft.com/office/powerpoint/2010/main" val="2228505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Network Addressing</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gn="l"/>
            <a:r>
              <a:rPr lang="en-US" altLang="en-US" b="1" dirty="0">
                <a:latin typeface="Times-Roman"/>
              </a:rPr>
              <a:t>Getting data to the right application:</a:t>
            </a:r>
          </a:p>
          <a:p>
            <a:pPr algn="l"/>
            <a:r>
              <a:rPr lang="en-US" b="0" i="0" u="none" strike="noStrike" baseline="0" dirty="0">
                <a:latin typeface="Times-Roman"/>
              </a:rPr>
              <a:t>People using PCs often have an e-mail client running at the same time as a web browser, an instant messaging program, some streaming media, and perhaps even a game. </a:t>
            </a:r>
          </a:p>
          <a:p>
            <a:pPr algn="l"/>
            <a:r>
              <a:rPr lang="en-US" b="0" i="0" u="none" strike="noStrike" baseline="0" dirty="0">
                <a:latin typeface="Times-Roman"/>
              </a:rPr>
              <a:t>All these separately running programs are examples of individual processes.</a:t>
            </a:r>
            <a:endParaRPr lang="en-US" altLang="en-US" dirty="0">
              <a:latin typeface="Times-Roman"/>
            </a:endParaRPr>
          </a:p>
          <a:p>
            <a:pPr algn="l"/>
            <a:r>
              <a:rPr lang="en-US" b="0" i="0" u="none" strike="noStrike" baseline="0" dirty="0">
                <a:latin typeface="Times-Roman"/>
              </a:rPr>
              <a:t>A port number is used identify </a:t>
            </a:r>
            <a:r>
              <a:rPr lang="en-US" dirty="0">
                <a:latin typeface="Times-Roman"/>
              </a:rPr>
              <a:t>a</a:t>
            </a:r>
            <a:r>
              <a:rPr lang="en-US" b="0" i="0" u="none" strike="noStrike" baseline="0" dirty="0">
                <a:latin typeface="Times-Roman"/>
              </a:rPr>
              <a:t> specific process or service running on the destination host device that will act on the data being delivered. </a:t>
            </a:r>
          </a:p>
          <a:p>
            <a:pPr algn="l"/>
            <a:r>
              <a:rPr lang="en-US" b="0" i="0" u="none" strike="noStrike" baseline="0" dirty="0">
                <a:latin typeface="Times-Roman"/>
              </a:rPr>
              <a:t>Hosts, whether they are clients or servers on the Internet, can run multiple network applications simultaneously.</a:t>
            </a:r>
          </a:p>
          <a:p>
            <a:pPr algn="l"/>
            <a:endParaRPr lang="en-US" altLang="en-US" sz="2500" b="1" dirty="0"/>
          </a:p>
        </p:txBody>
      </p:sp>
    </p:spTree>
    <p:extLst>
      <p:ext uri="{BB962C8B-B14F-4D97-AF65-F5344CB8AC3E}">
        <p14:creationId xmlns:p14="http://schemas.microsoft.com/office/powerpoint/2010/main" val="38198762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914A-C745-497C-BA57-152A2D08DDC8}"/>
              </a:ext>
            </a:extLst>
          </p:cNvPr>
          <p:cNvSpPr>
            <a:spLocks noGrp="1"/>
          </p:cNvSpPr>
          <p:nvPr>
            <p:ph type="title"/>
          </p:nvPr>
        </p:nvSpPr>
        <p:spPr/>
        <p:txBody>
          <a:bodyPr/>
          <a:lstStyle/>
          <a:p>
            <a:r>
              <a:rPr lang="en-IN" dirty="0"/>
              <a:t>Recap     </a:t>
            </a:r>
          </a:p>
        </p:txBody>
      </p:sp>
      <p:sp>
        <p:nvSpPr>
          <p:cNvPr id="3" name="Content Placeholder 2">
            <a:extLst>
              <a:ext uri="{FF2B5EF4-FFF2-40B4-BE49-F238E27FC236}">
                <a16:creationId xmlns:a16="http://schemas.microsoft.com/office/drawing/2014/main" id="{B5925493-18D0-43C9-8C82-DBE5CA99CC42}"/>
              </a:ext>
            </a:extLst>
          </p:cNvPr>
          <p:cNvSpPr>
            <a:spLocks noGrp="1"/>
          </p:cNvSpPr>
          <p:nvPr>
            <p:ph idx="1"/>
          </p:nvPr>
        </p:nvSpPr>
        <p:spPr/>
        <p:txBody>
          <a:bodyPr/>
          <a:lstStyle/>
          <a:p>
            <a:r>
              <a:rPr lang="en-IN" dirty="0"/>
              <a:t>Overview of OSI model</a:t>
            </a:r>
          </a:p>
          <a:p>
            <a:r>
              <a:rPr lang="en-IN" dirty="0"/>
              <a:t>Network Addressing</a:t>
            </a:r>
          </a:p>
        </p:txBody>
      </p:sp>
      <p:sp>
        <p:nvSpPr>
          <p:cNvPr id="4" name="Slide Number Placeholder 3">
            <a:extLst>
              <a:ext uri="{FF2B5EF4-FFF2-40B4-BE49-F238E27FC236}">
                <a16:creationId xmlns:a16="http://schemas.microsoft.com/office/drawing/2014/main" id="{9650FBF1-0163-4577-A642-069EA8C7E51A}"/>
              </a:ext>
            </a:extLst>
          </p:cNvPr>
          <p:cNvSpPr>
            <a:spLocks noGrp="1"/>
          </p:cNvSpPr>
          <p:nvPr>
            <p:ph type="sldNum" sz="quarter" idx="12"/>
          </p:nvPr>
        </p:nvSpPr>
        <p:spPr/>
        <p:txBody>
          <a:bodyPr/>
          <a:lstStyle/>
          <a:p>
            <a:fld id="{5EDE6C07-4D23-4B5F-A2CA-6DC542D0D4A5}" type="slidenum">
              <a:rPr lang="en-US" smtClean="0"/>
              <a:t>73</a:t>
            </a:fld>
            <a:endParaRPr lang="en-US"/>
          </a:p>
        </p:txBody>
      </p:sp>
    </p:spTree>
    <p:extLst>
      <p:ext uri="{BB962C8B-B14F-4D97-AF65-F5344CB8AC3E}">
        <p14:creationId xmlns:p14="http://schemas.microsoft.com/office/powerpoint/2010/main" val="10721287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Transmission modes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lstStyle/>
          <a:p>
            <a:pPr marL="228600" indent="-228600" algn="just"/>
            <a:r>
              <a:rPr lang="en-US" sz="2000" b="0" i="0" dirty="0">
                <a:effectLst/>
                <a:latin typeface="Roboto"/>
              </a:rPr>
              <a:t>Transmission mode means transferring of data between two devices. It is also known as communication mode.</a:t>
            </a:r>
          </a:p>
          <a:p>
            <a:pPr marL="228600" indent="-228600" algn="just"/>
            <a:r>
              <a:rPr lang="en-US" altLang="en-US" sz="2500" b="1" dirty="0"/>
              <a:t>Simplex mode</a:t>
            </a:r>
          </a:p>
          <a:p>
            <a:pPr marL="228600" indent="-228600" algn="just"/>
            <a:r>
              <a:rPr lang="en-US" altLang="en-US" sz="2500" b="1" dirty="0"/>
              <a:t>Half-duplex mode</a:t>
            </a:r>
          </a:p>
          <a:p>
            <a:pPr marL="228600" indent="-228600" algn="just"/>
            <a:r>
              <a:rPr lang="en-US" altLang="en-US" sz="2500" b="1" dirty="0"/>
              <a:t>Full-duplex mode</a:t>
            </a:r>
          </a:p>
          <a:p>
            <a:pPr marL="228600" indent="-228600" algn="just"/>
            <a:endParaRPr lang="en-US" altLang="en-US" sz="2500" b="1" dirty="0"/>
          </a:p>
          <a:p>
            <a:pPr marL="228600" indent="-228600" algn="just"/>
            <a:endParaRPr lang="en-US" altLang="en-US" sz="2500" b="1" dirty="0"/>
          </a:p>
          <a:p>
            <a:pPr marL="228600" indent="-228600" algn="just"/>
            <a:endParaRPr lang="en-US" altLang="en-US" sz="2500" b="1" dirty="0"/>
          </a:p>
        </p:txBody>
      </p:sp>
    </p:spTree>
    <p:extLst>
      <p:ext uri="{BB962C8B-B14F-4D97-AF65-F5344CB8AC3E}">
        <p14:creationId xmlns:p14="http://schemas.microsoft.com/office/powerpoint/2010/main" val="26237769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Transmission modes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lstStyle/>
          <a:p>
            <a:pPr marL="228600" indent="-228600" algn="just"/>
            <a:r>
              <a:rPr lang="en-US" altLang="en-US" b="1" dirty="0">
                <a:latin typeface="Times New Roman" panose="02020603050405020304" pitchFamily="18" charset="0"/>
                <a:cs typeface="Times New Roman" panose="02020603050405020304" pitchFamily="18" charset="0"/>
              </a:rPr>
              <a:t>Simplex mode</a:t>
            </a:r>
          </a:p>
          <a:p>
            <a:pPr marL="228600" indent="-228600"/>
            <a:r>
              <a:rPr lang="en-US" b="0" i="0" dirty="0">
                <a:effectLst/>
                <a:latin typeface="Times New Roman" panose="02020603050405020304" pitchFamily="18" charset="0"/>
                <a:cs typeface="Times New Roman" panose="02020603050405020304" pitchFamily="18" charset="0"/>
              </a:rPr>
              <a:t>In Simplex mode, the communication is unidirectional, as on a one-way street. </a:t>
            </a:r>
          </a:p>
          <a:p>
            <a:pPr marL="228600" indent="-228600"/>
            <a:r>
              <a:rPr lang="en-US" b="0" i="0" dirty="0">
                <a:effectLst/>
                <a:latin typeface="Times New Roman" panose="02020603050405020304" pitchFamily="18" charset="0"/>
                <a:cs typeface="Times New Roman" panose="02020603050405020304" pitchFamily="18" charset="0"/>
              </a:rPr>
              <a:t>Only one of the two devices on a link can transmit, the other can only receive.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Example: Keyboard and traditional monitors. The keyboard can only introduce input, the monitor can only give the output.</a:t>
            </a:r>
            <a:endParaRPr lang="en-US" altLang="en-US" b="1" dirty="0">
              <a:latin typeface="Times New Roman" panose="02020603050405020304" pitchFamily="18" charset="0"/>
              <a:cs typeface="Times New Roman" panose="02020603050405020304" pitchFamily="18" charset="0"/>
            </a:endParaRPr>
          </a:p>
          <a:p>
            <a:pPr marL="228600" indent="-228600"/>
            <a:endParaRPr lang="en-US" altLang="en-US" sz="2500" b="1" dirty="0"/>
          </a:p>
          <a:p>
            <a:pPr marL="228600" indent="-228600" algn="just"/>
            <a:endParaRPr lang="en-US" altLang="en-US" sz="2500" b="1" dirty="0"/>
          </a:p>
        </p:txBody>
      </p:sp>
      <p:pic>
        <p:nvPicPr>
          <p:cNvPr id="21506" name="Picture 2">
            <a:extLst>
              <a:ext uri="{FF2B5EF4-FFF2-40B4-BE49-F238E27FC236}">
                <a16:creationId xmlns:a16="http://schemas.microsoft.com/office/drawing/2014/main" id="{85B9612F-6D5E-41E8-AED6-2AE24A632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014" y="5257800"/>
            <a:ext cx="4228171"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7805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Transmission modes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lstStyle/>
          <a:p>
            <a:pPr marL="228600" indent="-228600" algn="just"/>
            <a:r>
              <a:rPr lang="en-US" altLang="en-US" sz="2500" b="1" dirty="0">
                <a:latin typeface="Times New Roman" panose="02020603050405020304" pitchFamily="18" charset="0"/>
                <a:cs typeface="Times New Roman" panose="02020603050405020304" pitchFamily="18" charset="0"/>
              </a:rPr>
              <a:t>Half-Duplex mode</a:t>
            </a:r>
          </a:p>
          <a:p>
            <a:pPr marL="228600" indent="-228600"/>
            <a:r>
              <a:rPr lang="en-US" sz="2000" b="0" i="0" dirty="0">
                <a:effectLst/>
                <a:latin typeface="Times New Roman" panose="02020603050405020304" pitchFamily="18" charset="0"/>
                <a:cs typeface="Times New Roman" panose="02020603050405020304" pitchFamily="18" charset="0"/>
              </a:rPr>
              <a:t>In half-duplex mode, each station can both transmit and receive, but not at the same time. </a:t>
            </a:r>
          </a:p>
          <a:p>
            <a:pPr marL="228600" indent="-228600"/>
            <a:r>
              <a:rPr lang="en-US" sz="2000" b="0" i="0" dirty="0">
                <a:effectLst/>
                <a:latin typeface="Times New Roman" panose="02020603050405020304" pitchFamily="18" charset="0"/>
                <a:cs typeface="Times New Roman" panose="02020603050405020304" pitchFamily="18" charset="0"/>
              </a:rPr>
              <a:t>When one device is sending, the other can only receive, and vice versa. The entire capacity of the channel can be utilized for each direction.</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Example: Walkie- talkie in which message is sent one at a time and messages are sent in both the directions.</a:t>
            </a:r>
            <a:endParaRPr lang="en-US" altLang="en-US" sz="2000" b="1" dirty="0">
              <a:latin typeface="Times New Roman" panose="02020603050405020304" pitchFamily="18" charset="0"/>
              <a:cs typeface="Times New Roman" panose="02020603050405020304" pitchFamily="18" charset="0"/>
            </a:endParaRPr>
          </a:p>
          <a:p>
            <a:pPr marL="228600" indent="-228600" algn="just"/>
            <a:endParaRPr lang="en-US" altLang="en-US" sz="2500" b="1" dirty="0"/>
          </a:p>
        </p:txBody>
      </p:sp>
      <p:pic>
        <p:nvPicPr>
          <p:cNvPr id="22532" name="Picture 4">
            <a:extLst>
              <a:ext uri="{FF2B5EF4-FFF2-40B4-BE49-F238E27FC236}">
                <a16:creationId xmlns:a16="http://schemas.microsoft.com/office/drawing/2014/main" id="{26C18172-8486-44DF-BD52-2A54A2836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510492"/>
            <a:ext cx="344805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75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Transmission modes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lstStyle/>
          <a:p>
            <a:pPr marL="228600" indent="-228600" algn="just"/>
            <a:r>
              <a:rPr lang="en-US" altLang="en-US" sz="2500" b="1" dirty="0"/>
              <a:t>Full-Duplex mode</a:t>
            </a:r>
          </a:p>
          <a:p>
            <a:pPr marL="228600" indent="-228600" algn="just"/>
            <a:r>
              <a:rPr lang="en-US" sz="2000" b="0" i="0" dirty="0">
                <a:effectLst/>
                <a:latin typeface="Times New Roman" panose="02020603050405020304" pitchFamily="18" charset="0"/>
                <a:cs typeface="Times New Roman" panose="02020603050405020304" pitchFamily="18" charset="0"/>
              </a:rPr>
              <a:t>In full-duplex mode, both stations can transmit and receive simultaneously. </a:t>
            </a:r>
          </a:p>
          <a:p>
            <a:pPr marL="228600" indent="-228600" algn="just"/>
            <a:r>
              <a:rPr lang="en-US" sz="2000" b="0" i="0" dirty="0">
                <a:effectLst/>
                <a:latin typeface="Times New Roman" panose="02020603050405020304" pitchFamily="18" charset="0"/>
                <a:cs typeface="Times New Roman" panose="02020603050405020304" pitchFamily="18" charset="0"/>
              </a:rPr>
              <a:t>In full-duplex mode, signals going in one direction share the capacity of the link with signals going in other direction</a:t>
            </a:r>
            <a:endParaRPr lang="en-US" altLang="en-US" sz="2000" b="1" dirty="0"/>
          </a:p>
        </p:txBody>
      </p:sp>
      <p:pic>
        <p:nvPicPr>
          <p:cNvPr id="23554" name="Picture 2">
            <a:extLst>
              <a:ext uri="{FF2B5EF4-FFF2-40B4-BE49-F238E27FC236}">
                <a16:creationId xmlns:a16="http://schemas.microsoft.com/office/drawing/2014/main" id="{FEB4D154-658B-4DCA-AAB9-8ACB0797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021932"/>
            <a:ext cx="344805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5847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Internetworking/Intermediary devices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End devices are the hosts that initiate communications </a:t>
            </a:r>
          </a:p>
          <a:p>
            <a:pPr algn="l"/>
            <a:r>
              <a:rPr lang="en-US" sz="2000" dirty="0">
                <a:latin typeface="Times New Roman" panose="02020603050405020304" pitchFamily="18" charset="0"/>
                <a:cs typeface="Times New Roman" panose="02020603050405020304" pitchFamily="18" charset="0"/>
              </a:rPr>
              <a:t>G</a:t>
            </a:r>
            <a:r>
              <a:rPr lang="en-US" sz="2000" b="0" i="0" u="none" strike="noStrike" baseline="0" dirty="0">
                <a:latin typeface="Times New Roman" panose="02020603050405020304" pitchFamily="18" charset="0"/>
                <a:cs typeface="Times New Roman" panose="02020603050405020304" pitchFamily="18" charset="0"/>
              </a:rPr>
              <a:t>etting a message from the source to the destination can be a complex task involving several </a:t>
            </a:r>
            <a:r>
              <a:rPr lang="en-US" sz="2000" b="1" i="1" u="none" strike="noStrike" baseline="0" dirty="0">
                <a:latin typeface="Times New Roman" panose="02020603050405020304" pitchFamily="18" charset="0"/>
                <a:cs typeface="Times New Roman" panose="02020603050405020304" pitchFamily="18" charset="0"/>
              </a:rPr>
              <a:t>intermediary devices </a:t>
            </a:r>
            <a:r>
              <a:rPr lang="en-US" sz="2000" b="0" i="0" u="none" strike="noStrike" baseline="0" dirty="0">
                <a:latin typeface="Times New Roman" panose="02020603050405020304" pitchFamily="18" charset="0"/>
                <a:cs typeface="Times New Roman" panose="02020603050405020304" pitchFamily="18" charset="0"/>
              </a:rPr>
              <a:t>along the way. </a:t>
            </a:r>
          </a:p>
          <a:p>
            <a:pPr algn="l"/>
            <a:r>
              <a:rPr lang="en-US" sz="2000" b="0" i="0" u="none" strike="noStrike" baseline="0" dirty="0">
                <a:latin typeface="Times New Roman" panose="02020603050405020304" pitchFamily="18" charset="0"/>
                <a:cs typeface="Times New Roman" panose="02020603050405020304" pitchFamily="18" charset="0"/>
              </a:rPr>
              <a:t>Intermediary devices connect the individual hosts to the network and can connect multiple individual networks to form an </a:t>
            </a:r>
            <a:r>
              <a:rPr lang="en-IN" sz="2000" b="0" i="0" u="none" strike="noStrike" baseline="0" dirty="0">
                <a:latin typeface="Times New Roman" panose="02020603050405020304" pitchFamily="18" charset="0"/>
                <a:cs typeface="Times New Roman" panose="02020603050405020304" pitchFamily="18" charset="0"/>
              </a:rPr>
              <a:t>internetwork.</a:t>
            </a:r>
          </a:p>
          <a:p>
            <a:pPr algn="l"/>
            <a:r>
              <a:rPr lang="en-US" sz="2000" b="0" i="0" u="none" strike="noStrike" baseline="0" dirty="0">
                <a:latin typeface="Times New Roman" panose="02020603050405020304" pitchFamily="18" charset="0"/>
                <a:cs typeface="Times New Roman" panose="02020603050405020304" pitchFamily="18" charset="0"/>
              </a:rPr>
              <a:t>- Network access devices: Connect end users to their network. Examples are hubs,</a:t>
            </a:r>
          </a:p>
          <a:p>
            <a:pPr algn="l"/>
            <a:r>
              <a:rPr lang="en-US" sz="2000" b="0" i="0" u="none" strike="noStrike" baseline="0" dirty="0">
                <a:latin typeface="Times New Roman" panose="02020603050405020304" pitchFamily="18" charset="0"/>
                <a:cs typeface="Times New Roman" panose="02020603050405020304" pitchFamily="18" charset="0"/>
              </a:rPr>
              <a:t>switches, and wireless access points.</a:t>
            </a:r>
          </a:p>
          <a:p>
            <a:pPr algn="l"/>
            <a:r>
              <a:rPr lang="en-US" sz="2000" b="0" i="0" u="none" strike="noStrike" baseline="0" dirty="0">
                <a:latin typeface="Times New Roman" panose="02020603050405020304" pitchFamily="18" charset="0"/>
                <a:cs typeface="Times New Roman" panose="02020603050405020304" pitchFamily="18" charset="0"/>
              </a:rPr>
              <a:t>- Internetwork devices: Connect one network to one or more other networks. </a:t>
            </a:r>
            <a:r>
              <a:rPr lang="en-US" sz="2000" b="0" i="0" u="none" strike="noStrike" baseline="0" dirty="0" err="1">
                <a:latin typeface="Times New Roman" panose="02020603050405020304" pitchFamily="18" charset="0"/>
                <a:cs typeface="Times New Roman" panose="02020603050405020304" pitchFamily="18" charset="0"/>
              </a:rPr>
              <a:t>Eg.</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Routers, Gateways</a:t>
            </a:r>
          </a:p>
          <a:p>
            <a:pPr algn="l"/>
            <a:r>
              <a:rPr lang="en-US" sz="2000" b="0" i="0" u="none" strike="noStrike" baseline="0" dirty="0">
                <a:latin typeface="Times New Roman" panose="02020603050405020304" pitchFamily="18" charset="0"/>
                <a:cs typeface="Times New Roman" panose="02020603050405020304" pitchFamily="18" charset="0"/>
              </a:rPr>
              <a:t>- Communication servers: Route services such as IPTV and wireless broadband.</a:t>
            </a:r>
          </a:p>
          <a:p>
            <a:pPr algn="l"/>
            <a:r>
              <a:rPr lang="en-US" sz="2000" b="0" i="0" u="none" strike="noStrike" baseline="0" dirty="0">
                <a:latin typeface="Times New Roman" panose="02020603050405020304" pitchFamily="18" charset="0"/>
                <a:cs typeface="Times New Roman" panose="02020603050405020304" pitchFamily="18" charset="0"/>
              </a:rPr>
              <a:t>- Modems: Connect users to servers and networks through </a:t>
            </a:r>
            <a:r>
              <a:rPr lang="en-IN" sz="2000" b="0" i="0" u="none" strike="noStrike" baseline="0" dirty="0">
                <a:latin typeface="Times New Roman" panose="02020603050405020304" pitchFamily="18" charset="0"/>
                <a:cs typeface="Times New Roman" panose="02020603050405020304" pitchFamily="18" charset="0"/>
              </a:rPr>
              <a:t>telephone or cable.</a:t>
            </a:r>
          </a:p>
          <a:p>
            <a:pPr algn="l"/>
            <a:r>
              <a:rPr lang="en-US" sz="2000" b="0" i="0" u="none" strike="noStrike" baseline="0" dirty="0">
                <a:latin typeface="Times New Roman" panose="02020603050405020304" pitchFamily="18" charset="0"/>
                <a:cs typeface="Times New Roman" panose="02020603050405020304" pitchFamily="18" charset="0"/>
              </a:rPr>
              <a:t>- Security devices: Secure the network with devices such as firewalls that</a:t>
            </a:r>
          </a:p>
          <a:p>
            <a:pPr algn="l"/>
            <a:r>
              <a:rPr lang="en-US" sz="2000" b="0" i="0" u="none" strike="noStrike" baseline="0" dirty="0">
                <a:latin typeface="Times New Roman" panose="02020603050405020304" pitchFamily="18" charset="0"/>
                <a:cs typeface="Times New Roman" panose="02020603050405020304" pitchFamily="18" charset="0"/>
              </a:rPr>
              <a:t>analyze traffic exiting and entering networks.</a:t>
            </a:r>
            <a:endParaRPr lang="en-US" altLang="en-US" sz="2000" b="1" dirty="0">
              <a:latin typeface="Times New Roman" panose="02020603050405020304" pitchFamily="18" charset="0"/>
              <a:cs typeface="Times New Roman" panose="02020603050405020304" pitchFamily="18" charset="0"/>
            </a:endParaRPr>
          </a:p>
          <a:p>
            <a:pPr marL="228600" indent="-228600" algn="just"/>
            <a:endParaRPr lang="en-US" altLang="en-US" sz="2500" b="1" dirty="0"/>
          </a:p>
          <a:p>
            <a:pPr marL="228600" indent="-228600" algn="just"/>
            <a:endParaRPr lang="en-US" altLang="en-US" sz="2500" b="1" dirty="0"/>
          </a:p>
          <a:p>
            <a:pPr marL="228600" indent="-228600" algn="just"/>
            <a:endParaRPr lang="en-US" altLang="en-US" sz="2500" b="1" dirty="0"/>
          </a:p>
        </p:txBody>
      </p:sp>
    </p:spTree>
    <p:extLst>
      <p:ext uri="{BB962C8B-B14F-4D97-AF65-F5344CB8AC3E}">
        <p14:creationId xmlns:p14="http://schemas.microsoft.com/office/powerpoint/2010/main" val="31921764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Internetworking/Intermediary devices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normAutofit/>
          </a:bodyPr>
          <a:lstStyle/>
          <a:p>
            <a:pPr algn="l"/>
            <a:r>
              <a:rPr lang="en-US" sz="2000" b="0" i="0" u="none" strike="noStrike" baseline="0" dirty="0">
                <a:latin typeface="Times-Roman"/>
              </a:rPr>
              <a:t>Processes running on the intermediary network devices perform these</a:t>
            </a:r>
          </a:p>
          <a:p>
            <a:pPr algn="l"/>
            <a:r>
              <a:rPr lang="en-IN" sz="2000" b="0" i="0" u="none" strike="noStrike" baseline="0" dirty="0">
                <a:latin typeface="Times-Roman"/>
              </a:rPr>
              <a:t>functions:</a:t>
            </a:r>
          </a:p>
          <a:p>
            <a:pPr algn="l"/>
            <a:r>
              <a:rPr lang="en-US" sz="2000" b="0" i="0" u="none" strike="noStrike" baseline="0" dirty="0">
                <a:latin typeface="ZapfDingbats"/>
              </a:rPr>
              <a:t>■</a:t>
            </a:r>
            <a:r>
              <a:rPr lang="en-IN" sz="2000" dirty="0">
                <a:latin typeface="Times-Roman"/>
              </a:rPr>
              <a:t>Regenerate and retransmit data signals</a:t>
            </a:r>
          </a:p>
          <a:p>
            <a:pPr algn="l"/>
            <a:r>
              <a:rPr lang="en-US" sz="2000" b="0" i="0" u="none" strike="noStrike" baseline="0" dirty="0">
                <a:latin typeface="Times-Roman"/>
              </a:rPr>
              <a:t>Maintain information about what pathways exist through the network and internetwork</a:t>
            </a:r>
          </a:p>
          <a:p>
            <a:pPr algn="l"/>
            <a:r>
              <a:rPr lang="en-US" sz="2000" b="0" i="0" u="none" strike="noStrike" baseline="0" dirty="0">
                <a:latin typeface="ZapfDingbats"/>
              </a:rPr>
              <a:t>■ </a:t>
            </a:r>
            <a:r>
              <a:rPr lang="en-US" sz="2000" b="0" i="0" u="none" strike="noStrike" baseline="0" dirty="0">
                <a:latin typeface="Times-Roman"/>
              </a:rPr>
              <a:t>Notify other devices of errors and communication failures</a:t>
            </a:r>
          </a:p>
          <a:p>
            <a:pPr algn="l"/>
            <a:r>
              <a:rPr lang="en-US" sz="2000" b="0" i="0" u="none" strike="noStrike" baseline="0" dirty="0">
                <a:latin typeface="ZapfDingbats"/>
              </a:rPr>
              <a:t>■ </a:t>
            </a:r>
            <a:r>
              <a:rPr lang="en-US" sz="2000" b="0" i="0" u="none" strike="noStrike" baseline="0" dirty="0">
                <a:latin typeface="Times-Roman"/>
              </a:rPr>
              <a:t>Direct data along alternate pathways when there is a link failure</a:t>
            </a:r>
          </a:p>
          <a:p>
            <a:pPr algn="l"/>
            <a:r>
              <a:rPr lang="en-US" sz="2000" b="0" i="0" u="none" strike="noStrike" baseline="0" dirty="0">
                <a:latin typeface="Times-Roman"/>
              </a:rPr>
              <a:t>Classify and direct messages according to quality of service (QoS) priorities</a:t>
            </a:r>
          </a:p>
          <a:p>
            <a:pPr algn="l"/>
            <a:r>
              <a:rPr lang="en-US" sz="2000" b="0" i="0" u="none" strike="noStrike" baseline="0" dirty="0">
                <a:latin typeface="ZapfDingbats"/>
              </a:rPr>
              <a:t>■ </a:t>
            </a:r>
            <a:r>
              <a:rPr lang="en-US" sz="2000" b="0" i="0" u="none" strike="noStrike" baseline="0" dirty="0">
                <a:latin typeface="Times-Roman"/>
              </a:rPr>
              <a:t>Permit or deny the flow of data, based on security settings</a:t>
            </a:r>
            <a:endParaRPr lang="en-US" altLang="en-US" sz="2000" b="1" dirty="0"/>
          </a:p>
          <a:p>
            <a:pPr marL="228600" indent="-228600" algn="just"/>
            <a:endParaRPr lang="en-US" altLang="en-US" sz="2500" b="1" dirty="0"/>
          </a:p>
          <a:p>
            <a:pPr marL="228600" indent="-228600" algn="just"/>
            <a:endParaRPr lang="en-US" altLang="en-US" sz="2500" b="1" dirty="0"/>
          </a:p>
        </p:txBody>
      </p:sp>
    </p:spTree>
    <p:extLst>
      <p:ext uri="{BB962C8B-B14F-4D97-AF65-F5344CB8AC3E}">
        <p14:creationId xmlns:p14="http://schemas.microsoft.com/office/powerpoint/2010/main" val="57186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On daily basis,</a:t>
            </a:r>
          </a:p>
          <a:p>
            <a:r>
              <a:rPr lang="en-US" dirty="0"/>
              <a:t>Post and share your photographs, home videos, and experiences with friends or with the world</a:t>
            </a:r>
          </a:p>
          <a:p>
            <a:r>
              <a:rPr lang="en-US" dirty="0"/>
              <a:t>Communicate with friends, family, and peers using email, instant messaging, or video applications</a:t>
            </a:r>
          </a:p>
          <a:p>
            <a:r>
              <a:rPr lang="en-US" dirty="0"/>
              <a:t>Watch videos, movies, or television episodes on demand</a:t>
            </a:r>
          </a:p>
          <a:p>
            <a:r>
              <a:rPr lang="en-US" dirty="0"/>
              <a:t>Play online games with friends</a:t>
            </a:r>
          </a:p>
          <a:p>
            <a:r>
              <a:rPr lang="en-US" dirty="0"/>
              <a:t>check weather conditions</a:t>
            </a:r>
          </a:p>
          <a:p>
            <a:r>
              <a:rPr lang="en-US" dirty="0"/>
              <a:t>Find the least congested route to your destination </a:t>
            </a:r>
          </a:p>
          <a:p>
            <a:r>
              <a:rPr lang="en-US" dirty="0"/>
              <a:t>Check your bank balance and pay bills electronically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8</a:t>
            </a:fld>
            <a:endParaRPr lang="en-US"/>
          </a:p>
        </p:txBody>
      </p:sp>
    </p:spTree>
    <p:extLst>
      <p:ext uri="{BB962C8B-B14F-4D97-AF65-F5344CB8AC3E}">
        <p14:creationId xmlns:p14="http://schemas.microsoft.com/office/powerpoint/2010/main" val="199256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Internetworking devices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Repeater</a:t>
            </a:r>
            <a:r>
              <a:rPr lang="en-US" sz="2000" dirty="0">
                <a:latin typeface="Times New Roman" panose="02020603050405020304" pitchFamily="18" charset="0"/>
                <a:cs typeface="Times New Roman" panose="02020603050405020304" pitchFamily="18" charset="0"/>
              </a:rPr>
              <a:t>: electronic device that receives a signal and retransmits it at a higher level or higher power, so that the signal can cover longer distances without degradation</a:t>
            </a:r>
          </a:p>
          <a:p>
            <a:pPr marL="0" indent="0" algn="just">
              <a:buNone/>
            </a:pPr>
            <a:r>
              <a:rPr lang="en-US" sz="2000" dirty="0">
                <a:latin typeface="Times New Roman" panose="02020603050405020304" pitchFamily="18" charset="0"/>
                <a:cs typeface="Times New Roman" panose="02020603050405020304" pitchFamily="18" charset="0"/>
              </a:rPr>
              <a:t>they operate on the Physical layer</a:t>
            </a:r>
          </a:p>
          <a:p>
            <a:pPr marL="0" indent="0" algn="just">
              <a:buNone/>
            </a:pPr>
            <a:endParaRPr lang="en-US" altLang="en-US" sz="2000" b="1" dirty="0">
              <a:latin typeface="Times New Roman" panose="02020603050405020304" pitchFamily="18" charset="0"/>
              <a:cs typeface="Times New Roman" panose="02020603050405020304" pitchFamily="18" charset="0"/>
            </a:endParaRPr>
          </a:p>
          <a:p>
            <a:pPr marL="0" indent="0">
              <a:buNone/>
            </a:pPr>
            <a:r>
              <a:rPr lang="en-US" altLang="en-US" sz="2000" b="1" dirty="0">
                <a:latin typeface="Times New Roman" panose="02020603050405020304" pitchFamily="18" charset="0"/>
                <a:cs typeface="Times New Roman" panose="02020603050405020304" pitchFamily="18" charset="0"/>
              </a:rPr>
              <a:t>Hub: </a:t>
            </a:r>
            <a:r>
              <a:rPr lang="en-IN" sz="2000" dirty="0">
                <a:latin typeface="Times New Roman" panose="02020603050405020304" pitchFamily="18" charset="0"/>
                <a:cs typeface="Times New Roman" panose="02020603050405020304" pitchFamily="18" charset="0"/>
              </a:rPr>
              <a:t>physical layer device containing multiple ports allows for connections from many computers</a:t>
            </a:r>
          </a:p>
          <a:p>
            <a:pPr marL="0" indent="0">
              <a:buNone/>
            </a:pPr>
            <a:r>
              <a:rPr lang="en-US" sz="2000" dirty="0">
                <a:latin typeface="Times New Roman" panose="02020603050405020304" pitchFamily="18" charset="0"/>
                <a:cs typeface="Times New Roman" panose="02020603050405020304" pitchFamily="18" charset="0"/>
              </a:rPr>
              <a:t>When a packet arrives at one port, it is copied to all the ports of the hub</a:t>
            </a:r>
          </a:p>
          <a:p>
            <a:pPr marL="0" indent="0">
              <a:buNone/>
            </a:pPr>
            <a:r>
              <a:rPr lang="en-US" sz="2000" dirty="0">
                <a:latin typeface="Times New Roman" panose="02020603050405020304" pitchFamily="18" charset="0"/>
                <a:cs typeface="Times New Roman" panose="02020603050405020304" pitchFamily="18" charset="0"/>
              </a:rPr>
              <a:t>It offers ease of use but collision domain is high</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A </a:t>
            </a:r>
            <a:r>
              <a:rPr lang="en-US" sz="2000" b="1" i="0" dirty="0">
                <a:solidFill>
                  <a:schemeClr val="tx1"/>
                </a:solidFill>
                <a:effectLst/>
                <a:latin typeface="Times New Roman" panose="02020603050405020304" pitchFamily="18" charset="0"/>
                <a:cs typeface="Times New Roman" panose="02020603050405020304" pitchFamily="18" charset="0"/>
              </a:rPr>
              <a:t>collision domain</a:t>
            </a:r>
            <a:r>
              <a:rPr lang="en-US" sz="2000" b="0" i="0" dirty="0">
                <a:solidFill>
                  <a:schemeClr val="tx1"/>
                </a:solidFill>
                <a:effectLst/>
                <a:latin typeface="Times New Roman" panose="02020603050405020304" pitchFamily="18" charset="0"/>
                <a:cs typeface="Times New Roman" panose="02020603050405020304" pitchFamily="18" charset="0"/>
              </a:rPr>
              <a:t> is a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network segment</a:t>
            </a:r>
            <a:r>
              <a:rPr lang="en-US" sz="2000" b="0" i="0" dirty="0">
                <a:solidFill>
                  <a:schemeClr val="tx1"/>
                </a:solidFill>
                <a:effectLst/>
                <a:latin typeface="Times New Roman" panose="02020603050405020304" pitchFamily="18" charset="0"/>
                <a:cs typeface="Times New Roman" panose="02020603050405020304" pitchFamily="18" charset="0"/>
              </a:rPr>
              <a:t> connected by a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shared medium</a:t>
            </a:r>
            <a:r>
              <a:rPr lang="en-US" sz="2000" b="0" i="0" dirty="0">
                <a:solidFill>
                  <a:schemeClr val="tx1"/>
                </a:solidFill>
                <a:effectLst/>
                <a:latin typeface="Times New Roman" panose="02020603050405020304" pitchFamily="18" charset="0"/>
                <a:cs typeface="Times New Roman" panose="02020603050405020304" pitchFamily="18" charset="0"/>
              </a:rPr>
              <a:t> or through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repeaters</a:t>
            </a:r>
            <a:r>
              <a:rPr lang="en-US" sz="2000" b="0" i="0" dirty="0">
                <a:solidFill>
                  <a:schemeClr val="tx1"/>
                </a:solidFill>
                <a:effectLst/>
                <a:latin typeface="Times New Roman" panose="02020603050405020304" pitchFamily="18" charset="0"/>
                <a:cs typeface="Times New Roman" panose="02020603050405020304" pitchFamily="18" charset="0"/>
              </a:rPr>
              <a:t> where simultaneous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data transmissions</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collide</a:t>
            </a:r>
            <a:r>
              <a:rPr lang="en-US" sz="2000" b="0" i="0" dirty="0">
                <a:solidFill>
                  <a:schemeClr val="tx1"/>
                </a:solidFill>
                <a:effectLst/>
                <a:latin typeface="Times New Roman" panose="02020603050405020304" pitchFamily="18" charset="0"/>
                <a:cs typeface="Times New Roman" panose="02020603050405020304" pitchFamily="18" charset="0"/>
              </a:rPr>
              <a:t> with one another. </a:t>
            </a: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A network collision occurs when more than one device attempts to send a packet on a network segment at the same time. </a:t>
            </a:r>
            <a:endParaRPr lang="en-US" altLang="en-US" sz="2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00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Internetworking devices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Bridge: </a:t>
            </a:r>
            <a:r>
              <a:rPr lang="en-US" sz="2000" b="0" i="0" dirty="0">
                <a:effectLst/>
                <a:latin typeface="Times New Roman" panose="02020603050405020304" pitchFamily="18" charset="0"/>
                <a:cs typeface="Times New Roman" panose="02020603050405020304" pitchFamily="18" charset="0"/>
              </a:rPr>
              <a:t>operates at data link layer. A bridge is a repeater, with add on functionality of filtering content by reading the MAC addresses of source and destination. </a:t>
            </a:r>
          </a:p>
          <a:p>
            <a:pPr marL="0" indent="0">
              <a:buNone/>
            </a:pPr>
            <a:r>
              <a:rPr lang="en-US" sz="2000" b="0" i="0" dirty="0">
                <a:effectLst/>
                <a:latin typeface="Times New Roman" panose="02020603050405020304" pitchFamily="18" charset="0"/>
                <a:cs typeface="Times New Roman" panose="02020603050405020304" pitchFamily="18" charset="0"/>
              </a:rPr>
              <a:t>It is also used for interconnecting two LANs working on the same protocol. It has a single input and single output port, thus making it a 2 port device.</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Switch: </a:t>
            </a:r>
            <a:r>
              <a:rPr lang="en-IN" sz="2000" dirty="0">
                <a:latin typeface="Times New Roman" panose="02020603050405020304" pitchFamily="18" charset="0"/>
                <a:cs typeface="Times New Roman" panose="02020603050405020304" pitchFamily="18" charset="0"/>
              </a:rPr>
              <a:t>(layer 2 device)  originally known as switching hub, operate at data link layer</a:t>
            </a:r>
          </a:p>
          <a:p>
            <a:pPr marL="0" indent="0">
              <a:buNone/>
            </a:pPr>
            <a:r>
              <a:rPr lang="en-IN" sz="2000" dirty="0">
                <a:latin typeface="Times New Roman" panose="02020603050405020304" pitchFamily="18" charset="0"/>
                <a:cs typeface="Times New Roman" panose="02020603050405020304" pitchFamily="18" charset="0"/>
              </a:rPr>
              <a:t>Can inspect the ethernet traffic hence sending data to whom it is intended to</a:t>
            </a:r>
          </a:p>
          <a:p>
            <a:pPr marL="0" indent="0">
              <a:buNone/>
            </a:pPr>
            <a:r>
              <a:rPr lang="en-US" sz="2000" b="0" i="0" dirty="0">
                <a:effectLst/>
                <a:latin typeface="Times New Roman" panose="02020603050405020304" pitchFamily="18" charset="0"/>
                <a:cs typeface="Times New Roman" panose="02020603050405020304" pitchFamily="18" charset="0"/>
              </a:rPr>
              <a:t>The switch can perform error checking before forwarding data making it very efficient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Used to connect computers on a single network usually referred to as LAN</a:t>
            </a:r>
          </a:p>
          <a:p>
            <a:pPr marL="0" indent="0" algn="just">
              <a:buNone/>
            </a:pPr>
            <a:r>
              <a:rPr lang="en-IN" sz="2000" b="1" dirty="0">
                <a:latin typeface="Times New Roman" panose="02020603050405020304" pitchFamily="18" charset="0"/>
                <a:cs typeface="Times New Roman" panose="02020603050405020304" pitchFamily="18" charset="0"/>
              </a:rPr>
              <a:t> </a:t>
            </a: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p>
          <a:p>
            <a:pPr marL="0" indent="0" algn="just">
              <a:buNone/>
            </a:pPr>
            <a:endParaRPr lang="en-IN" sz="3600" dirty="0"/>
          </a:p>
          <a:p>
            <a:pPr marL="0" indent="0" algn="just">
              <a:buNone/>
            </a:pPr>
            <a:endParaRPr lang="en-US" altLang="en-US" sz="2500" b="1" dirty="0"/>
          </a:p>
        </p:txBody>
      </p:sp>
    </p:spTree>
    <p:extLst>
      <p:ext uri="{BB962C8B-B14F-4D97-AF65-F5344CB8AC3E}">
        <p14:creationId xmlns:p14="http://schemas.microsoft.com/office/powerpoint/2010/main" val="201224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Internetworking devices</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96838" y="1371601"/>
            <a:ext cx="8772525" cy="530066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Router: </a:t>
            </a:r>
            <a:r>
              <a:rPr lang="en-IN" sz="2000" dirty="0">
                <a:latin typeface="Times New Roman" panose="02020603050405020304" pitchFamily="18" charset="0"/>
                <a:cs typeface="Times New Roman" panose="02020603050405020304" pitchFamily="18" charset="0"/>
              </a:rPr>
              <a:t>device that knows how to forward data between independent networks</a:t>
            </a:r>
          </a:p>
          <a:p>
            <a:pPr marL="0" indent="0">
              <a:buNone/>
            </a:pPr>
            <a:r>
              <a:rPr lang="en-IN" sz="2000" dirty="0">
                <a:latin typeface="Times New Roman" panose="02020603050405020304" pitchFamily="18" charset="0"/>
                <a:cs typeface="Times New Roman" panose="02020603050405020304" pitchFamily="18" charset="0"/>
              </a:rPr>
              <a:t>Operates at network layer</a:t>
            </a:r>
          </a:p>
          <a:p>
            <a:pPr marL="0" indent="0">
              <a:buNone/>
            </a:pPr>
            <a:r>
              <a:rPr lang="en-US" sz="2000" i="0" dirty="0">
                <a:effectLst/>
                <a:latin typeface="Times New Roman" panose="02020603050405020304" pitchFamily="18" charset="0"/>
                <a:cs typeface="Times New Roman" panose="02020603050405020304" pitchFamily="18" charset="0"/>
              </a:rPr>
              <a:t>Routers normally connect LANs and WANs together and have a dynamically updating routing table based on which they make decisions on routing the data packets.</a:t>
            </a: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Gateway: </a:t>
            </a:r>
            <a:r>
              <a:rPr lang="en-US" sz="2000" b="0" i="0" dirty="0">
                <a:effectLst/>
                <a:latin typeface="Times New Roman" panose="02020603050405020304" pitchFamily="18" charset="0"/>
                <a:cs typeface="Times New Roman" panose="02020603050405020304" pitchFamily="18" charset="0"/>
              </a:rPr>
              <a:t>A gateway is a passage to connect two networks together that may work upon different networking models. </a:t>
            </a:r>
          </a:p>
          <a:p>
            <a:pPr marL="0" indent="0">
              <a:buNone/>
            </a:pPr>
            <a:r>
              <a:rPr lang="en-US" sz="2000" b="0" i="0" dirty="0">
                <a:effectLst/>
                <a:latin typeface="Times New Roman" panose="02020603050405020304" pitchFamily="18" charset="0"/>
                <a:cs typeface="Times New Roman" panose="02020603050405020304" pitchFamily="18" charset="0"/>
              </a:rPr>
              <a:t>They basically work as the messenger agents that take data from one system, interpret it, and transfer it to another system. </a:t>
            </a:r>
          </a:p>
          <a:p>
            <a:pPr marL="0" indent="0">
              <a:buNone/>
            </a:pPr>
            <a:r>
              <a:rPr lang="en-US" sz="2000" b="0" i="0" dirty="0">
                <a:effectLst/>
                <a:latin typeface="Times New Roman" panose="02020603050405020304" pitchFamily="18" charset="0"/>
                <a:cs typeface="Times New Roman" panose="02020603050405020304" pitchFamily="18" charset="0"/>
              </a:rPr>
              <a:t>Gateways are also called protocol converters and can operate at any network layer. Gateways are generally more complex than switch or router</a:t>
            </a: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p>
          <a:p>
            <a:pPr marL="0" indent="0" algn="just">
              <a:buNone/>
            </a:pPr>
            <a:endParaRPr lang="en-IN" sz="3600" dirty="0"/>
          </a:p>
          <a:p>
            <a:pPr marL="0" indent="0" algn="just">
              <a:buNone/>
            </a:pPr>
            <a:endParaRPr lang="en-US" altLang="en-US" sz="2500" b="1" dirty="0"/>
          </a:p>
        </p:txBody>
      </p:sp>
    </p:spTree>
    <p:extLst>
      <p:ext uri="{BB962C8B-B14F-4D97-AF65-F5344CB8AC3E}">
        <p14:creationId xmlns:p14="http://schemas.microsoft.com/office/powerpoint/2010/main" val="356335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1</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What's the difference between full and half duplex?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Full duplex is slower than half duplex.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Full duplex allows communications in two directions at the same time; half duplex means that only one side can communicate at a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Full duplex is a form of simplex communications.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rPr>
              <a:t>Half duplex occurs when hubs are in use; full duplex occurs when switches are in use</a:t>
            </a:r>
            <a:endParaRPr lang="en-US" altLang="en-US" sz="2500" b="1" dirty="0"/>
          </a:p>
        </p:txBody>
      </p:sp>
    </p:spTree>
    <p:extLst>
      <p:ext uri="{BB962C8B-B14F-4D97-AF65-F5344CB8AC3E}">
        <p14:creationId xmlns:p14="http://schemas.microsoft.com/office/powerpoint/2010/main" val="2777791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1</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What's the difference between full and half duplex?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Full duplex is slower than half duplex.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Full duplex allows communications in two directions at the same time; half duplex means that only one side can communicate at a time.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Full duplex is a form of simplex communications.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rPr>
              <a:t>Half duplex occurs when hubs are in use; full duplex occurs when switches are in use</a:t>
            </a:r>
            <a:endParaRPr lang="en-US" altLang="en-US" sz="2500" b="1" dirty="0"/>
          </a:p>
        </p:txBody>
      </p:sp>
    </p:spTree>
    <p:extLst>
      <p:ext uri="{BB962C8B-B14F-4D97-AF65-F5344CB8AC3E}">
        <p14:creationId xmlns:p14="http://schemas.microsoft.com/office/powerpoint/2010/main" val="22056645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2</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Which of the following statements accurately describe the differences between a hub and a switch? Check all that apply.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switch remembers which devices are connected on each interface, while a hub does not.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hub causes larger collision domains.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Hubs are more sophisticated versions of switches.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hub is a physical layer device, and a switch is a data link layer device.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1890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2</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Which of the following statements accurately describe the differences between a hub and a switch? Check all that apply.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switch remembers which devices are connected on each interface, while a hub does not.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hub causes larger collision domains.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Hubs are more sophisticated versions of switches.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hub is a physical layer device, and a switch is a data link layer device.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27686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3</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What's the difference between a client and a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server requests data, and a client responds to that request.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Clients operate on the data link layer, and servers operate on the network 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client requests data, and a server responds to that request.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Clients and servers are different names for the same thing.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12712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3</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What's the difference between a client and a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server requests data, and a client responds to that request.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Clients operate on the data link layer, and servers operate on the network 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client requests data, and a server responds to that request.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Clients and servers are different names for the same thing.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46717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4</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What's a router?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network device used specially for </a:t>
            </a:r>
            <a:r>
              <a:rPr lang="en-IN"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fiber</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physical layer device that prevents crosstalk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device that knows how to forward data between independent networks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more advanced version of a switch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46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pic>
        <p:nvPicPr>
          <p:cNvPr id="1026" name="Picture 2" descr="Fig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739316"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EDE6C07-4D23-4B5F-A2CA-6DC542D0D4A5}" type="slidenum">
              <a:rPr lang="en-US" smtClean="0"/>
              <a:t>9</a:t>
            </a:fld>
            <a:endParaRPr lang="en-US"/>
          </a:p>
        </p:txBody>
      </p:sp>
    </p:spTree>
    <p:extLst>
      <p:ext uri="{BB962C8B-B14F-4D97-AF65-F5344CB8AC3E}">
        <p14:creationId xmlns:p14="http://schemas.microsoft.com/office/powerpoint/2010/main" val="32655629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066EB6-2929-4335-A798-A421121EB4E8}"/>
              </a:ext>
            </a:extLst>
          </p:cNvPr>
          <p:cNvSpPr>
            <a:spLocks noGrp="1"/>
          </p:cNvSpPr>
          <p:nvPr>
            <p:ph type="title"/>
          </p:nvPr>
        </p:nvSpPr>
        <p:spPr>
          <a:xfrm>
            <a:off x="492919" y="499533"/>
            <a:ext cx="8079581" cy="643467"/>
          </a:xfrm>
        </p:spPr>
        <p:txBody>
          <a:bodyPr>
            <a:normAutofit fontScale="90000"/>
          </a:bodyPr>
          <a:lstStyle/>
          <a:p>
            <a:r>
              <a:rPr lang="en-US" altLang="en-US" dirty="0"/>
              <a:t>Reflection Question 4</a:t>
            </a:r>
          </a:p>
        </p:txBody>
      </p:sp>
      <p:sp>
        <p:nvSpPr>
          <p:cNvPr id="93187" name="Content Placeholder 2">
            <a:extLst>
              <a:ext uri="{FF2B5EF4-FFF2-40B4-BE49-F238E27FC236}">
                <a16:creationId xmlns:a16="http://schemas.microsoft.com/office/drawing/2014/main" id="{BB7F6531-5060-4F90-96BF-3F8321334330}"/>
              </a:ext>
            </a:extLst>
          </p:cNvPr>
          <p:cNvSpPr>
            <a:spLocks noGrp="1"/>
          </p:cNvSpPr>
          <p:nvPr>
            <p:ph idx="1"/>
          </p:nvPr>
        </p:nvSpPr>
        <p:spPr>
          <a:xfrm>
            <a:off x="609600" y="1371601"/>
            <a:ext cx="8259763" cy="4986866"/>
          </a:xfrm>
        </p:spPr>
        <p:txBody>
          <a:bodyPr>
            <a:normAutofit/>
          </a:bodyPr>
          <a:lstStyle/>
          <a:p>
            <a:pPr>
              <a:lnSpc>
                <a:spcPts val="1575"/>
              </a:lnSpc>
              <a:spcAft>
                <a:spcPts val="8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What's a router?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network device used specially for </a:t>
            </a:r>
            <a:r>
              <a:rPr lang="en-IN"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fiber</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physical layer device that prevents crosstalk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device that knows how to forward data between independent networks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Aft>
                <a:spcPts val="800"/>
              </a:spcAft>
              <a:buFont typeface="Wingdings" panose="05000000000000000000" pitchFamily="2" charset="2"/>
              <a:buChar char="§"/>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more advanced version of a switch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660715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438d5016957f0024ea938721b01b1799">
  <xsd:schema xmlns:xsd="http://www.w3.org/2001/XMLSchema" xmlns:xs="http://www.w3.org/2001/XMLSchema" xmlns:p="http://schemas.microsoft.com/office/2006/metadata/properties" xmlns:ns2="28a4c2e2-19fe-42a5-bd58-72eddb65ae70" targetNamespace="http://schemas.microsoft.com/office/2006/metadata/properties" ma:root="true" ma:fieldsID="12efb783438c67dbb33cebe90a576f7f"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351D35-3C82-461B-948B-0CE6BC1247D2}"/>
</file>

<file path=customXml/itemProps2.xml><?xml version="1.0" encoding="utf-8"?>
<ds:datastoreItem xmlns:ds="http://schemas.openxmlformats.org/officeDocument/2006/customXml" ds:itemID="{A0771EC3-1943-4293-BFAE-2B2054028067}"/>
</file>

<file path=customXml/itemProps3.xml><?xml version="1.0" encoding="utf-8"?>
<ds:datastoreItem xmlns:ds="http://schemas.openxmlformats.org/officeDocument/2006/customXml" ds:itemID="{A9FD01D7-6924-4750-BA9C-A5800EF6B2AD}"/>
</file>

<file path=docProps/app.xml><?xml version="1.0" encoding="utf-8"?>
<Properties xmlns="http://schemas.openxmlformats.org/officeDocument/2006/extended-properties" xmlns:vt="http://schemas.openxmlformats.org/officeDocument/2006/docPropsVTypes">
  <Template>TM03457491[[fn=Metropolitan]]</Template>
  <TotalTime>837</TotalTime>
  <Words>5170</Words>
  <Application>Microsoft Office PowerPoint</Application>
  <PresentationFormat>On-screen Show (4:3)</PresentationFormat>
  <Paragraphs>1084</Paragraphs>
  <Slides>90</Slides>
  <Notes>8</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Arial</vt:lpstr>
      <vt:lpstr>Calibri</vt:lpstr>
      <vt:lpstr>Calibri Light</vt:lpstr>
      <vt:lpstr>Roboto</vt:lpstr>
      <vt:lpstr>Times New Roman</vt:lpstr>
      <vt:lpstr>Times-BoldItalic</vt:lpstr>
      <vt:lpstr>Times-Italic</vt:lpstr>
      <vt:lpstr>Times-Roman</vt:lpstr>
      <vt:lpstr>Wingdings</vt:lpstr>
      <vt:lpstr>ZapfDingbats</vt:lpstr>
      <vt:lpstr>Metropolitan</vt:lpstr>
      <vt:lpstr>Computer Networks: Unit 1</vt:lpstr>
      <vt:lpstr>Contents</vt:lpstr>
      <vt:lpstr>H/W Q1</vt:lpstr>
      <vt:lpstr>H/W Q2</vt:lpstr>
      <vt:lpstr>H/W Q2</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Network as a platform</vt:lpstr>
      <vt:lpstr>Network as platform</vt:lpstr>
      <vt:lpstr>Network as platform</vt:lpstr>
      <vt:lpstr>Components of network</vt:lpstr>
      <vt:lpstr>Components of network</vt:lpstr>
      <vt:lpstr>Topology </vt:lpstr>
      <vt:lpstr>BUS Topology</vt:lpstr>
      <vt:lpstr>RING Topology</vt:lpstr>
      <vt:lpstr>RING Topology</vt:lpstr>
      <vt:lpstr>Star  Topology</vt:lpstr>
      <vt:lpstr>Components of network</vt:lpstr>
      <vt:lpstr>Types of Network</vt:lpstr>
      <vt:lpstr>Types of Network: LAN</vt:lpstr>
      <vt:lpstr>Types of Network: MAN</vt:lpstr>
      <vt:lpstr>Types of Network: WAN</vt:lpstr>
      <vt:lpstr>Concluding Remarks</vt:lpstr>
      <vt:lpstr>Wireless Networks</vt:lpstr>
      <vt:lpstr>System Interconnection</vt:lpstr>
      <vt:lpstr>Wireless LANs</vt:lpstr>
      <vt:lpstr>Wireless Networks (2)</vt:lpstr>
      <vt:lpstr>Architecture of Internet</vt:lpstr>
      <vt:lpstr>Architecture of Internet</vt:lpstr>
      <vt:lpstr>Architecture of Internet</vt:lpstr>
      <vt:lpstr>Architecture of Internet</vt:lpstr>
      <vt:lpstr>Challenges</vt:lpstr>
      <vt:lpstr>Layered Model</vt:lpstr>
      <vt:lpstr>Contents</vt:lpstr>
      <vt:lpstr>Network software</vt:lpstr>
      <vt:lpstr>Network Software</vt:lpstr>
      <vt:lpstr>Network Software</vt:lpstr>
      <vt:lpstr>Network Software</vt:lpstr>
      <vt:lpstr>Network Software Protocol Hierarchies</vt:lpstr>
      <vt:lpstr>Protocol Hierarchies</vt:lpstr>
      <vt:lpstr>Protocol Hierarchies (2)</vt:lpstr>
      <vt:lpstr>Protocol Hierarchies (3)</vt:lpstr>
      <vt:lpstr>Design Issues for the Layers</vt:lpstr>
      <vt:lpstr>Design Issues -Addressing</vt:lpstr>
      <vt:lpstr>Design Issues – Data Transfer</vt:lpstr>
      <vt:lpstr>Design Issues – Error Control</vt:lpstr>
      <vt:lpstr>Design Issues – Sequencing</vt:lpstr>
      <vt:lpstr>Design Issues – Flow Control</vt:lpstr>
      <vt:lpstr>Design Issues – Long and short Messages</vt:lpstr>
      <vt:lpstr>Design Issues – Routing</vt:lpstr>
      <vt:lpstr>Connection Oriented Service and Connectionless Services</vt:lpstr>
      <vt:lpstr>Connection Oriented Service and Connectionless Services</vt:lpstr>
      <vt:lpstr>Connection Oriented Service and Connectionless Services</vt:lpstr>
      <vt:lpstr>Connection Oriented Service and Connectionless Services</vt:lpstr>
      <vt:lpstr>Connection-Oriented and Connectionless Services</vt:lpstr>
      <vt:lpstr>Service Primitives</vt:lpstr>
      <vt:lpstr>Service Primitives</vt:lpstr>
      <vt:lpstr>Service Primitives (2)</vt:lpstr>
      <vt:lpstr>PowerPoint Presentation</vt:lpstr>
      <vt:lpstr>Recap</vt:lpstr>
      <vt:lpstr>OSI Reference Model</vt:lpstr>
      <vt:lpstr>OSI Reference Model</vt:lpstr>
      <vt:lpstr>Functions of layers</vt:lpstr>
      <vt:lpstr>Network Addressing</vt:lpstr>
      <vt:lpstr>Network Addressing</vt:lpstr>
      <vt:lpstr>Network Addressing</vt:lpstr>
      <vt:lpstr>Network Addressing</vt:lpstr>
      <vt:lpstr>Recap     </vt:lpstr>
      <vt:lpstr>Transmission modes</vt:lpstr>
      <vt:lpstr>Transmission modes</vt:lpstr>
      <vt:lpstr>Transmission modes</vt:lpstr>
      <vt:lpstr>Transmission modes</vt:lpstr>
      <vt:lpstr>Internetworking/Intermediary devices</vt:lpstr>
      <vt:lpstr>Internetworking/Intermediary devices</vt:lpstr>
      <vt:lpstr>Internetworking devices</vt:lpstr>
      <vt:lpstr>Internetworking devices</vt:lpstr>
      <vt:lpstr>Internetworking devices</vt:lpstr>
      <vt:lpstr>Reflection Question 1</vt:lpstr>
      <vt:lpstr>Reflection Question 1</vt:lpstr>
      <vt:lpstr>Reflection Question 2</vt:lpstr>
      <vt:lpstr>Reflection Question 2</vt:lpstr>
      <vt:lpstr>Reflection Question 3</vt:lpstr>
      <vt:lpstr>Reflection Question 3</vt:lpstr>
      <vt:lpstr>Reflection Question 4</vt:lpstr>
      <vt:lpstr>Reflection Question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Overview</dc:title>
  <dc:creator>111</dc:creator>
  <cp:lastModifiedBy>Kiran Sequeira</cp:lastModifiedBy>
  <cp:revision>75</cp:revision>
  <dcterms:created xsi:type="dcterms:W3CDTF">2020-06-05T10:51:14Z</dcterms:created>
  <dcterms:modified xsi:type="dcterms:W3CDTF">2020-07-20T03:13:23Z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