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4"/>
  </p:sldMasterIdLst>
  <p:notesMasterIdLst>
    <p:notesMasterId r:id="rId52"/>
  </p:notesMasterIdLst>
  <p:sldIdLst>
    <p:sldId id="256" r:id="rId5"/>
    <p:sldId id="257" r:id="rId6"/>
    <p:sldId id="258" r:id="rId7"/>
    <p:sldId id="259" r:id="rId8"/>
    <p:sldId id="260" r:id="rId9"/>
    <p:sldId id="261" r:id="rId10"/>
    <p:sldId id="262" r:id="rId11"/>
    <p:sldId id="284" r:id="rId12"/>
    <p:sldId id="263" r:id="rId13"/>
    <p:sldId id="280" r:id="rId14"/>
    <p:sldId id="267" r:id="rId15"/>
    <p:sldId id="268" r:id="rId16"/>
    <p:sldId id="269" r:id="rId17"/>
    <p:sldId id="270" r:id="rId18"/>
    <p:sldId id="273" r:id="rId19"/>
    <p:sldId id="274" r:id="rId20"/>
    <p:sldId id="264" r:id="rId21"/>
    <p:sldId id="278" r:id="rId22"/>
    <p:sldId id="266" r:id="rId23"/>
    <p:sldId id="282" r:id="rId24"/>
    <p:sldId id="275" r:id="rId25"/>
    <p:sldId id="276" r:id="rId26"/>
    <p:sldId id="277" r:id="rId27"/>
    <p:sldId id="279" r:id="rId28"/>
    <p:sldId id="281" r:id="rId29"/>
    <p:sldId id="283" r:id="rId30"/>
    <p:sldId id="265" r:id="rId31"/>
    <p:sldId id="285" r:id="rId32"/>
    <p:sldId id="288" r:id="rId33"/>
    <p:sldId id="286" r:id="rId34"/>
    <p:sldId id="289" r:id="rId35"/>
    <p:sldId id="287" r:id="rId36"/>
    <p:sldId id="290" r:id="rId37"/>
    <p:sldId id="304" r:id="rId38"/>
    <p:sldId id="291" r:id="rId39"/>
    <p:sldId id="292" r:id="rId40"/>
    <p:sldId id="293" r:id="rId41"/>
    <p:sldId id="294" r:id="rId42"/>
    <p:sldId id="295" r:id="rId43"/>
    <p:sldId id="296" r:id="rId44"/>
    <p:sldId id="297" r:id="rId45"/>
    <p:sldId id="298" r:id="rId46"/>
    <p:sldId id="302" r:id="rId47"/>
    <p:sldId id="299" r:id="rId48"/>
    <p:sldId id="301" r:id="rId49"/>
    <p:sldId id="300" r:id="rId50"/>
    <p:sldId id="303"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C63771-D0F9-4BA2-B510-154170DE4D19}" v="2" dt="2020-08-16T11:16:19.9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566"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microsoft.com/office/2016/11/relationships/changesInfo" Target="changesInfos/changesInfo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SKAAN BERIWAL" userId="S::muskaan.beriwal@svkmmumbai.onmicrosoft.com::71c27ed0-026d-4c41-858f-c0cc419fa990" providerId="AD" clId="Web-{81C63771-D0F9-4BA2-B510-154170DE4D19}"/>
    <pc:docChg chg="addSld delSld">
      <pc:chgData name="MUSKAAN BERIWAL" userId="S::muskaan.beriwal@svkmmumbai.onmicrosoft.com::71c27ed0-026d-4c41-858f-c0cc419fa990" providerId="AD" clId="Web-{81C63771-D0F9-4BA2-B510-154170DE4D19}" dt="2020-08-16T11:16:19.952" v="1"/>
      <pc:docMkLst>
        <pc:docMk/>
      </pc:docMkLst>
      <pc:sldChg chg="new del">
        <pc:chgData name="MUSKAAN BERIWAL" userId="S::muskaan.beriwal@svkmmumbai.onmicrosoft.com::71c27ed0-026d-4c41-858f-c0cc419fa990" providerId="AD" clId="Web-{81C63771-D0F9-4BA2-B510-154170DE4D19}" dt="2020-08-16T11:16:19.952" v="1"/>
        <pc:sldMkLst>
          <pc:docMk/>
          <pc:sldMk cId="2919621459" sldId="30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DC5D7B-FA7D-437C-B799-E6B446C2A092}" type="datetimeFigureOut">
              <a:rPr lang="en-IN" smtClean="0"/>
              <a:t>16-08-2020</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E5C010-D7EC-4B55-9768-892BF80A6DC0}" type="slidenum">
              <a:rPr lang="en-IN" smtClean="0"/>
              <a:t>‹#›</a:t>
            </a:fld>
            <a:endParaRPr lang="en-IN"/>
          </a:p>
        </p:txBody>
      </p:sp>
    </p:spTree>
    <p:extLst>
      <p:ext uri="{BB962C8B-B14F-4D97-AF65-F5344CB8AC3E}">
        <p14:creationId xmlns:p14="http://schemas.microsoft.com/office/powerpoint/2010/main" val="340998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2628" y="770467"/>
            <a:ext cx="8086725" cy="3352800"/>
          </a:xfrm>
        </p:spPr>
        <p:txBody>
          <a:bodyPr anchor="b">
            <a:noAutofit/>
          </a:bodyPr>
          <a:lstStyle>
            <a:lvl1pPr algn="l">
              <a:lnSpc>
                <a:spcPct val="80000"/>
              </a:lnSpc>
              <a:defRPr sz="80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500634" y="4198409"/>
            <a:ext cx="6921151" cy="1645920"/>
          </a:xfrm>
        </p:spPr>
        <p:txBody>
          <a:bodyPr>
            <a:normAutofit/>
          </a:bodyPr>
          <a:lstStyle>
            <a:lvl1pPr marL="0" indent="0" algn="l">
              <a:buNone/>
              <a:defRPr sz="28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75000"/>
                  </a:srgbClr>
                </a:solidFill>
              </a:defRPr>
            </a:lvl1pPr>
          </a:lstStyle>
          <a:p>
            <a:fld id="{0F306BB1-B912-4D98-A649-0FF0C29187E9}" type="datetime1">
              <a:rPr lang="en-US" smtClean="0"/>
              <a:t>8/16/2020</a:t>
            </a:fld>
            <a:endParaRPr lang="en-US"/>
          </a:p>
        </p:txBody>
      </p:sp>
      <p:sp>
        <p:nvSpPr>
          <p:cNvPr id="8" name="Footer Placeholder 7"/>
          <p:cNvSpPr>
            <a:spLocks noGrp="1"/>
          </p:cNvSpPr>
          <p:nvPr>
            <p:ph type="ftr" sz="quarter" idx="11"/>
          </p:nvPr>
        </p:nvSpPr>
        <p:spPr/>
        <p:txBody>
          <a:bodyPr/>
          <a:lstStyle>
            <a:lvl1pPr>
              <a:defRPr>
                <a:solidFill>
                  <a:srgbClr val="FFFFFF">
                    <a:alpha val="75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0000"/>
                  </a:srgbClr>
                </a:solidFill>
              </a:defRPr>
            </a:lvl1pPr>
          </a:lstStyle>
          <a:p>
            <a:fld id="{5EDE6C07-4D23-4B5F-A2CA-6DC542D0D4A5}" type="slidenum">
              <a:rPr lang="en-US" smtClean="0"/>
              <a:t>‹#›</a:t>
            </a:fld>
            <a:endParaRPr lang="en-US"/>
          </a:p>
        </p:txBody>
      </p:sp>
    </p:spTree>
    <p:extLst>
      <p:ext uri="{BB962C8B-B14F-4D97-AF65-F5344CB8AC3E}">
        <p14:creationId xmlns:p14="http://schemas.microsoft.com/office/powerpoint/2010/main" val="4246732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98B02A-E1D3-4D04-A7C4-78B8DD35F1A9}" type="datetime1">
              <a:rPr lang="en-US" smtClean="0"/>
              <a:t>8/16/2020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DE6C07-4D23-4B5F-A2CA-6DC542D0D4A5}" type="slidenum">
              <a:rPr lang="en-US" smtClean="0"/>
              <a:t>‹#›</a:t>
            </a:fld>
            <a:endParaRPr lang="en-US"/>
          </a:p>
        </p:txBody>
      </p:sp>
    </p:spTree>
    <p:extLst>
      <p:ext uri="{BB962C8B-B14F-4D97-AF65-F5344CB8AC3E}">
        <p14:creationId xmlns:p14="http://schemas.microsoft.com/office/powerpoint/2010/main" val="1217387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695325"/>
            <a:ext cx="1971675"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8644" y="714376"/>
            <a:ext cx="5800725"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AC09A6-BDBB-43F0-BFC0-52AC8BF01AED}" type="datetime1">
              <a:rPr lang="en-US" smtClean="0"/>
              <a:t>8/16/2020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DE6C07-4D23-4B5F-A2CA-6DC542D0D4A5}" type="slidenum">
              <a:rPr lang="en-US" smtClean="0"/>
              <a:t>‹#›</a:t>
            </a:fld>
            <a:endParaRPr lang="en-US"/>
          </a:p>
        </p:txBody>
      </p:sp>
    </p:spTree>
    <p:extLst>
      <p:ext uri="{BB962C8B-B14F-4D97-AF65-F5344CB8AC3E}">
        <p14:creationId xmlns:p14="http://schemas.microsoft.com/office/powerpoint/2010/main" val="3437765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C72EF5-93C6-40FB-BAB4-6E9A61ABD966}" type="datetime1">
              <a:rPr lang="en-US" smtClean="0"/>
              <a:t>8/16/2020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DE6C07-4D23-4B5F-A2CA-6DC542D0D4A5}" type="slidenum">
              <a:rPr lang="en-US" smtClean="0"/>
              <a:t>‹#›</a:t>
            </a:fld>
            <a:endParaRPr lang="en-US"/>
          </a:p>
        </p:txBody>
      </p:sp>
    </p:spTree>
    <p:extLst>
      <p:ext uri="{BB962C8B-B14F-4D97-AF65-F5344CB8AC3E}">
        <p14:creationId xmlns:p14="http://schemas.microsoft.com/office/powerpoint/2010/main" val="1057470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2628" y="767419"/>
            <a:ext cx="8085582" cy="3355848"/>
          </a:xfrm>
        </p:spPr>
        <p:txBody>
          <a:bodyPr anchor="b">
            <a:normAutofit/>
          </a:bodyPr>
          <a:lstStyle>
            <a:lvl1pPr>
              <a:lnSpc>
                <a:spcPct val="80000"/>
              </a:lnSpc>
              <a:defRPr sz="80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00634" y="4187275"/>
            <a:ext cx="6919722" cy="1645920"/>
          </a:xfrm>
        </p:spPr>
        <p:txBody>
          <a:bodyPr anchor="t">
            <a:normAutofit/>
          </a:bodyPr>
          <a:lstStyle>
            <a:lvl1pPr marL="0" indent="0">
              <a:buNone/>
              <a:defRPr sz="28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D0BDF4F-08F2-4FA1-8CB9-188E1774BD53}" type="datetime1">
              <a:rPr lang="en-US" smtClean="0"/>
              <a:t>8/16/2020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DE6C07-4D23-4B5F-A2CA-6DC542D0D4A5}" type="slidenum">
              <a:rPr lang="en-US" smtClean="0"/>
              <a:t>‹#›</a:t>
            </a:fld>
            <a:endParaRPr lang="en-US"/>
          </a:p>
        </p:txBody>
      </p:sp>
    </p:spTree>
    <p:extLst>
      <p:ext uri="{BB962C8B-B14F-4D97-AF65-F5344CB8AC3E}">
        <p14:creationId xmlns:p14="http://schemas.microsoft.com/office/powerpoint/2010/main" val="625704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7492"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38"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C6B8B3-7356-49D1-811F-FA6D8215EE22}" type="datetime1">
              <a:rPr lang="en-US" smtClean="0"/>
              <a:t>8/16/2020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DE6C07-4D23-4B5F-A2CA-6DC542D0D4A5}" type="slidenum">
              <a:rPr lang="en-US" smtClean="0"/>
              <a:t>‹#›</a:t>
            </a:fld>
            <a:endParaRPr lang="en-US"/>
          </a:p>
        </p:txBody>
      </p:sp>
    </p:spTree>
    <p:extLst>
      <p:ext uri="{BB962C8B-B14F-4D97-AF65-F5344CB8AC3E}">
        <p14:creationId xmlns:p14="http://schemas.microsoft.com/office/powerpoint/2010/main" val="365436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507492" y="2032000"/>
            <a:ext cx="3806190" cy="723400"/>
          </a:xfrm>
        </p:spPr>
        <p:txBody>
          <a:bodyPr anchor="ctr">
            <a:normAutofit/>
          </a:bodyPr>
          <a:lstStyle>
            <a:lvl1pPr marL="0" indent="0">
              <a:spcBef>
                <a:spcPts val="0"/>
              </a:spcBef>
              <a:buNone/>
              <a:defRPr sz="20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07492" y="2736150"/>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66310" y="2029968"/>
            <a:ext cx="3806190" cy="722376"/>
          </a:xfrm>
        </p:spPr>
        <p:txBody>
          <a:bodyPr anchor="ctr">
            <a:normAutofit/>
          </a:bodyPr>
          <a:lstStyle>
            <a:lvl1pPr marL="0" indent="0">
              <a:spcBef>
                <a:spcPts val="0"/>
              </a:spcBef>
              <a:buNone/>
              <a:defRPr sz="20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766310" y="2734056"/>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6D2B84-D1A2-401D-A6DB-3FDB110D0E0C}" type="datetime1">
              <a:rPr lang="en-US" smtClean="0"/>
              <a:t>8/16/2020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DE6C07-4D23-4B5F-A2CA-6DC542D0D4A5}" type="slidenum">
              <a:rPr lang="en-US" smtClean="0"/>
              <a:t>‹#›</a:t>
            </a:fld>
            <a:endParaRPr lang="en-US"/>
          </a:p>
        </p:txBody>
      </p:sp>
    </p:spTree>
    <p:extLst>
      <p:ext uri="{BB962C8B-B14F-4D97-AF65-F5344CB8AC3E}">
        <p14:creationId xmlns:p14="http://schemas.microsoft.com/office/powerpoint/2010/main" val="2457284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CD6C2F-B4BD-4340-9BE6-798B4CB5985E}" type="datetime1">
              <a:rPr lang="en-US" smtClean="0"/>
              <a:t>8/16/2020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DE6C07-4D23-4B5F-A2CA-6DC542D0D4A5}" type="slidenum">
              <a:rPr lang="en-US" smtClean="0"/>
              <a:t>‹#›</a:t>
            </a:fld>
            <a:endParaRPr lang="en-US"/>
          </a:p>
        </p:txBody>
      </p:sp>
    </p:spTree>
    <p:extLst>
      <p:ext uri="{BB962C8B-B14F-4D97-AF65-F5344CB8AC3E}">
        <p14:creationId xmlns:p14="http://schemas.microsoft.com/office/powerpoint/2010/main" val="4098985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639580-E039-427D-BFE3-B5DE8E76802F}" type="datetime1">
              <a:rPr lang="en-US" smtClean="0"/>
              <a:t>8/16/2020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DE6C07-4D23-4B5F-A2CA-6DC542D0D4A5}" type="slidenum">
              <a:rPr lang="en-US" smtClean="0"/>
              <a:t>‹#›</a:t>
            </a:fld>
            <a:endParaRPr lang="en-US"/>
          </a:p>
        </p:txBody>
      </p:sp>
    </p:spTree>
    <p:extLst>
      <p:ext uri="{BB962C8B-B14F-4D97-AF65-F5344CB8AC3E}">
        <p14:creationId xmlns:p14="http://schemas.microsoft.com/office/powerpoint/2010/main" val="880310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5715000" y="0"/>
            <a:ext cx="3429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6196053" y="542282"/>
            <a:ext cx="2537460" cy="1920240"/>
          </a:xfrm>
        </p:spPr>
        <p:txBody>
          <a:bodyPr anchor="b">
            <a:noAutofit/>
          </a:bodyPr>
          <a:lstStyle>
            <a:lvl1pPr>
              <a:lnSpc>
                <a:spcPct val="85000"/>
              </a:lnSpc>
              <a:defRPr sz="36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71500" y="762000"/>
            <a:ext cx="4572000" cy="4572000"/>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06987" y="2511813"/>
            <a:ext cx="254889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500">
                <a:solidFill>
                  <a:srgbClr val="40404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0B136419-13F0-4D67-8FCC-45F47BF3D22E}" type="datetime1">
              <a:rPr lang="en-US" smtClean="0"/>
              <a:t>8/16/2020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5EDE6C07-4D23-4B5F-A2CA-6DC542D0D4A5}" type="slidenum">
              <a:rPr lang="en-US" smtClean="0"/>
              <a:t>‹#›</a:t>
            </a:fld>
            <a:endParaRPr lang="en-US"/>
          </a:p>
        </p:txBody>
      </p:sp>
    </p:spTree>
    <p:extLst>
      <p:ext uri="{BB962C8B-B14F-4D97-AF65-F5344CB8AC3E}">
        <p14:creationId xmlns:p14="http://schemas.microsoft.com/office/powerpoint/2010/main" val="123781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918" y="5418668"/>
            <a:ext cx="8085582" cy="613283"/>
          </a:xfrm>
        </p:spPr>
        <p:txBody>
          <a:bodyPr anchor="b">
            <a:normAutofit/>
          </a:bodyPr>
          <a:lstStyle>
            <a:lvl1pPr>
              <a:lnSpc>
                <a:spcPct val="85000"/>
              </a:lnSpc>
              <a:defRPr sz="28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9144000" cy="5330952"/>
          </a:xfrm>
          <a:solidFill>
            <a:schemeClr val="accent1">
              <a:lumMod val="40000"/>
              <a:lumOff val="60000"/>
            </a:schemeClr>
          </a:solidFill>
        </p:spPr>
        <p:txBody>
          <a:bodyPr anchor="t"/>
          <a:lstStyle>
            <a:lvl1pPr marL="0" indent="0" algn="ctr">
              <a:spcBef>
                <a:spcPts val="800"/>
              </a:spcBef>
              <a:buNone/>
              <a:defRPr sz="3200">
                <a:solidFill>
                  <a:srgbClr val="4D4D4D"/>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07492" y="5909735"/>
            <a:ext cx="6922008" cy="533400"/>
          </a:xfrm>
        </p:spPr>
        <p:txBody>
          <a:bodyPr>
            <a:normAutofit/>
          </a:bodyPr>
          <a:lstStyle>
            <a:lvl1pPr marL="0" indent="0">
              <a:lnSpc>
                <a:spcPct val="90000"/>
              </a:lnSpc>
              <a:spcBef>
                <a:spcPts val="1200"/>
              </a:spcBef>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alpha val="75000"/>
                  </a:srgbClr>
                </a:solidFill>
              </a:defRPr>
            </a:lvl1pPr>
          </a:lstStyle>
          <a:p>
            <a:fld id="{9D604B12-4CF8-4D4F-A405-55F28831D4A1}" type="datetime1">
              <a:rPr lang="en-US" smtClean="0"/>
              <a:t>8/16/2020</a:t>
            </a:fld>
            <a:endParaRPr lang="en-US"/>
          </a:p>
        </p:txBody>
      </p:sp>
      <p:sp>
        <p:nvSpPr>
          <p:cNvPr id="6" name="Footer Placeholder 5"/>
          <p:cNvSpPr>
            <a:spLocks noGrp="1"/>
          </p:cNvSpPr>
          <p:nvPr>
            <p:ph type="ftr" sz="quarter" idx="11"/>
          </p:nvPr>
        </p:nvSpPr>
        <p:spPr/>
        <p:txBody>
          <a:bodyPr/>
          <a:lstStyle>
            <a:lvl1pPr>
              <a:defRPr>
                <a:solidFill>
                  <a:srgbClr val="FFFFFF">
                    <a:alpha val="75000"/>
                  </a:srgb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5EDE6C07-4D23-4B5F-A2CA-6DC542D0D4A5}" type="slidenum">
              <a:rPr lang="en-US" smtClean="0"/>
              <a:t>‹#›</a:t>
            </a:fld>
            <a:endParaRPr lang="en-US"/>
          </a:p>
        </p:txBody>
      </p:sp>
    </p:spTree>
    <p:extLst>
      <p:ext uri="{BB962C8B-B14F-4D97-AF65-F5344CB8AC3E}">
        <p14:creationId xmlns:p14="http://schemas.microsoft.com/office/powerpoint/2010/main" val="2369813245"/>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919" y="499533"/>
            <a:ext cx="8079581"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07206" y="1993393"/>
            <a:ext cx="8065294"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4350" y="6412447"/>
            <a:ext cx="3086100" cy="228600"/>
          </a:xfrm>
          <a:prstGeom prst="rect">
            <a:avLst/>
          </a:prstGeom>
        </p:spPr>
        <p:txBody>
          <a:bodyPr vert="horz" lIns="91440" tIns="45720" rIns="91440" bIns="45720" rtlCol="0" anchor="ctr"/>
          <a:lstStyle>
            <a:lvl1pPr algn="l">
              <a:defRPr sz="950">
                <a:solidFill>
                  <a:schemeClr val="tx1">
                    <a:alpha val="75000"/>
                  </a:schemeClr>
                </a:solidFill>
              </a:defRPr>
            </a:lvl1pPr>
          </a:lstStyle>
          <a:p>
            <a:fld id="{E2F3EDE7-4660-4683-9FDE-A2A223500C37}" type="datetime1">
              <a:rPr lang="en-US" smtClean="0"/>
              <a:t>8/16/2020</a:t>
            </a:fld>
            <a:endParaRPr lang="en-US"/>
          </a:p>
        </p:txBody>
      </p:sp>
      <p:sp>
        <p:nvSpPr>
          <p:cNvPr id="5" name="Footer Placeholder 4"/>
          <p:cNvSpPr>
            <a:spLocks noGrp="1"/>
          </p:cNvSpPr>
          <p:nvPr>
            <p:ph type="ftr" sz="quarter" idx="3"/>
          </p:nvPr>
        </p:nvSpPr>
        <p:spPr>
          <a:xfrm>
            <a:off x="514350" y="6554697"/>
            <a:ext cx="3771900" cy="228600"/>
          </a:xfrm>
          <a:prstGeom prst="rect">
            <a:avLst/>
          </a:prstGeom>
        </p:spPr>
        <p:txBody>
          <a:bodyPr vert="horz" lIns="91440" tIns="45720" rIns="91440" bIns="45720" rtlCol="0" anchor="ctr"/>
          <a:lstStyle>
            <a:lvl1pPr algn="l">
              <a:defRPr sz="950" cap="all" baseline="0">
                <a:solidFill>
                  <a:schemeClr val="tx1">
                    <a:alpha val="75000"/>
                  </a:schemeClr>
                </a:solidFill>
              </a:defRPr>
            </a:lvl1pPr>
          </a:lstStyle>
          <a:p>
            <a:endParaRPr lang="en-US"/>
          </a:p>
        </p:txBody>
      </p:sp>
      <p:sp>
        <p:nvSpPr>
          <p:cNvPr id="6" name="Slide Number Placeholder 5"/>
          <p:cNvSpPr>
            <a:spLocks noGrp="1"/>
          </p:cNvSpPr>
          <p:nvPr>
            <p:ph type="sldNum" sz="quarter" idx="4"/>
          </p:nvPr>
        </p:nvSpPr>
        <p:spPr>
          <a:xfrm>
            <a:off x="6541193" y="5829748"/>
            <a:ext cx="2194560" cy="1397039"/>
          </a:xfrm>
          <a:prstGeom prst="rect">
            <a:avLst/>
          </a:prstGeom>
        </p:spPr>
        <p:txBody>
          <a:bodyPr vert="horz" lIns="91440" tIns="45720" rIns="91440" bIns="45720" rtlCol="0" anchor="b"/>
          <a:lstStyle>
            <a:lvl1pPr algn="r">
              <a:defRPr sz="9000" b="0">
                <a:ln>
                  <a:noFill/>
                </a:ln>
                <a:solidFill>
                  <a:schemeClr val="accent1">
                    <a:alpha val="20000"/>
                  </a:schemeClr>
                </a:solidFill>
                <a:latin typeface="+mj-lt"/>
              </a:defRPr>
            </a:lvl1pPr>
          </a:lstStyle>
          <a:p>
            <a:fld id="{5EDE6C07-4D23-4B5F-A2CA-6DC542D0D4A5}" type="slidenum">
              <a:rPr lang="en-US" smtClean="0"/>
              <a:t>‹#›</a:t>
            </a:fld>
            <a:endParaRPr lang="en-US"/>
          </a:p>
        </p:txBody>
      </p:sp>
    </p:spTree>
    <p:extLst>
      <p:ext uri="{BB962C8B-B14F-4D97-AF65-F5344CB8AC3E}">
        <p14:creationId xmlns:p14="http://schemas.microsoft.com/office/powerpoint/2010/main" val="406359298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914400" rtl="0" eaLnBrk="1" latinLnBrk="0" hangingPunct="1">
        <a:lnSpc>
          <a:spcPct val="90000"/>
        </a:lnSpc>
        <a:spcBef>
          <a:spcPct val="0"/>
        </a:spcBef>
        <a:buNone/>
        <a:defRPr sz="48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274320"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Computer Networks:</a:t>
            </a:r>
            <a:br>
              <a:rPr lang="en-US" dirty="0"/>
            </a:br>
            <a:r>
              <a:rPr lang="en-US" dirty="0"/>
              <a:t>Unit 2</a:t>
            </a:r>
          </a:p>
        </p:txBody>
      </p:sp>
      <p:sp>
        <p:nvSpPr>
          <p:cNvPr id="3" name="Subtitle 2"/>
          <p:cNvSpPr>
            <a:spLocks noGrp="1"/>
          </p:cNvSpPr>
          <p:nvPr>
            <p:ph type="subTitle" idx="1"/>
          </p:nvPr>
        </p:nvSpPr>
        <p:spPr/>
        <p:txBody>
          <a:bodyPr/>
          <a:lstStyle/>
          <a:p>
            <a:r>
              <a:rPr lang="en-US" dirty="0"/>
              <a:t>Prof. </a:t>
            </a:r>
            <a:r>
              <a:rPr lang="en-US" dirty="0" err="1"/>
              <a:t>Swarnalata</a:t>
            </a:r>
            <a:r>
              <a:rPr lang="en-US" dirty="0"/>
              <a:t> </a:t>
            </a:r>
            <a:r>
              <a:rPr lang="en-US" dirty="0" err="1"/>
              <a:t>Bollavarapu</a:t>
            </a:r>
            <a:endParaRPr lang="en-US" dirty="0"/>
          </a:p>
          <a:p>
            <a:r>
              <a:rPr lang="en-US" dirty="0"/>
              <a:t>Contact: swarnalata.b@nmims.edu</a:t>
            </a:r>
          </a:p>
        </p:txBody>
      </p:sp>
    </p:spTree>
    <p:extLst>
      <p:ext uri="{BB962C8B-B14F-4D97-AF65-F5344CB8AC3E}">
        <p14:creationId xmlns:p14="http://schemas.microsoft.com/office/powerpoint/2010/main" val="2993132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39762"/>
          </a:xfrm>
        </p:spPr>
        <p:txBody>
          <a:bodyPr>
            <a:noAutofit/>
          </a:bodyPr>
          <a:lstStyle/>
          <a:p>
            <a:r>
              <a:rPr lang="en-US" sz="3200" b="1" dirty="0">
                <a:latin typeface="Times New Roman" panose="02020603050405020304" pitchFamily="18" charset="0"/>
                <a:cs typeface="Times New Roman" panose="02020603050405020304" pitchFamily="18" charset="0"/>
              </a:rPr>
              <a:t>Recap</a:t>
            </a:r>
            <a:endParaRPr lang="en-US" sz="32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457200" y="1096962"/>
            <a:ext cx="8229600" cy="5380038"/>
          </a:xfrm>
        </p:spPr>
        <p:txBody>
          <a:bodyPr>
            <a:normAutofit/>
          </a:bodyPr>
          <a:lstStyle/>
          <a:p>
            <a:pPr algn="l"/>
            <a:endParaRPr lang="en-US" sz="2000" b="1" dirty="0">
              <a:latin typeface="Times New Roman" panose="02020603050405020304" pitchFamily="18" charset="0"/>
              <a:cs typeface="Times New Roman" panose="02020603050405020304" pitchFamily="18" charset="0"/>
            </a:endParaRPr>
          </a:p>
          <a:p>
            <a:pPr algn="l"/>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 name="Slide Number Placeholder 2"/>
          <p:cNvSpPr>
            <a:spLocks noGrp="1"/>
          </p:cNvSpPr>
          <p:nvPr>
            <p:ph type="sldNum" sz="quarter" idx="12"/>
          </p:nvPr>
        </p:nvSpPr>
        <p:spPr/>
        <p:txBody>
          <a:bodyPr/>
          <a:lstStyle/>
          <a:p>
            <a:fld id="{5EDE6C07-4D23-4B5F-A2CA-6DC542D0D4A5}" type="slidenum">
              <a:rPr lang="en-US" smtClean="0"/>
              <a:t>10</a:t>
            </a:fld>
            <a:endParaRPr lang="en-US"/>
          </a:p>
        </p:txBody>
      </p:sp>
      <p:pic>
        <p:nvPicPr>
          <p:cNvPr id="4" name="Picture 3">
            <a:extLst>
              <a:ext uri="{FF2B5EF4-FFF2-40B4-BE49-F238E27FC236}">
                <a16:creationId xmlns:a16="http://schemas.microsoft.com/office/drawing/2014/main" id="{28B9316D-5248-4767-9C63-19D0D58BB459}"/>
              </a:ext>
            </a:extLst>
          </p:cNvPr>
          <p:cNvPicPr>
            <a:picLocks noChangeAspect="1"/>
          </p:cNvPicPr>
          <p:nvPr/>
        </p:nvPicPr>
        <p:blipFill>
          <a:blip r:embed="rId2"/>
          <a:stretch>
            <a:fillRect/>
          </a:stretch>
        </p:blipFill>
        <p:spPr>
          <a:xfrm>
            <a:off x="103267" y="1295400"/>
            <a:ext cx="8888333" cy="4465637"/>
          </a:xfrm>
          <a:prstGeom prst="rect">
            <a:avLst/>
          </a:prstGeom>
        </p:spPr>
      </p:pic>
    </p:spTree>
    <p:extLst>
      <p:ext uri="{BB962C8B-B14F-4D97-AF65-F5344CB8AC3E}">
        <p14:creationId xmlns:p14="http://schemas.microsoft.com/office/powerpoint/2010/main" val="3977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Analog and Digital Data</a:t>
            </a:r>
            <a:endParaRPr lang="en-IN" dirty="0"/>
          </a:p>
        </p:txBody>
      </p:sp>
      <p:sp>
        <p:nvSpPr>
          <p:cNvPr id="3" name="Content Placeholder 2"/>
          <p:cNvSpPr>
            <a:spLocks noGrp="1"/>
          </p:cNvSpPr>
          <p:nvPr>
            <p:ph idx="1"/>
          </p:nvPr>
        </p:nvSpPr>
        <p:spPr/>
        <p:txBody>
          <a:bodyPr/>
          <a:lstStyle/>
          <a:p>
            <a:pPr algn="just"/>
            <a:r>
              <a:rPr lang="en-US" dirty="0">
                <a:solidFill>
                  <a:srgbClr val="FF0000"/>
                </a:solidFill>
              </a:rPr>
              <a:t>Analog</a:t>
            </a:r>
            <a:r>
              <a:rPr lang="en-US" dirty="0"/>
              <a:t> and </a:t>
            </a:r>
            <a:r>
              <a:rPr lang="en-US" dirty="0">
                <a:solidFill>
                  <a:srgbClr val="FF0000"/>
                </a:solidFill>
              </a:rPr>
              <a:t>digital</a:t>
            </a:r>
            <a:r>
              <a:rPr lang="en-US" dirty="0">
                <a:solidFill>
                  <a:schemeClr val="accent2"/>
                </a:solidFill>
              </a:rPr>
              <a:t> </a:t>
            </a:r>
            <a:r>
              <a:rPr lang="en-US" dirty="0"/>
              <a:t>correspond to </a:t>
            </a:r>
            <a:r>
              <a:rPr lang="en-US" i="1" dirty="0"/>
              <a:t>continuous </a:t>
            </a:r>
            <a:r>
              <a:rPr lang="en-US" dirty="0"/>
              <a:t>and </a:t>
            </a:r>
            <a:r>
              <a:rPr lang="en-US" i="1" dirty="0"/>
              <a:t>discrete</a:t>
            </a:r>
            <a:r>
              <a:rPr lang="en-US" dirty="0"/>
              <a:t>.</a:t>
            </a:r>
          </a:p>
          <a:p>
            <a:pPr marL="609600" indent="-609600" algn="just">
              <a:lnSpc>
                <a:spcPct val="90000"/>
              </a:lnSpc>
            </a:pPr>
            <a:r>
              <a:rPr lang="en-US" dirty="0"/>
              <a:t>	</a:t>
            </a:r>
            <a:r>
              <a:rPr lang="en-US" b="1" dirty="0"/>
              <a:t>Analog data</a:t>
            </a:r>
            <a:r>
              <a:rPr lang="en-US" dirty="0"/>
              <a:t>:- </a:t>
            </a:r>
            <a:r>
              <a:rPr lang="en-US" sz="2800" dirty="0"/>
              <a:t>voice and video are continuously</a:t>
            </a:r>
          </a:p>
          <a:p>
            <a:pPr marL="609600" indent="-609600" algn="just">
              <a:lnSpc>
                <a:spcPct val="90000"/>
              </a:lnSpc>
              <a:buNone/>
            </a:pPr>
            <a:r>
              <a:rPr lang="en-US" sz="2800" dirty="0"/>
              <a:t>        	varying patterns of intensity so  they can be said       	as analog data.</a:t>
            </a:r>
          </a:p>
          <a:p>
            <a:pPr marL="609600" indent="-609600" algn="just">
              <a:lnSpc>
                <a:spcPct val="90000"/>
              </a:lnSpc>
            </a:pPr>
            <a:r>
              <a:rPr lang="en-US" sz="2800" dirty="0"/>
              <a:t>	</a:t>
            </a:r>
            <a:r>
              <a:rPr lang="en-US" sz="2800" b="1" dirty="0"/>
              <a:t>Digital data</a:t>
            </a:r>
            <a:r>
              <a:rPr lang="en-US" sz="2800" dirty="0"/>
              <a:t>:- it is a data stored in computer in 	form of 0 and 1.</a:t>
            </a:r>
          </a:p>
          <a:p>
            <a:pPr marL="609600" indent="-609600" algn="just">
              <a:lnSpc>
                <a:spcPct val="90000"/>
              </a:lnSpc>
              <a:buFontTx/>
              <a:buNone/>
            </a:pP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919" y="499533"/>
            <a:ext cx="8079581" cy="872067"/>
          </a:xfrm>
        </p:spPr>
        <p:txBody>
          <a:bodyPr/>
          <a:lstStyle/>
          <a:p>
            <a:r>
              <a:rPr lang="en-US" dirty="0"/>
              <a:t>Analog and digital signals</a:t>
            </a:r>
            <a:endParaRPr lang="en-IN" dirty="0"/>
          </a:p>
        </p:txBody>
      </p:sp>
      <p:sp>
        <p:nvSpPr>
          <p:cNvPr id="3" name="Content Placeholder 2"/>
          <p:cNvSpPr>
            <a:spLocks noGrp="1"/>
          </p:cNvSpPr>
          <p:nvPr>
            <p:ph idx="1"/>
          </p:nvPr>
        </p:nvSpPr>
        <p:spPr>
          <a:xfrm>
            <a:off x="457200" y="1371600"/>
            <a:ext cx="7924800" cy="5105400"/>
          </a:xfrm>
        </p:spPr>
        <p:txBody>
          <a:bodyPr>
            <a:normAutofit/>
          </a:bodyPr>
          <a:lstStyle/>
          <a:p>
            <a:pPr algn="just"/>
            <a:r>
              <a:rPr lang="en-US" b="1" dirty="0"/>
              <a:t>Signals</a:t>
            </a:r>
            <a:r>
              <a:rPr lang="en-US" dirty="0"/>
              <a:t>: electric or electromagnetic encoding of data.</a:t>
            </a:r>
          </a:p>
          <a:p>
            <a:pPr marL="342900" lvl="1" indent="-342900" algn="just">
              <a:buFont typeface="Arial" pitchFamily="34" charset="0"/>
              <a:buChar char="•"/>
            </a:pPr>
            <a:r>
              <a:rPr lang="en-US" dirty="0">
                <a:solidFill>
                  <a:srgbClr val="FF0000"/>
                </a:solidFill>
              </a:rPr>
              <a:t>Analog signal</a:t>
            </a:r>
            <a:r>
              <a:rPr lang="en-US" dirty="0"/>
              <a:t> – a continuously varying electromagnetic wave that may be propagated over a variety of medium depending on the spectrum (e.g., wire, twisted pair, coaxial cable, fiber optic cable and atmosphere or space  propagation).</a:t>
            </a:r>
          </a:p>
          <a:p>
            <a:pPr marL="342900" lvl="1" indent="-342900" algn="just">
              <a:buFont typeface="Arial" pitchFamily="34" charset="0"/>
              <a:buChar char="•"/>
            </a:pPr>
            <a:r>
              <a:rPr lang="en-US" dirty="0">
                <a:solidFill>
                  <a:srgbClr val="FF0000"/>
                </a:solidFill>
              </a:rPr>
              <a:t>Digital signal </a:t>
            </a:r>
            <a:r>
              <a:rPr lang="en-US" dirty="0"/>
              <a:t>– a sequence of voltage pulses that may be transmitted over a wire medium.</a:t>
            </a:r>
          </a:p>
          <a:p>
            <a:pPr marL="342900" lvl="1" indent="-342900">
              <a:buNone/>
            </a:pPr>
            <a:endParaRPr lang="en-US" dirty="0"/>
          </a:p>
          <a:p>
            <a:pPr>
              <a:buNone/>
            </a:pP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descr="e_zub-3-1.gif"/>
          <p:cNvPicPr>
            <a:picLocks noGrp="1" noChangeAspect="1"/>
          </p:cNvPicPr>
          <p:nvPr>
            <p:ph idx="1"/>
          </p:nvPr>
        </p:nvPicPr>
        <p:blipFill>
          <a:blip r:embed="rId2" cstate="print"/>
          <a:stretch>
            <a:fillRect/>
          </a:stretch>
        </p:blipFill>
        <p:spPr>
          <a:xfrm>
            <a:off x="1828800" y="1676400"/>
            <a:ext cx="5234665" cy="3567906"/>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919" y="499533"/>
            <a:ext cx="8079581" cy="948267"/>
          </a:xfrm>
        </p:spPr>
        <p:txBody>
          <a:bodyPr/>
          <a:lstStyle/>
          <a:p>
            <a:r>
              <a:rPr lang="en-US" dirty="0"/>
              <a:t>Analog signal characteristics</a:t>
            </a:r>
            <a:endParaRPr lang="en-IN" dirty="0"/>
          </a:p>
        </p:txBody>
      </p:sp>
      <p:sp>
        <p:nvSpPr>
          <p:cNvPr id="3" name="Content Placeholder 2"/>
          <p:cNvSpPr>
            <a:spLocks noGrp="1"/>
          </p:cNvSpPr>
          <p:nvPr>
            <p:ph idx="1"/>
          </p:nvPr>
        </p:nvSpPr>
        <p:spPr>
          <a:xfrm>
            <a:off x="457200" y="1447800"/>
            <a:ext cx="8229600" cy="4953000"/>
          </a:xfrm>
        </p:spPr>
        <p:txBody>
          <a:bodyPr>
            <a:normAutofit fontScale="92500"/>
          </a:bodyPr>
          <a:lstStyle/>
          <a:p>
            <a:pPr algn="just"/>
            <a:r>
              <a:rPr lang="en-US" sz="2200" b="1" dirty="0">
                <a:latin typeface="Times New Roman" panose="02020603050405020304" pitchFamily="18" charset="0"/>
                <a:cs typeface="Times New Roman" panose="02020603050405020304" pitchFamily="18" charset="0"/>
              </a:rPr>
              <a:t>Peak amplitude</a:t>
            </a:r>
            <a:r>
              <a:rPr lang="en-US" sz="2200" dirty="0">
                <a:latin typeface="Times New Roman" panose="02020603050405020304" pitchFamily="18" charset="0"/>
                <a:cs typeface="Times New Roman" panose="02020603050405020304" pitchFamily="18" charset="0"/>
              </a:rPr>
              <a:t>: It represents the absolute value of its highest intensity, proportional to energy it carries.</a:t>
            </a:r>
          </a:p>
          <a:p>
            <a:pPr algn="just"/>
            <a:r>
              <a:rPr lang="en-US" sz="2200" b="1" dirty="0">
                <a:latin typeface="Times New Roman" panose="02020603050405020304" pitchFamily="18" charset="0"/>
                <a:cs typeface="Times New Roman" panose="02020603050405020304" pitchFamily="18" charset="0"/>
              </a:rPr>
              <a:t>Period and frequency</a:t>
            </a:r>
            <a:r>
              <a:rPr lang="en-US" sz="2200" dirty="0">
                <a:latin typeface="Times New Roman" panose="02020603050405020304" pitchFamily="18" charset="0"/>
                <a:cs typeface="Times New Roman" panose="02020603050405020304" pitchFamily="18" charset="0"/>
              </a:rPr>
              <a:t>: </a:t>
            </a:r>
            <a:r>
              <a:rPr lang="en-US" sz="2200" u="sng" dirty="0">
                <a:latin typeface="Times New Roman" panose="02020603050405020304" pitchFamily="18" charset="0"/>
                <a:cs typeface="Times New Roman" panose="02020603050405020304" pitchFamily="18" charset="0"/>
              </a:rPr>
              <a:t>period</a:t>
            </a:r>
            <a:r>
              <a:rPr lang="en-US" sz="2200" dirty="0">
                <a:latin typeface="Times New Roman" panose="02020603050405020304" pitchFamily="18" charset="0"/>
                <a:cs typeface="Times New Roman" panose="02020603050405020304" pitchFamily="18" charset="0"/>
              </a:rPr>
              <a:t> refers to as amount of time, In seconds, a signal needs to complete one cycle.</a:t>
            </a:r>
          </a:p>
          <a:p>
            <a:pPr algn="just">
              <a:buNone/>
            </a:pPr>
            <a:r>
              <a:rPr lang="en-US" sz="2200" dirty="0">
                <a:latin typeface="Times New Roman" panose="02020603050405020304" pitchFamily="18" charset="0"/>
                <a:cs typeface="Times New Roman" panose="02020603050405020304" pitchFamily="18" charset="0"/>
              </a:rPr>
              <a:t>	</a:t>
            </a:r>
            <a:r>
              <a:rPr lang="en-US" sz="2200" u="sng" dirty="0">
                <a:latin typeface="Times New Roman" panose="02020603050405020304" pitchFamily="18" charset="0"/>
                <a:cs typeface="Times New Roman" panose="02020603050405020304" pitchFamily="18" charset="0"/>
              </a:rPr>
              <a:t>frequency</a:t>
            </a:r>
            <a:r>
              <a:rPr lang="en-US" sz="2200" dirty="0">
                <a:latin typeface="Times New Roman" panose="02020603050405020304" pitchFamily="18" charset="0"/>
                <a:cs typeface="Times New Roman" panose="02020603050405020304" pitchFamily="18" charset="0"/>
              </a:rPr>
              <a:t> refers to no of the periods or cycles in one second.</a:t>
            </a:r>
          </a:p>
          <a:p>
            <a:pPr lvl="2"/>
            <a:r>
              <a:rPr lang="en-US" sz="2200" dirty="0">
                <a:latin typeface="Times New Roman" panose="02020603050405020304" pitchFamily="18" charset="0"/>
                <a:cs typeface="Times New Roman" panose="02020603050405020304" pitchFamily="18" charset="0"/>
              </a:rPr>
              <a:t>F=1/T   and     T=1/f</a:t>
            </a:r>
          </a:p>
          <a:p>
            <a:pPr algn="just"/>
            <a:r>
              <a:rPr lang="en-US" sz="2200" b="1" dirty="0">
                <a:latin typeface="Times New Roman" panose="02020603050405020304" pitchFamily="18" charset="0"/>
                <a:cs typeface="Times New Roman" panose="02020603050405020304" pitchFamily="18" charset="0"/>
              </a:rPr>
              <a:t>Phase</a:t>
            </a:r>
            <a:r>
              <a:rPr lang="en-US" sz="2200" dirty="0">
                <a:latin typeface="Times New Roman" panose="02020603050405020304" pitchFamily="18" charset="0"/>
                <a:cs typeface="Times New Roman" panose="02020603050405020304" pitchFamily="18" charset="0"/>
              </a:rPr>
              <a:t>:</a:t>
            </a:r>
          </a:p>
          <a:p>
            <a:pPr lvl="1" algn="just"/>
            <a:r>
              <a:rPr lang="en-US" sz="2200" dirty="0">
                <a:latin typeface="Times New Roman" panose="02020603050405020304" pitchFamily="18" charset="0"/>
                <a:cs typeface="Times New Roman" panose="02020603050405020304" pitchFamily="18" charset="0"/>
              </a:rPr>
              <a:t>The term phase describes the positions of the waveform relative to time zero.</a:t>
            </a:r>
          </a:p>
          <a:p>
            <a:pPr lvl="1" algn="just"/>
            <a:r>
              <a:rPr lang="en-US" sz="2200" dirty="0">
                <a:latin typeface="Times New Roman" panose="02020603050405020304" pitchFamily="18" charset="0"/>
                <a:cs typeface="Times New Roman" panose="02020603050405020304" pitchFamily="18" charset="0"/>
              </a:rPr>
              <a:t>Phase is measured in degree or radians.</a:t>
            </a:r>
          </a:p>
          <a:p>
            <a:pPr lvl="1" algn="just"/>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Bandwidth</a:t>
            </a:r>
            <a:r>
              <a:rPr lang="en-US" sz="2200" dirty="0">
                <a:latin typeface="Times New Roman" panose="02020603050405020304" pitchFamily="18" charset="0"/>
                <a:cs typeface="Times New Roman" panose="02020603050405020304" pitchFamily="18" charset="0"/>
              </a:rPr>
              <a:t>:- </a:t>
            </a:r>
          </a:p>
          <a:p>
            <a:pPr lvl="1"/>
            <a:r>
              <a:rPr lang="en-US" sz="2200" dirty="0">
                <a:latin typeface="Times New Roman" panose="02020603050405020304" pitchFamily="18" charset="0"/>
                <a:cs typeface="Times New Roman" panose="02020603050405020304" pitchFamily="18" charset="0"/>
              </a:rPr>
              <a:t>the range of frequency a medium can pass is said to be as bandwidth.</a:t>
            </a:r>
          </a:p>
          <a:p>
            <a:pPr lvl="1"/>
            <a:r>
              <a:rPr lang="en-US" sz="2200" dirty="0">
                <a:latin typeface="Times New Roman" panose="02020603050405020304" pitchFamily="18" charset="0"/>
                <a:cs typeface="Times New Roman" panose="02020603050405020304" pitchFamily="18" charset="0"/>
              </a:rPr>
              <a:t>The bandwidth is property of medium.</a:t>
            </a:r>
            <a:endParaRPr lang="en-IN" sz="2200" dirty="0">
              <a:latin typeface="Times New Roman" panose="02020603050405020304" pitchFamily="18" charset="0"/>
              <a:cs typeface="Times New Roman" panose="02020603050405020304" pitchFamily="18" charset="0"/>
            </a:endParaRPr>
          </a:p>
          <a:p>
            <a:pPr lvl="2"/>
            <a:endParaRPr lang="en-US" dirty="0"/>
          </a:p>
          <a:p>
            <a:pPr lvl="2"/>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a:t>Digital Signal</a:t>
            </a:r>
            <a:endParaRPr lang="en-IN" dirty="0"/>
          </a:p>
        </p:txBody>
      </p:sp>
      <p:sp>
        <p:nvSpPr>
          <p:cNvPr id="3" name="Content Placeholder 2"/>
          <p:cNvSpPr>
            <a:spLocks noGrp="1"/>
          </p:cNvSpPr>
          <p:nvPr>
            <p:ph idx="1"/>
          </p:nvPr>
        </p:nvSpPr>
        <p:spPr>
          <a:xfrm>
            <a:off x="457200" y="1295400"/>
            <a:ext cx="8229600" cy="5105400"/>
          </a:xfrm>
        </p:spPr>
        <p:txBody>
          <a:bodyPr>
            <a:normAutofit/>
          </a:bodyPr>
          <a:lstStyle/>
          <a:p>
            <a:pPr algn="just"/>
            <a:r>
              <a:rPr lang="en-US" dirty="0"/>
              <a:t>Data can be represented by digital signals. 1 can be represented by positive voltage and 0 can be represented by 0 voltage.</a:t>
            </a:r>
          </a:p>
          <a:p>
            <a:pPr algn="just"/>
            <a:r>
              <a:rPr lang="en-US" dirty="0"/>
              <a:t>Two terms bit rate and bit interval are used to describe digital signals.</a:t>
            </a:r>
          </a:p>
          <a:p>
            <a:pPr algn="just"/>
            <a:r>
              <a:rPr lang="en-US" dirty="0"/>
              <a:t>Bit rate:- number of bit intervals per second, usually expressed in bits per second(bps).</a:t>
            </a:r>
          </a:p>
          <a:p>
            <a:pPr algn="just"/>
            <a:r>
              <a:rPr lang="en-US" dirty="0"/>
              <a:t>Bit interval:- time required to send one single bit</a:t>
            </a:r>
          </a:p>
          <a:p>
            <a:pPr lvl="2" algn="just"/>
            <a:r>
              <a:rPr lang="en-US" dirty="0"/>
              <a:t>Bit interval=1/bit rate</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Transmission Impairment</a:t>
            </a:r>
            <a:endParaRPr lang="en-IN" dirty="0"/>
          </a:p>
        </p:txBody>
      </p:sp>
      <p:sp>
        <p:nvSpPr>
          <p:cNvPr id="3" name="Content Placeholder 2"/>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Impairment Types:</a:t>
            </a:r>
          </a:p>
          <a:p>
            <a:pPr lvl="1" algn="just"/>
            <a:r>
              <a:rPr lang="en-US" b="1" dirty="0">
                <a:latin typeface="Times New Roman" panose="02020603050405020304" pitchFamily="18" charset="0"/>
                <a:cs typeface="Times New Roman" panose="02020603050405020304" pitchFamily="18" charset="0"/>
              </a:rPr>
              <a:t>Attenuation</a:t>
            </a:r>
          </a:p>
          <a:p>
            <a:pPr lvl="2" algn="just"/>
            <a:r>
              <a:rPr lang="en-US" i="0" dirty="0">
                <a:latin typeface="Times New Roman" panose="02020603050405020304" pitchFamily="18" charset="0"/>
                <a:cs typeface="Times New Roman" panose="02020603050405020304" pitchFamily="18" charset="0"/>
              </a:rPr>
              <a:t>Means loss of energy. When signal travels through medium it loses some of its energy. </a:t>
            </a:r>
          </a:p>
          <a:p>
            <a:pPr lvl="1" algn="just"/>
            <a:r>
              <a:rPr lang="en-US" b="1" dirty="0">
                <a:latin typeface="Times New Roman" panose="02020603050405020304" pitchFamily="18" charset="0"/>
                <a:cs typeface="Times New Roman" panose="02020603050405020304" pitchFamily="18" charset="0"/>
              </a:rPr>
              <a:t>Distortion</a:t>
            </a:r>
          </a:p>
          <a:p>
            <a:pPr lvl="2" algn="just"/>
            <a:r>
              <a:rPr lang="en-US" i="0" dirty="0">
                <a:latin typeface="Times New Roman" panose="02020603050405020304" pitchFamily="18" charset="0"/>
                <a:cs typeface="Times New Roman" panose="02020603050405020304" pitchFamily="18" charset="0"/>
              </a:rPr>
              <a:t>Means signal changes its form or shape. </a:t>
            </a:r>
          </a:p>
          <a:p>
            <a:pPr lvl="1" algn="just"/>
            <a:r>
              <a:rPr lang="en-US" b="1" dirty="0">
                <a:latin typeface="Times New Roman" panose="02020603050405020304" pitchFamily="18" charset="0"/>
                <a:cs typeface="Times New Roman" panose="02020603050405020304" pitchFamily="18" charset="0"/>
              </a:rPr>
              <a:t>Noise</a:t>
            </a:r>
          </a:p>
          <a:p>
            <a:pPr lvl="2" algn="just"/>
            <a:r>
              <a:rPr lang="en-US" i="0" dirty="0">
                <a:latin typeface="Times New Roman" panose="02020603050405020304" pitchFamily="18" charset="0"/>
                <a:cs typeface="Times New Roman" panose="02020603050405020304" pitchFamily="18" charset="0"/>
              </a:rPr>
              <a:t>Unwanted or random signal that mixes with the original signal. Several type of noise such as thermal noise, induced noise, cross-talk and impulse noise may corrupt the signal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39762"/>
          </a:xfrm>
        </p:spPr>
        <p:txBody>
          <a:bodyPr>
            <a:noAutofit/>
          </a:bodyPr>
          <a:lstStyle/>
          <a:p>
            <a:r>
              <a:rPr lang="en-US" sz="3200" b="1" dirty="0">
                <a:latin typeface="Times New Roman" panose="02020603050405020304" pitchFamily="18" charset="0"/>
                <a:cs typeface="Times New Roman" panose="02020603050405020304" pitchFamily="18" charset="0"/>
              </a:rPr>
              <a:t>Signaling and Encoding</a:t>
            </a:r>
            <a:endParaRPr lang="en-US" sz="32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457200" y="1096962"/>
            <a:ext cx="8229600" cy="5380038"/>
          </a:xfrm>
        </p:spPr>
        <p:txBody>
          <a:bodyPr>
            <a:normAutofit/>
          </a:bodyPr>
          <a:lstStyle/>
          <a:p>
            <a:pPr algn="l"/>
            <a:r>
              <a:rPr lang="en-IN" sz="2000" b="0" i="0" u="none" strike="noStrike" baseline="0" dirty="0">
                <a:latin typeface="Times New Roman" panose="02020603050405020304" pitchFamily="18" charset="0"/>
                <a:cs typeface="Times New Roman" panose="02020603050405020304" pitchFamily="18" charset="0"/>
              </a:rPr>
              <a:t>Wires and wireless </a:t>
            </a:r>
            <a:r>
              <a:rPr lang="en-US" sz="2000" b="0" i="0" u="none" strike="noStrike" baseline="0" dirty="0">
                <a:latin typeface="Times New Roman" panose="02020603050405020304" pitchFamily="18" charset="0"/>
                <a:cs typeface="Times New Roman" panose="02020603050405020304" pitchFamily="18" charset="0"/>
              </a:rPr>
              <a:t>channels carry analog signals such as continuously varying voltage, light intensity, or sound intensity. </a:t>
            </a:r>
          </a:p>
          <a:p>
            <a:pPr algn="l"/>
            <a:r>
              <a:rPr lang="en-US" sz="2000" b="0" i="0" u="none" strike="noStrike" baseline="0" dirty="0">
                <a:latin typeface="Times New Roman" panose="02020603050405020304" pitchFamily="18" charset="0"/>
                <a:cs typeface="Times New Roman" panose="02020603050405020304" pitchFamily="18" charset="0"/>
              </a:rPr>
              <a:t>To send digital information, we must devise analog signals to represent bits. </a:t>
            </a:r>
          </a:p>
          <a:p>
            <a:pPr algn="l"/>
            <a:r>
              <a:rPr lang="en-US" sz="2000" b="0" i="0" u="none" strike="noStrike" baseline="0" dirty="0">
                <a:latin typeface="Times New Roman" panose="02020603050405020304" pitchFamily="18" charset="0"/>
                <a:cs typeface="Times New Roman" panose="02020603050405020304" pitchFamily="18" charset="0"/>
              </a:rPr>
              <a:t>The process of converting between bits and signals that represent them is called </a:t>
            </a:r>
            <a:r>
              <a:rPr lang="en-US" sz="2000" b="1" i="0" u="none" strike="noStrike" baseline="0" dirty="0">
                <a:latin typeface="Times New Roman" panose="02020603050405020304" pitchFamily="18" charset="0"/>
                <a:cs typeface="Times New Roman" panose="02020603050405020304" pitchFamily="18" charset="0"/>
              </a:rPr>
              <a:t>digital modulation/ encoding</a:t>
            </a:r>
          </a:p>
          <a:p>
            <a:pPr algn="l"/>
            <a:endParaRPr lang="en-US" sz="2000" b="1"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there must be synchronization between the sending and the receiving units. Synchronization means that both sending and receiving units agree on the timing of the signals. </a:t>
            </a:r>
          </a:p>
          <a:p>
            <a:pPr algn="l"/>
            <a:r>
              <a:rPr lang="en-US" sz="2000" dirty="0">
                <a:latin typeface="Times New Roman" panose="02020603050405020304" pitchFamily="18" charset="0"/>
                <a:cs typeface="Times New Roman" panose="02020603050405020304" pitchFamily="18" charset="0"/>
              </a:rPr>
              <a:t>Synchronization of the signals assures that the bits will be in order and can be properly interpreted by the receiving unit.</a:t>
            </a:r>
          </a:p>
          <a:p>
            <a:pPr algn="l"/>
            <a:endParaRPr lang="en-US"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US" sz="2000" b="1"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 name="Slide Number Placeholder 2"/>
          <p:cNvSpPr>
            <a:spLocks noGrp="1"/>
          </p:cNvSpPr>
          <p:nvPr>
            <p:ph type="sldNum" sz="quarter" idx="12"/>
          </p:nvPr>
        </p:nvSpPr>
        <p:spPr/>
        <p:txBody>
          <a:bodyPr/>
          <a:lstStyle/>
          <a:p>
            <a:fld id="{5EDE6C07-4D23-4B5F-A2CA-6DC542D0D4A5}" type="slidenum">
              <a:rPr lang="en-US" smtClean="0"/>
              <a:t>17</a:t>
            </a:fld>
            <a:endParaRPr lang="en-US"/>
          </a:p>
        </p:txBody>
      </p:sp>
    </p:spTree>
    <p:extLst>
      <p:ext uri="{BB962C8B-B14F-4D97-AF65-F5344CB8AC3E}">
        <p14:creationId xmlns:p14="http://schemas.microsoft.com/office/powerpoint/2010/main" val="2030540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39762"/>
          </a:xfrm>
        </p:spPr>
        <p:txBody>
          <a:bodyPr>
            <a:noAutofit/>
          </a:bodyPr>
          <a:lstStyle/>
          <a:p>
            <a:r>
              <a:rPr lang="en-US" sz="3200" b="1" dirty="0">
                <a:latin typeface="Times New Roman" panose="02020603050405020304" pitchFamily="18" charset="0"/>
                <a:cs typeface="Times New Roman" panose="02020603050405020304" pitchFamily="18" charset="0"/>
              </a:rPr>
              <a:t>Signaling and Encoding</a:t>
            </a:r>
            <a:endParaRPr lang="en-US" sz="32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457200" y="1096962"/>
            <a:ext cx="8229600" cy="5380038"/>
          </a:xfrm>
        </p:spPr>
        <p:txBody>
          <a:bodyPr>
            <a:normAutofit/>
          </a:bodyPr>
          <a:lstStyle/>
          <a:p>
            <a:pPr algn="l"/>
            <a:r>
              <a:rPr lang="en-US" sz="2000" b="0" i="0" u="none" strike="noStrike" baseline="0" dirty="0">
                <a:latin typeface="Times New Roman" panose="02020603050405020304" pitchFamily="18" charset="0"/>
                <a:cs typeface="Times New Roman" panose="02020603050405020304" pitchFamily="18" charset="0"/>
              </a:rPr>
              <a:t>There are several different methods of representing these binary digits on physical media as a signal. </a:t>
            </a:r>
          </a:p>
          <a:p>
            <a:pPr algn="l"/>
            <a:r>
              <a:rPr lang="en-US" sz="2000" b="0" i="0" u="none" strike="noStrike" baseline="0" dirty="0">
                <a:latin typeface="Times New Roman" panose="02020603050405020304" pitchFamily="18" charset="0"/>
                <a:cs typeface="Times New Roman" panose="02020603050405020304" pitchFamily="18" charset="0"/>
              </a:rPr>
              <a:t>Each method finds a way to convert a pulse of energy into a defined amount of time known as a </a:t>
            </a:r>
            <a:r>
              <a:rPr lang="en-US" sz="2000" b="1" i="1" u="none" strike="noStrike" baseline="0" dirty="0">
                <a:latin typeface="Times New Roman" panose="02020603050405020304" pitchFamily="18" charset="0"/>
                <a:cs typeface="Times New Roman" panose="02020603050405020304" pitchFamily="18" charset="0"/>
              </a:rPr>
              <a:t>bit time</a:t>
            </a:r>
            <a:r>
              <a:rPr lang="en-US" sz="2000" b="0" i="0" u="none" strike="noStrike" baseline="0" dirty="0">
                <a:latin typeface="Times New Roman" panose="02020603050405020304" pitchFamily="18" charset="0"/>
                <a:cs typeface="Times New Roman" panose="02020603050405020304" pitchFamily="18" charset="0"/>
              </a:rPr>
              <a:t>. </a:t>
            </a:r>
          </a:p>
          <a:p>
            <a:pPr algn="l"/>
            <a:r>
              <a:rPr lang="en-US" sz="2000" b="0" i="0" u="none" strike="noStrike" baseline="0" dirty="0">
                <a:latin typeface="Times New Roman" panose="02020603050405020304" pitchFamily="18" charset="0"/>
                <a:cs typeface="Times New Roman" panose="02020603050405020304" pitchFamily="18" charset="0"/>
              </a:rPr>
              <a:t>Bit time is the time it takes for a NIC at OSI Layer 2 to generate 1 bit of data and send it out to the media as a signal.</a:t>
            </a:r>
            <a:endParaRPr lang="en-US"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Different signaling methods vary in the way they represent bits in the bit time. </a:t>
            </a:r>
          </a:p>
          <a:p>
            <a:pPr algn="l"/>
            <a:r>
              <a:rPr lang="en-US" sz="2000" dirty="0">
                <a:latin typeface="Times New Roman" panose="02020603050405020304" pitchFamily="18" charset="0"/>
                <a:cs typeface="Times New Roman" panose="02020603050405020304" pitchFamily="18" charset="0"/>
              </a:rPr>
              <a:t>Three possible variations of a signal that can represent encoded bits are</a:t>
            </a:r>
          </a:p>
          <a:p>
            <a:pPr algn="l"/>
            <a:r>
              <a:rPr lang="en-US" sz="2000" dirty="0">
                <a:latin typeface="Times New Roman" panose="02020603050405020304" pitchFamily="18" charset="0"/>
                <a:cs typeface="Times New Roman" panose="02020603050405020304" pitchFamily="18" charset="0"/>
              </a:rPr>
              <a:t>Amplitude</a:t>
            </a:r>
          </a:p>
          <a:p>
            <a:pPr algn="l"/>
            <a:r>
              <a:rPr lang="en-US" sz="2000" dirty="0">
                <a:latin typeface="Times New Roman" panose="02020603050405020304" pitchFamily="18" charset="0"/>
                <a:cs typeface="Times New Roman" panose="02020603050405020304" pitchFamily="18" charset="0"/>
              </a:rPr>
              <a:t>Frequency</a:t>
            </a:r>
          </a:p>
          <a:p>
            <a:pPr algn="l"/>
            <a:r>
              <a:rPr lang="en-US" sz="2000" dirty="0">
                <a:latin typeface="Times New Roman" panose="02020603050405020304" pitchFamily="18" charset="0"/>
                <a:cs typeface="Times New Roman" panose="02020603050405020304" pitchFamily="18" charset="0"/>
              </a:rPr>
              <a:t>Phase </a:t>
            </a:r>
          </a:p>
          <a:p>
            <a:pPr algn="l"/>
            <a:endParaRPr lang="en-US"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US" sz="2000" b="1"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 name="Slide Number Placeholder 2"/>
          <p:cNvSpPr>
            <a:spLocks noGrp="1"/>
          </p:cNvSpPr>
          <p:nvPr>
            <p:ph type="sldNum" sz="quarter" idx="12"/>
          </p:nvPr>
        </p:nvSpPr>
        <p:spPr/>
        <p:txBody>
          <a:bodyPr/>
          <a:lstStyle/>
          <a:p>
            <a:fld id="{5EDE6C07-4D23-4B5F-A2CA-6DC542D0D4A5}" type="slidenum">
              <a:rPr lang="en-US" smtClean="0"/>
              <a:t>18</a:t>
            </a:fld>
            <a:endParaRPr lang="en-US"/>
          </a:p>
        </p:txBody>
      </p:sp>
    </p:spTree>
    <p:extLst>
      <p:ext uri="{BB962C8B-B14F-4D97-AF65-F5344CB8AC3E}">
        <p14:creationId xmlns:p14="http://schemas.microsoft.com/office/powerpoint/2010/main" val="2409810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39762"/>
          </a:xfrm>
        </p:spPr>
        <p:txBody>
          <a:bodyPr>
            <a:noAutofit/>
          </a:bodyPr>
          <a:lstStyle/>
          <a:p>
            <a:r>
              <a:rPr lang="en-US" sz="3200" b="1" dirty="0">
                <a:latin typeface="Times New Roman" panose="02020603050405020304" pitchFamily="18" charset="0"/>
                <a:cs typeface="Times New Roman" panose="02020603050405020304" pitchFamily="18" charset="0"/>
              </a:rPr>
              <a:t>Signaling and Encoding</a:t>
            </a:r>
            <a:endParaRPr lang="en-US" sz="32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457200" y="1096962"/>
            <a:ext cx="8229600" cy="5380038"/>
          </a:xfrm>
        </p:spPr>
        <p:txBody>
          <a:bodyPr>
            <a:normAutofit/>
          </a:bodyPr>
          <a:lstStyle/>
          <a:p>
            <a:pPr algn="l"/>
            <a:r>
              <a:rPr lang="en-US" sz="2000" dirty="0">
                <a:latin typeface="Times New Roman" panose="02020603050405020304" pitchFamily="18" charset="0"/>
                <a:cs typeface="Times New Roman" panose="02020603050405020304" pitchFamily="18" charset="0"/>
              </a:rPr>
              <a:t>Signal methods:</a:t>
            </a:r>
          </a:p>
          <a:p>
            <a:pPr algn="l"/>
            <a:endParaRPr lang="en-US"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US" sz="2000" b="1"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sp>
        <p:nvSpPr>
          <p:cNvPr id="3" name="Slide Number Placeholder 2"/>
          <p:cNvSpPr>
            <a:spLocks noGrp="1"/>
          </p:cNvSpPr>
          <p:nvPr>
            <p:ph type="sldNum" sz="quarter" idx="12"/>
          </p:nvPr>
        </p:nvSpPr>
        <p:spPr/>
        <p:txBody>
          <a:bodyPr/>
          <a:lstStyle/>
          <a:p>
            <a:fld id="{5EDE6C07-4D23-4B5F-A2CA-6DC542D0D4A5}" type="slidenum">
              <a:rPr lang="en-US" smtClean="0"/>
              <a:t>19</a:t>
            </a:fld>
            <a:endParaRPr lang="en-US"/>
          </a:p>
        </p:txBody>
      </p:sp>
      <p:pic>
        <p:nvPicPr>
          <p:cNvPr id="4" name="Picture 3">
            <a:extLst>
              <a:ext uri="{FF2B5EF4-FFF2-40B4-BE49-F238E27FC236}">
                <a16:creationId xmlns:a16="http://schemas.microsoft.com/office/drawing/2014/main" id="{5251A14B-8A27-49FF-9A35-E326196D624D}"/>
              </a:ext>
            </a:extLst>
          </p:cNvPr>
          <p:cNvPicPr>
            <a:picLocks noChangeAspect="1"/>
          </p:cNvPicPr>
          <p:nvPr/>
        </p:nvPicPr>
        <p:blipFill>
          <a:blip r:embed="rId2"/>
          <a:stretch>
            <a:fillRect/>
          </a:stretch>
        </p:blipFill>
        <p:spPr>
          <a:xfrm>
            <a:off x="1676400" y="1447800"/>
            <a:ext cx="5604072" cy="4504099"/>
          </a:xfrm>
          <a:prstGeom prst="rect">
            <a:avLst/>
          </a:prstGeom>
        </p:spPr>
      </p:pic>
    </p:spTree>
    <p:extLst>
      <p:ext uri="{BB962C8B-B14F-4D97-AF65-F5344CB8AC3E}">
        <p14:creationId xmlns:p14="http://schemas.microsoft.com/office/powerpoint/2010/main" val="633815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39762"/>
          </a:xfrm>
        </p:spPr>
        <p:txBody>
          <a:bodyPr>
            <a:noAutofit/>
          </a:bodyPr>
          <a:lstStyle/>
          <a:p>
            <a:r>
              <a:rPr lang="en-US" sz="3200" b="1" dirty="0">
                <a:latin typeface="Times New Roman" panose="02020603050405020304" pitchFamily="18" charset="0"/>
                <a:cs typeface="Times New Roman" panose="02020603050405020304" pitchFamily="18" charset="0"/>
              </a:rPr>
              <a:t>Contents</a:t>
            </a:r>
            <a:endParaRPr lang="en-US" sz="32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457200" y="1173162"/>
            <a:ext cx="8229600" cy="5303838"/>
          </a:xfrm>
        </p:spPr>
        <p:txBody>
          <a:bodyPr>
            <a:normAutofit lnSpcReduction="10000"/>
          </a:bodyPr>
          <a:lstStyle/>
          <a:p>
            <a:r>
              <a:rPr lang="en-US" dirty="0">
                <a:latin typeface="Times New Roman" panose="02020603050405020304" pitchFamily="18" charset="0"/>
                <a:cs typeface="Times New Roman" panose="02020603050405020304" pitchFamily="18" charset="0"/>
              </a:rPr>
              <a:t>Communication Signals</a:t>
            </a:r>
          </a:p>
          <a:p>
            <a:r>
              <a:rPr lang="en-US" dirty="0">
                <a:latin typeface="Times New Roman" panose="02020603050405020304" pitchFamily="18" charset="0"/>
                <a:cs typeface="Times New Roman" panose="02020603050405020304" pitchFamily="18" charset="0"/>
              </a:rPr>
              <a:t>Purpose of the physical layer</a:t>
            </a:r>
          </a:p>
          <a:p>
            <a:r>
              <a:rPr lang="en-US" dirty="0">
                <a:latin typeface="Times New Roman" panose="02020603050405020304" pitchFamily="18" charset="0"/>
                <a:cs typeface="Times New Roman" panose="02020603050405020304" pitchFamily="18" charset="0"/>
              </a:rPr>
              <a:t>Physical layer operation</a:t>
            </a:r>
          </a:p>
          <a:p>
            <a:r>
              <a:rPr lang="en-US" dirty="0">
                <a:latin typeface="Times New Roman" panose="02020603050405020304" pitchFamily="18" charset="0"/>
                <a:cs typeface="Times New Roman" panose="02020603050405020304" pitchFamily="18" charset="0"/>
              </a:rPr>
              <a:t>Physical layer standards</a:t>
            </a:r>
          </a:p>
          <a:p>
            <a:r>
              <a:rPr lang="en-US" dirty="0">
                <a:latin typeface="Times New Roman" panose="02020603050405020304" pitchFamily="18" charset="0"/>
                <a:cs typeface="Times New Roman" panose="02020603050405020304" pitchFamily="18" charset="0"/>
              </a:rPr>
              <a:t>Fundamental principles</a:t>
            </a:r>
          </a:p>
          <a:p>
            <a:r>
              <a:rPr lang="en-US" dirty="0">
                <a:latin typeface="Times New Roman" panose="02020603050405020304" pitchFamily="18" charset="0"/>
                <a:cs typeface="Times New Roman" panose="02020603050405020304" pitchFamily="18" charset="0"/>
              </a:rPr>
              <a:t>Signaling and encoding</a:t>
            </a:r>
          </a:p>
          <a:p>
            <a:r>
              <a:rPr lang="en-US" dirty="0">
                <a:latin typeface="Times New Roman" panose="02020603050405020304" pitchFamily="18" charset="0"/>
                <a:cs typeface="Times New Roman" panose="02020603050405020304" pitchFamily="18" charset="0"/>
              </a:rPr>
              <a:t>Physical media types</a:t>
            </a:r>
          </a:p>
          <a:p>
            <a:r>
              <a:rPr lang="en-US" dirty="0">
                <a:latin typeface="Times New Roman" panose="02020603050405020304" pitchFamily="18" charset="0"/>
                <a:cs typeface="Times New Roman" panose="02020603050405020304" pitchFamily="18" charset="0"/>
              </a:rPr>
              <a:t>Transmission impairment</a:t>
            </a:r>
          </a:p>
          <a:p>
            <a:r>
              <a:rPr lang="en-US" dirty="0">
                <a:latin typeface="Times New Roman" panose="02020603050405020304" pitchFamily="18" charset="0"/>
                <a:cs typeface="Times New Roman" panose="02020603050405020304" pitchFamily="18" charset="0"/>
              </a:rPr>
              <a:t>Performance</a:t>
            </a:r>
          </a:p>
          <a:p>
            <a:r>
              <a:rPr lang="en-US" dirty="0">
                <a:latin typeface="Times New Roman" panose="02020603050405020304" pitchFamily="18" charset="0"/>
                <a:cs typeface="Times New Roman" panose="02020603050405020304" pitchFamily="18" charset="0"/>
              </a:rPr>
              <a:t>Circuit and Packet Switching</a:t>
            </a:r>
          </a:p>
          <a:p>
            <a:r>
              <a:rPr lang="en-US" u="sng" dirty="0">
                <a:latin typeface="Times New Roman" panose="02020603050405020304" pitchFamily="18" charset="0"/>
                <a:cs typeface="Times New Roman" panose="02020603050405020304" pitchFamily="18" charset="0"/>
              </a:rPr>
              <a:t>Ref Book: Mark Dye et.al, “Network Fundamentals”, CCNA Exploration Companion </a:t>
            </a:r>
            <a:r>
              <a:rPr lang="en-IN" u="sng" dirty="0">
                <a:latin typeface="Times New Roman" panose="02020603050405020304" pitchFamily="18" charset="0"/>
                <a:cs typeface="Times New Roman" panose="02020603050405020304" pitchFamily="18" charset="0"/>
              </a:rPr>
              <a:t>Guide, Cisco Press</a:t>
            </a:r>
            <a:endParaRPr lang="en-US" u="sng"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 name="Slide Number Placeholder 2"/>
          <p:cNvSpPr>
            <a:spLocks noGrp="1"/>
          </p:cNvSpPr>
          <p:nvPr>
            <p:ph type="sldNum" sz="quarter" idx="12"/>
          </p:nvPr>
        </p:nvSpPr>
        <p:spPr/>
        <p:txBody>
          <a:bodyPr/>
          <a:lstStyle/>
          <a:p>
            <a:fld id="{5EDE6C07-4D23-4B5F-A2CA-6DC542D0D4A5}" type="slidenum">
              <a:rPr lang="en-US" smtClean="0"/>
              <a:t>2</a:t>
            </a:fld>
            <a:endParaRPr lang="en-US"/>
          </a:p>
        </p:txBody>
      </p:sp>
    </p:spTree>
    <p:extLst>
      <p:ext uri="{BB962C8B-B14F-4D97-AF65-F5344CB8AC3E}">
        <p14:creationId xmlns:p14="http://schemas.microsoft.com/office/powerpoint/2010/main" val="144087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39762"/>
          </a:xfrm>
        </p:spPr>
        <p:txBody>
          <a:bodyPr>
            <a:noAutofit/>
          </a:bodyPr>
          <a:lstStyle/>
          <a:p>
            <a:r>
              <a:rPr lang="en-US" sz="3200" b="1" dirty="0">
                <a:latin typeface="Times New Roman" panose="02020603050405020304" pitchFamily="18" charset="0"/>
                <a:cs typeface="Times New Roman" panose="02020603050405020304" pitchFamily="18" charset="0"/>
              </a:rPr>
              <a:t>Signaling and Encoding</a:t>
            </a:r>
            <a:endParaRPr lang="en-US" sz="32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457200" y="1096962"/>
            <a:ext cx="8229600" cy="5380038"/>
          </a:xfrm>
        </p:spPr>
        <p:txBody>
          <a:bodyPr>
            <a:normAutofit/>
          </a:bodyPr>
          <a:lstStyle/>
          <a:p>
            <a:pPr algn="l"/>
            <a:r>
              <a:rPr lang="en-US" sz="2000" dirty="0">
                <a:latin typeface="Times New Roman" panose="02020603050405020304" pitchFamily="18" charset="0"/>
                <a:cs typeface="Times New Roman" panose="02020603050405020304" pitchFamily="18" charset="0"/>
              </a:rPr>
              <a:t>Signal methods:</a:t>
            </a:r>
          </a:p>
          <a:p>
            <a:pPr algn="l"/>
            <a:endParaRPr lang="en-US"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US" sz="2000" b="1"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sp>
        <p:nvSpPr>
          <p:cNvPr id="3" name="Slide Number Placeholder 2"/>
          <p:cNvSpPr>
            <a:spLocks noGrp="1"/>
          </p:cNvSpPr>
          <p:nvPr>
            <p:ph type="sldNum" sz="quarter" idx="12"/>
          </p:nvPr>
        </p:nvSpPr>
        <p:spPr/>
        <p:txBody>
          <a:bodyPr/>
          <a:lstStyle/>
          <a:p>
            <a:fld id="{5EDE6C07-4D23-4B5F-A2CA-6DC542D0D4A5}" type="slidenum">
              <a:rPr lang="en-US" smtClean="0"/>
              <a:t>20</a:t>
            </a:fld>
            <a:endParaRPr lang="en-US"/>
          </a:p>
        </p:txBody>
      </p:sp>
      <p:pic>
        <p:nvPicPr>
          <p:cNvPr id="2050" name="Picture 2">
            <a:extLst>
              <a:ext uri="{FF2B5EF4-FFF2-40B4-BE49-F238E27FC236}">
                <a16:creationId xmlns:a16="http://schemas.microsoft.com/office/drawing/2014/main" id="{39972BE7-13B7-444A-ABDF-571BC9E384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732" y="2057400"/>
            <a:ext cx="7900536" cy="2481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48842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39762"/>
          </a:xfrm>
        </p:spPr>
        <p:txBody>
          <a:bodyPr>
            <a:noAutofit/>
          </a:bodyPr>
          <a:lstStyle/>
          <a:p>
            <a:r>
              <a:rPr lang="en-US" sz="3200" b="1" dirty="0">
                <a:latin typeface="Times New Roman" panose="02020603050405020304" pitchFamily="18" charset="0"/>
                <a:cs typeface="Times New Roman" panose="02020603050405020304" pitchFamily="18" charset="0"/>
              </a:rPr>
              <a:t>Signaling and Encoding</a:t>
            </a:r>
            <a:endParaRPr lang="en-US" sz="32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457200" y="1096962"/>
            <a:ext cx="8229600" cy="5380038"/>
          </a:xfrm>
        </p:spPr>
        <p:txBody>
          <a:bodyPr>
            <a:normAutofit/>
          </a:bodyPr>
          <a:lstStyle/>
          <a:p>
            <a:pPr algn="l"/>
            <a:r>
              <a:rPr lang="en-US" sz="1800" b="0" i="0" u="none" strike="noStrike" baseline="0" dirty="0">
                <a:latin typeface="Times-Roman"/>
              </a:rPr>
              <a:t>Different signal methods have different advantages and performance standards, but it is essential that all devices on the network use the same method so that the messages from sending devices can be read by the receiving devices.</a:t>
            </a:r>
          </a:p>
          <a:p>
            <a:pPr algn="l"/>
            <a:endParaRPr lang="en-US" sz="1800" dirty="0">
              <a:latin typeface="Times-Roman"/>
              <a:cs typeface="Times New Roman" panose="02020603050405020304" pitchFamily="18" charset="0"/>
            </a:endParaRPr>
          </a:p>
          <a:p>
            <a:pPr algn="l"/>
            <a:r>
              <a:rPr lang="en-US" sz="1800" b="0" i="0" u="none" strike="noStrike" baseline="0" dirty="0">
                <a:latin typeface="Times-Roman"/>
              </a:rPr>
              <a:t>two methods—nonreturn to zero (NRZ) and Manchester encoding—provides a fundamental understanding of their function in the physical layer.</a:t>
            </a:r>
            <a:endParaRPr lang="en-US"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US" sz="2000" b="1"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 name="Slide Number Placeholder 2"/>
          <p:cNvSpPr>
            <a:spLocks noGrp="1"/>
          </p:cNvSpPr>
          <p:nvPr>
            <p:ph type="sldNum" sz="quarter" idx="12"/>
          </p:nvPr>
        </p:nvSpPr>
        <p:spPr/>
        <p:txBody>
          <a:bodyPr/>
          <a:lstStyle/>
          <a:p>
            <a:fld id="{5EDE6C07-4D23-4B5F-A2CA-6DC542D0D4A5}" type="slidenum">
              <a:rPr lang="en-US" smtClean="0"/>
              <a:t>21</a:t>
            </a:fld>
            <a:endParaRPr lang="en-US"/>
          </a:p>
        </p:txBody>
      </p:sp>
    </p:spTree>
    <p:extLst>
      <p:ext uri="{BB962C8B-B14F-4D97-AF65-F5344CB8AC3E}">
        <p14:creationId xmlns:p14="http://schemas.microsoft.com/office/powerpoint/2010/main" val="1508288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39762"/>
          </a:xfrm>
        </p:spPr>
        <p:txBody>
          <a:bodyPr>
            <a:noAutofit/>
          </a:bodyPr>
          <a:lstStyle/>
          <a:p>
            <a:r>
              <a:rPr lang="en-US" sz="3200" b="1" dirty="0">
                <a:latin typeface="Times New Roman" panose="02020603050405020304" pitchFamily="18" charset="0"/>
                <a:cs typeface="Times New Roman" panose="02020603050405020304" pitchFamily="18" charset="0"/>
              </a:rPr>
              <a:t>Signaling and Encoding</a:t>
            </a:r>
            <a:endParaRPr lang="en-US" sz="32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457200" y="1096962"/>
            <a:ext cx="8229600" cy="5380038"/>
          </a:xfrm>
        </p:spPr>
        <p:txBody>
          <a:bodyPr>
            <a:normAutofit/>
          </a:bodyPr>
          <a:lstStyle/>
          <a:p>
            <a:pPr algn="l"/>
            <a:r>
              <a:rPr lang="en-US" sz="1800" b="0" i="0" u="none" strike="noStrike" baseline="0" dirty="0">
                <a:latin typeface="Times-Roman"/>
              </a:rPr>
              <a:t>Nonreturn to zero (NRZ):</a:t>
            </a:r>
          </a:p>
          <a:p>
            <a:pPr algn="l"/>
            <a:r>
              <a:rPr lang="en-US" sz="1800" b="0" i="0" u="none" strike="noStrike" baseline="0" dirty="0">
                <a:latin typeface="Times-Roman"/>
              </a:rPr>
              <a:t>It samples the voltage level on the medium during a bit time. The method defines which voltage levels represent 1 and 0, with a low voltage being 0 and a higher voltage representing a 1</a:t>
            </a:r>
          </a:p>
          <a:p>
            <a:pPr algn="l"/>
            <a:endParaRPr lang="en-US"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US" sz="2000" b="1"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 name="Slide Number Placeholder 2"/>
          <p:cNvSpPr>
            <a:spLocks noGrp="1"/>
          </p:cNvSpPr>
          <p:nvPr>
            <p:ph type="sldNum" sz="quarter" idx="12"/>
          </p:nvPr>
        </p:nvSpPr>
        <p:spPr/>
        <p:txBody>
          <a:bodyPr/>
          <a:lstStyle/>
          <a:p>
            <a:fld id="{5EDE6C07-4D23-4B5F-A2CA-6DC542D0D4A5}" type="slidenum">
              <a:rPr lang="en-US" smtClean="0"/>
              <a:t>22</a:t>
            </a:fld>
            <a:endParaRPr lang="en-US"/>
          </a:p>
        </p:txBody>
      </p:sp>
      <p:pic>
        <p:nvPicPr>
          <p:cNvPr id="4" name="Picture 3">
            <a:extLst>
              <a:ext uri="{FF2B5EF4-FFF2-40B4-BE49-F238E27FC236}">
                <a16:creationId xmlns:a16="http://schemas.microsoft.com/office/drawing/2014/main" id="{1CAA48A2-7847-44F0-974B-073340E53776}"/>
              </a:ext>
            </a:extLst>
          </p:cNvPr>
          <p:cNvPicPr>
            <a:picLocks noChangeAspect="1"/>
          </p:cNvPicPr>
          <p:nvPr/>
        </p:nvPicPr>
        <p:blipFill>
          <a:blip r:embed="rId2"/>
          <a:stretch>
            <a:fillRect/>
          </a:stretch>
        </p:blipFill>
        <p:spPr>
          <a:xfrm>
            <a:off x="696558" y="2514600"/>
            <a:ext cx="7750884" cy="3485671"/>
          </a:xfrm>
          <a:prstGeom prst="rect">
            <a:avLst/>
          </a:prstGeom>
        </p:spPr>
      </p:pic>
    </p:spTree>
    <p:extLst>
      <p:ext uri="{BB962C8B-B14F-4D97-AF65-F5344CB8AC3E}">
        <p14:creationId xmlns:p14="http://schemas.microsoft.com/office/powerpoint/2010/main" val="27500993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39762"/>
          </a:xfrm>
        </p:spPr>
        <p:txBody>
          <a:bodyPr>
            <a:noAutofit/>
          </a:bodyPr>
          <a:lstStyle/>
          <a:p>
            <a:r>
              <a:rPr lang="en-US" sz="3200" b="1" dirty="0">
                <a:latin typeface="Times New Roman" panose="02020603050405020304" pitchFamily="18" charset="0"/>
                <a:cs typeface="Times New Roman" panose="02020603050405020304" pitchFamily="18" charset="0"/>
              </a:rPr>
              <a:t>Signaling and Encoding</a:t>
            </a:r>
            <a:endParaRPr lang="en-US" sz="32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457200" y="1096962"/>
            <a:ext cx="8229600" cy="5380038"/>
          </a:xfrm>
        </p:spPr>
        <p:txBody>
          <a:bodyPr>
            <a:normAutofit/>
          </a:bodyPr>
          <a:lstStyle/>
          <a:p>
            <a:pPr algn="l"/>
            <a:r>
              <a:rPr lang="en-US" sz="2000" b="1" i="0" u="none" strike="noStrike" baseline="0" dirty="0">
                <a:latin typeface="Times New Roman" panose="02020603050405020304" pitchFamily="18" charset="0"/>
                <a:cs typeface="Times New Roman" panose="02020603050405020304" pitchFamily="18" charset="0"/>
              </a:rPr>
              <a:t>Manchester Encoding:</a:t>
            </a:r>
          </a:p>
          <a:p>
            <a:pPr algn="l"/>
            <a:endParaRPr lang="en-US" sz="2000" dirty="0">
              <a:latin typeface="Times New Roman" panose="02020603050405020304" pitchFamily="18" charset="0"/>
              <a:cs typeface="Times New Roman" panose="02020603050405020304" pitchFamily="18" charset="0"/>
            </a:endParaRPr>
          </a:p>
          <a:p>
            <a:pPr algn="l"/>
            <a:r>
              <a:rPr lang="en-US" sz="2000" b="1" i="1" dirty="0">
                <a:latin typeface="Times New Roman" panose="02020603050405020304" pitchFamily="18" charset="0"/>
                <a:cs typeface="Times New Roman" panose="02020603050405020304" pitchFamily="18" charset="0"/>
              </a:rPr>
              <a:t>It </a:t>
            </a:r>
            <a:r>
              <a:rPr lang="en-US" sz="2000" b="0" i="0" u="none" strike="noStrike" baseline="0" dirty="0">
                <a:latin typeface="Times New Roman" panose="02020603050405020304" pitchFamily="18" charset="0"/>
                <a:cs typeface="Times New Roman" panose="02020603050405020304" pitchFamily="18" charset="0"/>
              </a:rPr>
              <a:t>is a signaling method that looks for a change in voltage in the middle of a bit time. </a:t>
            </a:r>
          </a:p>
          <a:p>
            <a:pPr algn="l"/>
            <a:r>
              <a:rPr lang="en-US" sz="2000" b="0" i="0" u="none" strike="noStrike" baseline="0" dirty="0">
                <a:latin typeface="Times New Roman" panose="02020603050405020304" pitchFamily="18" charset="0"/>
                <a:cs typeface="Times New Roman" panose="02020603050405020304" pitchFamily="18" charset="0"/>
              </a:rPr>
              <a:t>A voltage change from low to high within the bit time represents a 1.</a:t>
            </a:r>
          </a:p>
          <a:p>
            <a:pPr algn="l"/>
            <a:r>
              <a:rPr lang="en-US" sz="2000" b="0" i="0" u="none" strike="noStrike" baseline="0" dirty="0">
                <a:latin typeface="Times New Roman" panose="02020603050405020304" pitchFamily="18" charset="0"/>
                <a:cs typeface="Times New Roman" panose="02020603050405020304" pitchFamily="18" charset="0"/>
              </a:rPr>
              <a:t>Conversely, a voltage drop within the bit time from a high to a low voltage represents a 0.</a:t>
            </a:r>
          </a:p>
          <a:p>
            <a:pPr algn="l"/>
            <a:r>
              <a:rPr lang="en-US" sz="2000" b="0" i="0" u="none" strike="noStrike" baseline="0" dirty="0">
                <a:latin typeface="Times New Roman" panose="02020603050405020304" pitchFamily="18" charset="0"/>
                <a:cs typeface="Times New Roman" panose="02020603050405020304" pitchFamily="18" charset="0"/>
              </a:rPr>
              <a:t>When there are repeating bit values, meaning consecutive 1s or 0s, a transition will occur at the edge of the bit time, so a repeated rise or fall will occur in the middle of the bit time.</a:t>
            </a:r>
            <a:endParaRPr lang="en-US" sz="2000" dirty="0">
              <a:latin typeface="Times New Roman" panose="02020603050405020304" pitchFamily="18" charset="0"/>
              <a:cs typeface="Times New Roman" panose="02020603050405020304" pitchFamily="18" charset="0"/>
            </a:endParaRPr>
          </a:p>
          <a:p>
            <a:pPr algn="l"/>
            <a:endParaRPr lang="en-US" sz="2000" b="1"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 name="Slide Number Placeholder 2"/>
          <p:cNvSpPr>
            <a:spLocks noGrp="1"/>
          </p:cNvSpPr>
          <p:nvPr>
            <p:ph type="sldNum" sz="quarter" idx="12"/>
          </p:nvPr>
        </p:nvSpPr>
        <p:spPr/>
        <p:txBody>
          <a:bodyPr/>
          <a:lstStyle/>
          <a:p>
            <a:fld id="{5EDE6C07-4D23-4B5F-A2CA-6DC542D0D4A5}" type="slidenum">
              <a:rPr lang="en-US" smtClean="0"/>
              <a:t>23</a:t>
            </a:fld>
            <a:endParaRPr lang="en-US"/>
          </a:p>
        </p:txBody>
      </p:sp>
    </p:spTree>
    <p:extLst>
      <p:ext uri="{BB962C8B-B14F-4D97-AF65-F5344CB8AC3E}">
        <p14:creationId xmlns:p14="http://schemas.microsoft.com/office/powerpoint/2010/main" val="39079273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39762"/>
          </a:xfrm>
        </p:spPr>
        <p:txBody>
          <a:bodyPr>
            <a:noAutofit/>
          </a:bodyPr>
          <a:lstStyle/>
          <a:p>
            <a:r>
              <a:rPr lang="en-US" sz="3200" b="1" dirty="0">
                <a:latin typeface="Times New Roman" panose="02020603050405020304" pitchFamily="18" charset="0"/>
                <a:cs typeface="Times New Roman" panose="02020603050405020304" pitchFamily="18" charset="0"/>
              </a:rPr>
              <a:t>Signaling and Encoding</a:t>
            </a:r>
            <a:endParaRPr lang="en-US" sz="32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457200" y="1096962"/>
            <a:ext cx="8229600" cy="5380038"/>
          </a:xfrm>
        </p:spPr>
        <p:txBody>
          <a:bodyPr>
            <a:normAutofit/>
          </a:bodyPr>
          <a:lstStyle/>
          <a:p>
            <a:pPr algn="l"/>
            <a:r>
              <a:rPr lang="en-US" sz="2000" b="1" i="0" u="none" strike="noStrike" baseline="0" dirty="0">
                <a:latin typeface="Times New Roman" panose="02020603050405020304" pitchFamily="18" charset="0"/>
                <a:cs typeface="Times New Roman" panose="02020603050405020304" pitchFamily="18" charset="0"/>
              </a:rPr>
              <a:t>Manchester Encoding:</a:t>
            </a:r>
          </a:p>
          <a:p>
            <a:pPr algn="l"/>
            <a:endParaRPr lang="en-US" sz="2000" dirty="0">
              <a:latin typeface="Times New Roman" panose="02020603050405020304" pitchFamily="18" charset="0"/>
              <a:cs typeface="Times New Roman" panose="02020603050405020304" pitchFamily="18" charset="0"/>
            </a:endParaRPr>
          </a:p>
          <a:p>
            <a:pPr algn="l"/>
            <a:endParaRPr lang="en-US" sz="2000" b="1"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 name="Slide Number Placeholder 2"/>
          <p:cNvSpPr>
            <a:spLocks noGrp="1"/>
          </p:cNvSpPr>
          <p:nvPr>
            <p:ph type="sldNum" sz="quarter" idx="12"/>
          </p:nvPr>
        </p:nvSpPr>
        <p:spPr/>
        <p:txBody>
          <a:bodyPr/>
          <a:lstStyle/>
          <a:p>
            <a:fld id="{5EDE6C07-4D23-4B5F-A2CA-6DC542D0D4A5}" type="slidenum">
              <a:rPr lang="en-US" smtClean="0"/>
              <a:t>24</a:t>
            </a:fld>
            <a:endParaRPr lang="en-US"/>
          </a:p>
        </p:txBody>
      </p:sp>
      <p:pic>
        <p:nvPicPr>
          <p:cNvPr id="4" name="Picture 3">
            <a:extLst>
              <a:ext uri="{FF2B5EF4-FFF2-40B4-BE49-F238E27FC236}">
                <a16:creationId xmlns:a16="http://schemas.microsoft.com/office/drawing/2014/main" id="{765FE132-3DBC-464F-AE03-0938386AA39B}"/>
              </a:ext>
            </a:extLst>
          </p:cNvPr>
          <p:cNvPicPr>
            <a:picLocks noChangeAspect="1"/>
          </p:cNvPicPr>
          <p:nvPr/>
        </p:nvPicPr>
        <p:blipFill>
          <a:blip r:embed="rId2"/>
          <a:stretch>
            <a:fillRect/>
          </a:stretch>
        </p:blipFill>
        <p:spPr>
          <a:xfrm>
            <a:off x="873888" y="1524000"/>
            <a:ext cx="7122288" cy="3962400"/>
          </a:xfrm>
          <a:prstGeom prst="rect">
            <a:avLst/>
          </a:prstGeom>
        </p:spPr>
      </p:pic>
    </p:spTree>
    <p:extLst>
      <p:ext uri="{BB962C8B-B14F-4D97-AF65-F5344CB8AC3E}">
        <p14:creationId xmlns:p14="http://schemas.microsoft.com/office/powerpoint/2010/main" val="4062820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39762"/>
          </a:xfrm>
        </p:spPr>
        <p:txBody>
          <a:bodyPr>
            <a:noAutofit/>
          </a:bodyPr>
          <a:lstStyle/>
          <a:p>
            <a:r>
              <a:rPr lang="en-US" sz="3200" b="1" dirty="0">
                <a:latin typeface="Times New Roman" panose="02020603050405020304" pitchFamily="18" charset="0"/>
                <a:cs typeface="Times New Roman" panose="02020603050405020304" pitchFamily="18" charset="0"/>
              </a:rPr>
              <a:t>Signaling and Encoding</a:t>
            </a:r>
            <a:endParaRPr lang="en-US" sz="32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457200" y="1096962"/>
            <a:ext cx="8229600" cy="5380038"/>
          </a:xfrm>
        </p:spPr>
        <p:txBody>
          <a:bodyPr>
            <a:normAutofit/>
          </a:bodyPr>
          <a:lstStyle/>
          <a:p>
            <a:pPr algn="l"/>
            <a:r>
              <a:rPr lang="en-US" sz="2000" dirty="0">
                <a:solidFill>
                  <a:srgbClr val="5E5E5E"/>
                </a:solidFill>
                <a:latin typeface="Times New Roman" panose="02020603050405020304" pitchFamily="18" charset="0"/>
                <a:cs typeface="Times New Roman" panose="02020603050405020304" pitchFamily="18" charset="0"/>
              </a:rPr>
              <a:t>Control</a:t>
            </a:r>
            <a:r>
              <a:rPr lang="en-US" sz="2000" b="0" i="0" dirty="0">
                <a:solidFill>
                  <a:srgbClr val="5E5E5E"/>
                </a:solidFill>
                <a:effectLst/>
                <a:latin typeface="Times New Roman" panose="02020603050405020304" pitchFamily="18" charset="0"/>
                <a:cs typeface="Times New Roman" panose="02020603050405020304" pitchFamily="18" charset="0"/>
              </a:rPr>
              <a:t> information is in the form of zeros and ones that indicate where a frame start and where the frame ends.</a:t>
            </a:r>
            <a:endParaRPr lang="en-US" sz="2000" b="1"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 name="Slide Number Placeholder 2"/>
          <p:cNvSpPr>
            <a:spLocks noGrp="1"/>
          </p:cNvSpPr>
          <p:nvPr>
            <p:ph type="sldNum" sz="quarter" idx="12"/>
          </p:nvPr>
        </p:nvSpPr>
        <p:spPr/>
        <p:txBody>
          <a:bodyPr/>
          <a:lstStyle/>
          <a:p>
            <a:fld id="{5EDE6C07-4D23-4B5F-A2CA-6DC542D0D4A5}" type="slidenum">
              <a:rPr lang="en-US" smtClean="0"/>
              <a:t>25</a:t>
            </a:fld>
            <a:endParaRPr lang="en-US"/>
          </a:p>
        </p:txBody>
      </p:sp>
      <p:pic>
        <p:nvPicPr>
          <p:cNvPr id="1026" name="Picture 2">
            <a:extLst>
              <a:ext uri="{FF2B5EF4-FFF2-40B4-BE49-F238E27FC236}">
                <a16:creationId xmlns:a16="http://schemas.microsoft.com/office/drawing/2014/main" id="{5B3D408E-1638-4940-9F81-45918E1D2F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876548"/>
            <a:ext cx="6382562" cy="2543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76132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39762"/>
          </a:xfrm>
        </p:spPr>
        <p:txBody>
          <a:bodyPr>
            <a:noAutofit/>
          </a:bodyPr>
          <a:lstStyle/>
          <a:p>
            <a:r>
              <a:rPr lang="en-US" sz="3200" b="1" dirty="0">
                <a:latin typeface="Times New Roman" panose="02020603050405020304" pitchFamily="18" charset="0"/>
                <a:cs typeface="Times New Roman" panose="02020603050405020304" pitchFamily="18" charset="0"/>
              </a:rPr>
              <a:t>Circuit and Packet Switching</a:t>
            </a:r>
            <a:endParaRPr lang="en-US" sz="32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457200" y="1096962"/>
            <a:ext cx="8229600" cy="5380038"/>
          </a:xfrm>
        </p:spPr>
        <p:txBody>
          <a:bodyPr>
            <a:normAutofit/>
          </a:bodyPr>
          <a:lstStyle/>
          <a:p>
            <a:pPr algn="l"/>
            <a:r>
              <a:rPr lang="en-US" sz="2000" b="0" i="0" dirty="0">
                <a:effectLst/>
                <a:latin typeface="Times New Roman" panose="02020603050405020304" pitchFamily="18" charset="0"/>
                <a:cs typeface="Times New Roman" panose="02020603050405020304" pitchFamily="18" charset="0"/>
              </a:rPr>
              <a:t>Switched communication networks are those in which data transferred from source to destination is routed between various intermediate nodes. </a:t>
            </a:r>
          </a:p>
          <a:p>
            <a:pPr algn="l"/>
            <a:r>
              <a:rPr lang="en-US" sz="2000" b="0" i="0" dirty="0">
                <a:effectLst/>
                <a:latin typeface="Times New Roman" panose="02020603050405020304" pitchFamily="18" charset="0"/>
                <a:cs typeface="Times New Roman" panose="02020603050405020304" pitchFamily="18" charset="0"/>
              </a:rPr>
              <a:t>Switching is the technique by which nodes control or switch data to transmit it between specific points on a network.</a:t>
            </a:r>
          </a:p>
          <a:p>
            <a:pPr algn="l"/>
            <a:r>
              <a:rPr lang="en-US" sz="2000" dirty="0">
                <a:latin typeface="Times New Roman" panose="02020603050405020304" pitchFamily="18" charset="0"/>
                <a:cs typeface="Times New Roman" panose="02020603050405020304" pitchFamily="18" charset="0"/>
              </a:rPr>
              <a:t>Three types:</a:t>
            </a:r>
          </a:p>
          <a:p>
            <a:pPr algn="l"/>
            <a:r>
              <a:rPr lang="en-US" sz="2000" dirty="0">
                <a:latin typeface="Times New Roman" panose="02020603050405020304" pitchFamily="18" charset="0"/>
                <a:cs typeface="Times New Roman" panose="02020603050405020304" pitchFamily="18" charset="0"/>
              </a:rPr>
              <a:t>Circuit switching</a:t>
            </a:r>
          </a:p>
          <a:p>
            <a:pPr algn="l"/>
            <a:r>
              <a:rPr lang="en-US" sz="2000" dirty="0">
                <a:latin typeface="Times New Roman" panose="02020603050405020304" pitchFamily="18" charset="0"/>
                <a:cs typeface="Times New Roman" panose="02020603050405020304" pitchFamily="18" charset="0"/>
              </a:rPr>
              <a:t>Message switching</a:t>
            </a:r>
          </a:p>
          <a:p>
            <a:pPr algn="l"/>
            <a:r>
              <a:rPr lang="en-US" sz="2000" dirty="0">
                <a:latin typeface="Times New Roman" panose="02020603050405020304" pitchFamily="18" charset="0"/>
                <a:cs typeface="Times New Roman" panose="02020603050405020304" pitchFamily="18" charset="0"/>
              </a:rPr>
              <a:t>Packet switching</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 name="Slide Number Placeholder 2"/>
          <p:cNvSpPr>
            <a:spLocks noGrp="1"/>
          </p:cNvSpPr>
          <p:nvPr>
            <p:ph type="sldNum" sz="quarter" idx="12"/>
          </p:nvPr>
        </p:nvSpPr>
        <p:spPr/>
        <p:txBody>
          <a:bodyPr/>
          <a:lstStyle/>
          <a:p>
            <a:fld id="{5EDE6C07-4D23-4B5F-A2CA-6DC542D0D4A5}" type="slidenum">
              <a:rPr lang="en-US" smtClean="0"/>
              <a:t>26</a:t>
            </a:fld>
            <a:endParaRPr lang="en-US"/>
          </a:p>
        </p:txBody>
      </p:sp>
    </p:spTree>
    <p:extLst>
      <p:ext uri="{BB962C8B-B14F-4D97-AF65-F5344CB8AC3E}">
        <p14:creationId xmlns:p14="http://schemas.microsoft.com/office/powerpoint/2010/main" val="21867698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39762"/>
          </a:xfrm>
        </p:spPr>
        <p:txBody>
          <a:bodyPr>
            <a:noAutofit/>
          </a:bodyPr>
          <a:lstStyle/>
          <a:p>
            <a:r>
              <a:rPr lang="en-US" sz="3200" b="1" dirty="0">
                <a:latin typeface="Times New Roman" panose="02020603050405020304" pitchFamily="18" charset="0"/>
                <a:cs typeface="Times New Roman" panose="02020603050405020304" pitchFamily="18" charset="0"/>
              </a:rPr>
              <a:t>Physical media types</a:t>
            </a:r>
            <a:endParaRPr lang="en-US" sz="32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457200" y="1096962"/>
            <a:ext cx="8229600" cy="5380038"/>
          </a:xfrm>
        </p:spPr>
        <p:txBody>
          <a:bodyPr>
            <a:normAutofit/>
          </a:bodyPr>
          <a:lstStyle/>
          <a:p>
            <a:pPr algn="l"/>
            <a:r>
              <a:rPr lang="en-US" sz="2000" b="1" dirty="0">
                <a:latin typeface="Times New Roman" panose="02020603050405020304" pitchFamily="18" charset="0"/>
                <a:cs typeface="Times New Roman" panose="02020603050405020304" pitchFamily="18" charset="0"/>
              </a:rPr>
              <a:t>Comparison of physical media</a:t>
            </a:r>
          </a:p>
          <a:p>
            <a:pPr algn="l"/>
            <a:endParaRPr lang="en-US" sz="2000" b="1" dirty="0">
              <a:latin typeface="Times New Roman" panose="02020603050405020304" pitchFamily="18" charset="0"/>
              <a:cs typeface="Times New Roman" panose="02020603050405020304" pitchFamily="18" charset="0"/>
            </a:endParaRPr>
          </a:p>
          <a:p>
            <a:pPr algn="l"/>
            <a:r>
              <a:rPr lang="en-US" sz="2000" b="1" dirty="0">
                <a:latin typeface="Times New Roman" panose="02020603050405020304" pitchFamily="18" charset="0"/>
                <a:cs typeface="Times New Roman" panose="02020603050405020304" pitchFamily="18" charset="0"/>
              </a:rPr>
              <a:t>Media- physical components- signal</a:t>
            </a:r>
          </a:p>
          <a:p>
            <a:pPr algn="l"/>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 name="Slide Number Placeholder 2"/>
          <p:cNvSpPr>
            <a:spLocks noGrp="1"/>
          </p:cNvSpPr>
          <p:nvPr>
            <p:ph type="sldNum" sz="quarter" idx="12"/>
          </p:nvPr>
        </p:nvSpPr>
        <p:spPr/>
        <p:txBody>
          <a:bodyPr/>
          <a:lstStyle/>
          <a:p>
            <a:fld id="{5EDE6C07-4D23-4B5F-A2CA-6DC542D0D4A5}" type="slidenum">
              <a:rPr lang="en-US" smtClean="0"/>
              <a:t>27</a:t>
            </a:fld>
            <a:endParaRPr lang="en-US"/>
          </a:p>
        </p:txBody>
      </p:sp>
    </p:spTree>
    <p:extLst>
      <p:ext uri="{BB962C8B-B14F-4D97-AF65-F5344CB8AC3E}">
        <p14:creationId xmlns:p14="http://schemas.microsoft.com/office/powerpoint/2010/main" val="40764191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39762"/>
          </a:xfrm>
        </p:spPr>
        <p:txBody>
          <a:bodyPr>
            <a:noAutofit/>
          </a:bodyPr>
          <a:lstStyle/>
          <a:p>
            <a:r>
              <a:rPr lang="en-US" sz="3200" b="1" dirty="0">
                <a:latin typeface="Times New Roman" panose="02020603050405020304" pitchFamily="18" charset="0"/>
                <a:cs typeface="Times New Roman" panose="02020603050405020304" pitchFamily="18" charset="0"/>
              </a:rPr>
              <a:t>Reflection question 1</a:t>
            </a:r>
            <a:endParaRPr lang="en-US" sz="32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457200" y="1096962"/>
            <a:ext cx="8229600" cy="5380038"/>
          </a:xfrm>
        </p:spPr>
        <p:txBody>
          <a:bodyPr>
            <a:normAutofit/>
          </a:bodyPr>
          <a:lstStyle/>
          <a:p>
            <a:pPr algn="l"/>
            <a:r>
              <a:rPr lang="en-US" b="0" i="0" u="none" strike="noStrike" baseline="0" dirty="0">
                <a:latin typeface="Times-Roman"/>
              </a:rPr>
              <a:t>What is the purpose of encoding?</a:t>
            </a:r>
          </a:p>
          <a:p>
            <a:pPr algn="l"/>
            <a:r>
              <a:rPr lang="en-US" b="0" i="0" u="none" strike="noStrike" baseline="0" dirty="0">
                <a:latin typeface="Times-Roman"/>
              </a:rPr>
              <a:t>A. To identify the start and stop bits in a frame</a:t>
            </a:r>
          </a:p>
          <a:p>
            <a:pPr algn="l"/>
            <a:r>
              <a:rPr lang="en-US" b="0" i="0" u="none" strike="noStrike" baseline="0" dirty="0">
                <a:latin typeface="Times-Roman"/>
              </a:rPr>
              <a:t>B. To denote the physical layer’s connectors of computers in relation to the way they </a:t>
            </a:r>
            <a:r>
              <a:rPr lang="en-IN" b="0" i="0" u="none" strike="noStrike" baseline="0" dirty="0">
                <a:latin typeface="Times-Roman"/>
              </a:rPr>
              <a:t>connect to network media</a:t>
            </a:r>
          </a:p>
          <a:p>
            <a:pPr algn="l"/>
            <a:r>
              <a:rPr lang="en-US" b="0" i="0" u="none" strike="noStrike" baseline="0" dirty="0">
                <a:latin typeface="Times-Roman"/>
              </a:rPr>
              <a:t>C. To control the way frames are placed on the media at the data link layer</a:t>
            </a:r>
          </a:p>
          <a:p>
            <a:pPr algn="l"/>
            <a:r>
              <a:rPr lang="en-US" b="0" i="0" u="none" strike="noStrike" baseline="0" dirty="0">
                <a:latin typeface="Times-Roman"/>
              </a:rPr>
              <a:t>D. To represent the data bits by using different voltages, light patterns, or electromagnetic waves as they are placed onto the physical media</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 name="Slide Number Placeholder 2"/>
          <p:cNvSpPr>
            <a:spLocks noGrp="1"/>
          </p:cNvSpPr>
          <p:nvPr>
            <p:ph type="sldNum" sz="quarter" idx="12"/>
          </p:nvPr>
        </p:nvSpPr>
        <p:spPr/>
        <p:txBody>
          <a:bodyPr/>
          <a:lstStyle/>
          <a:p>
            <a:fld id="{5EDE6C07-4D23-4B5F-A2CA-6DC542D0D4A5}" type="slidenum">
              <a:rPr lang="en-US" smtClean="0"/>
              <a:t>28</a:t>
            </a:fld>
            <a:endParaRPr lang="en-US"/>
          </a:p>
        </p:txBody>
      </p:sp>
    </p:spTree>
    <p:extLst>
      <p:ext uri="{BB962C8B-B14F-4D97-AF65-F5344CB8AC3E}">
        <p14:creationId xmlns:p14="http://schemas.microsoft.com/office/powerpoint/2010/main" val="8121927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39762"/>
          </a:xfrm>
        </p:spPr>
        <p:txBody>
          <a:bodyPr>
            <a:noAutofit/>
          </a:bodyPr>
          <a:lstStyle/>
          <a:p>
            <a:r>
              <a:rPr lang="en-US" sz="3200" b="1" dirty="0">
                <a:latin typeface="Times New Roman" panose="02020603050405020304" pitchFamily="18" charset="0"/>
                <a:cs typeface="Times New Roman" panose="02020603050405020304" pitchFamily="18" charset="0"/>
              </a:rPr>
              <a:t>Reflection question 1</a:t>
            </a:r>
            <a:endParaRPr lang="en-US" sz="32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457200" y="1096962"/>
            <a:ext cx="8229600" cy="5380038"/>
          </a:xfrm>
        </p:spPr>
        <p:txBody>
          <a:bodyPr>
            <a:normAutofit/>
          </a:bodyPr>
          <a:lstStyle/>
          <a:p>
            <a:pPr algn="l"/>
            <a:r>
              <a:rPr lang="en-US" b="0" i="0" u="none" strike="noStrike" baseline="0" dirty="0">
                <a:latin typeface="Times-Roman"/>
              </a:rPr>
              <a:t>What is the purpose of encoding?</a:t>
            </a:r>
          </a:p>
          <a:p>
            <a:pPr algn="l"/>
            <a:r>
              <a:rPr lang="en-US" b="0" i="0" u="none" strike="noStrike" baseline="0" dirty="0">
                <a:latin typeface="Times-Roman"/>
              </a:rPr>
              <a:t>A. To identify the start and stop bits in a frame</a:t>
            </a:r>
          </a:p>
          <a:p>
            <a:pPr algn="l"/>
            <a:r>
              <a:rPr lang="en-US" b="0" i="0" u="none" strike="noStrike" baseline="0" dirty="0">
                <a:latin typeface="Times-Roman"/>
              </a:rPr>
              <a:t>B. To denote the physical layer’s connectors of computers in relation to the way they </a:t>
            </a:r>
            <a:r>
              <a:rPr lang="en-IN" b="0" i="0" u="none" strike="noStrike" baseline="0" dirty="0">
                <a:latin typeface="Times-Roman"/>
              </a:rPr>
              <a:t>connect to network media</a:t>
            </a:r>
          </a:p>
          <a:p>
            <a:pPr algn="l"/>
            <a:r>
              <a:rPr lang="en-US" b="0" i="0" u="none" strike="noStrike" baseline="0" dirty="0">
                <a:latin typeface="Times-Roman"/>
              </a:rPr>
              <a:t>C. To control the way frames are placed on the media at the data link layer</a:t>
            </a:r>
          </a:p>
          <a:p>
            <a:pPr algn="l"/>
            <a:r>
              <a:rPr lang="en-US" b="0" i="0" u="none" strike="noStrike" baseline="0" dirty="0">
                <a:latin typeface="Times-Roman"/>
              </a:rPr>
              <a:t>D. </a:t>
            </a:r>
            <a:r>
              <a:rPr lang="en-US" b="1" i="0" u="none" strike="noStrike" baseline="0" dirty="0">
                <a:latin typeface="Times-Roman"/>
              </a:rPr>
              <a:t>To represent the data bits by using different voltages, light patterns, or electromagnetic waves as they are placed onto the physical media</a:t>
            </a:r>
            <a:endParaRPr lang="en-US" b="1"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 name="Slide Number Placeholder 2"/>
          <p:cNvSpPr>
            <a:spLocks noGrp="1"/>
          </p:cNvSpPr>
          <p:nvPr>
            <p:ph type="sldNum" sz="quarter" idx="12"/>
          </p:nvPr>
        </p:nvSpPr>
        <p:spPr/>
        <p:txBody>
          <a:bodyPr/>
          <a:lstStyle/>
          <a:p>
            <a:fld id="{5EDE6C07-4D23-4B5F-A2CA-6DC542D0D4A5}" type="slidenum">
              <a:rPr lang="en-US" smtClean="0"/>
              <a:t>29</a:t>
            </a:fld>
            <a:endParaRPr lang="en-US"/>
          </a:p>
        </p:txBody>
      </p:sp>
    </p:spTree>
    <p:extLst>
      <p:ext uri="{BB962C8B-B14F-4D97-AF65-F5344CB8AC3E}">
        <p14:creationId xmlns:p14="http://schemas.microsoft.com/office/powerpoint/2010/main" val="1171106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39762"/>
          </a:xfrm>
        </p:spPr>
        <p:txBody>
          <a:bodyPr>
            <a:noAutofit/>
          </a:bodyPr>
          <a:lstStyle/>
          <a:p>
            <a:r>
              <a:rPr lang="en-US" sz="3200" b="1" dirty="0">
                <a:latin typeface="Times New Roman" panose="02020603050405020304" pitchFamily="18" charset="0"/>
                <a:cs typeface="Times New Roman" panose="02020603050405020304" pitchFamily="18" charset="0"/>
              </a:rPr>
              <a:t>Purpose</a:t>
            </a:r>
            <a:endParaRPr lang="en-US" sz="32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457200" y="1173162"/>
            <a:ext cx="8229600" cy="5303838"/>
          </a:xfrm>
        </p:spPr>
        <p:txBody>
          <a:bodyPr>
            <a:normAutofit/>
          </a:bodyPr>
          <a:lstStyle/>
          <a:p>
            <a:pPr algn="l"/>
            <a:r>
              <a:rPr lang="en-US" sz="2000" b="0" i="0" u="none" strike="noStrike" baseline="0" dirty="0">
                <a:latin typeface="Times-Roman"/>
              </a:rPr>
              <a:t>The role of the OSI physical layer is to encode the binary digits that represent data link layer frames into signals and to transmit and receive these signals across the physical media—copper wires, optical fiber, and wireless—that connect network devices</a:t>
            </a:r>
          </a:p>
          <a:p>
            <a:pPr algn="l"/>
            <a:endParaRPr lang="en-US" sz="2000" dirty="0">
              <a:latin typeface="Times-Roman"/>
            </a:endParaRPr>
          </a:p>
          <a:p>
            <a:pPr algn="l"/>
            <a:r>
              <a:rPr lang="en-US" sz="2000" b="0" i="0" u="none" strike="noStrike" baseline="0" dirty="0">
                <a:latin typeface="Times-Roman"/>
              </a:rPr>
              <a:t>These bits must travel over a </a:t>
            </a:r>
            <a:r>
              <a:rPr lang="en-US" sz="2000" b="1" i="1" u="none" strike="noStrike" baseline="0" dirty="0">
                <a:latin typeface="Times-BoldItalic"/>
              </a:rPr>
              <a:t>physical medium</a:t>
            </a:r>
            <a:endParaRPr lang="en-US" sz="2000" b="1" i="1" u="none" strike="noStrike" baseline="0" dirty="0">
              <a:latin typeface="Times-Roman"/>
            </a:endParaRPr>
          </a:p>
          <a:p>
            <a:pPr algn="l"/>
            <a:endParaRPr lang="en-US" sz="2000" b="1" i="1" dirty="0">
              <a:latin typeface="Times-Roman"/>
            </a:endParaRPr>
          </a:p>
          <a:p>
            <a:pPr algn="l"/>
            <a:r>
              <a:rPr lang="en-US" sz="2000" b="0" i="0" u="none" strike="noStrike" baseline="0" dirty="0">
                <a:latin typeface="Times-Roman"/>
              </a:rPr>
              <a:t>The physical medium is capable of conducting a </a:t>
            </a:r>
            <a:r>
              <a:rPr lang="en-US" sz="2000" b="1" i="1" u="none" strike="noStrike" baseline="0" dirty="0">
                <a:latin typeface="Times-BoldItalic"/>
              </a:rPr>
              <a:t>signal </a:t>
            </a:r>
            <a:r>
              <a:rPr lang="en-US" sz="2000" b="0" i="0" u="none" strike="noStrike" baseline="0" dirty="0">
                <a:latin typeface="Times-Roman"/>
              </a:rPr>
              <a:t>in the form of voltage, light, or radio waves from one device to another.</a:t>
            </a:r>
            <a:endParaRPr lang="en-US" sz="2000" dirty="0"/>
          </a:p>
          <a:p>
            <a:endParaRPr lang="en-US" sz="2000" dirty="0"/>
          </a:p>
          <a:p>
            <a:pPr algn="l"/>
            <a:r>
              <a:rPr lang="en-IN" sz="2000" b="0" i="0" u="none" strike="noStrike" baseline="0" dirty="0">
                <a:latin typeface="Times-Roman"/>
              </a:rPr>
              <a:t>the physical layer </a:t>
            </a:r>
            <a:r>
              <a:rPr lang="en-IN" sz="2000" b="1" i="1" u="none" strike="noStrike" baseline="0" dirty="0">
                <a:latin typeface="Times-BoldItalic"/>
              </a:rPr>
              <a:t>encodes </a:t>
            </a:r>
            <a:r>
              <a:rPr lang="en-US" sz="2000" b="0" i="0" u="none" strike="noStrike" baseline="0" dirty="0">
                <a:latin typeface="Times-Roman"/>
              </a:rPr>
              <a:t>the logical frame with patterns of data that will make it recognizable to the device that will pick it up on the other end of the medium.</a:t>
            </a:r>
            <a:endParaRPr lang="en-US" sz="2000"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 name="Slide Number Placeholder 2"/>
          <p:cNvSpPr>
            <a:spLocks noGrp="1"/>
          </p:cNvSpPr>
          <p:nvPr>
            <p:ph type="sldNum" sz="quarter" idx="12"/>
          </p:nvPr>
        </p:nvSpPr>
        <p:spPr/>
        <p:txBody>
          <a:bodyPr/>
          <a:lstStyle/>
          <a:p>
            <a:fld id="{5EDE6C07-4D23-4B5F-A2CA-6DC542D0D4A5}" type="slidenum">
              <a:rPr lang="en-US" smtClean="0"/>
              <a:t>3</a:t>
            </a:fld>
            <a:endParaRPr lang="en-US"/>
          </a:p>
        </p:txBody>
      </p:sp>
    </p:spTree>
    <p:extLst>
      <p:ext uri="{BB962C8B-B14F-4D97-AF65-F5344CB8AC3E}">
        <p14:creationId xmlns:p14="http://schemas.microsoft.com/office/powerpoint/2010/main" val="30302069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39762"/>
          </a:xfrm>
        </p:spPr>
        <p:txBody>
          <a:bodyPr>
            <a:noAutofit/>
          </a:bodyPr>
          <a:lstStyle/>
          <a:p>
            <a:r>
              <a:rPr lang="en-US" sz="3200" b="1" dirty="0">
                <a:latin typeface="Times New Roman" panose="02020603050405020304" pitchFamily="18" charset="0"/>
                <a:cs typeface="Times New Roman" panose="02020603050405020304" pitchFamily="18" charset="0"/>
              </a:rPr>
              <a:t>Reflection question 2</a:t>
            </a:r>
            <a:endParaRPr lang="en-US" sz="32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457200" y="1096962"/>
            <a:ext cx="8229600" cy="5380038"/>
          </a:xfrm>
        </p:spPr>
        <p:txBody>
          <a:bodyPr>
            <a:normAutofit/>
          </a:bodyPr>
          <a:lstStyle/>
          <a:p>
            <a:pPr algn="l"/>
            <a:r>
              <a:rPr lang="en-US" b="0" i="0" u="none" strike="noStrike" baseline="0" dirty="0">
                <a:latin typeface="Times-Roman"/>
              </a:rPr>
              <a:t>What best describes the purpose of the physical layer?</a:t>
            </a:r>
          </a:p>
          <a:p>
            <a:pPr algn="l"/>
            <a:r>
              <a:rPr lang="en-US" b="0" i="0" u="none" strike="noStrike" baseline="0" dirty="0">
                <a:latin typeface="Times-Roman"/>
              </a:rPr>
              <a:t>A. Ensures reliable transmission of data across a physical link</a:t>
            </a:r>
          </a:p>
          <a:p>
            <a:pPr algn="l"/>
            <a:r>
              <a:rPr lang="en-US" b="0" i="0" u="none" strike="noStrike" baseline="0" dirty="0">
                <a:latin typeface="Times-Roman"/>
              </a:rPr>
              <a:t>B. Determines connectivity and path selection between two end systems</a:t>
            </a:r>
          </a:p>
          <a:p>
            <a:pPr algn="l"/>
            <a:r>
              <a:rPr lang="en-US" b="0" i="0" u="none" strike="noStrike" baseline="0" dirty="0">
                <a:latin typeface="Times-Roman"/>
              </a:rPr>
              <a:t>C. Establishes the physical addressing, networking topology, and media access</a:t>
            </a:r>
          </a:p>
          <a:p>
            <a:pPr algn="l"/>
            <a:r>
              <a:rPr lang="en-US" b="0" i="0" u="none" strike="noStrike" baseline="0" dirty="0">
                <a:latin typeface="Times-Roman"/>
              </a:rPr>
              <a:t>D. Defines the functional specifications for links between end systems and the electrical, </a:t>
            </a:r>
            <a:r>
              <a:rPr lang="en-IN" b="0" i="0" u="none" strike="noStrike" baseline="0" dirty="0">
                <a:latin typeface="Times-Roman"/>
              </a:rPr>
              <a:t>optical, and radio signals</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 name="Slide Number Placeholder 2"/>
          <p:cNvSpPr>
            <a:spLocks noGrp="1"/>
          </p:cNvSpPr>
          <p:nvPr>
            <p:ph type="sldNum" sz="quarter" idx="12"/>
          </p:nvPr>
        </p:nvSpPr>
        <p:spPr/>
        <p:txBody>
          <a:bodyPr/>
          <a:lstStyle/>
          <a:p>
            <a:fld id="{5EDE6C07-4D23-4B5F-A2CA-6DC542D0D4A5}" type="slidenum">
              <a:rPr lang="en-US" smtClean="0"/>
              <a:t>30</a:t>
            </a:fld>
            <a:endParaRPr lang="en-US"/>
          </a:p>
        </p:txBody>
      </p:sp>
    </p:spTree>
    <p:extLst>
      <p:ext uri="{BB962C8B-B14F-4D97-AF65-F5344CB8AC3E}">
        <p14:creationId xmlns:p14="http://schemas.microsoft.com/office/powerpoint/2010/main" val="33233649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39762"/>
          </a:xfrm>
        </p:spPr>
        <p:txBody>
          <a:bodyPr>
            <a:noAutofit/>
          </a:bodyPr>
          <a:lstStyle/>
          <a:p>
            <a:r>
              <a:rPr lang="en-US" sz="3200" b="1" dirty="0">
                <a:latin typeface="Times New Roman" panose="02020603050405020304" pitchFamily="18" charset="0"/>
                <a:cs typeface="Times New Roman" panose="02020603050405020304" pitchFamily="18" charset="0"/>
              </a:rPr>
              <a:t>Reflection question 2</a:t>
            </a:r>
            <a:endParaRPr lang="en-US" sz="32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457200" y="1096962"/>
            <a:ext cx="8229600" cy="5380038"/>
          </a:xfrm>
        </p:spPr>
        <p:txBody>
          <a:bodyPr>
            <a:normAutofit/>
          </a:bodyPr>
          <a:lstStyle/>
          <a:p>
            <a:pPr algn="l"/>
            <a:r>
              <a:rPr lang="en-US" b="0" i="0" u="none" strike="noStrike" baseline="0" dirty="0">
                <a:latin typeface="Times-Roman"/>
              </a:rPr>
              <a:t>What best describes the purpose of the physical layer?</a:t>
            </a:r>
          </a:p>
          <a:p>
            <a:pPr algn="l"/>
            <a:r>
              <a:rPr lang="en-US" b="0" i="0" u="none" strike="noStrike" baseline="0" dirty="0">
                <a:latin typeface="Times-Roman"/>
              </a:rPr>
              <a:t>A. </a:t>
            </a:r>
            <a:r>
              <a:rPr lang="en-US" b="1" i="0" u="none" strike="noStrike" baseline="0" dirty="0">
                <a:latin typeface="Times-Roman"/>
              </a:rPr>
              <a:t>Ensures reliable transmission of data across a physical link</a:t>
            </a:r>
          </a:p>
          <a:p>
            <a:pPr algn="l"/>
            <a:r>
              <a:rPr lang="en-US" b="0" i="0" u="none" strike="noStrike" baseline="0" dirty="0">
                <a:latin typeface="Times-Roman"/>
              </a:rPr>
              <a:t>B. Determines connectivity and path selection between two end systems</a:t>
            </a:r>
          </a:p>
          <a:p>
            <a:pPr algn="l"/>
            <a:r>
              <a:rPr lang="en-US" b="0" i="0" u="none" strike="noStrike" baseline="0" dirty="0">
                <a:latin typeface="Times-Roman"/>
              </a:rPr>
              <a:t>C. Establishes the physical addressing, networking topology, and media access</a:t>
            </a:r>
          </a:p>
          <a:p>
            <a:pPr algn="l"/>
            <a:r>
              <a:rPr lang="en-US" b="0" i="0" u="none" strike="noStrike" baseline="0" dirty="0">
                <a:latin typeface="Times-Roman"/>
              </a:rPr>
              <a:t>D. </a:t>
            </a:r>
            <a:r>
              <a:rPr lang="en-US" i="0" u="none" strike="noStrike" baseline="0" dirty="0">
                <a:latin typeface="Times-Roman"/>
              </a:rPr>
              <a:t>Defines the functional specifications for links between end systems and the electrical, </a:t>
            </a:r>
            <a:r>
              <a:rPr lang="en-IN" i="0" u="none" strike="noStrike" baseline="0" dirty="0">
                <a:latin typeface="Times-Roman"/>
              </a:rPr>
              <a:t>optical, and radio signals</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 name="Slide Number Placeholder 2"/>
          <p:cNvSpPr>
            <a:spLocks noGrp="1"/>
          </p:cNvSpPr>
          <p:nvPr>
            <p:ph type="sldNum" sz="quarter" idx="12"/>
          </p:nvPr>
        </p:nvSpPr>
        <p:spPr/>
        <p:txBody>
          <a:bodyPr/>
          <a:lstStyle/>
          <a:p>
            <a:fld id="{5EDE6C07-4D23-4B5F-A2CA-6DC542D0D4A5}" type="slidenum">
              <a:rPr lang="en-US" smtClean="0"/>
              <a:t>31</a:t>
            </a:fld>
            <a:endParaRPr lang="en-US"/>
          </a:p>
        </p:txBody>
      </p:sp>
    </p:spTree>
    <p:extLst>
      <p:ext uri="{BB962C8B-B14F-4D97-AF65-F5344CB8AC3E}">
        <p14:creationId xmlns:p14="http://schemas.microsoft.com/office/powerpoint/2010/main" val="13183956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39762"/>
          </a:xfrm>
        </p:spPr>
        <p:txBody>
          <a:bodyPr>
            <a:noAutofit/>
          </a:bodyPr>
          <a:lstStyle/>
          <a:p>
            <a:r>
              <a:rPr lang="en-US" sz="3200" b="1" dirty="0">
                <a:latin typeface="Times New Roman" panose="02020603050405020304" pitchFamily="18" charset="0"/>
                <a:cs typeface="Times New Roman" panose="02020603050405020304" pitchFamily="18" charset="0"/>
              </a:rPr>
              <a:t>Reflection question 3</a:t>
            </a:r>
            <a:endParaRPr lang="en-US" sz="32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457200" y="1096962"/>
            <a:ext cx="8229600" cy="5380038"/>
          </a:xfrm>
        </p:spPr>
        <p:txBody>
          <a:bodyPr>
            <a:normAutofit/>
          </a:bodyPr>
          <a:lstStyle/>
          <a:p>
            <a:pPr algn="l"/>
            <a:r>
              <a:rPr lang="en-IN" b="0" i="0" u="none" strike="noStrike" baseline="0" dirty="0">
                <a:latin typeface="Times-Roman"/>
              </a:rPr>
              <a:t>What is synchronization?</a:t>
            </a:r>
          </a:p>
          <a:p>
            <a:pPr algn="l"/>
            <a:r>
              <a:rPr lang="en-US" b="0" i="0" u="none" strike="noStrike" baseline="0" dirty="0">
                <a:latin typeface="Times-Roman"/>
              </a:rPr>
              <a:t>A. Keeping the correct time of day on all network machines</a:t>
            </a:r>
          </a:p>
          <a:p>
            <a:pPr algn="l"/>
            <a:r>
              <a:rPr lang="en-US" b="0" i="0" u="none" strike="noStrike" baseline="0" dirty="0">
                <a:latin typeface="Times-Roman"/>
              </a:rPr>
              <a:t>B. The timing mechanism devices use when transmitting data</a:t>
            </a:r>
          </a:p>
          <a:p>
            <a:pPr algn="l"/>
            <a:r>
              <a:rPr lang="en-US" b="0" i="0" u="none" strike="noStrike" baseline="0" dirty="0">
                <a:latin typeface="Times-Roman"/>
              </a:rPr>
              <a:t>C. Devices processing bits to the data link layer at the same speed</a:t>
            </a:r>
          </a:p>
          <a:p>
            <a:pPr algn="l"/>
            <a:r>
              <a:rPr lang="en-US" b="0" i="0" u="none" strike="noStrike" baseline="0" dirty="0">
                <a:latin typeface="Times-Roman"/>
              </a:rPr>
              <a:t>D. Constant bit times throughout the network</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 name="Slide Number Placeholder 2"/>
          <p:cNvSpPr>
            <a:spLocks noGrp="1"/>
          </p:cNvSpPr>
          <p:nvPr>
            <p:ph type="sldNum" sz="quarter" idx="12"/>
          </p:nvPr>
        </p:nvSpPr>
        <p:spPr/>
        <p:txBody>
          <a:bodyPr/>
          <a:lstStyle/>
          <a:p>
            <a:fld id="{5EDE6C07-4D23-4B5F-A2CA-6DC542D0D4A5}" type="slidenum">
              <a:rPr lang="en-US" smtClean="0"/>
              <a:t>32</a:t>
            </a:fld>
            <a:endParaRPr lang="en-US"/>
          </a:p>
        </p:txBody>
      </p:sp>
    </p:spTree>
    <p:extLst>
      <p:ext uri="{BB962C8B-B14F-4D97-AF65-F5344CB8AC3E}">
        <p14:creationId xmlns:p14="http://schemas.microsoft.com/office/powerpoint/2010/main" val="28791348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39762"/>
          </a:xfrm>
        </p:spPr>
        <p:txBody>
          <a:bodyPr>
            <a:noAutofit/>
          </a:bodyPr>
          <a:lstStyle/>
          <a:p>
            <a:r>
              <a:rPr lang="en-US" sz="3200" b="1" dirty="0">
                <a:latin typeface="Times New Roman" panose="02020603050405020304" pitchFamily="18" charset="0"/>
                <a:cs typeface="Times New Roman" panose="02020603050405020304" pitchFamily="18" charset="0"/>
              </a:rPr>
              <a:t>Reflection question 3</a:t>
            </a:r>
            <a:endParaRPr lang="en-US" sz="32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457200" y="1096962"/>
            <a:ext cx="8229600" cy="5380038"/>
          </a:xfrm>
        </p:spPr>
        <p:txBody>
          <a:bodyPr>
            <a:normAutofit/>
          </a:bodyPr>
          <a:lstStyle/>
          <a:p>
            <a:pPr algn="l"/>
            <a:r>
              <a:rPr lang="en-IN" b="0" i="0" u="none" strike="noStrike" baseline="0" dirty="0">
                <a:latin typeface="Times-Roman"/>
              </a:rPr>
              <a:t>What is synchronization?</a:t>
            </a:r>
          </a:p>
          <a:p>
            <a:pPr algn="l"/>
            <a:r>
              <a:rPr lang="en-US" b="0" i="0" u="none" strike="noStrike" baseline="0" dirty="0">
                <a:latin typeface="Times-Roman"/>
              </a:rPr>
              <a:t>A. Keeping the correct time of day on all network machines</a:t>
            </a:r>
          </a:p>
          <a:p>
            <a:pPr algn="l"/>
            <a:r>
              <a:rPr lang="en-US" b="0" i="0" u="none" strike="noStrike" baseline="0" dirty="0">
                <a:latin typeface="Times-Roman"/>
              </a:rPr>
              <a:t>B. </a:t>
            </a:r>
            <a:r>
              <a:rPr lang="en-US" b="1" i="0" u="none" strike="noStrike" baseline="0" dirty="0">
                <a:latin typeface="Times-Roman"/>
              </a:rPr>
              <a:t>The timing mechanism devices use when transmitting data</a:t>
            </a:r>
          </a:p>
          <a:p>
            <a:pPr algn="l"/>
            <a:r>
              <a:rPr lang="en-US" b="0" i="0" u="none" strike="noStrike" baseline="0" dirty="0">
                <a:latin typeface="Times-Roman"/>
              </a:rPr>
              <a:t>C. Devices processing bits to the data link layer at the same speed</a:t>
            </a:r>
          </a:p>
          <a:p>
            <a:pPr algn="l"/>
            <a:r>
              <a:rPr lang="en-US" b="0" i="0" u="none" strike="noStrike" baseline="0" dirty="0">
                <a:latin typeface="Times-Roman"/>
              </a:rPr>
              <a:t>D. Constant bit times throughout the network</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 name="Slide Number Placeholder 2"/>
          <p:cNvSpPr>
            <a:spLocks noGrp="1"/>
          </p:cNvSpPr>
          <p:nvPr>
            <p:ph type="sldNum" sz="quarter" idx="12"/>
          </p:nvPr>
        </p:nvSpPr>
        <p:spPr/>
        <p:txBody>
          <a:bodyPr/>
          <a:lstStyle/>
          <a:p>
            <a:fld id="{5EDE6C07-4D23-4B5F-A2CA-6DC542D0D4A5}" type="slidenum">
              <a:rPr lang="en-US" smtClean="0"/>
              <a:t>33</a:t>
            </a:fld>
            <a:endParaRPr lang="en-US"/>
          </a:p>
        </p:txBody>
      </p:sp>
    </p:spTree>
    <p:extLst>
      <p:ext uri="{BB962C8B-B14F-4D97-AF65-F5344CB8AC3E}">
        <p14:creationId xmlns:p14="http://schemas.microsoft.com/office/powerpoint/2010/main" val="35021798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44AC4-1873-496E-A29B-C88B78FAE01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EFDE00E-7AF5-46DA-82FE-078209E4C6E0}"/>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491EC3B8-99E1-44C3-9457-521BA41D60AA}"/>
              </a:ext>
            </a:extLst>
          </p:cNvPr>
          <p:cNvSpPr>
            <a:spLocks noGrp="1"/>
          </p:cNvSpPr>
          <p:nvPr>
            <p:ph type="sldNum" sz="quarter" idx="12"/>
          </p:nvPr>
        </p:nvSpPr>
        <p:spPr/>
        <p:txBody>
          <a:bodyPr/>
          <a:lstStyle/>
          <a:p>
            <a:fld id="{5EDE6C07-4D23-4B5F-A2CA-6DC542D0D4A5}" type="slidenum">
              <a:rPr lang="en-US" smtClean="0"/>
              <a:t>34</a:t>
            </a:fld>
            <a:endParaRPr lang="en-US"/>
          </a:p>
        </p:txBody>
      </p:sp>
    </p:spTree>
    <p:extLst>
      <p:ext uri="{BB962C8B-B14F-4D97-AF65-F5344CB8AC3E}">
        <p14:creationId xmlns:p14="http://schemas.microsoft.com/office/powerpoint/2010/main" val="25796983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39762"/>
          </a:xfrm>
        </p:spPr>
        <p:txBody>
          <a:bodyPr>
            <a:noAutofit/>
          </a:bodyPr>
          <a:lstStyle/>
          <a:p>
            <a:r>
              <a:rPr lang="en-US" sz="3200" b="1" dirty="0">
                <a:latin typeface="Times New Roman" panose="02020603050405020304" pitchFamily="18" charset="0"/>
                <a:cs typeface="Times New Roman" panose="02020603050405020304" pitchFamily="18" charset="0"/>
              </a:rPr>
              <a:t>Physical media  and its types</a:t>
            </a:r>
            <a:endParaRPr lang="en-US" sz="32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457200" y="1096962"/>
            <a:ext cx="8229600" cy="5380038"/>
          </a:xfrm>
        </p:spPr>
        <p:txBody>
          <a:bodyPr>
            <a:normAutofit/>
          </a:bodyPr>
          <a:lstStyle/>
          <a:p>
            <a:pPr algn="l"/>
            <a:r>
              <a:rPr lang="en-US" sz="1800" b="0" i="0" u="none" strike="noStrike" baseline="0" dirty="0">
                <a:latin typeface="Times-Roman"/>
              </a:rPr>
              <a:t>The physical layer is concerned with network media and signaling. This layer produces the representation and groupings of bits as voltages, radio frequencies, or light pulses. </a:t>
            </a:r>
          </a:p>
          <a:p>
            <a:pPr algn="l"/>
            <a:r>
              <a:rPr lang="en-US" sz="1800" b="0" i="0" u="none" strike="noStrike" baseline="0" dirty="0">
                <a:latin typeface="Times-Roman"/>
              </a:rPr>
              <a:t>Various</a:t>
            </a:r>
            <a:r>
              <a:rPr lang="en-US" sz="1800" dirty="0">
                <a:latin typeface="Times-Roman"/>
              </a:rPr>
              <a:t> </a:t>
            </a:r>
            <a:r>
              <a:rPr lang="en-US" sz="1800" b="0" i="0" u="none" strike="noStrike" baseline="0" dirty="0">
                <a:latin typeface="Times-Roman"/>
              </a:rPr>
              <a:t>standards organizations have contributed to the definition of the physical, electrical, and mechanical properties of the media available for different data communications</a:t>
            </a:r>
          </a:p>
          <a:p>
            <a:pPr algn="l"/>
            <a:r>
              <a:rPr lang="en-US" sz="1800" dirty="0">
                <a:latin typeface="Times-Roman"/>
              </a:rPr>
              <a:t>Types:</a:t>
            </a:r>
          </a:p>
          <a:p>
            <a:pPr algn="l"/>
            <a:r>
              <a:rPr lang="en-US" sz="1800" dirty="0">
                <a:latin typeface="Times-Roman"/>
              </a:rPr>
              <a:t>Copper</a:t>
            </a:r>
          </a:p>
          <a:p>
            <a:pPr algn="l"/>
            <a:r>
              <a:rPr lang="en-US" sz="1800" dirty="0">
                <a:latin typeface="Times-Roman"/>
              </a:rPr>
              <a:t>Fiber </a:t>
            </a:r>
          </a:p>
          <a:p>
            <a:pPr algn="l"/>
            <a:r>
              <a:rPr lang="en-US" sz="1800" dirty="0" err="1">
                <a:latin typeface="Times-Roman"/>
              </a:rPr>
              <a:t>Wireles</a:t>
            </a:r>
            <a:endParaRPr lang="en-US" sz="1800" dirty="0">
              <a:latin typeface="Times-Roman"/>
            </a:endParaRPr>
          </a:p>
          <a:p>
            <a:pPr algn="l"/>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 name="Slide Number Placeholder 2"/>
          <p:cNvSpPr>
            <a:spLocks noGrp="1"/>
          </p:cNvSpPr>
          <p:nvPr>
            <p:ph type="sldNum" sz="quarter" idx="12"/>
          </p:nvPr>
        </p:nvSpPr>
        <p:spPr/>
        <p:txBody>
          <a:bodyPr/>
          <a:lstStyle/>
          <a:p>
            <a:fld id="{5EDE6C07-4D23-4B5F-A2CA-6DC542D0D4A5}" type="slidenum">
              <a:rPr lang="en-US" smtClean="0"/>
              <a:t>35</a:t>
            </a:fld>
            <a:endParaRPr lang="en-US"/>
          </a:p>
        </p:txBody>
      </p:sp>
    </p:spTree>
    <p:extLst>
      <p:ext uri="{BB962C8B-B14F-4D97-AF65-F5344CB8AC3E}">
        <p14:creationId xmlns:p14="http://schemas.microsoft.com/office/powerpoint/2010/main" val="24170656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39762"/>
          </a:xfrm>
        </p:spPr>
        <p:txBody>
          <a:bodyPr>
            <a:noAutofit/>
          </a:bodyPr>
          <a:lstStyle/>
          <a:p>
            <a:r>
              <a:rPr lang="en-US" sz="3200" b="1" dirty="0">
                <a:latin typeface="Times New Roman" panose="02020603050405020304" pitchFamily="18" charset="0"/>
                <a:cs typeface="Times New Roman" panose="02020603050405020304" pitchFamily="18" charset="0"/>
              </a:rPr>
              <a:t>Physical media  and its types</a:t>
            </a:r>
            <a:endParaRPr lang="en-US" sz="32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457200" y="1096962"/>
            <a:ext cx="8229600" cy="5380038"/>
          </a:xfrm>
        </p:spPr>
        <p:txBody>
          <a:bodyPr>
            <a:normAutofit/>
          </a:bodyPr>
          <a:lstStyle/>
          <a:p>
            <a:pPr algn="l"/>
            <a:r>
              <a:rPr lang="en-US" sz="2000" dirty="0">
                <a:latin typeface="Times New Roman" panose="02020603050405020304" pitchFamily="18" charset="0"/>
                <a:cs typeface="Times New Roman" panose="02020603050405020304" pitchFamily="18" charset="0"/>
              </a:rPr>
              <a:t>Copper Media:</a:t>
            </a:r>
          </a:p>
          <a:p>
            <a:pPr algn="l"/>
            <a:r>
              <a:rPr lang="en-IN" sz="2000" b="0" i="0" u="none" strike="noStrike" baseline="0" dirty="0">
                <a:latin typeface="Times New Roman" panose="02020603050405020304" pitchFamily="18" charset="0"/>
                <a:cs typeface="Times New Roman" panose="02020603050405020304" pitchFamily="18" charset="0"/>
              </a:rPr>
              <a:t>Copper is the </a:t>
            </a:r>
            <a:r>
              <a:rPr lang="en-US" sz="2000" b="0" i="0" u="none" strike="noStrike" baseline="0" dirty="0">
                <a:latin typeface="Times New Roman" panose="02020603050405020304" pitchFamily="18" charset="0"/>
                <a:cs typeface="Times New Roman" panose="02020603050405020304" pitchFamily="18" charset="0"/>
              </a:rPr>
              <a:t>most common medium for connecting network devices. Copper connects hosts to devices such as routers, switches, and hubs within a LAN.</a:t>
            </a:r>
          </a:p>
          <a:p>
            <a:pPr algn="l"/>
            <a:endParaRPr lang="en-US" sz="2000" dirty="0">
              <a:latin typeface="Times New Roman" panose="02020603050405020304" pitchFamily="18" charset="0"/>
              <a:cs typeface="Times New Roman" panose="02020603050405020304" pitchFamily="18" charset="0"/>
            </a:endParaRPr>
          </a:p>
          <a:p>
            <a:pPr algn="l"/>
            <a:r>
              <a:rPr lang="en-IN" sz="2000" b="0" i="0" u="none" strike="noStrike" baseline="0" dirty="0">
                <a:latin typeface="Times New Roman" panose="02020603050405020304" pitchFamily="18" charset="0"/>
                <a:cs typeface="Times New Roman" panose="02020603050405020304" pitchFamily="18" charset="0"/>
              </a:rPr>
              <a:t>Copper media has standards defined for</a:t>
            </a:r>
          </a:p>
          <a:p>
            <a:pPr algn="l"/>
            <a:r>
              <a:rPr lang="en-IN" sz="2000" b="0" i="0" u="none" strike="noStrike" baseline="0" dirty="0">
                <a:latin typeface="Times New Roman" panose="02020603050405020304" pitchFamily="18" charset="0"/>
                <a:cs typeface="Times New Roman" panose="02020603050405020304" pitchFamily="18" charset="0"/>
              </a:rPr>
              <a:t>each of the following</a:t>
            </a:r>
          </a:p>
          <a:p>
            <a:pPr algn="l"/>
            <a:r>
              <a:rPr lang="en-US" sz="2000" b="0" i="0" u="none" strike="noStrike" baseline="0" dirty="0">
                <a:latin typeface="Times New Roman" panose="02020603050405020304" pitchFamily="18" charset="0"/>
                <a:cs typeface="Times New Roman" panose="02020603050405020304" pitchFamily="18" charset="0"/>
              </a:rPr>
              <a:t>■ Type of copper cabling used</a:t>
            </a:r>
          </a:p>
          <a:p>
            <a:pPr algn="l"/>
            <a:r>
              <a:rPr lang="en-IN" sz="2000" b="0" i="0" u="none" strike="noStrike" baseline="0" dirty="0">
                <a:latin typeface="Times New Roman" panose="02020603050405020304" pitchFamily="18" charset="0"/>
                <a:cs typeface="Times New Roman" panose="02020603050405020304" pitchFamily="18" charset="0"/>
              </a:rPr>
              <a:t>■ Bandwidth of the communication</a:t>
            </a:r>
          </a:p>
          <a:p>
            <a:pPr algn="l"/>
            <a:r>
              <a:rPr lang="en-IN" sz="2000" b="0" i="0" u="none" strike="noStrike" baseline="0" dirty="0">
                <a:latin typeface="Times New Roman" panose="02020603050405020304" pitchFamily="18" charset="0"/>
                <a:cs typeface="Times New Roman" panose="02020603050405020304" pitchFamily="18" charset="0"/>
              </a:rPr>
              <a:t>■ Type of connectors used</a:t>
            </a:r>
          </a:p>
          <a:p>
            <a:pPr algn="l"/>
            <a:r>
              <a:rPr lang="en-US" sz="2000" b="0" i="0" u="none" strike="noStrike" baseline="0" dirty="0">
                <a:latin typeface="Times New Roman" panose="02020603050405020304" pitchFamily="18" charset="0"/>
                <a:cs typeface="Times New Roman" panose="02020603050405020304" pitchFamily="18" charset="0"/>
              </a:rPr>
              <a:t>■ Pinout and color codes of connections to the media</a:t>
            </a:r>
          </a:p>
          <a:p>
            <a:pPr algn="l"/>
            <a:r>
              <a:rPr lang="en-US" sz="2000" b="0" i="0" u="none" strike="noStrike" baseline="0" dirty="0">
                <a:latin typeface="Times New Roman" panose="02020603050405020304" pitchFamily="18" charset="0"/>
                <a:cs typeface="Times New Roman" panose="02020603050405020304" pitchFamily="18" charset="0"/>
              </a:rPr>
              <a:t>■ Maximum distance of the media</a:t>
            </a:r>
          </a:p>
          <a:p>
            <a:pPr algn="l"/>
            <a:endParaRPr lang="en-US" sz="1800" dirty="0">
              <a:latin typeface="Times-Roman"/>
            </a:endParaRPr>
          </a:p>
          <a:p>
            <a:pPr algn="l"/>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 name="Slide Number Placeholder 2"/>
          <p:cNvSpPr>
            <a:spLocks noGrp="1"/>
          </p:cNvSpPr>
          <p:nvPr>
            <p:ph type="sldNum" sz="quarter" idx="12"/>
          </p:nvPr>
        </p:nvSpPr>
        <p:spPr/>
        <p:txBody>
          <a:bodyPr/>
          <a:lstStyle/>
          <a:p>
            <a:fld id="{5EDE6C07-4D23-4B5F-A2CA-6DC542D0D4A5}" type="slidenum">
              <a:rPr lang="en-US" smtClean="0"/>
              <a:t>36</a:t>
            </a:fld>
            <a:endParaRPr lang="en-US"/>
          </a:p>
        </p:txBody>
      </p:sp>
    </p:spTree>
    <p:extLst>
      <p:ext uri="{BB962C8B-B14F-4D97-AF65-F5344CB8AC3E}">
        <p14:creationId xmlns:p14="http://schemas.microsoft.com/office/powerpoint/2010/main" val="38295553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39762"/>
          </a:xfrm>
        </p:spPr>
        <p:txBody>
          <a:bodyPr>
            <a:noAutofit/>
          </a:bodyPr>
          <a:lstStyle/>
          <a:p>
            <a:r>
              <a:rPr lang="en-US" sz="3200" b="1" dirty="0">
                <a:latin typeface="Times New Roman" panose="02020603050405020304" pitchFamily="18" charset="0"/>
                <a:cs typeface="Times New Roman" panose="02020603050405020304" pitchFamily="18" charset="0"/>
              </a:rPr>
              <a:t>Physical media  and its types</a:t>
            </a:r>
            <a:endParaRPr lang="en-US" sz="32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457200" y="1096962"/>
            <a:ext cx="8229600" cy="5380038"/>
          </a:xfrm>
        </p:spPr>
        <p:txBody>
          <a:bodyPr>
            <a:normAutofit/>
          </a:bodyPr>
          <a:lstStyle/>
          <a:p>
            <a:pPr algn="l"/>
            <a:r>
              <a:rPr lang="en-US" sz="2000" dirty="0">
                <a:latin typeface="Times New Roman" panose="02020603050405020304" pitchFamily="18" charset="0"/>
                <a:cs typeface="Times New Roman" panose="02020603050405020304" pitchFamily="18" charset="0"/>
              </a:rPr>
              <a:t>Copper Media:</a:t>
            </a:r>
          </a:p>
          <a:p>
            <a:pPr algn="l"/>
            <a:r>
              <a:rPr lang="en-US" sz="2000" b="0" i="0" u="none" strike="noStrike" baseline="0" dirty="0">
                <a:latin typeface="Times New Roman" panose="02020603050405020304" pitchFamily="18" charset="0"/>
                <a:cs typeface="Times New Roman" panose="02020603050405020304" pitchFamily="18" charset="0"/>
              </a:rPr>
              <a:t>Copper is an effective medium because it conducts electrical signals very well, but it has its </a:t>
            </a:r>
            <a:r>
              <a:rPr lang="en-IN" sz="2000" b="0" i="0" u="none" strike="noStrike" baseline="0" dirty="0">
                <a:latin typeface="Times New Roman" panose="02020603050405020304" pitchFamily="18" charset="0"/>
                <a:cs typeface="Times New Roman" panose="02020603050405020304" pitchFamily="18" charset="0"/>
              </a:rPr>
              <a:t>limitations like attenuation and noise</a:t>
            </a:r>
          </a:p>
          <a:p>
            <a:pPr algn="l"/>
            <a:r>
              <a:rPr lang="en-US" sz="2000" b="0" i="0" u="none" strike="noStrike" baseline="0" dirty="0">
                <a:latin typeface="Times New Roman" panose="02020603050405020304" pitchFamily="18" charset="0"/>
                <a:cs typeface="Times New Roman" panose="02020603050405020304" pitchFamily="18" charset="0"/>
              </a:rPr>
              <a:t>There are different types of copper cable designed to meet the specific needs of different networks. </a:t>
            </a:r>
          </a:p>
          <a:p>
            <a:pPr algn="l"/>
            <a:r>
              <a:rPr lang="en-US" sz="2000" b="0" i="0" u="none" strike="noStrike" baseline="0" dirty="0">
                <a:latin typeface="Times New Roman" panose="02020603050405020304" pitchFamily="18" charset="0"/>
                <a:cs typeface="Times New Roman" panose="02020603050405020304" pitchFamily="18" charset="0"/>
              </a:rPr>
              <a:t>The most common ones are:</a:t>
            </a:r>
          </a:p>
          <a:p>
            <a:pPr algn="l"/>
            <a:r>
              <a:rPr lang="en-US" sz="2000" b="0" i="0" u="none" strike="noStrike" baseline="0" dirty="0">
                <a:latin typeface="Times New Roman" panose="02020603050405020304" pitchFamily="18" charset="0"/>
                <a:cs typeface="Times New Roman" panose="02020603050405020304" pitchFamily="18" charset="0"/>
              </a:rPr>
              <a:t>unshielded twisted-pair (UTP) cabling (used in Ethernet LANs)</a:t>
            </a:r>
          </a:p>
          <a:p>
            <a:pPr algn="l"/>
            <a:r>
              <a:rPr lang="en-US" sz="2000" b="0" i="0" u="none" strike="noStrike" baseline="0" dirty="0">
                <a:latin typeface="Times New Roman" panose="02020603050405020304" pitchFamily="18" charset="0"/>
                <a:cs typeface="Times New Roman" panose="02020603050405020304" pitchFamily="18" charset="0"/>
              </a:rPr>
              <a:t>coaxial cable </a:t>
            </a:r>
          </a:p>
          <a:p>
            <a:pPr algn="l"/>
            <a:r>
              <a:rPr lang="en-US" sz="2000" dirty="0">
                <a:latin typeface="Times New Roman" panose="02020603050405020304" pitchFamily="18" charset="0"/>
                <a:cs typeface="Times New Roman" panose="02020603050405020304" pitchFamily="18" charset="0"/>
              </a:rPr>
              <a:t>s</a:t>
            </a:r>
            <a:r>
              <a:rPr lang="en-US" sz="2000" b="0" i="0" u="none" strike="noStrike" baseline="0" dirty="0">
                <a:latin typeface="Times New Roman" panose="02020603050405020304" pitchFamily="18" charset="0"/>
                <a:cs typeface="Times New Roman" panose="02020603050405020304" pitchFamily="18" charset="0"/>
              </a:rPr>
              <a:t>hielded twisted-pair cables.</a:t>
            </a:r>
            <a:endParaRPr lang="en-US" sz="2000" dirty="0">
              <a:latin typeface="Times New Roman" panose="02020603050405020304" pitchFamily="18" charset="0"/>
              <a:cs typeface="Times New Roman" panose="02020603050405020304" pitchFamily="18" charset="0"/>
            </a:endParaRPr>
          </a:p>
          <a:p>
            <a:pPr algn="l"/>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 name="Slide Number Placeholder 2"/>
          <p:cNvSpPr>
            <a:spLocks noGrp="1"/>
          </p:cNvSpPr>
          <p:nvPr>
            <p:ph type="sldNum" sz="quarter" idx="12"/>
          </p:nvPr>
        </p:nvSpPr>
        <p:spPr/>
        <p:txBody>
          <a:bodyPr/>
          <a:lstStyle/>
          <a:p>
            <a:fld id="{5EDE6C07-4D23-4B5F-A2CA-6DC542D0D4A5}" type="slidenum">
              <a:rPr lang="en-US" smtClean="0"/>
              <a:t>37</a:t>
            </a:fld>
            <a:endParaRPr lang="en-US"/>
          </a:p>
        </p:txBody>
      </p:sp>
    </p:spTree>
    <p:extLst>
      <p:ext uri="{BB962C8B-B14F-4D97-AF65-F5344CB8AC3E}">
        <p14:creationId xmlns:p14="http://schemas.microsoft.com/office/powerpoint/2010/main" val="26247605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39762"/>
          </a:xfrm>
        </p:spPr>
        <p:txBody>
          <a:bodyPr>
            <a:noAutofit/>
          </a:bodyPr>
          <a:lstStyle/>
          <a:p>
            <a:r>
              <a:rPr lang="en-US" sz="3200" b="1" dirty="0">
                <a:latin typeface="Times New Roman" panose="02020603050405020304" pitchFamily="18" charset="0"/>
                <a:cs typeface="Times New Roman" panose="02020603050405020304" pitchFamily="18" charset="0"/>
              </a:rPr>
              <a:t>Physical media  and its types</a:t>
            </a:r>
            <a:endParaRPr lang="en-US" sz="32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457200" y="1096962"/>
            <a:ext cx="8229600" cy="5380038"/>
          </a:xfrm>
        </p:spPr>
        <p:txBody>
          <a:bodyPr>
            <a:normAutofit/>
          </a:bodyPr>
          <a:lstStyle/>
          <a:p>
            <a:pPr algn="l"/>
            <a:r>
              <a:rPr lang="en-US" sz="2000" b="1" i="0" u="none" strike="noStrike" baseline="0" dirty="0">
                <a:latin typeface="Times New Roman" panose="02020603050405020304" pitchFamily="18" charset="0"/>
                <a:cs typeface="Times New Roman" panose="02020603050405020304" pitchFamily="18" charset="0"/>
              </a:rPr>
              <a:t>Unshielded twisted-pair (UTP):</a:t>
            </a:r>
          </a:p>
          <a:p>
            <a:pPr algn="l"/>
            <a:r>
              <a:rPr lang="en-IN" sz="2000" b="0" i="0" u="none" strike="noStrike" baseline="0" dirty="0">
                <a:latin typeface="Times New Roman" panose="02020603050405020304" pitchFamily="18" charset="0"/>
                <a:cs typeface="Times New Roman" panose="02020603050405020304" pitchFamily="18" charset="0"/>
              </a:rPr>
              <a:t>UTP in </a:t>
            </a:r>
            <a:r>
              <a:rPr lang="en-US" sz="2000" b="0" i="0" u="none" strike="noStrike" baseline="0" dirty="0">
                <a:latin typeface="Times New Roman" panose="02020603050405020304" pitchFamily="18" charset="0"/>
                <a:cs typeface="Times New Roman" panose="02020603050405020304" pitchFamily="18" charset="0"/>
              </a:rPr>
              <a:t>Ethernet consists of eight wires twisted into four color-coded pairs and then wound inside a cable jacket. </a:t>
            </a:r>
          </a:p>
          <a:p>
            <a:pPr algn="l"/>
            <a:r>
              <a:rPr lang="en-US" sz="2000" b="0" i="0" u="none" strike="noStrike" baseline="0" dirty="0">
                <a:latin typeface="Times New Roman" panose="02020603050405020304" pitchFamily="18" charset="0"/>
                <a:cs typeface="Times New Roman" panose="02020603050405020304" pitchFamily="18" charset="0"/>
              </a:rPr>
              <a:t>The colored pairs identify the wires for proper connection at the terminals.</a:t>
            </a:r>
          </a:p>
          <a:p>
            <a:pPr algn="l"/>
            <a:r>
              <a:rPr lang="en-US" sz="2000" dirty="0">
                <a:latin typeface="Times New Roman" panose="02020603050405020304" pitchFamily="18" charset="0"/>
                <a:cs typeface="Times New Roman" panose="02020603050405020304" pitchFamily="18" charset="0"/>
              </a:rPr>
              <a:t>This twisting helps in dealing with </a:t>
            </a:r>
            <a:r>
              <a:rPr lang="en-US" sz="2000" b="0" i="0" u="none" strike="noStrike" baseline="0" dirty="0">
                <a:latin typeface="Times New Roman" panose="02020603050405020304" pitchFamily="18" charset="0"/>
                <a:cs typeface="Times New Roman" panose="02020603050405020304" pitchFamily="18" charset="0"/>
              </a:rPr>
              <a:t>magnetic interference from wires within the cable is </a:t>
            </a:r>
            <a:r>
              <a:rPr lang="en-IN" sz="2000" b="0" i="0" u="none" strike="noStrike" baseline="0" dirty="0">
                <a:latin typeface="Times New Roman" panose="02020603050405020304" pitchFamily="18" charset="0"/>
                <a:cs typeface="Times New Roman" panose="02020603050405020304" pitchFamily="18" charset="0"/>
              </a:rPr>
              <a:t>called </a:t>
            </a:r>
            <a:r>
              <a:rPr lang="en-IN" sz="2000" b="0" i="1" u="none" strike="noStrike" baseline="0" dirty="0">
                <a:latin typeface="Times New Roman" panose="02020603050405020304" pitchFamily="18" charset="0"/>
                <a:cs typeface="Times New Roman" panose="02020603050405020304" pitchFamily="18" charset="0"/>
              </a:rPr>
              <a:t>crosstalk</a:t>
            </a:r>
            <a:r>
              <a:rPr lang="en-IN" sz="2000" b="0" i="0" u="none" strike="noStrike" baseline="0" dirty="0">
                <a:latin typeface="Times New Roman" panose="02020603050405020304" pitchFamily="18" charset="0"/>
                <a:cs typeface="Times New Roman" panose="02020603050405020304" pitchFamily="18" charset="0"/>
              </a:rPr>
              <a:t>.</a:t>
            </a:r>
          </a:p>
          <a:p>
            <a:pPr algn="l"/>
            <a:r>
              <a:rPr lang="en-US" sz="2000" b="0" i="0" u="none" strike="noStrike" baseline="0" dirty="0">
                <a:latin typeface="Times New Roman" panose="02020603050405020304" pitchFamily="18" charset="0"/>
                <a:cs typeface="Times New Roman" panose="02020603050405020304" pitchFamily="18" charset="0"/>
              </a:rPr>
              <a:t>There are several categories of UTP cable. Each category indicates a level of bandwidth performance as defined by the IEEE</a:t>
            </a:r>
            <a:endParaRPr lang="en-IN" sz="2000" b="0" i="0" u="none" strike="noStrike" baseline="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Types:</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Cat 3</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Cat 5,Cat 5e</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Cat 6</a:t>
            </a:r>
          </a:p>
          <a:p>
            <a:pPr algn="l"/>
            <a:endParaRPr lang="en-US" sz="2000" dirty="0">
              <a:latin typeface="Times New Roman" panose="02020603050405020304" pitchFamily="18" charset="0"/>
              <a:cs typeface="Times New Roman" panose="02020603050405020304" pitchFamily="18" charset="0"/>
            </a:endParaRPr>
          </a:p>
          <a:p>
            <a:pPr algn="l"/>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 name="Slide Number Placeholder 2"/>
          <p:cNvSpPr>
            <a:spLocks noGrp="1"/>
          </p:cNvSpPr>
          <p:nvPr>
            <p:ph type="sldNum" sz="quarter" idx="12"/>
          </p:nvPr>
        </p:nvSpPr>
        <p:spPr/>
        <p:txBody>
          <a:bodyPr/>
          <a:lstStyle/>
          <a:p>
            <a:fld id="{5EDE6C07-4D23-4B5F-A2CA-6DC542D0D4A5}" type="slidenum">
              <a:rPr lang="en-US" smtClean="0"/>
              <a:t>38</a:t>
            </a:fld>
            <a:endParaRPr lang="en-US"/>
          </a:p>
        </p:txBody>
      </p:sp>
    </p:spTree>
    <p:extLst>
      <p:ext uri="{BB962C8B-B14F-4D97-AF65-F5344CB8AC3E}">
        <p14:creationId xmlns:p14="http://schemas.microsoft.com/office/powerpoint/2010/main" val="12493259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39762"/>
          </a:xfrm>
        </p:spPr>
        <p:txBody>
          <a:bodyPr>
            <a:noAutofit/>
          </a:bodyPr>
          <a:lstStyle/>
          <a:p>
            <a:r>
              <a:rPr lang="en-US" sz="3200" b="1" dirty="0">
                <a:latin typeface="Times New Roman" panose="02020603050405020304" pitchFamily="18" charset="0"/>
                <a:cs typeface="Times New Roman" panose="02020603050405020304" pitchFamily="18" charset="0"/>
              </a:rPr>
              <a:t>Physical media  and its types</a:t>
            </a:r>
            <a:endParaRPr lang="en-US" sz="32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457200" y="1096962"/>
            <a:ext cx="8229600" cy="5380038"/>
          </a:xfrm>
        </p:spPr>
        <p:txBody>
          <a:bodyPr>
            <a:normAutofit/>
          </a:bodyPr>
          <a:lstStyle/>
          <a:p>
            <a:pPr algn="l"/>
            <a:r>
              <a:rPr lang="en-US" sz="2000" b="1" i="0" u="none" strike="noStrike" baseline="0" dirty="0">
                <a:latin typeface="Times New Roman" panose="02020603050405020304" pitchFamily="18" charset="0"/>
                <a:cs typeface="Times New Roman" panose="02020603050405020304" pitchFamily="18" charset="0"/>
              </a:rPr>
              <a:t>Unshielded twisted-pair (UTP):</a:t>
            </a:r>
          </a:p>
          <a:p>
            <a:pPr algn="l"/>
            <a:r>
              <a:rPr lang="en-US" sz="1800" b="0" i="0" u="none" strike="noStrike" baseline="0" dirty="0">
                <a:latin typeface="Times-Roman"/>
              </a:rPr>
              <a:t>The most common UTP cable connector in LAN devices is an </a:t>
            </a:r>
            <a:r>
              <a:rPr lang="en-US" sz="1800" b="1" i="1" u="none" strike="noStrike" baseline="0" dirty="0">
                <a:latin typeface="Times-BoldItalic"/>
              </a:rPr>
              <a:t>RJ-45 </a:t>
            </a:r>
            <a:r>
              <a:rPr lang="en-US" sz="1800" b="0" i="0" u="none" strike="noStrike" baseline="0" dirty="0">
                <a:latin typeface="Times-Roman"/>
              </a:rPr>
              <a:t>connector. </a:t>
            </a:r>
          </a:p>
          <a:p>
            <a:pPr algn="l"/>
            <a:r>
              <a:rPr lang="en-US" sz="1800" b="0" i="0" u="none" strike="noStrike" baseline="0" dirty="0">
                <a:latin typeface="Times-Roman"/>
              </a:rPr>
              <a:t>Most computers accessing a network through cable use an RJ-45 connector plugged into the computer network interface card at one end and a hub or switch device at the other. </a:t>
            </a:r>
          </a:p>
          <a:p>
            <a:pPr algn="l"/>
            <a:endParaRPr lang="en-US" sz="1800" dirty="0">
              <a:latin typeface="Times-Roman"/>
            </a:endParaRPr>
          </a:p>
          <a:p>
            <a:pPr algn="l"/>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 name="Slide Number Placeholder 2"/>
          <p:cNvSpPr>
            <a:spLocks noGrp="1"/>
          </p:cNvSpPr>
          <p:nvPr>
            <p:ph type="sldNum" sz="quarter" idx="12"/>
          </p:nvPr>
        </p:nvSpPr>
        <p:spPr/>
        <p:txBody>
          <a:bodyPr/>
          <a:lstStyle/>
          <a:p>
            <a:fld id="{5EDE6C07-4D23-4B5F-A2CA-6DC542D0D4A5}" type="slidenum">
              <a:rPr lang="en-US" smtClean="0"/>
              <a:t>39</a:t>
            </a:fld>
            <a:endParaRPr lang="en-US"/>
          </a:p>
        </p:txBody>
      </p:sp>
      <p:pic>
        <p:nvPicPr>
          <p:cNvPr id="4" name="Picture 3">
            <a:extLst>
              <a:ext uri="{FF2B5EF4-FFF2-40B4-BE49-F238E27FC236}">
                <a16:creationId xmlns:a16="http://schemas.microsoft.com/office/drawing/2014/main" id="{D0B83701-6109-4E7F-8B6C-FCD683A19EC4}"/>
              </a:ext>
            </a:extLst>
          </p:cNvPr>
          <p:cNvPicPr>
            <a:picLocks noChangeAspect="1"/>
          </p:cNvPicPr>
          <p:nvPr/>
        </p:nvPicPr>
        <p:blipFill>
          <a:blip r:embed="rId2"/>
          <a:stretch>
            <a:fillRect/>
          </a:stretch>
        </p:blipFill>
        <p:spPr>
          <a:xfrm>
            <a:off x="5181600" y="2667000"/>
            <a:ext cx="3109431" cy="2133599"/>
          </a:xfrm>
          <a:prstGeom prst="rect">
            <a:avLst/>
          </a:prstGeom>
        </p:spPr>
      </p:pic>
    </p:spTree>
    <p:extLst>
      <p:ext uri="{BB962C8B-B14F-4D97-AF65-F5344CB8AC3E}">
        <p14:creationId xmlns:p14="http://schemas.microsoft.com/office/powerpoint/2010/main" val="48236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639762"/>
          </a:xfrm>
        </p:spPr>
        <p:txBody>
          <a:bodyPr>
            <a:noAutofit/>
          </a:bodyPr>
          <a:lstStyle/>
          <a:p>
            <a:r>
              <a:rPr lang="en-US" sz="3200" b="1" dirty="0">
                <a:latin typeface="Times New Roman" panose="02020603050405020304" pitchFamily="18" charset="0"/>
                <a:cs typeface="Times New Roman" panose="02020603050405020304" pitchFamily="18" charset="0"/>
              </a:rPr>
              <a:t>Purpose</a:t>
            </a:r>
            <a:endParaRPr lang="en-US" sz="32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457200" y="1249362"/>
            <a:ext cx="8229600" cy="5227638"/>
          </a:xfrm>
        </p:spPr>
        <p:txBody>
          <a:bodyPr>
            <a:normAutofit/>
          </a:bodyPr>
          <a:lstStyle/>
          <a:p>
            <a:pPr algn="l"/>
            <a:r>
              <a:rPr lang="en-US" sz="2000" b="0" i="0" u="none" strike="noStrike" baseline="0" dirty="0">
                <a:latin typeface="Times-Roman"/>
              </a:rPr>
              <a:t>The delivery of frames across the local media requires the following physical layer elements:</a:t>
            </a:r>
          </a:p>
          <a:p>
            <a:pPr algn="l"/>
            <a:r>
              <a:rPr lang="en-US" sz="2000" b="0" i="0" u="none" strike="noStrike" baseline="0" dirty="0">
                <a:latin typeface="ZapfDingbats"/>
              </a:rPr>
              <a:t>■ </a:t>
            </a:r>
            <a:r>
              <a:rPr lang="en-US" sz="2000" b="0" i="0" u="none" strike="noStrike" baseline="0" dirty="0">
                <a:latin typeface="Times-Roman"/>
              </a:rPr>
              <a:t>The physical media and associated connectors</a:t>
            </a:r>
          </a:p>
          <a:p>
            <a:pPr algn="l"/>
            <a:r>
              <a:rPr lang="en-US" sz="2000" b="0" i="0" u="none" strike="noStrike" baseline="0" dirty="0">
                <a:latin typeface="ZapfDingbats"/>
              </a:rPr>
              <a:t>■ </a:t>
            </a:r>
            <a:r>
              <a:rPr lang="en-US" sz="2000" b="0" i="0" u="none" strike="noStrike" baseline="0" dirty="0">
                <a:latin typeface="Times-Roman"/>
              </a:rPr>
              <a:t>A representation of bits on the media</a:t>
            </a:r>
          </a:p>
          <a:p>
            <a:pPr algn="l"/>
            <a:r>
              <a:rPr lang="en-US" sz="2000" b="0" i="0" u="none" strike="noStrike" baseline="0" dirty="0">
                <a:latin typeface="ZapfDingbats"/>
              </a:rPr>
              <a:t>■ </a:t>
            </a:r>
            <a:r>
              <a:rPr lang="en-US" sz="2000" b="0" i="0" u="none" strike="noStrike" baseline="0" dirty="0">
                <a:latin typeface="Times-Roman"/>
              </a:rPr>
              <a:t>Encoding of data and control information</a:t>
            </a:r>
          </a:p>
          <a:p>
            <a:pPr algn="l"/>
            <a:r>
              <a:rPr lang="en-US" sz="2000" b="0" i="0" u="none" strike="noStrike" baseline="0" dirty="0">
                <a:latin typeface="ZapfDingbats"/>
              </a:rPr>
              <a:t>■ </a:t>
            </a:r>
            <a:r>
              <a:rPr lang="en-US" sz="2000" b="0" i="0" u="none" strike="noStrike" baseline="0" dirty="0">
                <a:latin typeface="Times-Roman"/>
              </a:rPr>
              <a:t>Transmitter and receiver circuitry on the network devices</a:t>
            </a:r>
          </a:p>
          <a:p>
            <a:pPr algn="l"/>
            <a:r>
              <a:rPr lang="en-US" sz="2000" b="0" i="0" u="none" strike="noStrike" baseline="0" dirty="0">
                <a:latin typeface="Times-Roman"/>
              </a:rPr>
              <a:t>After the signals traverse the medium, they are decoded to their original bit representations of data and given to the data link layer as a complete frame.</a:t>
            </a:r>
            <a:endParaRPr lang="en-US" sz="2000"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 name="Slide Number Placeholder 2"/>
          <p:cNvSpPr>
            <a:spLocks noGrp="1"/>
          </p:cNvSpPr>
          <p:nvPr>
            <p:ph type="sldNum" sz="quarter" idx="12"/>
          </p:nvPr>
        </p:nvSpPr>
        <p:spPr/>
        <p:txBody>
          <a:bodyPr/>
          <a:lstStyle/>
          <a:p>
            <a:fld id="{5EDE6C07-4D23-4B5F-A2CA-6DC542D0D4A5}" type="slidenum">
              <a:rPr lang="en-US" smtClean="0"/>
              <a:t>4</a:t>
            </a:fld>
            <a:endParaRPr lang="en-US"/>
          </a:p>
        </p:txBody>
      </p:sp>
    </p:spTree>
    <p:extLst>
      <p:ext uri="{BB962C8B-B14F-4D97-AF65-F5344CB8AC3E}">
        <p14:creationId xmlns:p14="http://schemas.microsoft.com/office/powerpoint/2010/main" val="35280299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39762"/>
          </a:xfrm>
        </p:spPr>
        <p:txBody>
          <a:bodyPr>
            <a:noAutofit/>
          </a:bodyPr>
          <a:lstStyle/>
          <a:p>
            <a:r>
              <a:rPr lang="en-US" sz="3200" b="1" dirty="0">
                <a:latin typeface="Times New Roman" panose="02020603050405020304" pitchFamily="18" charset="0"/>
                <a:cs typeface="Times New Roman" panose="02020603050405020304" pitchFamily="18" charset="0"/>
              </a:rPr>
              <a:t>Physical media  and its types</a:t>
            </a:r>
            <a:endParaRPr lang="en-US" sz="32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457200" y="1096962"/>
            <a:ext cx="8229600" cy="5380038"/>
          </a:xfrm>
        </p:spPr>
        <p:txBody>
          <a:bodyPr>
            <a:normAutofit/>
          </a:bodyPr>
          <a:lstStyle/>
          <a:p>
            <a:pPr algn="l"/>
            <a:r>
              <a:rPr lang="en-US" sz="2000" b="1" i="0" u="none" strike="noStrike" baseline="0" dirty="0">
                <a:latin typeface="Times New Roman" panose="02020603050405020304" pitchFamily="18" charset="0"/>
                <a:cs typeface="Times New Roman" panose="02020603050405020304" pitchFamily="18" charset="0"/>
              </a:rPr>
              <a:t>Coaxial Cable (Coax):</a:t>
            </a:r>
          </a:p>
          <a:p>
            <a:pPr algn="l"/>
            <a:r>
              <a:rPr lang="en-US" sz="2000" b="0" i="0" u="none" strike="noStrike" baseline="0" dirty="0">
                <a:latin typeface="Times New Roman" panose="02020603050405020304" pitchFamily="18" charset="0"/>
                <a:cs typeface="Times New Roman" panose="02020603050405020304" pitchFamily="18" charset="0"/>
              </a:rPr>
              <a:t>has a single, coated copper wire center and an outer metal mesh that acts as</a:t>
            </a:r>
          </a:p>
          <a:p>
            <a:pPr algn="l"/>
            <a:r>
              <a:rPr lang="en-US" sz="2000" b="0" i="0" u="none" strike="noStrike" baseline="0" dirty="0">
                <a:latin typeface="Times New Roman" panose="02020603050405020304" pitchFamily="18" charset="0"/>
                <a:cs typeface="Times New Roman" panose="02020603050405020304" pitchFamily="18" charset="0"/>
              </a:rPr>
              <a:t>both a grounding circuit and an electromagnetic shield to reduce interference</a:t>
            </a:r>
          </a:p>
          <a:p>
            <a:pPr algn="l"/>
            <a:r>
              <a:rPr lang="en-US" sz="2000" dirty="0">
                <a:latin typeface="Times New Roman" panose="02020603050405020304" pitchFamily="18" charset="0"/>
                <a:cs typeface="Times New Roman" panose="02020603050405020304" pitchFamily="18" charset="0"/>
              </a:rPr>
              <a:t>carries signal of higher frequency ranges</a:t>
            </a:r>
          </a:p>
          <a:p>
            <a:pPr algn="l"/>
            <a:r>
              <a:rPr lang="en-US" sz="2000" b="0" i="0" u="none" strike="noStrike" baseline="0" dirty="0">
                <a:latin typeface="Times New Roman" panose="02020603050405020304" pitchFamily="18" charset="0"/>
                <a:cs typeface="Times New Roman" panose="02020603050405020304" pitchFamily="18" charset="0"/>
              </a:rPr>
              <a:t>Usage: Cable TV</a:t>
            </a:r>
          </a:p>
          <a:p>
            <a:pPr algn="l"/>
            <a:endParaRPr lang="en-US" sz="1800" dirty="0">
              <a:latin typeface="Times-Roman"/>
            </a:endParaRPr>
          </a:p>
          <a:p>
            <a:pPr algn="l"/>
            <a:endParaRPr lang="en-US" sz="1800" b="0" i="0" u="none" strike="noStrike" baseline="0" dirty="0">
              <a:latin typeface="Times-Roman"/>
            </a:endParaRPr>
          </a:p>
          <a:p>
            <a:pPr algn="l"/>
            <a:endParaRPr lang="en-US" sz="1800" dirty="0">
              <a:latin typeface="Times-Roman"/>
            </a:endParaRPr>
          </a:p>
          <a:p>
            <a:pPr algn="l"/>
            <a:endParaRPr lang="en-US" sz="1800" b="0" i="0" u="none" strike="noStrike" baseline="0" dirty="0">
              <a:latin typeface="Times-Roman"/>
            </a:endParaRPr>
          </a:p>
          <a:p>
            <a:pPr algn="l"/>
            <a:endParaRPr lang="en-US" sz="1800" dirty="0">
              <a:latin typeface="Times-Roman"/>
            </a:endParaRPr>
          </a:p>
          <a:p>
            <a:pPr algn="l"/>
            <a:endParaRPr lang="en-US" sz="1800" b="0" i="0" u="none" strike="noStrike" baseline="0" dirty="0">
              <a:latin typeface="Times-Roman"/>
            </a:endParaRPr>
          </a:p>
          <a:p>
            <a:pPr algn="l"/>
            <a:endParaRPr lang="en-US" sz="1800" b="0" i="0" u="none" strike="noStrike" baseline="0" dirty="0">
              <a:latin typeface="Times-Roman"/>
            </a:endParaRPr>
          </a:p>
          <a:p>
            <a:pPr algn="l"/>
            <a:endParaRPr lang="en-US" sz="2000" dirty="0">
              <a:latin typeface="Times New Roman" panose="02020603050405020304" pitchFamily="18" charset="0"/>
              <a:cs typeface="Times New Roman" panose="02020603050405020304" pitchFamily="18" charset="0"/>
            </a:endParaRPr>
          </a:p>
          <a:p>
            <a:pPr algn="l"/>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 name="Slide Number Placeholder 2"/>
          <p:cNvSpPr>
            <a:spLocks noGrp="1"/>
          </p:cNvSpPr>
          <p:nvPr>
            <p:ph type="sldNum" sz="quarter" idx="12"/>
          </p:nvPr>
        </p:nvSpPr>
        <p:spPr/>
        <p:txBody>
          <a:bodyPr/>
          <a:lstStyle/>
          <a:p>
            <a:fld id="{5EDE6C07-4D23-4B5F-A2CA-6DC542D0D4A5}" type="slidenum">
              <a:rPr lang="en-US" smtClean="0"/>
              <a:t>40</a:t>
            </a:fld>
            <a:endParaRPr lang="en-US"/>
          </a:p>
        </p:txBody>
      </p:sp>
      <p:pic>
        <p:nvPicPr>
          <p:cNvPr id="4" name="Picture 3">
            <a:extLst>
              <a:ext uri="{FF2B5EF4-FFF2-40B4-BE49-F238E27FC236}">
                <a16:creationId xmlns:a16="http://schemas.microsoft.com/office/drawing/2014/main" id="{8204F273-0CBA-452D-A776-C12FF56BACD0}"/>
              </a:ext>
            </a:extLst>
          </p:cNvPr>
          <p:cNvPicPr>
            <a:picLocks noChangeAspect="1"/>
          </p:cNvPicPr>
          <p:nvPr/>
        </p:nvPicPr>
        <p:blipFill>
          <a:blip r:embed="rId2"/>
          <a:stretch>
            <a:fillRect/>
          </a:stretch>
        </p:blipFill>
        <p:spPr>
          <a:xfrm>
            <a:off x="520511" y="3725501"/>
            <a:ext cx="4164594" cy="2218099"/>
          </a:xfrm>
          <a:prstGeom prst="rect">
            <a:avLst/>
          </a:prstGeom>
        </p:spPr>
      </p:pic>
      <p:pic>
        <p:nvPicPr>
          <p:cNvPr id="6" name="Picture 5">
            <a:extLst>
              <a:ext uri="{FF2B5EF4-FFF2-40B4-BE49-F238E27FC236}">
                <a16:creationId xmlns:a16="http://schemas.microsoft.com/office/drawing/2014/main" id="{D4FF59A4-C2E1-4812-9621-B014D61CB47A}"/>
              </a:ext>
            </a:extLst>
          </p:cNvPr>
          <p:cNvPicPr>
            <a:picLocks noChangeAspect="1"/>
          </p:cNvPicPr>
          <p:nvPr/>
        </p:nvPicPr>
        <p:blipFill>
          <a:blip r:embed="rId3"/>
          <a:stretch>
            <a:fillRect/>
          </a:stretch>
        </p:blipFill>
        <p:spPr>
          <a:xfrm>
            <a:off x="5334000" y="3988806"/>
            <a:ext cx="3078178" cy="1421394"/>
          </a:xfrm>
          <a:prstGeom prst="rect">
            <a:avLst/>
          </a:prstGeom>
        </p:spPr>
      </p:pic>
    </p:spTree>
    <p:extLst>
      <p:ext uri="{BB962C8B-B14F-4D97-AF65-F5344CB8AC3E}">
        <p14:creationId xmlns:p14="http://schemas.microsoft.com/office/powerpoint/2010/main" val="23939705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39762"/>
          </a:xfrm>
        </p:spPr>
        <p:txBody>
          <a:bodyPr>
            <a:noAutofit/>
          </a:bodyPr>
          <a:lstStyle/>
          <a:p>
            <a:r>
              <a:rPr lang="en-US" sz="3200" b="1" dirty="0">
                <a:latin typeface="Times New Roman" panose="02020603050405020304" pitchFamily="18" charset="0"/>
                <a:cs typeface="Times New Roman" panose="02020603050405020304" pitchFamily="18" charset="0"/>
              </a:rPr>
              <a:t>Physical media  and its types</a:t>
            </a:r>
            <a:endParaRPr lang="en-US" sz="32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457200" y="1096962"/>
            <a:ext cx="8229600" cy="5380038"/>
          </a:xfrm>
        </p:spPr>
        <p:txBody>
          <a:bodyPr>
            <a:normAutofit/>
          </a:bodyPr>
          <a:lstStyle/>
          <a:p>
            <a:pPr algn="l"/>
            <a:r>
              <a:rPr lang="en-US" sz="2000" b="1" i="0" u="none" strike="noStrike" baseline="0" dirty="0">
                <a:latin typeface="Times New Roman" panose="02020603050405020304" pitchFamily="18" charset="0"/>
                <a:cs typeface="Times New Roman" panose="02020603050405020304" pitchFamily="18" charset="0"/>
              </a:rPr>
              <a:t>Fiber :</a:t>
            </a:r>
          </a:p>
          <a:p>
            <a:pPr algn="l"/>
            <a:r>
              <a:rPr lang="en-IN" sz="2000" b="1" i="1" u="none" strike="noStrike" baseline="0" dirty="0" err="1">
                <a:latin typeface="Times New Roman" panose="02020603050405020304" pitchFamily="18" charset="0"/>
                <a:cs typeface="Times New Roman" panose="02020603050405020304" pitchFamily="18" charset="0"/>
              </a:rPr>
              <a:t>fiber</a:t>
            </a:r>
            <a:r>
              <a:rPr lang="en-IN" sz="2000" b="1" i="1" u="none" strike="noStrike" baseline="0" dirty="0">
                <a:latin typeface="Times New Roman" panose="02020603050405020304" pitchFamily="18" charset="0"/>
                <a:cs typeface="Times New Roman" panose="02020603050405020304" pitchFamily="18" charset="0"/>
              </a:rPr>
              <a:t>-optic cable </a:t>
            </a:r>
            <a:r>
              <a:rPr lang="en-IN" sz="2000" b="0" i="0" u="none" strike="noStrike" baseline="0" dirty="0">
                <a:latin typeface="Times New Roman" panose="02020603050405020304" pitchFamily="18" charset="0"/>
                <a:cs typeface="Times New Roman" panose="02020603050405020304" pitchFamily="18" charset="0"/>
              </a:rPr>
              <a:t>uses </a:t>
            </a:r>
            <a:r>
              <a:rPr lang="en-US" sz="2000" b="0" i="0" u="none" strike="noStrike" baseline="0" dirty="0">
                <a:latin typeface="Times New Roman" panose="02020603050405020304" pitchFamily="18" charset="0"/>
                <a:cs typeface="Times New Roman" panose="02020603050405020304" pitchFamily="18" charset="0"/>
              </a:rPr>
              <a:t>light pulses conducted through special glass conductors to carry data. </a:t>
            </a:r>
          </a:p>
          <a:p>
            <a:pPr algn="l"/>
            <a:r>
              <a:rPr lang="en-US" sz="2000" b="0" i="0" u="none" strike="noStrike" baseline="0" dirty="0">
                <a:latin typeface="Times New Roman" panose="02020603050405020304" pitchFamily="18" charset="0"/>
                <a:cs typeface="Times New Roman" panose="02020603050405020304" pitchFamily="18" charset="0"/>
              </a:rPr>
              <a:t>The cable is engineered to be as pure as possible and to allow reliable light signals to traverse the medium.</a:t>
            </a:r>
          </a:p>
          <a:p>
            <a:pPr algn="l"/>
            <a:r>
              <a:rPr lang="en-US" sz="2000" b="0" i="0" u="none" strike="noStrike" baseline="0" dirty="0">
                <a:latin typeface="Times New Roman" panose="02020603050405020304" pitchFamily="18" charset="0"/>
                <a:cs typeface="Times New Roman" panose="02020603050405020304" pitchFamily="18" charset="0"/>
              </a:rPr>
              <a:t>fiber has greater bandwidth and can run much farther than cable without needing a signal enhanced, but the higher cost of fiber-optic cable and connectors, along with special training required for installing fiber, limits its feasibility to special </a:t>
            </a:r>
            <a:r>
              <a:rPr lang="en-IN" sz="2000" b="0" i="0" u="none" strike="noStrike" baseline="0" dirty="0">
                <a:latin typeface="Times New Roman" panose="02020603050405020304" pitchFamily="18" charset="0"/>
                <a:cs typeface="Times New Roman" panose="02020603050405020304" pitchFamily="18" charset="0"/>
              </a:rPr>
              <a:t>uses.</a:t>
            </a:r>
            <a:endParaRPr lang="en-US" sz="2000" dirty="0">
              <a:latin typeface="Times New Roman" panose="02020603050405020304" pitchFamily="18" charset="0"/>
              <a:cs typeface="Times New Roman" panose="02020603050405020304" pitchFamily="18" charset="0"/>
            </a:endParaRPr>
          </a:p>
          <a:p>
            <a:pPr algn="l"/>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 name="Slide Number Placeholder 2"/>
          <p:cNvSpPr>
            <a:spLocks noGrp="1"/>
          </p:cNvSpPr>
          <p:nvPr>
            <p:ph type="sldNum" sz="quarter" idx="12"/>
          </p:nvPr>
        </p:nvSpPr>
        <p:spPr/>
        <p:txBody>
          <a:bodyPr/>
          <a:lstStyle/>
          <a:p>
            <a:fld id="{5EDE6C07-4D23-4B5F-A2CA-6DC542D0D4A5}" type="slidenum">
              <a:rPr lang="en-US" smtClean="0"/>
              <a:t>41</a:t>
            </a:fld>
            <a:endParaRPr lang="en-US"/>
          </a:p>
        </p:txBody>
      </p:sp>
      <p:pic>
        <p:nvPicPr>
          <p:cNvPr id="4" name="Picture 3">
            <a:extLst>
              <a:ext uri="{FF2B5EF4-FFF2-40B4-BE49-F238E27FC236}">
                <a16:creationId xmlns:a16="http://schemas.microsoft.com/office/drawing/2014/main" id="{E8ED9152-DBA4-4B4D-A1D2-4E6D97985C95}"/>
              </a:ext>
            </a:extLst>
          </p:cNvPr>
          <p:cNvPicPr>
            <a:picLocks noChangeAspect="1"/>
          </p:cNvPicPr>
          <p:nvPr/>
        </p:nvPicPr>
        <p:blipFill>
          <a:blip r:embed="rId2"/>
          <a:stretch>
            <a:fillRect/>
          </a:stretch>
        </p:blipFill>
        <p:spPr>
          <a:xfrm>
            <a:off x="2236206" y="4032564"/>
            <a:ext cx="4671588" cy="2444436"/>
          </a:xfrm>
          <a:prstGeom prst="rect">
            <a:avLst/>
          </a:prstGeom>
        </p:spPr>
      </p:pic>
    </p:spTree>
    <p:extLst>
      <p:ext uri="{BB962C8B-B14F-4D97-AF65-F5344CB8AC3E}">
        <p14:creationId xmlns:p14="http://schemas.microsoft.com/office/powerpoint/2010/main" val="24294877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39762"/>
          </a:xfrm>
        </p:spPr>
        <p:txBody>
          <a:bodyPr>
            <a:noAutofit/>
          </a:bodyPr>
          <a:lstStyle/>
          <a:p>
            <a:r>
              <a:rPr lang="en-US" sz="3200" b="1" dirty="0">
                <a:latin typeface="Times New Roman" panose="02020603050405020304" pitchFamily="18" charset="0"/>
                <a:cs typeface="Times New Roman" panose="02020603050405020304" pitchFamily="18" charset="0"/>
              </a:rPr>
              <a:t>Physical media  and its types</a:t>
            </a:r>
            <a:endParaRPr lang="en-US" sz="32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457200" y="1096962"/>
            <a:ext cx="8229600" cy="5380038"/>
          </a:xfrm>
        </p:spPr>
        <p:txBody>
          <a:bodyPr>
            <a:normAutofit/>
          </a:bodyPr>
          <a:lstStyle/>
          <a:p>
            <a:pPr algn="l"/>
            <a:r>
              <a:rPr lang="en-US" sz="2000" b="1" i="0" u="none" strike="noStrike" baseline="0" dirty="0">
                <a:latin typeface="Times New Roman" panose="02020603050405020304" pitchFamily="18" charset="0"/>
                <a:cs typeface="Times New Roman" panose="02020603050405020304" pitchFamily="18" charset="0"/>
              </a:rPr>
              <a:t>Fiber :</a:t>
            </a:r>
          </a:p>
          <a:p>
            <a:pPr algn="l"/>
            <a:r>
              <a:rPr lang="en-US" sz="2000" b="0" i="0" u="none" strike="noStrike" baseline="0" dirty="0">
                <a:latin typeface="Times New Roman" panose="02020603050405020304" pitchFamily="18" charset="0"/>
                <a:cs typeface="Times New Roman" panose="02020603050405020304" pitchFamily="18" charset="0"/>
              </a:rPr>
              <a:t>The light carried on fiber cables is generated by either a laser or a light emitting diode</a:t>
            </a:r>
          </a:p>
          <a:p>
            <a:pPr algn="l"/>
            <a:r>
              <a:rPr lang="en-US" sz="2000" b="0" i="0" u="none" strike="noStrike" baseline="0" dirty="0">
                <a:latin typeface="Times New Roman" panose="02020603050405020304" pitchFamily="18" charset="0"/>
                <a:cs typeface="Times New Roman" panose="02020603050405020304" pitchFamily="18" charset="0"/>
              </a:rPr>
              <a:t>(LED) that converts the data to light pulses.</a:t>
            </a:r>
          </a:p>
          <a:p>
            <a:pPr algn="l"/>
            <a:r>
              <a:rPr lang="en-US" sz="2000" b="0" i="0" u="none" strike="noStrike" baseline="0" dirty="0">
                <a:latin typeface="Times New Roman" panose="02020603050405020304" pitchFamily="18" charset="0"/>
                <a:cs typeface="Times New Roman" panose="02020603050405020304" pitchFamily="18" charset="0"/>
              </a:rPr>
              <a:t>At the receiving end, devices called </a:t>
            </a:r>
            <a:r>
              <a:rPr lang="en-US" sz="2000" b="0" i="1" u="none" strike="noStrike" baseline="0" dirty="0">
                <a:latin typeface="Times New Roman" panose="02020603050405020304" pitchFamily="18" charset="0"/>
                <a:cs typeface="Times New Roman" panose="02020603050405020304" pitchFamily="18" charset="0"/>
              </a:rPr>
              <a:t>photodiodes </a:t>
            </a:r>
            <a:r>
              <a:rPr lang="en-US" sz="2000" b="0" i="0" u="none" strike="noStrike" baseline="0" dirty="0">
                <a:latin typeface="Times New Roman" panose="02020603050405020304" pitchFamily="18" charset="0"/>
                <a:cs typeface="Times New Roman" panose="02020603050405020304" pitchFamily="18" charset="0"/>
              </a:rPr>
              <a:t>interpret the light signal, decode the bit pattern, and send it up to the data link layer.</a:t>
            </a:r>
          </a:p>
          <a:p>
            <a:pPr algn="l"/>
            <a:r>
              <a:rPr lang="en-US" sz="2000" b="0" i="0" u="none" strike="noStrike" baseline="0" dirty="0">
                <a:latin typeface="Times New Roman" panose="02020603050405020304" pitchFamily="18" charset="0"/>
                <a:cs typeface="Times New Roman" panose="02020603050405020304" pitchFamily="18" charset="0"/>
              </a:rPr>
              <a:t>There are two basic types of fiber-optic cable: single-mode and multimode</a:t>
            </a:r>
            <a:endParaRPr lang="en-US" sz="2000"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 name="Slide Number Placeholder 2"/>
          <p:cNvSpPr>
            <a:spLocks noGrp="1"/>
          </p:cNvSpPr>
          <p:nvPr>
            <p:ph type="sldNum" sz="quarter" idx="12"/>
          </p:nvPr>
        </p:nvSpPr>
        <p:spPr/>
        <p:txBody>
          <a:bodyPr/>
          <a:lstStyle/>
          <a:p>
            <a:fld id="{5EDE6C07-4D23-4B5F-A2CA-6DC542D0D4A5}" type="slidenum">
              <a:rPr lang="en-US" smtClean="0"/>
              <a:t>42</a:t>
            </a:fld>
            <a:endParaRPr lang="en-US"/>
          </a:p>
        </p:txBody>
      </p:sp>
    </p:spTree>
    <p:extLst>
      <p:ext uri="{BB962C8B-B14F-4D97-AF65-F5344CB8AC3E}">
        <p14:creationId xmlns:p14="http://schemas.microsoft.com/office/powerpoint/2010/main" val="5520221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39762"/>
          </a:xfrm>
        </p:spPr>
        <p:txBody>
          <a:bodyPr>
            <a:noAutofit/>
          </a:bodyPr>
          <a:lstStyle/>
          <a:p>
            <a:r>
              <a:rPr lang="en-US" sz="3200" b="1" dirty="0">
                <a:latin typeface="Times New Roman" panose="02020603050405020304" pitchFamily="18" charset="0"/>
                <a:cs typeface="Times New Roman" panose="02020603050405020304" pitchFamily="18" charset="0"/>
              </a:rPr>
              <a:t>Physical media  and its types</a:t>
            </a:r>
            <a:endParaRPr lang="en-US" sz="32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457200" y="1096962"/>
            <a:ext cx="8229600" cy="5380038"/>
          </a:xfrm>
        </p:spPr>
        <p:txBody>
          <a:bodyPr>
            <a:normAutofit/>
          </a:bodyPr>
          <a:lstStyle/>
          <a:p>
            <a:pPr algn="l"/>
            <a:r>
              <a:rPr lang="en-US" sz="2000" b="1" i="0" u="none" strike="noStrike" baseline="0" dirty="0">
                <a:latin typeface="Times New Roman" panose="02020603050405020304" pitchFamily="18" charset="0"/>
                <a:cs typeface="Times New Roman" panose="02020603050405020304" pitchFamily="18" charset="0"/>
              </a:rPr>
              <a:t>Wireless Media:</a:t>
            </a:r>
          </a:p>
          <a:p>
            <a:pPr algn="l"/>
            <a:r>
              <a:rPr lang="en-IN" sz="2000" b="0" i="0" u="none" strike="noStrike" baseline="0" dirty="0">
                <a:latin typeface="Times New Roman" panose="02020603050405020304" pitchFamily="18" charset="0"/>
                <a:cs typeface="Times New Roman" panose="02020603050405020304" pitchFamily="18" charset="0"/>
              </a:rPr>
              <a:t>Wireless media carry electromagnetic  </a:t>
            </a:r>
            <a:r>
              <a:rPr lang="en-US" sz="2000" b="0" i="0" u="none" strike="noStrike" baseline="0" dirty="0">
                <a:latin typeface="Times New Roman" panose="02020603050405020304" pitchFamily="18" charset="0"/>
                <a:cs typeface="Times New Roman" panose="02020603050405020304" pitchFamily="18" charset="0"/>
              </a:rPr>
              <a:t>radio signals that represent the binary data of the data-link frame. </a:t>
            </a:r>
          </a:p>
          <a:p>
            <a:pPr algn="l"/>
            <a:r>
              <a:rPr lang="en-US" sz="2000" b="0" i="0" u="none" strike="noStrike" baseline="0" dirty="0">
                <a:latin typeface="Times New Roman" panose="02020603050405020304" pitchFamily="18" charset="0"/>
                <a:cs typeface="Times New Roman" panose="02020603050405020304" pitchFamily="18" charset="0"/>
              </a:rPr>
              <a:t>Wireless technologies transmit and receive signals through the medium of the open atmosphere</a:t>
            </a:r>
          </a:p>
          <a:p>
            <a:pPr algn="l"/>
            <a:r>
              <a:rPr lang="en-US" sz="2000" b="0" i="0" u="none" strike="noStrike" baseline="0" dirty="0">
                <a:latin typeface="Times New Roman" panose="02020603050405020304" pitchFamily="18" charset="0"/>
                <a:cs typeface="Times New Roman" panose="02020603050405020304" pitchFamily="18" charset="0"/>
              </a:rPr>
              <a:t>Although wireless has advantages, there are some disadvantages to its use</a:t>
            </a:r>
          </a:p>
          <a:p>
            <a:pPr algn="l"/>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Wireless LAN:</a:t>
            </a:r>
          </a:p>
          <a:p>
            <a:pPr algn="l"/>
            <a:r>
              <a:rPr lang="en-US" sz="2000" b="1" i="0" u="none" strike="noStrike" baseline="0" dirty="0">
                <a:latin typeface="Times New Roman" panose="02020603050405020304" pitchFamily="18" charset="0"/>
                <a:cs typeface="Times New Roman" panose="02020603050405020304" pitchFamily="18" charset="0"/>
              </a:rPr>
              <a:t>Wireless access point (AP): </a:t>
            </a:r>
            <a:r>
              <a:rPr lang="en-US" sz="2000" b="0" i="0" u="none" strike="noStrike" baseline="0" dirty="0">
                <a:latin typeface="Times New Roman" panose="02020603050405020304" pitchFamily="18" charset="0"/>
                <a:cs typeface="Times New Roman" panose="02020603050405020304" pitchFamily="18" charset="0"/>
              </a:rPr>
              <a:t>Concentrates the wireless signals from users and connects, usually through a copper cable, to the existing copper-based network infrastructure </a:t>
            </a:r>
            <a:r>
              <a:rPr lang="en-IN" sz="2000" b="0" i="0" u="none" strike="noStrike" baseline="0" dirty="0">
                <a:latin typeface="Times New Roman" panose="02020603050405020304" pitchFamily="18" charset="0"/>
                <a:cs typeface="Times New Roman" panose="02020603050405020304" pitchFamily="18" charset="0"/>
              </a:rPr>
              <a:t>such as Ethernet</a:t>
            </a:r>
          </a:p>
          <a:p>
            <a:pPr algn="l"/>
            <a:r>
              <a:rPr lang="en-US" sz="2000" b="0" i="0" u="none" strike="noStrike" baseline="0" dirty="0">
                <a:latin typeface="Times New Roman" panose="02020603050405020304" pitchFamily="18" charset="0"/>
                <a:cs typeface="Times New Roman" panose="02020603050405020304" pitchFamily="18" charset="0"/>
              </a:rPr>
              <a:t>■ </a:t>
            </a:r>
            <a:r>
              <a:rPr lang="en-US" sz="2000" b="1" i="0" u="none" strike="noStrike" baseline="0" dirty="0">
                <a:latin typeface="Times New Roman" panose="02020603050405020304" pitchFamily="18" charset="0"/>
                <a:cs typeface="Times New Roman" panose="02020603050405020304" pitchFamily="18" charset="0"/>
              </a:rPr>
              <a:t>Wireless NIC adapter: </a:t>
            </a:r>
            <a:r>
              <a:rPr lang="en-US" sz="2000" b="0" i="0" u="none" strike="noStrike" baseline="0" dirty="0">
                <a:latin typeface="Times New Roman" panose="02020603050405020304" pitchFamily="18" charset="0"/>
                <a:cs typeface="Times New Roman" panose="02020603050405020304" pitchFamily="18" charset="0"/>
              </a:rPr>
              <a:t>Provides wireless communication capability to each network </a:t>
            </a:r>
            <a:r>
              <a:rPr lang="en-IN" sz="2000" b="0" i="0" u="none" strike="noStrike" baseline="0" dirty="0">
                <a:latin typeface="Times New Roman" panose="02020603050405020304" pitchFamily="18" charset="0"/>
                <a:cs typeface="Times New Roman" panose="02020603050405020304" pitchFamily="18" charset="0"/>
              </a:rPr>
              <a:t>host</a:t>
            </a:r>
            <a:endParaRPr lang="en-US" sz="2000"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 name="Slide Number Placeholder 2"/>
          <p:cNvSpPr>
            <a:spLocks noGrp="1"/>
          </p:cNvSpPr>
          <p:nvPr>
            <p:ph type="sldNum" sz="quarter" idx="12"/>
          </p:nvPr>
        </p:nvSpPr>
        <p:spPr/>
        <p:txBody>
          <a:bodyPr/>
          <a:lstStyle/>
          <a:p>
            <a:fld id="{5EDE6C07-4D23-4B5F-A2CA-6DC542D0D4A5}" type="slidenum">
              <a:rPr lang="en-US" smtClean="0"/>
              <a:t>43</a:t>
            </a:fld>
            <a:endParaRPr lang="en-US"/>
          </a:p>
        </p:txBody>
      </p:sp>
    </p:spTree>
    <p:extLst>
      <p:ext uri="{BB962C8B-B14F-4D97-AF65-F5344CB8AC3E}">
        <p14:creationId xmlns:p14="http://schemas.microsoft.com/office/powerpoint/2010/main" val="13843432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39762"/>
          </a:xfrm>
        </p:spPr>
        <p:txBody>
          <a:bodyPr>
            <a:noAutofit/>
          </a:bodyPr>
          <a:lstStyle/>
          <a:p>
            <a:r>
              <a:rPr lang="en-US" sz="3200" b="1" dirty="0">
                <a:latin typeface="Times New Roman" panose="02020603050405020304" pitchFamily="18" charset="0"/>
                <a:cs typeface="Times New Roman" panose="02020603050405020304" pitchFamily="18" charset="0"/>
              </a:rPr>
              <a:t>Circuit Switching </a:t>
            </a:r>
            <a:endParaRPr lang="en-US" sz="32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457200" y="1096962"/>
            <a:ext cx="8229600" cy="5380038"/>
          </a:xfrm>
        </p:spPr>
        <p:txBody>
          <a:bodyPr>
            <a:normAutofit fontScale="92500" lnSpcReduction="10000"/>
          </a:bodyPr>
          <a:lstStyle/>
          <a:p>
            <a:pPr algn="l">
              <a:buFont typeface="Arial" panose="020B0604020202020204" pitchFamily="34" charset="0"/>
              <a:buChar char="•"/>
            </a:pPr>
            <a:r>
              <a:rPr lang="en-US" b="0" dirty="0">
                <a:solidFill>
                  <a:srgbClr val="000000"/>
                </a:solidFill>
                <a:effectLst/>
                <a:latin typeface="Times New Roman" panose="02020603050405020304" pitchFamily="18" charset="0"/>
                <a:cs typeface="Times New Roman" panose="02020603050405020304" pitchFamily="18" charset="0"/>
              </a:rPr>
              <a:t>Circuit switching is a switching technique that establishes a dedicated path between sender and receiver.</a:t>
            </a:r>
          </a:p>
          <a:p>
            <a:pPr algn="l">
              <a:buFont typeface="Arial" panose="020B0604020202020204" pitchFamily="34" charset="0"/>
              <a:buChar char="•"/>
            </a:pPr>
            <a:r>
              <a:rPr lang="en-US" b="0" dirty="0">
                <a:solidFill>
                  <a:srgbClr val="000000"/>
                </a:solidFill>
                <a:effectLst/>
                <a:latin typeface="Times New Roman" panose="02020603050405020304" pitchFamily="18" charset="0"/>
                <a:cs typeface="Times New Roman" panose="02020603050405020304" pitchFamily="18" charset="0"/>
              </a:rPr>
              <a:t>In the Circuit Switching Technique, once the connection is established then the dedicated path will remain to exist until the connection is terminated.</a:t>
            </a:r>
          </a:p>
          <a:p>
            <a:pPr algn="l">
              <a:buFont typeface="Arial" panose="020B0604020202020204" pitchFamily="34" charset="0"/>
              <a:buChar char="•"/>
            </a:pPr>
            <a:r>
              <a:rPr lang="en-US" b="0" dirty="0">
                <a:solidFill>
                  <a:srgbClr val="000000"/>
                </a:solidFill>
                <a:effectLst/>
                <a:latin typeface="Times New Roman" panose="02020603050405020304" pitchFamily="18" charset="0"/>
                <a:cs typeface="Times New Roman" panose="02020603050405020304" pitchFamily="18" charset="0"/>
              </a:rPr>
              <a:t>Circuit switching in a network operates in a similar way as the telephone works.</a:t>
            </a:r>
          </a:p>
          <a:p>
            <a:pPr algn="l">
              <a:buFont typeface="Arial" panose="020B0604020202020204" pitchFamily="34" charset="0"/>
              <a:buChar char="•"/>
            </a:pPr>
            <a:r>
              <a:rPr lang="en-US" b="0" dirty="0">
                <a:solidFill>
                  <a:srgbClr val="000000"/>
                </a:solidFill>
                <a:effectLst/>
                <a:latin typeface="Times New Roman" panose="02020603050405020304" pitchFamily="18" charset="0"/>
                <a:cs typeface="Times New Roman" panose="02020603050405020304" pitchFamily="18" charset="0"/>
              </a:rPr>
              <a:t>A complete end-to-end path must exist before the communication takes place.</a:t>
            </a:r>
          </a:p>
          <a:p>
            <a:pPr algn="l">
              <a:buFont typeface="Arial" panose="020B0604020202020204" pitchFamily="34" charset="0"/>
              <a:buChar char="•"/>
            </a:pPr>
            <a:r>
              <a:rPr lang="en-US" b="0" dirty="0">
                <a:solidFill>
                  <a:srgbClr val="000000"/>
                </a:solidFill>
                <a:effectLst/>
                <a:latin typeface="Times New Roman" panose="02020603050405020304" pitchFamily="18" charset="0"/>
                <a:cs typeface="Times New Roman" panose="02020603050405020304" pitchFamily="18" charset="0"/>
              </a:rPr>
              <a:t>In case of circuit switching technique, when any user wants to send the data, voice, video, a request signal is sent to the receiver then the receiver sends back the acknowledgment to ensure the availability of the dedicated path. After receiving the acknowledgment, dedicated path transfers the data.</a:t>
            </a:r>
          </a:p>
          <a:p>
            <a:pPr algn="l">
              <a:buFont typeface="Arial" panose="020B0604020202020204" pitchFamily="34" charset="0"/>
              <a:buChar char="•"/>
            </a:pPr>
            <a:r>
              <a:rPr lang="en-US" b="0" dirty="0">
                <a:solidFill>
                  <a:srgbClr val="000000"/>
                </a:solidFill>
                <a:effectLst/>
                <a:latin typeface="Times New Roman" panose="02020603050405020304" pitchFamily="18" charset="0"/>
                <a:cs typeface="Times New Roman" panose="02020603050405020304" pitchFamily="18" charset="0"/>
              </a:rPr>
              <a:t>Circuit switching is used in public telephone network. It is used for voice transmission.</a:t>
            </a:r>
          </a:p>
          <a:p>
            <a:pPr algn="l">
              <a:buFont typeface="Arial" panose="020B0604020202020204" pitchFamily="34" charset="0"/>
              <a:buChar char="•"/>
            </a:pPr>
            <a:r>
              <a:rPr lang="en-US" b="0" dirty="0">
                <a:solidFill>
                  <a:srgbClr val="000000"/>
                </a:solidFill>
                <a:effectLst/>
                <a:latin typeface="Times New Roman" panose="02020603050405020304" pitchFamily="18" charset="0"/>
                <a:cs typeface="Times New Roman" panose="02020603050405020304" pitchFamily="18" charset="0"/>
              </a:rPr>
              <a:t>Fixed data can be transferred at a time in circuit switching technology.</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 name="Slide Number Placeholder 2"/>
          <p:cNvSpPr>
            <a:spLocks noGrp="1"/>
          </p:cNvSpPr>
          <p:nvPr>
            <p:ph type="sldNum" sz="quarter" idx="12"/>
          </p:nvPr>
        </p:nvSpPr>
        <p:spPr/>
        <p:txBody>
          <a:bodyPr/>
          <a:lstStyle/>
          <a:p>
            <a:fld id="{5EDE6C07-4D23-4B5F-A2CA-6DC542D0D4A5}" type="slidenum">
              <a:rPr lang="en-US" smtClean="0"/>
              <a:t>44</a:t>
            </a:fld>
            <a:endParaRPr lang="en-US"/>
          </a:p>
        </p:txBody>
      </p:sp>
    </p:spTree>
    <p:extLst>
      <p:ext uri="{BB962C8B-B14F-4D97-AF65-F5344CB8AC3E}">
        <p14:creationId xmlns:p14="http://schemas.microsoft.com/office/powerpoint/2010/main" val="10976806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39762"/>
          </a:xfrm>
        </p:spPr>
        <p:txBody>
          <a:bodyPr>
            <a:noAutofit/>
          </a:bodyPr>
          <a:lstStyle/>
          <a:p>
            <a:r>
              <a:rPr lang="en-US" sz="3200" b="1" dirty="0">
                <a:latin typeface="Times New Roman" panose="02020603050405020304" pitchFamily="18" charset="0"/>
                <a:cs typeface="Times New Roman" panose="02020603050405020304" pitchFamily="18" charset="0"/>
              </a:rPr>
              <a:t>Packet Switching </a:t>
            </a:r>
            <a:endParaRPr lang="en-US" sz="32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457200" y="1096962"/>
            <a:ext cx="8229600" cy="5380038"/>
          </a:xfrm>
        </p:spPr>
        <p:txBody>
          <a:bodyPr>
            <a:normAutofit lnSpcReduction="10000"/>
          </a:bodyPr>
          <a:lstStyle/>
          <a:p>
            <a:pPr algn="l">
              <a:buFont typeface="Arial" panose="020B0604020202020204" pitchFamily="34" charset="0"/>
              <a:buChar char="•"/>
            </a:pPr>
            <a:r>
              <a:rPr lang="en-US" b="0" dirty="0">
                <a:solidFill>
                  <a:srgbClr val="000000"/>
                </a:solidFill>
                <a:effectLst/>
                <a:latin typeface="Times New Roman" panose="02020603050405020304" pitchFamily="18" charset="0"/>
                <a:cs typeface="Times New Roman" panose="02020603050405020304" pitchFamily="18" charset="0"/>
              </a:rPr>
              <a:t>the message is divided into smaller pieces and sent individually.</a:t>
            </a:r>
          </a:p>
          <a:p>
            <a:pPr algn="l">
              <a:buFont typeface="Arial" panose="020B0604020202020204" pitchFamily="34" charset="0"/>
              <a:buChar char="•"/>
            </a:pPr>
            <a:r>
              <a:rPr lang="en-US" b="0" dirty="0">
                <a:solidFill>
                  <a:srgbClr val="000000"/>
                </a:solidFill>
                <a:effectLst/>
                <a:latin typeface="Times New Roman" panose="02020603050405020304" pitchFamily="18" charset="0"/>
                <a:cs typeface="Times New Roman" panose="02020603050405020304" pitchFamily="18" charset="0"/>
              </a:rPr>
              <a:t>The message splits into smaller pieces known as packets and packets are given a unique number to identify their order at the receiving end.</a:t>
            </a:r>
          </a:p>
          <a:p>
            <a:pPr algn="l">
              <a:buFont typeface="Arial" panose="020B0604020202020204" pitchFamily="34" charset="0"/>
              <a:buChar char="•"/>
            </a:pPr>
            <a:r>
              <a:rPr lang="en-US" b="0" dirty="0">
                <a:solidFill>
                  <a:srgbClr val="000000"/>
                </a:solidFill>
                <a:effectLst/>
                <a:latin typeface="Times New Roman" panose="02020603050405020304" pitchFamily="18" charset="0"/>
                <a:cs typeface="Times New Roman" panose="02020603050405020304" pitchFamily="18" charset="0"/>
              </a:rPr>
              <a:t>Every packet contains some information in its headers such as source address, destination address and sequence number.</a:t>
            </a:r>
          </a:p>
          <a:p>
            <a:pPr algn="l">
              <a:buFont typeface="Arial" panose="020B0604020202020204" pitchFamily="34" charset="0"/>
              <a:buChar char="•"/>
            </a:pPr>
            <a:r>
              <a:rPr lang="en-US" b="0" dirty="0">
                <a:solidFill>
                  <a:srgbClr val="000000"/>
                </a:solidFill>
                <a:effectLst/>
                <a:latin typeface="Times New Roman" panose="02020603050405020304" pitchFamily="18" charset="0"/>
                <a:cs typeface="Times New Roman" panose="02020603050405020304" pitchFamily="18" charset="0"/>
              </a:rPr>
              <a:t>Packets will travel across the network, taking the shortest path as possible.</a:t>
            </a:r>
          </a:p>
          <a:p>
            <a:pPr algn="l">
              <a:buFont typeface="Arial" panose="020B0604020202020204" pitchFamily="34" charset="0"/>
              <a:buChar char="•"/>
            </a:pPr>
            <a:r>
              <a:rPr lang="en-US" b="0" dirty="0">
                <a:solidFill>
                  <a:srgbClr val="000000"/>
                </a:solidFill>
                <a:effectLst/>
                <a:latin typeface="Times New Roman" panose="02020603050405020304" pitchFamily="18" charset="0"/>
                <a:cs typeface="Times New Roman" panose="02020603050405020304" pitchFamily="18" charset="0"/>
              </a:rPr>
              <a:t>All the packets are reassembled at the receiving end in correct order.</a:t>
            </a:r>
          </a:p>
          <a:p>
            <a:pPr algn="l">
              <a:buFont typeface="Arial" panose="020B0604020202020204" pitchFamily="34" charset="0"/>
              <a:buChar char="•"/>
            </a:pPr>
            <a:r>
              <a:rPr lang="en-US" b="0" dirty="0">
                <a:solidFill>
                  <a:srgbClr val="000000"/>
                </a:solidFill>
                <a:effectLst/>
                <a:latin typeface="Times New Roman" panose="02020603050405020304" pitchFamily="18" charset="0"/>
                <a:cs typeface="Times New Roman" panose="02020603050405020304" pitchFamily="18" charset="0"/>
              </a:rPr>
              <a:t>If any packet is missing or corrupted, then the message will be sent to resend the message.</a:t>
            </a:r>
          </a:p>
          <a:p>
            <a:pPr algn="l">
              <a:buFont typeface="Arial" panose="020B0604020202020204" pitchFamily="34" charset="0"/>
              <a:buChar char="•"/>
            </a:pPr>
            <a:r>
              <a:rPr lang="en-US" b="0" dirty="0">
                <a:solidFill>
                  <a:srgbClr val="000000"/>
                </a:solidFill>
                <a:effectLst/>
                <a:latin typeface="Times New Roman" panose="02020603050405020304" pitchFamily="18" charset="0"/>
                <a:cs typeface="Times New Roman" panose="02020603050405020304" pitchFamily="18" charset="0"/>
              </a:rPr>
              <a:t>If the correct order of the packets is reached, then the acknowledgment message will be sent.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 name="Slide Number Placeholder 2"/>
          <p:cNvSpPr>
            <a:spLocks noGrp="1"/>
          </p:cNvSpPr>
          <p:nvPr>
            <p:ph type="sldNum" sz="quarter" idx="12"/>
          </p:nvPr>
        </p:nvSpPr>
        <p:spPr/>
        <p:txBody>
          <a:bodyPr/>
          <a:lstStyle/>
          <a:p>
            <a:fld id="{5EDE6C07-4D23-4B5F-A2CA-6DC542D0D4A5}" type="slidenum">
              <a:rPr lang="en-US" smtClean="0"/>
              <a:t>45</a:t>
            </a:fld>
            <a:endParaRPr lang="en-US"/>
          </a:p>
        </p:txBody>
      </p:sp>
    </p:spTree>
    <p:extLst>
      <p:ext uri="{BB962C8B-B14F-4D97-AF65-F5344CB8AC3E}">
        <p14:creationId xmlns:p14="http://schemas.microsoft.com/office/powerpoint/2010/main" val="27107689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39762"/>
          </a:xfrm>
        </p:spPr>
        <p:txBody>
          <a:bodyPr>
            <a:noAutofit/>
          </a:bodyPr>
          <a:lstStyle/>
          <a:p>
            <a:r>
              <a:rPr lang="en-US" sz="3200" b="1" dirty="0">
                <a:latin typeface="Times New Roman" panose="02020603050405020304" pitchFamily="18" charset="0"/>
                <a:cs typeface="Times New Roman" panose="02020603050405020304" pitchFamily="18" charset="0"/>
              </a:rPr>
              <a:t>Performance</a:t>
            </a:r>
            <a:endParaRPr lang="en-US" sz="32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457200" y="1096962"/>
            <a:ext cx="8229600" cy="5380038"/>
          </a:xfrm>
        </p:spPr>
        <p:txBody>
          <a:bodyPr>
            <a:normAutofit/>
          </a:bodyPr>
          <a:lstStyle/>
          <a:p>
            <a:pPr algn="l" fontAlgn="base">
              <a:buFont typeface="Arial" panose="020B0604020202020204" pitchFamily="34" charset="0"/>
              <a:buChar char="•"/>
            </a:pPr>
            <a:r>
              <a:rPr lang="en-IN" sz="2000" b="0" i="0" dirty="0">
                <a:effectLst/>
                <a:latin typeface="Times New Roman" panose="02020603050405020304" pitchFamily="18" charset="0"/>
                <a:cs typeface="Times New Roman" panose="02020603050405020304" pitchFamily="18" charset="0"/>
              </a:rPr>
              <a:t>Bandwidth: It</a:t>
            </a:r>
            <a:r>
              <a:rPr lang="en-US" sz="2000" b="0" i="0" dirty="0">
                <a:effectLst/>
                <a:latin typeface="Times New Roman" panose="02020603050405020304" pitchFamily="18" charset="0"/>
                <a:cs typeface="Times New Roman" panose="02020603050405020304" pitchFamily="18" charset="0"/>
              </a:rPr>
              <a:t> is characterized as the measure of data or information that can be transmitted in a fixed measure of time</a:t>
            </a:r>
            <a:endParaRPr lang="en-IN" sz="2000" b="0" i="0" dirty="0">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IN" sz="2000" b="0" i="0" dirty="0">
                <a:effectLst/>
                <a:latin typeface="Times New Roman" panose="02020603050405020304" pitchFamily="18" charset="0"/>
                <a:cs typeface="Times New Roman" panose="02020603050405020304" pitchFamily="18" charset="0"/>
              </a:rPr>
              <a:t>Throughput: </a:t>
            </a:r>
            <a:r>
              <a:rPr lang="en-US" sz="2000" b="0" i="0" dirty="0">
                <a:effectLst/>
                <a:latin typeface="Times New Roman" panose="02020603050405020304" pitchFamily="18" charset="0"/>
                <a:cs typeface="Times New Roman" panose="02020603050405020304" pitchFamily="18" charset="0"/>
              </a:rPr>
              <a:t>Throughput is the number of messages successfully transmitted per unit time. It is controlled by available bandwidth, the available signal-to-noise ratio and the hardware limitations</a:t>
            </a:r>
            <a:endParaRPr lang="en-IN" sz="2000" b="0" i="0" dirty="0">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IN" sz="2000" b="0" i="0" dirty="0">
                <a:effectLst/>
                <a:latin typeface="Times New Roman" panose="02020603050405020304" pitchFamily="18" charset="0"/>
                <a:cs typeface="Times New Roman" panose="02020603050405020304" pitchFamily="18" charset="0"/>
              </a:rPr>
              <a:t>Latency (Delay): It </a:t>
            </a:r>
            <a:r>
              <a:rPr lang="en-US" sz="2000" b="0" i="0" dirty="0">
                <a:effectLst/>
                <a:latin typeface="Times New Roman" panose="02020603050405020304" pitchFamily="18" charset="0"/>
                <a:cs typeface="Times New Roman" panose="02020603050405020304" pitchFamily="18" charset="0"/>
              </a:rPr>
              <a:t>is defined as the total time taken for a complete message to arrive at the destination, starting with the time when the first bit of the message is sent out from the source and ending with the time when the last bit of the message is delivered at the destination. </a:t>
            </a:r>
            <a:endParaRPr lang="en-IN" sz="2000" b="0" i="0" dirty="0">
              <a:effectLst/>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Link Performance:</a:t>
            </a:r>
          </a:p>
          <a:p>
            <a:pPr>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Data Rate: how many bits per second can be transferred on the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link,in</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Mbps, Gbps</a:t>
            </a:r>
          </a:p>
          <a:p>
            <a:pPr>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Loss rate: what is the probability of packet error rate on the link?</a:t>
            </a:r>
          </a:p>
          <a:p>
            <a:pPr>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Delay: how much time does it take for the bits to reach other end</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 name="Slide Number Placeholder 2"/>
          <p:cNvSpPr>
            <a:spLocks noGrp="1"/>
          </p:cNvSpPr>
          <p:nvPr>
            <p:ph type="sldNum" sz="quarter" idx="12"/>
          </p:nvPr>
        </p:nvSpPr>
        <p:spPr/>
        <p:txBody>
          <a:bodyPr/>
          <a:lstStyle/>
          <a:p>
            <a:fld id="{5EDE6C07-4D23-4B5F-A2CA-6DC542D0D4A5}" type="slidenum">
              <a:rPr lang="en-US" smtClean="0"/>
              <a:t>46</a:t>
            </a:fld>
            <a:endParaRPr lang="en-US" dirty="0"/>
          </a:p>
        </p:txBody>
      </p:sp>
    </p:spTree>
    <p:extLst>
      <p:ext uri="{BB962C8B-B14F-4D97-AF65-F5344CB8AC3E}">
        <p14:creationId xmlns:p14="http://schemas.microsoft.com/office/powerpoint/2010/main" val="7102058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39762"/>
          </a:xfrm>
        </p:spPr>
        <p:txBody>
          <a:bodyPr>
            <a:noAutofit/>
          </a:bodyPr>
          <a:lstStyle/>
          <a:p>
            <a:r>
              <a:rPr lang="en-US" sz="3200" b="1" dirty="0">
                <a:latin typeface="Times New Roman" panose="02020603050405020304" pitchFamily="18" charset="0"/>
                <a:cs typeface="Times New Roman" panose="02020603050405020304" pitchFamily="18" charset="0"/>
              </a:rPr>
              <a:t>Reflection questions </a:t>
            </a:r>
            <a:endParaRPr lang="en-US" sz="32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457200" y="1096962"/>
            <a:ext cx="8229600" cy="5380038"/>
          </a:xfrm>
        </p:spPr>
        <p:txBody>
          <a:bodyPr>
            <a:normAutofit/>
          </a:bodyPr>
          <a:lstStyle/>
          <a:p>
            <a:pPr algn="l"/>
            <a:r>
              <a:rPr lang="en-US" sz="2000" dirty="0">
                <a:latin typeface="Times New Roman" panose="02020603050405020304" pitchFamily="18" charset="0"/>
                <a:cs typeface="Times New Roman" panose="02020603050405020304" pitchFamily="18" charset="0"/>
              </a:rPr>
              <a:t>1. </a:t>
            </a:r>
            <a:r>
              <a:rPr lang="en-US" sz="2000" b="0" i="0" u="none" strike="noStrike" baseline="0" dirty="0">
                <a:latin typeface="Times New Roman" panose="02020603050405020304" pitchFamily="18" charset="0"/>
                <a:cs typeface="Times New Roman" panose="02020603050405020304" pitchFamily="18" charset="0"/>
              </a:rPr>
              <a:t>Copper cable and fiber-optic cable are examples of ____________, which is used to </a:t>
            </a:r>
            <a:r>
              <a:rPr lang="en-IN" sz="2000" b="0" i="0" u="none" strike="noStrike" baseline="0" dirty="0">
                <a:latin typeface="Times New Roman" panose="02020603050405020304" pitchFamily="18" charset="0"/>
                <a:cs typeface="Times New Roman" panose="02020603050405020304" pitchFamily="18" charset="0"/>
              </a:rPr>
              <a:t>carry the communication signal.</a:t>
            </a:r>
          </a:p>
          <a:p>
            <a:pPr algn="l"/>
            <a:endParaRPr lang="en-IN" sz="2000" dirty="0">
              <a:latin typeface="Times New Roman" panose="02020603050405020304" pitchFamily="18" charset="0"/>
              <a:cs typeface="Times New Roman" panose="02020603050405020304" pitchFamily="18" charset="0"/>
            </a:endParaRPr>
          </a:p>
          <a:p>
            <a:pPr algn="l"/>
            <a:r>
              <a:rPr lang="en-IN" sz="2000" dirty="0">
                <a:latin typeface="Times New Roman" panose="02020603050405020304" pitchFamily="18" charset="0"/>
                <a:cs typeface="Times New Roman" panose="02020603050405020304" pitchFamily="18" charset="0"/>
              </a:rPr>
              <a:t>2. </a:t>
            </a:r>
            <a:r>
              <a:rPr lang="en-US" sz="2000" b="0" i="0" u="none" strike="noStrike" baseline="0" dirty="0">
                <a:latin typeface="Times New Roman" panose="02020603050405020304" pitchFamily="18" charset="0"/>
                <a:cs typeface="Times New Roman" panose="02020603050405020304" pitchFamily="18" charset="0"/>
              </a:rPr>
              <a:t>What is the most common UTP connector type?</a:t>
            </a:r>
            <a:endParaRPr lang="en-IN" sz="2000" b="0" i="0" u="none" strike="noStrike" baseline="0" dirty="0">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a:p>
            <a:pPr algn="l"/>
            <a:r>
              <a:rPr lang="en-IN" sz="2000" dirty="0">
                <a:latin typeface="Times New Roman" panose="02020603050405020304" pitchFamily="18" charset="0"/>
                <a:cs typeface="Times New Roman" panose="02020603050405020304" pitchFamily="18" charset="0"/>
              </a:rPr>
              <a:t>3. </a:t>
            </a:r>
            <a:r>
              <a:rPr lang="en-US" sz="1800" b="0" i="0" u="none" strike="noStrike" baseline="0" dirty="0">
                <a:latin typeface="Times-Roman"/>
              </a:rPr>
              <a:t>Which of the following measures the actual data transfer rate over a medium?</a:t>
            </a:r>
          </a:p>
          <a:p>
            <a:pPr algn="l"/>
            <a:r>
              <a:rPr lang="en-IN" sz="1800" b="0" i="0" u="none" strike="noStrike" baseline="0" dirty="0">
                <a:latin typeface="Times-Roman"/>
              </a:rPr>
              <a:t>A. Bandwidth</a:t>
            </a:r>
          </a:p>
          <a:p>
            <a:pPr algn="l"/>
            <a:r>
              <a:rPr lang="en-IN" sz="1800" b="0" i="0" u="none" strike="noStrike" baseline="0" dirty="0">
                <a:latin typeface="Times-Roman"/>
              </a:rPr>
              <a:t>B. Output</a:t>
            </a:r>
          </a:p>
          <a:p>
            <a:pPr algn="l"/>
            <a:r>
              <a:rPr lang="en-IN" sz="1800" b="0" i="0" u="none" strike="noStrike" baseline="0" dirty="0">
                <a:latin typeface="Times-Roman"/>
              </a:rPr>
              <a:t>C. Throughput</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 name="Slide Number Placeholder 2"/>
          <p:cNvSpPr>
            <a:spLocks noGrp="1"/>
          </p:cNvSpPr>
          <p:nvPr>
            <p:ph type="sldNum" sz="quarter" idx="12"/>
          </p:nvPr>
        </p:nvSpPr>
        <p:spPr/>
        <p:txBody>
          <a:bodyPr/>
          <a:lstStyle/>
          <a:p>
            <a:fld id="{5EDE6C07-4D23-4B5F-A2CA-6DC542D0D4A5}" type="slidenum">
              <a:rPr lang="en-US" smtClean="0"/>
              <a:t>47</a:t>
            </a:fld>
            <a:endParaRPr lang="en-US"/>
          </a:p>
        </p:txBody>
      </p:sp>
    </p:spTree>
    <p:extLst>
      <p:ext uri="{BB962C8B-B14F-4D97-AF65-F5344CB8AC3E}">
        <p14:creationId xmlns:p14="http://schemas.microsoft.com/office/powerpoint/2010/main" val="573386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39762"/>
          </a:xfrm>
        </p:spPr>
        <p:txBody>
          <a:bodyPr>
            <a:noAutofit/>
          </a:bodyPr>
          <a:lstStyle/>
          <a:p>
            <a:r>
              <a:rPr lang="en-US" sz="3200" b="1" dirty="0">
                <a:latin typeface="Times New Roman" panose="02020603050405020304" pitchFamily="18" charset="0"/>
                <a:cs typeface="Times New Roman" panose="02020603050405020304" pitchFamily="18" charset="0"/>
              </a:rPr>
              <a:t>Operation</a:t>
            </a:r>
            <a:endParaRPr lang="en-US" sz="32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457200" y="1219200"/>
            <a:ext cx="8229600" cy="5257800"/>
          </a:xfrm>
        </p:spPr>
        <p:txBody>
          <a:bodyPr>
            <a:normAutofit/>
          </a:bodyPr>
          <a:lstStyle/>
          <a:p>
            <a:pPr algn="l"/>
            <a:r>
              <a:rPr lang="en-US" sz="2000" b="0" i="0" u="none" strike="noStrike" baseline="0" dirty="0">
                <a:latin typeface="Times-Roman"/>
              </a:rPr>
              <a:t>Each medium has unique signaling used to represent the bits</a:t>
            </a:r>
          </a:p>
          <a:p>
            <a:pPr algn="l"/>
            <a:r>
              <a:rPr lang="en-US" sz="2000" b="0" i="0" u="none" strike="noStrike" baseline="0" dirty="0">
                <a:latin typeface="Times-Roman"/>
              </a:rPr>
              <a:t>Copper cable:  Patterns of electrical pulses</a:t>
            </a:r>
          </a:p>
          <a:p>
            <a:pPr algn="l"/>
            <a:r>
              <a:rPr lang="en-US" sz="2000" b="0" i="0" u="none" strike="noStrike" baseline="0" dirty="0">
                <a:latin typeface="Times-Roman"/>
              </a:rPr>
              <a:t>Fiber-optic cable:  Patterns of light pulses</a:t>
            </a:r>
          </a:p>
          <a:p>
            <a:pPr algn="l"/>
            <a:r>
              <a:rPr lang="en-US" sz="2000" b="0" i="0" u="none" strike="noStrike" baseline="0" dirty="0">
                <a:latin typeface="Times-Roman"/>
              </a:rPr>
              <a:t>Wireless: Patterns of radio transmissions</a:t>
            </a:r>
          </a:p>
          <a:p>
            <a:pPr algn="l"/>
            <a:endParaRPr lang="en-US" sz="2000" dirty="0">
              <a:latin typeface="Times-Roman"/>
            </a:endParaRPr>
          </a:p>
          <a:p>
            <a:pPr algn="l"/>
            <a:r>
              <a:rPr lang="en-US" sz="2000" b="0" i="0" u="none" strike="noStrike" baseline="0" dirty="0">
                <a:latin typeface="Times-Roman"/>
              </a:rPr>
              <a:t>To mark the beginning and end of frames, the transmitting device uses a bit pattern that is unique and is only used to identify the start or end of frames.</a:t>
            </a:r>
            <a:endParaRPr lang="en-US" sz="2000"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 name="Slide Number Placeholder 2"/>
          <p:cNvSpPr>
            <a:spLocks noGrp="1"/>
          </p:cNvSpPr>
          <p:nvPr>
            <p:ph type="sldNum" sz="quarter" idx="12"/>
          </p:nvPr>
        </p:nvSpPr>
        <p:spPr/>
        <p:txBody>
          <a:bodyPr/>
          <a:lstStyle/>
          <a:p>
            <a:fld id="{5EDE6C07-4D23-4B5F-A2CA-6DC542D0D4A5}" type="slidenum">
              <a:rPr lang="en-US" smtClean="0"/>
              <a:t>5</a:t>
            </a:fld>
            <a:endParaRPr lang="en-US"/>
          </a:p>
        </p:txBody>
      </p:sp>
    </p:spTree>
    <p:extLst>
      <p:ext uri="{BB962C8B-B14F-4D97-AF65-F5344CB8AC3E}">
        <p14:creationId xmlns:p14="http://schemas.microsoft.com/office/powerpoint/2010/main" val="616640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39762"/>
          </a:xfrm>
        </p:spPr>
        <p:txBody>
          <a:bodyPr>
            <a:noAutofit/>
          </a:bodyPr>
          <a:lstStyle/>
          <a:p>
            <a:r>
              <a:rPr lang="en-US" sz="3200" b="1" dirty="0">
                <a:latin typeface="Times New Roman" panose="02020603050405020304" pitchFamily="18" charset="0"/>
                <a:cs typeface="Times New Roman" panose="02020603050405020304" pitchFamily="18" charset="0"/>
              </a:rPr>
              <a:t>Standards</a:t>
            </a:r>
            <a:endParaRPr lang="en-US" sz="32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457200" y="1096962"/>
            <a:ext cx="8229600" cy="5380038"/>
          </a:xfrm>
        </p:spPr>
        <p:txBody>
          <a:bodyPr>
            <a:normAutofit/>
          </a:bodyPr>
          <a:lstStyle/>
          <a:p>
            <a:pPr algn="l"/>
            <a:r>
              <a:rPr lang="en-US" sz="2000" b="0" i="0" u="none" strike="noStrike" baseline="0" dirty="0">
                <a:latin typeface="Times-Roman"/>
              </a:rPr>
              <a:t>Unlike the other layers, the physical layer, along with some similar technologies in the data link layer, defines hardware specifications, including electronic circuitry, media, and connectors.</a:t>
            </a:r>
          </a:p>
          <a:p>
            <a:pPr algn="l"/>
            <a:r>
              <a:rPr lang="en-US" sz="2000" b="0" i="0" u="none" strike="noStrike" baseline="0" dirty="0">
                <a:latin typeface="Times-Roman"/>
              </a:rPr>
              <a:t>the physical layer specifications were defined by electrical </a:t>
            </a:r>
            <a:r>
              <a:rPr lang="en-IN" sz="2000" b="0" i="0" u="none" strike="noStrike" baseline="0" dirty="0">
                <a:latin typeface="Times-Roman"/>
              </a:rPr>
              <a:t>and communications engineering organizations</a:t>
            </a:r>
            <a:r>
              <a:rPr lang="en-US" sz="2000" dirty="0">
                <a:latin typeface="Times-Roman"/>
              </a:rPr>
              <a:t> like ISO, IEEE, ITU </a:t>
            </a:r>
            <a:r>
              <a:rPr lang="en-US" sz="2000" dirty="0" err="1">
                <a:latin typeface="Times-Roman"/>
              </a:rPr>
              <a:t>etc</a:t>
            </a:r>
            <a:endParaRPr lang="en-US" sz="2000" dirty="0">
              <a:latin typeface="Times-Roman"/>
            </a:endParaRPr>
          </a:p>
          <a:p>
            <a:pPr algn="l"/>
            <a:r>
              <a:rPr lang="en-US" sz="2000" dirty="0">
                <a:latin typeface="Times-Roman"/>
              </a:rPr>
              <a:t>Design considerations:</a:t>
            </a:r>
          </a:p>
          <a:p>
            <a:pPr>
              <a:buFont typeface="Wingdings" panose="05000000000000000000" pitchFamily="2" charset="2"/>
              <a:buChar char="§"/>
            </a:pPr>
            <a:r>
              <a:rPr lang="en-US" sz="2000" b="0" i="0" u="none" strike="noStrike" baseline="0" dirty="0">
                <a:latin typeface="Times-Roman"/>
              </a:rPr>
              <a:t>Physical and electrical properties of the media</a:t>
            </a:r>
          </a:p>
          <a:p>
            <a:pPr algn="l"/>
            <a:r>
              <a:rPr lang="en-US" sz="2000" b="0" i="0" u="none" strike="noStrike" baseline="0" dirty="0">
                <a:latin typeface="ZapfDingbats"/>
              </a:rPr>
              <a:t>■ </a:t>
            </a:r>
            <a:r>
              <a:rPr lang="en-US" sz="2000" b="0" i="0" u="none" strike="noStrike" baseline="0" dirty="0">
                <a:latin typeface="Times-Roman"/>
              </a:rPr>
              <a:t>Mechanical properties (materials, dimensions, and pinouts) of the connectors</a:t>
            </a:r>
          </a:p>
          <a:p>
            <a:pPr algn="l"/>
            <a:r>
              <a:rPr lang="en-US" sz="2000" b="0" i="0" u="none" strike="noStrike" baseline="0" dirty="0">
                <a:latin typeface="ZapfDingbats"/>
              </a:rPr>
              <a:t>■ </a:t>
            </a:r>
            <a:r>
              <a:rPr lang="en-US" sz="2000" b="0" i="0" u="none" strike="noStrike" baseline="0" dirty="0">
                <a:latin typeface="Times-Roman"/>
              </a:rPr>
              <a:t>Bit representation by the signals (encoding)</a:t>
            </a:r>
          </a:p>
          <a:p>
            <a:pPr algn="l"/>
            <a:r>
              <a:rPr lang="en-US" sz="2000" b="0" i="0" u="none" strike="noStrike" baseline="0" dirty="0">
                <a:latin typeface="ZapfDingbats"/>
              </a:rPr>
              <a:t>■ </a:t>
            </a:r>
            <a:r>
              <a:rPr lang="en-US" sz="2000" b="0" i="0" u="none" strike="noStrike" baseline="0" dirty="0">
                <a:latin typeface="Times-Roman"/>
              </a:rPr>
              <a:t>Definition of control information signals</a:t>
            </a:r>
            <a:endParaRPr lang="en-US" sz="2000" dirty="0">
              <a:latin typeface="Times-Roman"/>
            </a:endParaRPr>
          </a:p>
          <a:p>
            <a:pPr algn="l"/>
            <a:endParaRPr lang="en-US" sz="2000"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 name="Slide Number Placeholder 2"/>
          <p:cNvSpPr>
            <a:spLocks noGrp="1"/>
          </p:cNvSpPr>
          <p:nvPr>
            <p:ph type="sldNum" sz="quarter" idx="12"/>
          </p:nvPr>
        </p:nvSpPr>
        <p:spPr/>
        <p:txBody>
          <a:bodyPr/>
          <a:lstStyle/>
          <a:p>
            <a:fld id="{5EDE6C07-4D23-4B5F-A2CA-6DC542D0D4A5}" type="slidenum">
              <a:rPr lang="en-US" smtClean="0"/>
              <a:t>6</a:t>
            </a:fld>
            <a:endParaRPr lang="en-US"/>
          </a:p>
        </p:txBody>
      </p:sp>
    </p:spTree>
    <p:extLst>
      <p:ext uri="{BB962C8B-B14F-4D97-AF65-F5344CB8AC3E}">
        <p14:creationId xmlns:p14="http://schemas.microsoft.com/office/powerpoint/2010/main" val="3499967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39762"/>
          </a:xfrm>
        </p:spPr>
        <p:txBody>
          <a:bodyPr>
            <a:noAutofit/>
          </a:bodyPr>
          <a:lstStyle/>
          <a:p>
            <a:r>
              <a:rPr lang="en-US" sz="3200" b="1" dirty="0">
                <a:latin typeface="Times New Roman" panose="02020603050405020304" pitchFamily="18" charset="0"/>
                <a:cs typeface="Times New Roman" panose="02020603050405020304" pitchFamily="18" charset="0"/>
              </a:rPr>
              <a:t>Fundamental principles</a:t>
            </a:r>
            <a:endParaRPr lang="en-US" sz="32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457200" y="1096962"/>
            <a:ext cx="8229600" cy="5380038"/>
          </a:xfrm>
        </p:spPr>
        <p:txBody>
          <a:bodyPr>
            <a:normAutofit/>
          </a:bodyPr>
          <a:lstStyle/>
          <a:p>
            <a:pPr algn="l"/>
            <a:r>
              <a:rPr lang="en-US" sz="2000" b="1" i="0" u="none" strike="noStrike" baseline="0" dirty="0">
                <a:latin typeface="Times New Roman" panose="02020603050405020304" pitchFamily="18" charset="0"/>
                <a:cs typeface="Times New Roman" panose="02020603050405020304" pitchFamily="18" charset="0"/>
              </a:rPr>
              <a:t>Physical components </a:t>
            </a:r>
            <a:r>
              <a:rPr lang="en-US" sz="2000" b="0" i="0" u="none" strike="noStrike" baseline="0" dirty="0">
                <a:latin typeface="Times New Roman" panose="02020603050405020304" pitchFamily="18" charset="0"/>
                <a:cs typeface="Times New Roman" panose="02020603050405020304" pitchFamily="18" charset="0"/>
              </a:rPr>
              <a:t>carry the message in a reliable and consistent manner so that the receiver gets the message as it was sent.</a:t>
            </a:r>
          </a:p>
          <a:p>
            <a:pPr algn="l"/>
            <a:r>
              <a:rPr lang="en-US" sz="2000" b="1" i="0" u="none" strike="noStrike" baseline="0" dirty="0">
                <a:latin typeface="Times New Roman" panose="02020603050405020304" pitchFamily="18" charset="0"/>
                <a:cs typeface="Times New Roman" panose="02020603050405020304" pitchFamily="18" charset="0"/>
              </a:rPr>
              <a:t>Encoding</a:t>
            </a:r>
            <a:r>
              <a:rPr lang="en-US" sz="2000" b="0" i="0" u="none" strike="noStrike" baseline="0" dirty="0">
                <a:latin typeface="Times New Roman" panose="02020603050405020304" pitchFamily="18" charset="0"/>
                <a:cs typeface="Times New Roman" panose="02020603050405020304" pitchFamily="18" charset="0"/>
              </a:rPr>
              <a:t> : The bits in the encapsulated data link layer frame need to be grouped, or encoded, into patterns recognized by Layer 1 devices. After transmission, the receiving Layer 1 device decodes patterns and hands the frame up to the data link layer. It also does control information to indicate the start and end of frames</a:t>
            </a:r>
          </a:p>
          <a:p>
            <a:pPr algn="l"/>
            <a:r>
              <a:rPr lang="en-US" sz="2000" b="0" i="0" u="none" strike="noStrike" baseline="0" dirty="0">
                <a:latin typeface="Times New Roman" panose="02020603050405020304" pitchFamily="18" charset="0"/>
                <a:cs typeface="Times New Roman" panose="02020603050405020304" pitchFamily="18" charset="0"/>
              </a:rPr>
              <a:t>The process of </a:t>
            </a:r>
            <a:r>
              <a:rPr lang="en-US" sz="2000" b="1" i="0" u="none" strike="noStrike" baseline="0" dirty="0">
                <a:latin typeface="Times New Roman" panose="02020603050405020304" pitchFamily="18" charset="0"/>
                <a:cs typeface="Times New Roman" panose="02020603050405020304" pitchFamily="18" charset="0"/>
              </a:rPr>
              <a:t>signaling</a:t>
            </a:r>
            <a:r>
              <a:rPr lang="en-US" sz="2000" b="0" i="0" u="none" strike="noStrike" baseline="0" dirty="0">
                <a:latin typeface="Times New Roman" panose="02020603050405020304" pitchFamily="18" charset="0"/>
                <a:cs typeface="Times New Roman" panose="02020603050405020304" pitchFamily="18" charset="0"/>
              </a:rPr>
              <a:t> involves determining how to represent the binary bit on a specific medium. For example, if the medium is copper, the signal will be in the form of positive and negative patterns of voltage.</a:t>
            </a:r>
            <a:endParaRPr lang="en-US" sz="2000"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 name="Slide Number Placeholder 2"/>
          <p:cNvSpPr>
            <a:spLocks noGrp="1"/>
          </p:cNvSpPr>
          <p:nvPr>
            <p:ph type="sldNum" sz="quarter" idx="12"/>
          </p:nvPr>
        </p:nvSpPr>
        <p:spPr/>
        <p:txBody>
          <a:bodyPr/>
          <a:lstStyle/>
          <a:p>
            <a:fld id="{5EDE6C07-4D23-4B5F-A2CA-6DC542D0D4A5}" type="slidenum">
              <a:rPr lang="en-US" smtClean="0"/>
              <a:t>7</a:t>
            </a:fld>
            <a:endParaRPr lang="en-US"/>
          </a:p>
        </p:txBody>
      </p:sp>
      <p:pic>
        <p:nvPicPr>
          <p:cNvPr id="4" name="Picture 3">
            <a:extLst>
              <a:ext uri="{FF2B5EF4-FFF2-40B4-BE49-F238E27FC236}">
                <a16:creationId xmlns:a16="http://schemas.microsoft.com/office/drawing/2014/main" id="{86D6381F-5C2E-4CFD-8901-3C78E49856B9}"/>
              </a:ext>
            </a:extLst>
          </p:cNvPr>
          <p:cNvPicPr>
            <a:picLocks noChangeAspect="1"/>
          </p:cNvPicPr>
          <p:nvPr/>
        </p:nvPicPr>
        <p:blipFill>
          <a:blip r:embed="rId2"/>
          <a:stretch>
            <a:fillRect/>
          </a:stretch>
        </p:blipFill>
        <p:spPr>
          <a:xfrm>
            <a:off x="2590800" y="4124430"/>
            <a:ext cx="4724400" cy="2333393"/>
          </a:xfrm>
          <a:prstGeom prst="rect">
            <a:avLst/>
          </a:prstGeom>
        </p:spPr>
      </p:pic>
    </p:spTree>
    <p:extLst>
      <p:ext uri="{BB962C8B-B14F-4D97-AF65-F5344CB8AC3E}">
        <p14:creationId xmlns:p14="http://schemas.microsoft.com/office/powerpoint/2010/main" val="3970649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7DACC-F774-404C-8579-DAF56ECCD43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B575BB2-2027-4379-9492-155D17937A1C}"/>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F6E5BF7F-89FA-47AF-BC0C-5EDE80636958}"/>
              </a:ext>
            </a:extLst>
          </p:cNvPr>
          <p:cNvSpPr>
            <a:spLocks noGrp="1"/>
          </p:cNvSpPr>
          <p:nvPr>
            <p:ph type="sldNum" sz="quarter" idx="12"/>
          </p:nvPr>
        </p:nvSpPr>
        <p:spPr/>
        <p:txBody>
          <a:bodyPr/>
          <a:lstStyle/>
          <a:p>
            <a:fld id="{5EDE6C07-4D23-4B5F-A2CA-6DC542D0D4A5}" type="slidenum">
              <a:rPr lang="en-US" smtClean="0"/>
              <a:t>8</a:t>
            </a:fld>
            <a:endParaRPr lang="en-US"/>
          </a:p>
        </p:txBody>
      </p:sp>
    </p:spTree>
    <p:extLst>
      <p:ext uri="{BB962C8B-B14F-4D97-AF65-F5344CB8AC3E}">
        <p14:creationId xmlns:p14="http://schemas.microsoft.com/office/powerpoint/2010/main" val="1806949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39762"/>
          </a:xfrm>
        </p:spPr>
        <p:txBody>
          <a:bodyPr>
            <a:noAutofit/>
          </a:bodyPr>
          <a:lstStyle/>
          <a:p>
            <a:r>
              <a:rPr lang="en-US" sz="3200" b="1" dirty="0">
                <a:latin typeface="Times New Roman" panose="02020603050405020304" pitchFamily="18" charset="0"/>
                <a:cs typeface="Times New Roman" panose="02020603050405020304" pitchFamily="18" charset="0"/>
              </a:rPr>
              <a:t>Recap</a:t>
            </a:r>
            <a:endParaRPr lang="en-US" sz="32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457200" y="1096962"/>
            <a:ext cx="8229600" cy="5380038"/>
          </a:xfrm>
        </p:spPr>
        <p:txBody>
          <a:bodyPr>
            <a:normAutofit/>
          </a:bodyPr>
          <a:lstStyle/>
          <a:p>
            <a:pPr algn="l"/>
            <a:r>
              <a:rPr lang="en-US" sz="2000" i="0" u="none" strike="noStrike" baseline="0" dirty="0">
                <a:latin typeface="Times New Roman" panose="02020603050405020304" pitchFamily="18" charset="0"/>
                <a:cs typeface="Times New Roman" panose="02020603050405020304" pitchFamily="18" charset="0"/>
              </a:rPr>
              <a:t>Fundamental layer underlying any network</a:t>
            </a:r>
          </a:p>
          <a:p>
            <a:pPr algn="l"/>
            <a:r>
              <a:rPr lang="en-US" sz="2000" dirty="0">
                <a:latin typeface="Times New Roman" panose="02020603050405020304" pitchFamily="18" charset="0"/>
                <a:cs typeface="Times New Roman" panose="02020603050405020304" pitchFamily="18" charset="0"/>
              </a:rPr>
              <a:t>Consists of hardware</a:t>
            </a:r>
          </a:p>
          <a:p>
            <a:pPr algn="l"/>
            <a:r>
              <a:rPr lang="en-US" sz="2000" dirty="0">
                <a:latin typeface="Times New Roman" panose="02020603050405020304" pitchFamily="18" charset="0"/>
                <a:cs typeface="Times New Roman" panose="02020603050405020304" pitchFamily="18" charset="0"/>
              </a:rPr>
              <a:t>Provides basic communication channel </a:t>
            </a:r>
          </a:p>
          <a:p>
            <a:pPr algn="l"/>
            <a:r>
              <a:rPr lang="en-US" sz="2000" dirty="0">
                <a:latin typeface="Times New Roman" panose="02020603050405020304" pitchFamily="18" charset="0"/>
                <a:cs typeface="Times New Roman" panose="02020603050405020304" pitchFamily="18" charset="0"/>
              </a:rPr>
              <a:t>Main role: transmit bits over a physical link between devices</a:t>
            </a:r>
          </a:p>
          <a:p>
            <a:pPr algn="l"/>
            <a:r>
              <a:rPr lang="en-US" sz="2000" dirty="0">
                <a:latin typeface="Times New Roman" panose="02020603050405020304" pitchFamily="18" charset="0"/>
                <a:cs typeface="Times New Roman" panose="02020603050405020304" pitchFamily="18" charset="0"/>
              </a:rPr>
              <a:t>Main operation: encoding (bits to signal) and decoding (signal to bits)</a:t>
            </a:r>
          </a:p>
          <a:p>
            <a:pPr algn="l"/>
            <a:r>
              <a:rPr lang="en-US" sz="2000" dirty="0">
                <a:latin typeface="Times New Roman" panose="02020603050405020304" pitchFamily="18" charset="0"/>
                <a:cs typeface="Times New Roman" panose="02020603050405020304" pitchFamily="18" charset="0"/>
              </a:rPr>
              <a:t>Standards at physical layer: specifications in terms of type of connections, cables and connectors</a:t>
            </a:r>
          </a:p>
          <a:p>
            <a:pPr algn="l"/>
            <a:endParaRPr lang="en-US" sz="2000" b="1" dirty="0">
              <a:latin typeface="Times New Roman" panose="02020603050405020304" pitchFamily="18" charset="0"/>
              <a:cs typeface="Times New Roman" panose="02020603050405020304" pitchFamily="18" charset="0"/>
            </a:endParaRPr>
          </a:p>
          <a:p>
            <a:pPr algn="l"/>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 name="Slide Number Placeholder 2"/>
          <p:cNvSpPr>
            <a:spLocks noGrp="1"/>
          </p:cNvSpPr>
          <p:nvPr>
            <p:ph type="sldNum" sz="quarter" idx="12"/>
          </p:nvPr>
        </p:nvSpPr>
        <p:spPr/>
        <p:txBody>
          <a:bodyPr/>
          <a:lstStyle/>
          <a:p>
            <a:fld id="{5EDE6C07-4D23-4B5F-A2CA-6DC542D0D4A5}" type="slidenum">
              <a:rPr lang="en-US" smtClean="0"/>
              <a:t>9</a:t>
            </a:fld>
            <a:endParaRPr lang="en-US"/>
          </a:p>
        </p:txBody>
      </p:sp>
    </p:spTree>
    <p:extLst>
      <p:ext uri="{BB962C8B-B14F-4D97-AF65-F5344CB8AC3E}">
        <p14:creationId xmlns:p14="http://schemas.microsoft.com/office/powerpoint/2010/main" val="1280975589"/>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A92F1126E650D428AAF4DCCFBB26E19" ma:contentTypeVersion="10" ma:contentTypeDescription="Create a new document." ma:contentTypeScope="" ma:versionID="438d5016957f0024ea938721b01b1799">
  <xsd:schema xmlns:xsd="http://www.w3.org/2001/XMLSchema" xmlns:xs="http://www.w3.org/2001/XMLSchema" xmlns:p="http://schemas.microsoft.com/office/2006/metadata/properties" xmlns:ns2="28a4c2e2-19fe-42a5-bd58-72eddb65ae70" targetNamespace="http://schemas.microsoft.com/office/2006/metadata/properties" ma:root="true" ma:fieldsID="12efb783438c67dbb33cebe90a576f7f" ns2:_="">
    <xsd:import namespace="28a4c2e2-19fe-42a5-bd58-72eddb65ae7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a4c2e2-19fe-42a5-bd58-72eddb65ae7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F117618-BB31-4845-BBC6-84648446EC8E}">
  <ds:schemaRefs>
    <ds:schemaRef ds:uri="http://schemas.microsoft.com/sharepoint/v3/contenttype/forms"/>
  </ds:schemaRefs>
</ds:datastoreItem>
</file>

<file path=customXml/itemProps2.xml><?xml version="1.0" encoding="utf-8"?>
<ds:datastoreItem xmlns:ds="http://schemas.openxmlformats.org/officeDocument/2006/customXml" ds:itemID="{458A2B1C-B4D6-43B6-B0B6-912320DC580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9FBC04C3-41BE-4999-ADD0-166322033C5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8a4c2e2-19fe-42a5-bd58-72eddb65ae7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TM03457491[[fn=Metropolitan]]</Template>
  <TotalTime>1196</TotalTime>
  <Words>3120</Words>
  <Application>Microsoft Office PowerPoint</Application>
  <PresentationFormat>On-screen Show (4:3)</PresentationFormat>
  <Paragraphs>721</Paragraphs>
  <Slides>47</Slides>
  <Notes>0</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Metropolitan</vt:lpstr>
      <vt:lpstr>Computer Networks: Unit 2</vt:lpstr>
      <vt:lpstr>Contents</vt:lpstr>
      <vt:lpstr>Purpose</vt:lpstr>
      <vt:lpstr>Purpose</vt:lpstr>
      <vt:lpstr>Operation</vt:lpstr>
      <vt:lpstr>Standards</vt:lpstr>
      <vt:lpstr>Fundamental principles</vt:lpstr>
      <vt:lpstr>PowerPoint Presentation</vt:lpstr>
      <vt:lpstr>Recap</vt:lpstr>
      <vt:lpstr>Recap</vt:lpstr>
      <vt:lpstr>Analog and Digital Data</vt:lpstr>
      <vt:lpstr>Analog and digital signals</vt:lpstr>
      <vt:lpstr>PowerPoint Presentation</vt:lpstr>
      <vt:lpstr>Analog signal characteristics</vt:lpstr>
      <vt:lpstr>Digital Signal</vt:lpstr>
      <vt:lpstr>Transmission Impairment</vt:lpstr>
      <vt:lpstr>Signaling and Encoding</vt:lpstr>
      <vt:lpstr>Signaling and Encoding</vt:lpstr>
      <vt:lpstr>Signaling and Encoding</vt:lpstr>
      <vt:lpstr>Signaling and Encoding</vt:lpstr>
      <vt:lpstr>Signaling and Encoding</vt:lpstr>
      <vt:lpstr>Signaling and Encoding</vt:lpstr>
      <vt:lpstr>Signaling and Encoding</vt:lpstr>
      <vt:lpstr>Signaling and Encoding</vt:lpstr>
      <vt:lpstr>Signaling and Encoding</vt:lpstr>
      <vt:lpstr>Circuit and Packet Switching</vt:lpstr>
      <vt:lpstr>Physical media types</vt:lpstr>
      <vt:lpstr>Reflection question 1</vt:lpstr>
      <vt:lpstr>Reflection question 1</vt:lpstr>
      <vt:lpstr>Reflection question 2</vt:lpstr>
      <vt:lpstr>Reflection question 2</vt:lpstr>
      <vt:lpstr>Reflection question 3</vt:lpstr>
      <vt:lpstr>Reflection question 3</vt:lpstr>
      <vt:lpstr>PowerPoint Presentation</vt:lpstr>
      <vt:lpstr>Physical media  and its types</vt:lpstr>
      <vt:lpstr>Physical media  and its types</vt:lpstr>
      <vt:lpstr>Physical media  and its types</vt:lpstr>
      <vt:lpstr>Physical media  and its types</vt:lpstr>
      <vt:lpstr>Physical media  and its types</vt:lpstr>
      <vt:lpstr>Physical media  and its types</vt:lpstr>
      <vt:lpstr>Physical media  and its types</vt:lpstr>
      <vt:lpstr>Physical media  and its types</vt:lpstr>
      <vt:lpstr>Physical media  and its types</vt:lpstr>
      <vt:lpstr>Circuit Switching </vt:lpstr>
      <vt:lpstr>Packet Switching </vt:lpstr>
      <vt:lpstr>Performance</vt:lpstr>
      <vt:lpstr>Reflection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Networks: Overview</dc:title>
  <dc:creator>111</dc:creator>
  <cp:lastModifiedBy>Kiran Sequeira</cp:lastModifiedBy>
  <cp:revision>110</cp:revision>
  <dcterms:created xsi:type="dcterms:W3CDTF">2020-06-05T10:51:14Z</dcterms:created>
  <dcterms:modified xsi:type="dcterms:W3CDTF">2020-08-16T11:16:20Z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0x0101006A92F1126E650D428AAF4DCCFBB26E19</vt:lpwstr>
  </property>
</Properties>
</file>