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109"/>
  </p:notesMasterIdLst>
  <p:sldIdLst>
    <p:sldId id="256" r:id="rId2"/>
    <p:sldId id="257" r:id="rId3"/>
    <p:sldId id="380" r:id="rId4"/>
    <p:sldId id="258" r:id="rId5"/>
    <p:sldId id="367" r:id="rId6"/>
    <p:sldId id="368" r:id="rId7"/>
    <p:sldId id="381" r:id="rId8"/>
    <p:sldId id="369" r:id="rId9"/>
    <p:sldId id="370" r:id="rId10"/>
    <p:sldId id="371" r:id="rId11"/>
    <p:sldId id="372" r:id="rId12"/>
    <p:sldId id="373" r:id="rId13"/>
    <p:sldId id="374" r:id="rId14"/>
    <p:sldId id="375" r:id="rId15"/>
    <p:sldId id="377" r:id="rId16"/>
    <p:sldId id="378" r:id="rId17"/>
    <p:sldId id="259" r:id="rId18"/>
    <p:sldId id="260" r:id="rId19"/>
    <p:sldId id="261" r:id="rId20"/>
    <p:sldId id="262" r:id="rId21"/>
    <p:sldId id="263" r:id="rId22"/>
    <p:sldId id="264" r:id="rId23"/>
    <p:sldId id="265" r:id="rId24"/>
    <p:sldId id="266" r:id="rId25"/>
    <p:sldId id="267" r:id="rId26"/>
    <p:sldId id="268" r:id="rId27"/>
    <p:sldId id="269" r:id="rId28"/>
    <p:sldId id="270" r:id="rId29"/>
    <p:sldId id="271" r:id="rId30"/>
    <p:sldId id="385" r:id="rId31"/>
    <p:sldId id="272" r:id="rId32"/>
    <p:sldId id="273" r:id="rId33"/>
    <p:sldId id="382" r:id="rId34"/>
    <p:sldId id="386" r:id="rId35"/>
    <p:sldId id="389" r:id="rId36"/>
    <p:sldId id="280" r:id="rId37"/>
    <p:sldId id="383" r:id="rId38"/>
    <p:sldId id="384" r:id="rId39"/>
    <p:sldId id="390" r:id="rId40"/>
    <p:sldId id="391" r:id="rId41"/>
    <p:sldId id="393" r:id="rId42"/>
    <p:sldId id="392" r:id="rId43"/>
    <p:sldId id="394" r:id="rId44"/>
    <p:sldId id="395" r:id="rId45"/>
    <p:sldId id="397" r:id="rId46"/>
    <p:sldId id="408" r:id="rId47"/>
    <p:sldId id="379" r:id="rId48"/>
    <p:sldId id="396" r:id="rId49"/>
    <p:sldId id="388" r:id="rId50"/>
    <p:sldId id="274" r:id="rId51"/>
    <p:sldId id="275" r:id="rId52"/>
    <p:sldId id="276" r:id="rId53"/>
    <p:sldId id="405" r:id="rId54"/>
    <p:sldId id="406" r:id="rId55"/>
    <p:sldId id="407" r:id="rId56"/>
    <p:sldId id="277" r:id="rId57"/>
    <p:sldId id="278" r:id="rId58"/>
    <p:sldId id="279" r:id="rId59"/>
    <p:sldId id="281" r:id="rId60"/>
    <p:sldId id="282" r:id="rId61"/>
    <p:sldId id="283" r:id="rId62"/>
    <p:sldId id="284" r:id="rId63"/>
    <p:sldId id="285" r:id="rId64"/>
    <p:sldId id="286" r:id="rId65"/>
    <p:sldId id="287" r:id="rId66"/>
    <p:sldId id="288" r:id="rId67"/>
    <p:sldId id="289" r:id="rId68"/>
    <p:sldId id="290" r:id="rId69"/>
    <p:sldId id="291" r:id="rId70"/>
    <p:sldId id="292" r:id="rId71"/>
    <p:sldId id="293" r:id="rId72"/>
    <p:sldId id="294" r:id="rId73"/>
    <p:sldId id="295" r:id="rId74"/>
    <p:sldId id="296" r:id="rId75"/>
    <p:sldId id="398" r:id="rId76"/>
    <p:sldId id="298" r:id="rId77"/>
    <p:sldId id="299" r:id="rId78"/>
    <p:sldId id="300" r:id="rId79"/>
    <p:sldId id="301" r:id="rId80"/>
    <p:sldId id="302" r:id="rId81"/>
    <p:sldId id="304" r:id="rId82"/>
    <p:sldId id="399" r:id="rId83"/>
    <p:sldId id="306" r:id="rId84"/>
    <p:sldId id="400" r:id="rId85"/>
    <p:sldId id="401" r:id="rId86"/>
    <p:sldId id="308" r:id="rId87"/>
    <p:sldId id="309" r:id="rId88"/>
    <p:sldId id="310" r:id="rId89"/>
    <p:sldId id="311" r:id="rId90"/>
    <p:sldId id="312" r:id="rId91"/>
    <p:sldId id="314" r:id="rId92"/>
    <p:sldId id="402" r:id="rId93"/>
    <p:sldId id="315" r:id="rId94"/>
    <p:sldId id="316" r:id="rId95"/>
    <p:sldId id="317" r:id="rId96"/>
    <p:sldId id="318" r:id="rId97"/>
    <p:sldId id="319" r:id="rId98"/>
    <p:sldId id="320" r:id="rId99"/>
    <p:sldId id="321" r:id="rId100"/>
    <p:sldId id="322" r:id="rId101"/>
    <p:sldId id="324" r:id="rId102"/>
    <p:sldId id="409" r:id="rId103"/>
    <p:sldId id="410" r:id="rId104"/>
    <p:sldId id="403" r:id="rId105"/>
    <p:sldId id="404" r:id="rId106"/>
    <p:sldId id="411" r:id="rId107"/>
    <p:sldId id="412" r:id="rId10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566"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customXml" Target="../customXml/item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presProps" Target="presProps.xml"/><Relationship Id="rId115" Type="http://schemas.openxmlformats.org/officeDocument/2006/relationships/customXml" Target="../customXml/item2.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DC5D7B-FA7D-437C-B799-E6B446C2A092}" type="datetimeFigureOut">
              <a:rPr lang="en-IN" smtClean="0"/>
              <a:t>11-08-2020</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E5C010-D7EC-4B55-9768-892BF80A6DC0}" type="slidenum">
              <a:rPr lang="en-IN" smtClean="0"/>
              <a:t>‹#›</a:t>
            </a:fld>
            <a:endParaRPr lang="en-IN"/>
          </a:p>
        </p:txBody>
      </p:sp>
    </p:spTree>
    <p:extLst>
      <p:ext uri="{BB962C8B-B14F-4D97-AF65-F5344CB8AC3E}">
        <p14:creationId xmlns:p14="http://schemas.microsoft.com/office/powerpoint/2010/main" val="340998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2628" y="770467"/>
            <a:ext cx="8086725" cy="3352800"/>
          </a:xfrm>
        </p:spPr>
        <p:txBody>
          <a:bodyPr anchor="b">
            <a:noAutofit/>
          </a:bodyPr>
          <a:lstStyle>
            <a:lvl1pPr algn="l">
              <a:lnSpc>
                <a:spcPct val="80000"/>
              </a:lnSpc>
              <a:defRPr sz="80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500634" y="4198409"/>
            <a:ext cx="6921151" cy="1645920"/>
          </a:xfrm>
        </p:spPr>
        <p:txBody>
          <a:bodyPr>
            <a:normAutofit/>
          </a:bodyPr>
          <a:lstStyle>
            <a:lvl1pPr marL="0" indent="0" algn="l">
              <a:buNone/>
              <a:defRPr sz="28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75000"/>
                  </a:srgbClr>
                </a:solidFill>
              </a:defRPr>
            </a:lvl1pPr>
          </a:lstStyle>
          <a:p>
            <a:fld id="{0F306BB1-B912-4D98-A649-0FF0C29187E9}" type="datetime1">
              <a:rPr lang="en-US" smtClean="0"/>
              <a:t>8/11/2020</a:t>
            </a:fld>
            <a:endParaRPr lang="en-US"/>
          </a:p>
        </p:txBody>
      </p:sp>
      <p:sp>
        <p:nvSpPr>
          <p:cNvPr id="8" name="Footer Placeholder 7"/>
          <p:cNvSpPr>
            <a:spLocks noGrp="1"/>
          </p:cNvSpPr>
          <p:nvPr>
            <p:ph type="ftr" sz="quarter" idx="11"/>
          </p:nvPr>
        </p:nvSpPr>
        <p:spPr/>
        <p:txBody>
          <a:bodyPr/>
          <a:lstStyle>
            <a:lvl1pPr>
              <a:defRPr>
                <a:solidFill>
                  <a:srgbClr val="FFFFFF">
                    <a:alpha val="75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0000"/>
                  </a:srgbClr>
                </a:solidFill>
              </a:defRPr>
            </a:lvl1pPr>
          </a:lstStyle>
          <a:p>
            <a:fld id="{5EDE6C07-4D23-4B5F-A2CA-6DC542D0D4A5}" type="slidenum">
              <a:rPr lang="en-US" smtClean="0"/>
              <a:t>‹#›</a:t>
            </a:fld>
            <a:endParaRPr lang="en-US"/>
          </a:p>
        </p:txBody>
      </p:sp>
    </p:spTree>
    <p:extLst>
      <p:ext uri="{BB962C8B-B14F-4D97-AF65-F5344CB8AC3E}">
        <p14:creationId xmlns:p14="http://schemas.microsoft.com/office/powerpoint/2010/main" val="4246732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98B02A-E1D3-4D04-A7C4-78B8DD35F1A9}" type="datetime1">
              <a:rPr lang="en-US" smtClean="0"/>
              <a:t>8/11/2020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DE6C07-4D23-4B5F-A2CA-6DC542D0D4A5}" type="slidenum">
              <a:rPr lang="en-US" smtClean="0"/>
              <a:t>‹#›</a:t>
            </a:fld>
            <a:endParaRPr lang="en-US"/>
          </a:p>
        </p:txBody>
      </p:sp>
    </p:spTree>
    <p:extLst>
      <p:ext uri="{BB962C8B-B14F-4D97-AF65-F5344CB8AC3E}">
        <p14:creationId xmlns:p14="http://schemas.microsoft.com/office/powerpoint/2010/main" val="1217387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695325"/>
            <a:ext cx="1971675"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8644" y="714376"/>
            <a:ext cx="5800725"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AC09A6-BDBB-43F0-BFC0-52AC8BF01AED}" type="datetime1">
              <a:rPr lang="en-US" smtClean="0"/>
              <a:t>8/11/2020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DE6C07-4D23-4B5F-A2CA-6DC542D0D4A5}" type="slidenum">
              <a:rPr lang="en-US" smtClean="0"/>
              <a:t>‹#›</a:t>
            </a:fld>
            <a:endParaRPr lang="en-US"/>
          </a:p>
        </p:txBody>
      </p:sp>
    </p:spTree>
    <p:extLst>
      <p:ext uri="{BB962C8B-B14F-4D97-AF65-F5344CB8AC3E}">
        <p14:creationId xmlns:p14="http://schemas.microsoft.com/office/powerpoint/2010/main" val="3437765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C72EF5-93C6-40FB-BAB4-6E9A61ABD966}" type="datetime1">
              <a:rPr lang="en-US" smtClean="0"/>
              <a:t>8/11/2020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DE6C07-4D23-4B5F-A2CA-6DC542D0D4A5}" type="slidenum">
              <a:rPr lang="en-US" smtClean="0"/>
              <a:t>‹#›</a:t>
            </a:fld>
            <a:endParaRPr lang="en-US"/>
          </a:p>
        </p:txBody>
      </p:sp>
    </p:spTree>
    <p:extLst>
      <p:ext uri="{BB962C8B-B14F-4D97-AF65-F5344CB8AC3E}">
        <p14:creationId xmlns:p14="http://schemas.microsoft.com/office/powerpoint/2010/main" val="1057470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2628" y="767419"/>
            <a:ext cx="8085582" cy="3355848"/>
          </a:xfrm>
        </p:spPr>
        <p:txBody>
          <a:bodyPr anchor="b">
            <a:normAutofit/>
          </a:bodyPr>
          <a:lstStyle>
            <a:lvl1pPr>
              <a:lnSpc>
                <a:spcPct val="80000"/>
              </a:lnSpc>
              <a:defRPr sz="80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00634" y="4187275"/>
            <a:ext cx="6919722" cy="1645920"/>
          </a:xfrm>
        </p:spPr>
        <p:txBody>
          <a:bodyPr anchor="t">
            <a:normAutofit/>
          </a:bodyPr>
          <a:lstStyle>
            <a:lvl1pPr marL="0" indent="0">
              <a:buNone/>
              <a:defRPr sz="28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D0BDF4F-08F2-4FA1-8CB9-188E1774BD53}" type="datetime1">
              <a:rPr lang="en-US" smtClean="0"/>
              <a:t>8/11/2020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DE6C07-4D23-4B5F-A2CA-6DC542D0D4A5}" type="slidenum">
              <a:rPr lang="en-US" smtClean="0"/>
              <a:t>‹#›</a:t>
            </a:fld>
            <a:endParaRPr lang="en-US"/>
          </a:p>
        </p:txBody>
      </p:sp>
    </p:spTree>
    <p:extLst>
      <p:ext uri="{BB962C8B-B14F-4D97-AF65-F5344CB8AC3E}">
        <p14:creationId xmlns:p14="http://schemas.microsoft.com/office/powerpoint/2010/main" val="625704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7492"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38"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C6B8B3-7356-49D1-811F-FA6D8215EE22}" type="datetime1">
              <a:rPr lang="en-US" smtClean="0"/>
              <a:t>8/11/2020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DE6C07-4D23-4B5F-A2CA-6DC542D0D4A5}" type="slidenum">
              <a:rPr lang="en-US" smtClean="0"/>
              <a:t>‹#›</a:t>
            </a:fld>
            <a:endParaRPr lang="en-US"/>
          </a:p>
        </p:txBody>
      </p:sp>
    </p:spTree>
    <p:extLst>
      <p:ext uri="{BB962C8B-B14F-4D97-AF65-F5344CB8AC3E}">
        <p14:creationId xmlns:p14="http://schemas.microsoft.com/office/powerpoint/2010/main" val="365436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507492" y="2032000"/>
            <a:ext cx="3806190" cy="723400"/>
          </a:xfrm>
        </p:spPr>
        <p:txBody>
          <a:bodyPr anchor="ctr">
            <a:normAutofit/>
          </a:bodyPr>
          <a:lstStyle>
            <a:lvl1pPr marL="0" indent="0">
              <a:spcBef>
                <a:spcPts val="0"/>
              </a:spcBef>
              <a:buNone/>
              <a:defRPr sz="20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07492" y="2736150"/>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66310" y="2029968"/>
            <a:ext cx="3806190" cy="722376"/>
          </a:xfrm>
        </p:spPr>
        <p:txBody>
          <a:bodyPr anchor="ctr">
            <a:normAutofit/>
          </a:bodyPr>
          <a:lstStyle>
            <a:lvl1pPr marL="0" indent="0">
              <a:spcBef>
                <a:spcPts val="0"/>
              </a:spcBef>
              <a:buNone/>
              <a:defRPr sz="20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766310" y="2734056"/>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6D2B84-D1A2-401D-A6DB-3FDB110D0E0C}" type="datetime1">
              <a:rPr lang="en-US" smtClean="0"/>
              <a:t>8/11/2020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DE6C07-4D23-4B5F-A2CA-6DC542D0D4A5}" type="slidenum">
              <a:rPr lang="en-US" smtClean="0"/>
              <a:t>‹#›</a:t>
            </a:fld>
            <a:endParaRPr lang="en-US"/>
          </a:p>
        </p:txBody>
      </p:sp>
    </p:spTree>
    <p:extLst>
      <p:ext uri="{BB962C8B-B14F-4D97-AF65-F5344CB8AC3E}">
        <p14:creationId xmlns:p14="http://schemas.microsoft.com/office/powerpoint/2010/main" val="2457284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CD6C2F-B4BD-4340-9BE6-798B4CB5985E}" type="datetime1">
              <a:rPr lang="en-US" smtClean="0"/>
              <a:t>8/11/2020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DE6C07-4D23-4B5F-A2CA-6DC542D0D4A5}" type="slidenum">
              <a:rPr lang="en-US" smtClean="0"/>
              <a:t>‹#›</a:t>
            </a:fld>
            <a:endParaRPr lang="en-US"/>
          </a:p>
        </p:txBody>
      </p:sp>
    </p:spTree>
    <p:extLst>
      <p:ext uri="{BB962C8B-B14F-4D97-AF65-F5344CB8AC3E}">
        <p14:creationId xmlns:p14="http://schemas.microsoft.com/office/powerpoint/2010/main" val="4098985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639580-E039-427D-BFE3-B5DE8E76802F}" type="datetime1">
              <a:rPr lang="en-US" smtClean="0"/>
              <a:t>8/11/2020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DE6C07-4D23-4B5F-A2CA-6DC542D0D4A5}" type="slidenum">
              <a:rPr lang="en-US" smtClean="0"/>
              <a:t>‹#›</a:t>
            </a:fld>
            <a:endParaRPr lang="en-US"/>
          </a:p>
        </p:txBody>
      </p:sp>
    </p:spTree>
    <p:extLst>
      <p:ext uri="{BB962C8B-B14F-4D97-AF65-F5344CB8AC3E}">
        <p14:creationId xmlns:p14="http://schemas.microsoft.com/office/powerpoint/2010/main" val="880310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5715000" y="0"/>
            <a:ext cx="3429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6196053" y="542282"/>
            <a:ext cx="2537460" cy="1920240"/>
          </a:xfrm>
        </p:spPr>
        <p:txBody>
          <a:bodyPr anchor="b">
            <a:noAutofit/>
          </a:bodyPr>
          <a:lstStyle>
            <a:lvl1pPr>
              <a:lnSpc>
                <a:spcPct val="85000"/>
              </a:lnSpc>
              <a:defRPr sz="36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71500" y="762000"/>
            <a:ext cx="4572000" cy="4572000"/>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06987" y="2511813"/>
            <a:ext cx="254889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500">
                <a:solidFill>
                  <a:srgbClr val="40404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0B136419-13F0-4D67-8FCC-45F47BF3D22E}" type="datetime1">
              <a:rPr lang="en-US" smtClean="0"/>
              <a:t>8/11/2020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5EDE6C07-4D23-4B5F-A2CA-6DC542D0D4A5}" type="slidenum">
              <a:rPr lang="en-US" smtClean="0"/>
              <a:t>‹#›</a:t>
            </a:fld>
            <a:endParaRPr lang="en-US"/>
          </a:p>
        </p:txBody>
      </p:sp>
    </p:spTree>
    <p:extLst>
      <p:ext uri="{BB962C8B-B14F-4D97-AF65-F5344CB8AC3E}">
        <p14:creationId xmlns:p14="http://schemas.microsoft.com/office/powerpoint/2010/main" val="123781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918" y="5418668"/>
            <a:ext cx="8085582" cy="613283"/>
          </a:xfrm>
        </p:spPr>
        <p:txBody>
          <a:bodyPr anchor="b">
            <a:normAutofit/>
          </a:bodyPr>
          <a:lstStyle>
            <a:lvl1pPr>
              <a:lnSpc>
                <a:spcPct val="85000"/>
              </a:lnSpc>
              <a:defRPr sz="28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9144000" cy="5330952"/>
          </a:xfrm>
          <a:solidFill>
            <a:schemeClr val="accent1">
              <a:lumMod val="40000"/>
              <a:lumOff val="60000"/>
            </a:schemeClr>
          </a:solidFill>
        </p:spPr>
        <p:txBody>
          <a:bodyPr anchor="t"/>
          <a:lstStyle>
            <a:lvl1pPr marL="0" indent="0" algn="ctr">
              <a:spcBef>
                <a:spcPts val="800"/>
              </a:spcBef>
              <a:buNone/>
              <a:defRPr sz="3200">
                <a:solidFill>
                  <a:srgbClr val="4D4D4D"/>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07492" y="5909735"/>
            <a:ext cx="6922008" cy="533400"/>
          </a:xfrm>
        </p:spPr>
        <p:txBody>
          <a:bodyPr>
            <a:normAutofit/>
          </a:bodyPr>
          <a:lstStyle>
            <a:lvl1pPr marL="0" indent="0">
              <a:lnSpc>
                <a:spcPct val="90000"/>
              </a:lnSpc>
              <a:spcBef>
                <a:spcPts val="1200"/>
              </a:spcBef>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alpha val="75000"/>
                  </a:srgbClr>
                </a:solidFill>
              </a:defRPr>
            </a:lvl1pPr>
          </a:lstStyle>
          <a:p>
            <a:fld id="{9D604B12-4CF8-4D4F-A405-55F28831D4A1}" type="datetime1">
              <a:rPr lang="en-US" smtClean="0"/>
              <a:t>8/11/2020</a:t>
            </a:fld>
            <a:endParaRPr lang="en-US"/>
          </a:p>
        </p:txBody>
      </p:sp>
      <p:sp>
        <p:nvSpPr>
          <p:cNvPr id="6" name="Footer Placeholder 5"/>
          <p:cNvSpPr>
            <a:spLocks noGrp="1"/>
          </p:cNvSpPr>
          <p:nvPr>
            <p:ph type="ftr" sz="quarter" idx="11"/>
          </p:nvPr>
        </p:nvSpPr>
        <p:spPr/>
        <p:txBody>
          <a:bodyPr/>
          <a:lstStyle>
            <a:lvl1pPr>
              <a:defRPr>
                <a:solidFill>
                  <a:srgbClr val="FFFFFF">
                    <a:alpha val="75000"/>
                  </a:srgb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5EDE6C07-4D23-4B5F-A2CA-6DC542D0D4A5}" type="slidenum">
              <a:rPr lang="en-US" smtClean="0"/>
              <a:t>‹#›</a:t>
            </a:fld>
            <a:endParaRPr lang="en-US"/>
          </a:p>
        </p:txBody>
      </p:sp>
    </p:spTree>
    <p:extLst>
      <p:ext uri="{BB962C8B-B14F-4D97-AF65-F5344CB8AC3E}">
        <p14:creationId xmlns:p14="http://schemas.microsoft.com/office/powerpoint/2010/main" val="2369813245"/>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919" y="499533"/>
            <a:ext cx="8079581"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07206" y="1993393"/>
            <a:ext cx="8065294"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4350" y="6412447"/>
            <a:ext cx="3086100" cy="228600"/>
          </a:xfrm>
          <a:prstGeom prst="rect">
            <a:avLst/>
          </a:prstGeom>
        </p:spPr>
        <p:txBody>
          <a:bodyPr vert="horz" lIns="91440" tIns="45720" rIns="91440" bIns="45720" rtlCol="0" anchor="ctr"/>
          <a:lstStyle>
            <a:lvl1pPr algn="l">
              <a:defRPr sz="950">
                <a:solidFill>
                  <a:schemeClr val="tx1">
                    <a:alpha val="75000"/>
                  </a:schemeClr>
                </a:solidFill>
              </a:defRPr>
            </a:lvl1pPr>
          </a:lstStyle>
          <a:p>
            <a:fld id="{E2F3EDE7-4660-4683-9FDE-A2A223500C37}" type="datetime1">
              <a:rPr lang="en-US" smtClean="0"/>
              <a:t>8/11/2020</a:t>
            </a:fld>
            <a:endParaRPr lang="en-US"/>
          </a:p>
        </p:txBody>
      </p:sp>
      <p:sp>
        <p:nvSpPr>
          <p:cNvPr id="5" name="Footer Placeholder 4"/>
          <p:cNvSpPr>
            <a:spLocks noGrp="1"/>
          </p:cNvSpPr>
          <p:nvPr>
            <p:ph type="ftr" sz="quarter" idx="3"/>
          </p:nvPr>
        </p:nvSpPr>
        <p:spPr>
          <a:xfrm>
            <a:off x="514350" y="6554697"/>
            <a:ext cx="3771900" cy="228600"/>
          </a:xfrm>
          <a:prstGeom prst="rect">
            <a:avLst/>
          </a:prstGeom>
        </p:spPr>
        <p:txBody>
          <a:bodyPr vert="horz" lIns="91440" tIns="45720" rIns="91440" bIns="45720" rtlCol="0" anchor="ctr"/>
          <a:lstStyle>
            <a:lvl1pPr algn="l">
              <a:defRPr sz="950" cap="all" baseline="0">
                <a:solidFill>
                  <a:schemeClr val="tx1">
                    <a:alpha val="75000"/>
                  </a:schemeClr>
                </a:solidFill>
              </a:defRPr>
            </a:lvl1pPr>
          </a:lstStyle>
          <a:p>
            <a:endParaRPr lang="en-US"/>
          </a:p>
        </p:txBody>
      </p:sp>
      <p:sp>
        <p:nvSpPr>
          <p:cNvPr id="6" name="Slide Number Placeholder 5"/>
          <p:cNvSpPr>
            <a:spLocks noGrp="1"/>
          </p:cNvSpPr>
          <p:nvPr>
            <p:ph type="sldNum" sz="quarter" idx="4"/>
          </p:nvPr>
        </p:nvSpPr>
        <p:spPr>
          <a:xfrm>
            <a:off x="6541193" y="5829748"/>
            <a:ext cx="2194560" cy="1397039"/>
          </a:xfrm>
          <a:prstGeom prst="rect">
            <a:avLst/>
          </a:prstGeom>
        </p:spPr>
        <p:txBody>
          <a:bodyPr vert="horz" lIns="91440" tIns="45720" rIns="91440" bIns="45720" rtlCol="0" anchor="b"/>
          <a:lstStyle>
            <a:lvl1pPr algn="r">
              <a:defRPr sz="9000" b="0">
                <a:ln>
                  <a:noFill/>
                </a:ln>
                <a:solidFill>
                  <a:schemeClr val="accent1">
                    <a:alpha val="20000"/>
                  </a:schemeClr>
                </a:solidFill>
                <a:latin typeface="+mj-lt"/>
              </a:defRPr>
            </a:lvl1pPr>
          </a:lstStyle>
          <a:p>
            <a:fld id="{5EDE6C07-4D23-4B5F-A2CA-6DC542D0D4A5}" type="slidenum">
              <a:rPr lang="en-US" smtClean="0"/>
              <a:t>‹#›</a:t>
            </a:fld>
            <a:endParaRPr lang="en-US"/>
          </a:p>
        </p:txBody>
      </p:sp>
    </p:spTree>
    <p:extLst>
      <p:ext uri="{BB962C8B-B14F-4D97-AF65-F5344CB8AC3E}">
        <p14:creationId xmlns:p14="http://schemas.microsoft.com/office/powerpoint/2010/main" val="406359298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914400" rtl="0" eaLnBrk="1" latinLnBrk="0" hangingPunct="1">
        <a:lnSpc>
          <a:spcPct val="90000"/>
        </a:lnSpc>
        <a:spcBef>
          <a:spcPct val="0"/>
        </a:spcBef>
        <a:buNone/>
        <a:defRPr sz="48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274320"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Computer Networks:</a:t>
            </a:r>
            <a:br>
              <a:rPr lang="en-US" dirty="0"/>
            </a:br>
            <a:r>
              <a:rPr lang="en-US" dirty="0"/>
              <a:t>Unit 3: DLL</a:t>
            </a:r>
          </a:p>
        </p:txBody>
      </p:sp>
      <p:sp>
        <p:nvSpPr>
          <p:cNvPr id="3" name="Subtitle 2"/>
          <p:cNvSpPr>
            <a:spLocks noGrp="1"/>
          </p:cNvSpPr>
          <p:nvPr>
            <p:ph type="subTitle" idx="1"/>
          </p:nvPr>
        </p:nvSpPr>
        <p:spPr/>
        <p:txBody>
          <a:bodyPr/>
          <a:lstStyle/>
          <a:p>
            <a:r>
              <a:rPr lang="en-US" dirty="0"/>
              <a:t>Prof. </a:t>
            </a:r>
            <a:r>
              <a:rPr lang="en-US" dirty="0" err="1"/>
              <a:t>Swarnalata</a:t>
            </a:r>
            <a:r>
              <a:rPr lang="en-US" dirty="0"/>
              <a:t> </a:t>
            </a:r>
            <a:r>
              <a:rPr lang="en-US" dirty="0" err="1"/>
              <a:t>Bollavarapu</a:t>
            </a:r>
            <a:endParaRPr lang="en-US" dirty="0"/>
          </a:p>
          <a:p>
            <a:r>
              <a:rPr lang="en-US" dirty="0"/>
              <a:t>Contact: swarnalata.b@nmims.edu</a:t>
            </a:r>
          </a:p>
        </p:txBody>
      </p:sp>
    </p:spTree>
    <p:extLst>
      <p:ext uri="{BB962C8B-B14F-4D97-AF65-F5344CB8AC3E}">
        <p14:creationId xmlns:p14="http://schemas.microsoft.com/office/powerpoint/2010/main" val="2993132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B27F1D9A-975E-4B44-B501-3781E9B45133}"/>
              </a:ext>
            </a:extLst>
          </p:cNvPr>
          <p:cNvSpPr>
            <a:spLocks noGrp="1"/>
          </p:cNvSpPr>
          <p:nvPr>
            <p:ph type="title"/>
          </p:nvPr>
        </p:nvSpPr>
        <p:spPr/>
        <p:txBody>
          <a:bodyPr/>
          <a:lstStyle/>
          <a:p>
            <a:pPr eaLnBrk="1" hangingPunct="1"/>
            <a:r>
              <a:rPr lang="en-US" altLang="en-US"/>
              <a:t>Services Provided to Network Layer</a:t>
            </a:r>
          </a:p>
        </p:txBody>
      </p:sp>
      <p:sp>
        <p:nvSpPr>
          <p:cNvPr id="7171" name="Content Placeholder 2">
            <a:extLst>
              <a:ext uri="{FF2B5EF4-FFF2-40B4-BE49-F238E27FC236}">
                <a16:creationId xmlns:a16="http://schemas.microsoft.com/office/drawing/2014/main" id="{833C5D29-0E90-4C57-90E3-C937CE2DDE66}"/>
              </a:ext>
            </a:extLst>
          </p:cNvPr>
          <p:cNvSpPr>
            <a:spLocks noGrp="1"/>
          </p:cNvSpPr>
          <p:nvPr>
            <p:ph idx="1"/>
          </p:nvPr>
        </p:nvSpPr>
        <p:spPr>
          <a:xfrm>
            <a:off x="309563" y="1922462"/>
            <a:ext cx="8602662" cy="4249738"/>
          </a:xfrm>
        </p:spPr>
        <p:txBody>
          <a:bodyPr/>
          <a:lstStyle/>
          <a:p>
            <a:pPr eaLnBrk="1" hangingPunct="1"/>
            <a:r>
              <a:rPr lang="en-US" altLang="en-US" sz="2500">
                <a:cs typeface="Times New Roman" panose="02020603050405020304" pitchFamily="18" charset="0"/>
              </a:rPr>
              <a:t>The data link layer offers many services most commonly provided are :</a:t>
            </a:r>
          </a:p>
          <a:p>
            <a:pPr lvl="1" eaLnBrk="1" hangingPunct="1"/>
            <a:r>
              <a:rPr lang="en-US" altLang="en-US" sz="2100">
                <a:cs typeface="Times New Roman" panose="02020603050405020304" pitchFamily="18" charset="0"/>
              </a:rPr>
              <a:t>Unacknowledged connectionless service</a:t>
            </a:r>
          </a:p>
          <a:p>
            <a:pPr lvl="1" eaLnBrk="1" hangingPunct="1"/>
            <a:r>
              <a:rPr lang="en-US" altLang="en-US" sz="2100">
                <a:cs typeface="Times New Roman" panose="02020603050405020304" pitchFamily="18" charset="0"/>
              </a:rPr>
              <a:t>Acknowledged connectionless service</a:t>
            </a:r>
          </a:p>
          <a:p>
            <a:pPr lvl="1" eaLnBrk="1" hangingPunct="1"/>
            <a:r>
              <a:rPr lang="en-US" altLang="en-US" sz="2100">
                <a:cs typeface="Times New Roman" panose="02020603050405020304" pitchFamily="18" charset="0"/>
              </a:rPr>
              <a:t>Acknowledged connection – oriented service</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a:extLst>
              <a:ext uri="{FF2B5EF4-FFF2-40B4-BE49-F238E27FC236}">
                <a16:creationId xmlns:a16="http://schemas.microsoft.com/office/drawing/2014/main" id="{09C7EFE3-6A46-49F3-BEAE-B0AB7803CDD0}"/>
              </a:ext>
            </a:extLst>
          </p:cNvPr>
          <p:cNvSpPr>
            <a:spLocks noGrp="1"/>
          </p:cNvSpPr>
          <p:nvPr>
            <p:ph type="title"/>
          </p:nvPr>
        </p:nvSpPr>
        <p:spPr>
          <a:xfrm>
            <a:off x="457200" y="274638"/>
            <a:ext cx="8229600" cy="868362"/>
          </a:xfrm>
        </p:spPr>
        <p:txBody>
          <a:bodyPr/>
          <a:lstStyle/>
          <a:p>
            <a:r>
              <a:rPr lang="en-US" altLang="en-US"/>
              <a:t>Sliding Window Protocols</a:t>
            </a:r>
          </a:p>
        </p:txBody>
      </p:sp>
      <p:sp>
        <p:nvSpPr>
          <p:cNvPr id="81923" name="Content Placeholder 2">
            <a:extLst>
              <a:ext uri="{FF2B5EF4-FFF2-40B4-BE49-F238E27FC236}">
                <a16:creationId xmlns:a16="http://schemas.microsoft.com/office/drawing/2014/main" id="{20D98545-26E0-46B8-9088-2AEAFB77FC96}"/>
              </a:ext>
            </a:extLst>
          </p:cNvPr>
          <p:cNvSpPr>
            <a:spLocks noGrp="1"/>
          </p:cNvSpPr>
          <p:nvPr>
            <p:ph idx="1"/>
          </p:nvPr>
        </p:nvSpPr>
        <p:spPr>
          <a:xfrm>
            <a:off x="457200" y="1143000"/>
            <a:ext cx="8229600" cy="5334000"/>
          </a:xfrm>
        </p:spPr>
        <p:txBody>
          <a:bodyPr>
            <a:normAutofit/>
          </a:bodyPr>
          <a:lstStyle/>
          <a:p>
            <a:pPr algn="just"/>
            <a:r>
              <a:rPr lang="en-US" altLang="en-US" sz="2600" dirty="0">
                <a:latin typeface="Times New Roman" panose="02020603050405020304" pitchFamily="18" charset="0"/>
                <a:cs typeface="Times New Roman" panose="02020603050405020304" pitchFamily="18" charset="0"/>
              </a:rPr>
              <a:t>Frames within sender’s window represent frames that have been sent or can be sent but are not yet acknowledged</a:t>
            </a:r>
          </a:p>
          <a:p>
            <a:pPr algn="just"/>
            <a:endParaRPr lang="en-US" altLang="en-US" sz="2600" dirty="0">
              <a:latin typeface="Times New Roman" panose="02020603050405020304" pitchFamily="18" charset="0"/>
              <a:cs typeface="Times New Roman" panose="02020603050405020304" pitchFamily="18" charset="0"/>
            </a:endParaRPr>
          </a:p>
          <a:p>
            <a:pPr algn="just"/>
            <a:r>
              <a:rPr lang="en-US" altLang="en-US" sz="2600" dirty="0">
                <a:latin typeface="Times New Roman" panose="02020603050405020304" pitchFamily="18" charset="0"/>
                <a:cs typeface="Times New Roman" panose="02020603050405020304" pitchFamily="18" charset="0"/>
              </a:rPr>
              <a:t>Whenever a packet arrives from network layer, it is given the next highest sequence number and the upper edge of the window is expanded by one</a:t>
            </a:r>
          </a:p>
          <a:p>
            <a:pPr algn="just"/>
            <a:r>
              <a:rPr lang="en-US" altLang="en-US" sz="2600" dirty="0">
                <a:latin typeface="Times New Roman" panose="02020603050405020304" pitchFamily="18" charset="0"/>
                <a:cs typeface="Times New Roman" panose="02020603050405020304" pitchFamily="18" charset="0"/>
              </a:rPr>
              <a:t>When an ACK comes in lower edge is advanced by one.</a:t>
            </a:r>
          </a:p>
          <a:p>
            <a:pPr algn="just"/>
            <a:endParaRPr lang="en-US" altLang="en-US" sz="2600" dirty="0">
              <a:latin typeface="Times New Roman" panose="02020603050405020304" pitchFamily="18" charset="0"/>
              <a:cs typeface="Times New Roman" panose="02020603050405020304" pitchFamily="18" charset="0"/>
            </a:endParaRPr>
          </a:p>
          <a:p>
            <a:pPr algn="just"/>
            <a:r>
              <a:rPr lang="en-US" altLang="en-US" sz="2600" dirty="0">
                <a:latin typeface="Times New Roman" panose="02020603050405020304" pitchFamily="18" charset="0"/>
                <a:cs typeface="Times New Roman" panose="02020603050405020304" pitchFamily="18" charset="0"/>
              </a:rPr>
              <a:t>In this way window continuously maintains a list of unacknowledged frames.</a:t>
            </a:r>
          </a:p>
          <a:p>
            <a:pPr algn="just"/>
            <a:endParaRPr lang="en-US" altLang="en-US" sz="3300" dirty="0">
              <a:latin typeface="Times New Roman" panose="02020603050405020304" pitchFamily="18" charset="0"/>
              <a:cs typeface="Times New Roman" panose="02020603050405020304" pitchFamily="18" charset="0"/>
            </a:endParaRPr>
          </a:p>
          <a:p>
            <a:pPr algn="just">
              <a:buFont typeface="Arial" panose="020B0604020202020204" pitchFamily="34" charset="0"/>
              <a:buNone/>
            </a:pPr>
            <a:endParaRPr lang="en-US" altLang="en-US" sz="3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3970" name="Title 1">
            <a:extLst>
              <a:ext uri="{FF2B5EF4-FFF2-40B4-BE49-F238E27FC236}">
                <a16:creationId xmlns:a16="http://schemas.microsoft.com/office/drawing/2014/main" id="{A1F8042E-AFA2-445F-A62E-2D1793A221F8}"/>
              </a:ext>
            </a:extLst>
          </p:cNvPr>
          <p:cNvSpPr>
            <a:spLocks noGrp="1"/>
          </p:cNvSpPr>
          <p:nvPr>
            <p:ph type="title"/>
          </p:nvPr>
        </p:nvSpPr>
        <p:spPr>
          <a:xfrm>
            <a:off x="457200" y="274638"/>
            <a:ext cx="8229600" cy="868362"/>
          </a:xfrm>
        </p:spPr>
        <p:txBody>
          <a:bodyPr/>
          <a:lstStyle/>
          <a:p>
            <a:r>
              <a:rPr lang="en-US" altLang="en-US"/>
              <a:t>Sliding Window Protocols</a:t>
            </a:r>
          </a:p>
        </p:txBody>
      </p:sp>
      <p:pic>
        <p:nvPicPr>
          <p:cNvPr id="83971" name="Picture 4" descr="3-13">
            <a:extLst>
              <a:ext uri="{FF2B5EF4-FFF2-40B4-BE49-F238E27FC236}">
                <a16:creationId xmlns:a16="http://schemas.microsoft.com/office/drawing/2014/main" id="{3FBC1D68-2C42-4DAA-8CC2-CB9D7B8063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036638"/>
            <a:ext cx="7772400" cy="315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72" name="Rectangle 3">
            <a:extLst>
              <a:ext uri="{FF2B5EF4-FFF2-40B4-BE49-F238E27FC236}">
                <a16:creationId xmlns:a16="http://schemas.microsoft.com/office/drawing/2014/main" id="{D45CF833-6BEF-4E4B-B0C2-70882CAD1D39}"/>
              </a:ext>
            </a:extLst>
          </p:cNvPr>
          <p:cNvSpPr txBox="1">
            <a:spLocks noChangeArrowheads="1"/>
          </p:cNvSpPr>
          <p:nvPr/>
        </p:nvSpPr>
        <p:spPr bwMode="auto">
          <a:xfrm>
            <a:off x="514350" y="4186238"/>
            <a:ext cx="8629650" cy="236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20000"/>
              </a:spcBef>
            </a:pPr>
            <a:r>
              <a:rPr lang="en-US" altLang="en-US" sz="2500">
                <a:latin typeface="Times New Roman" panose="02020603050405020304" pitchFamily="18" charset="0"/>
                <a:cs typeface="Times New Roman" panose="02020603050405020304" pitchFamily="18" charset="0"/>
              </a:rPr>
              <a:t>A sliding window of size 1, with a 3-bit sequence number.</a:t>
            </a:r>
          </a:p>
          <a:p>
            <a:pPr>
              <a:spcBef>
                <a:spcPct val="20000"/>
              </a:spcBef>
            </a:pPr>
            <a:r>
              <a:rPr lang="en-US" altLang="en-US" sz="2500">
                <a:solidFill>
                  <a:schemeClr val="accent2"/>
                </a:solidFill>
                <a:latin typeface="Times New Roman" panose="02020603050405020304" pitchFamily="18" charset="0"/>
                <a:cs typeface="Times New Roman" panose="02020603050405020304" pitchFamily="18" charset="0"/>
              </a:rPr>
              <a:t>(a)</a:t>
            </a:r>
            <a:r>
              <a:rPr lang="en-US" altLang="en-US" sz="2500">
                <a:latin typeface="Times New Roman" panose="02020603050405020304" pitchFamily="18" charset="0"/>
                <a:cs typeface="Times New Roman" panose="02020603050405020304" pitchFamily="18" charset="0"/>
              </a:rPr>
              <a:t> Initially.</a:t>
            </a:r>
          </a:p>
          <a:p>
            <a:pPr>
              <a:spcBef>
                <a:spcPct val="20000"/>
              </a:spcBef>
            </a:pPr>
            <a:r>
              <a:rPr lang="en-US" altLang="en-US" sz="2500">
                <a:solidFill>
                  <a:schemeClr val="accent2"/>
                </a:solidFill>
                <a:latin typeface="Times New Roman" panose="02020603050405020304" pitchFamily="18" charset="0"/>
                <a:cs typeface="Times New Roman" panose="02020603050405020304" pitchFamily="18" charset="0"/>
              </a:rPr>
              <a:t>(b)</a:t>
            </a:r>
            <a:r>
              <a:rPr lang="en-US" altLang="en-US" sz="2500">
                <a:latin typeface="Times New Roman" panose="02020603050405020304" pitchFamily="18" charset="0"/>
                <a:cs typeface="Times New Roman" panose="02020603050405020304" pitchFamily="18" charset="0"/>
              </a:rPr>
              <a:t> After the first frame has been sent.</a:t>
            </a:r>
          </a:p>
          <a:p>
            <a:pPr>
              <a:spcBef>
                <a:spcPct val="20000"/>
              </a:spcBef>
            </a:pPr>
            <a:r>
              <a:rPr lang="en-US" altLang="en-US" sz="2500">
                <a:solidFill>
                  <a:schemeClr val="accent2"/>
                </a:solidFill>
                <a:latin typeface="Times New Roman" panose="02020603050405020304" pitchFamily="18" charset="0"/>
                <a:cs typeface="Times New Roman" panose="02020603050405020304" pitchFamily="18" charset="0"/>
              </a:rPr>
              <a:t>(c)</a:t>
            </a:r>
            <a:r>
              <a:rPr lang="en-US" altLang="en-US" sz="2500">
                <a:latin typeface="Times New Roman" panose="02020603050405020304" pitchFamily="18" charset="0"/>
                <a:cs typeface="Times New Roman" panose="02020603050405020304" pitchFamily="18" charset="0"/>
              </a:rPr>
              <a:t> After the first frame has been received.</a:t>
            </a:r>
          </a:p>
          <a:p>
            <a:pPr>
              <a:spcBef>
                <a:spcPct val="20000"/>
              </a:spcBef>
            </a:pPr>
            <a:r>
              <a:rPr lang="en-US" altLang="en-US" sz="2500">
                <a:solidFill>
                  <a:schemeClr val="accent2"/>
                </a:solidFill>
                <a:latin typeface="Times New Roman" panose="02020603050405020304" pitchFamily="18" charset="0"/>
                <a:cs typeface="Times New Roman" panose="02020603050405020304" pitchFamily="18" charset="0"/>
              </a:rPr>
              <a:t>(d)</a:t>
            </a:r>
            <a:r>
              <a:rPr lang="en-US" altLang="en-US" sz="2500">
                <a:latin typeface="Times New Roman" panose="02020603050405020304" pitchFamily="18" charset="0"/>
                <a:cs typeface="Times New Roman" panose="02020603050405020304" pitchFamily="18" charset="0"/>
              </a:rPr>
              <a:t> After the first acknowledgement has been received.</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a:extLst>
              <a:ext uri="{FF2B5EF4-FFF2-40B4-BE49-F238E27FC236}">
                <a16:creationId xmlns:a16="http://schemas.microsoft.com/office/drawing/2014/main" id="{A1F8042E-AFA2-445F-A62E-2D1793A221F8}"/>
              </a:ext>
            </a:extLst>
          </p:cNvPr>
          <p:cNvSpPr>
            <a:spLocks noGrp="1"/>
          </p:cNvSpPr>
          <p:nvPr>
            <p:ph type="title"/>
          </p:nvPr>
        </p:nvSpPr>
        <p:spPr>
          <a:xfrm>
            <a:off x="457200" y="274638"/>
            <a:ext cx="8229600" cy="868362"/>
          </a:xfrm>
        </p:spPr>
        <p:txBody>
          <a:bodyPr/>
          <a:lstStyle/>
          <a:p>
            <a:r>
              <a:rPr lang="en-US" altLang="en-US" dirty="0"/>
              <a:t>Example: HDLC</a:t>
            </a:r>
          </a:p>
        </p:txBody>
      </p:sp>
      <p:sp>
        <p:nvSpPr>
          <p:cNvPr id="83972" name="Rectangle 3">
            <a:extLst>
              <a:ext uri="{FF2B5EF4-FFF2-40B4-BE49-F238E27FC236}">
                <a16:creationId xmlns:a16="http://schemas.microsoft.com/office/drawing/2014/main" id="{D45CF833-6BEF-4E4B-B0C2-70882CAD1D39}"/>
              </a:ext>
            </a:extLst>
          </p:cNvPr>
          <p:cNvSpPr txBox="1">
            <a:spLocks noChangeArrowheads="1"/>
          </p:cNvSpPr>
          <p:nvPr/>
        </p:nvSpPr>
        <p:spPr bwMode="auto">
          <a:xfrm>
            <a:off x="514350" y="1143000"/>
            <a:ext cx="862965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20000"/>
              </a:spcBef>
            </a:pPr>
            <a:r>
              <a:rPr lang="en-US" altLang="en-US" sz="2500" dirty="0">
                <a:latin typeface="Times New Roman" panose="02020603050405020304" pitchFamily="18" charset="0"/>
                <a:cs typeface="Times New Roman" panose="02020603050405020304" pitchFamily="18" charset="0"/>
              </a:rPr>
              <a:t>Link could be  point-to-point or broadcast</a:t>
            </a:r>
          </a:p>
          <a:p>
            <a:pPr>
              <a:spcBef>
                <a:spcPct val="20000"/>
              </a:spcBef>
            </a:pPr>
            <a:endParaRPr lang="en-US" altLang="en-US" sz="2500" dirty="0">
              <a:latin typeface="Times New Roman" panose="02020603050405020304" pitchFamily="18" charset="0"/>
              <a:cs typeface="Times New Roman" panose="02020603050405020304" pitchFamily="18" charset="0"/>
            </a:endParaRPr>
          </a:p>
          <a:p>
            <a:pPr>
              <a:spcBef>
                <a:spcPct val="20000"/>
              </a:spcBef>
            </a:pPr>
            <a:r>
              <a:rPr lang="en-US" altLang="en-US" sz="2500" dirty="0">
                <a:latin typeface="Times New Roman" panose="02020603050405020304" pitchFamily="18" charset="0"/>
                <a:cs typeface="Times New Roman" panose="02020603050405020304" pitchFamily="18" charset="0"/>
              </a:rPr>
              <a:t>Protocol:</a:t>
            </a:r>
          </a:p>
          <a:p>
            <a:pPr>
              <a:spcBef>
                <a:spcPct val="20000"/>
              </a:spcBef>
            </a:pPr>
            <a:r>
              <a:rPr lang="en-US" altLang="en-US" sz="2500" dirty="0">
                <a:latin typeface="Times New Roman" panose="02020603050405020304" pitchFamily="18" charset="0"/>
                <a:cs typeface="Times New Roman" panose="02020603050405020304" pitchFamily="18" charset="0"/>
              </a:rPr>
              <a:t>Define the format of frames </a:t>
            </a:r>
          </a:p>
          <a:p>
            <a:pPr>
              <a:spcBef>
                <a:spcPct val="20000"/>
              </a:spcBef>
            </a:pPr>
            <a:r>
              <a:rPr lang="en-US" altLang="en-US" sz="2500" dirty="0">
                <a:latin typeface="Times New Roman" panose="02020603050405020304" pitchFamily="18" charset="0"/>
                <a:cs typeface="Times New Roman" panose="02020603050405020304" pitchFamily="18" charset="0"/>
              </a:rPr>
              <a:t>In response to frames, action to be taken by nodes</a:t>
            </a:r>
          </a:p>
          <a:p>
            <a:pPr>
              <a:spcBef>
                <a:spcPct val="20000"/>
              </a:spcBef>
            </a:pPr>
            <a:r>
              <a:rPr lang="en-US" altLang="en-US" sz="2500" dirty="0">
                <a:latin typeface="Times New Roman" panose="02020603050405020304" pitchFamily="18" charset="0"/>
                <a:cs typeface="Times New Roman" panose="02020603050405020304" pitchFamily="18" charset="0"/>
              </a:rPr>
              <a:t>Example: Ethernet, PPP </a:t>
            </a:r>
            <a:r>
              <a:rPr lang="en-US" altLang="en-US" sz="2500" dirty="0" err="1">
                <a:latin typeface="Times New Roman" panose="02020603050405020304" pitchFamily="18" charset="0"/>
                <a:cs typeface="Times New Roman" panose="02020603050405020304" pitchFamily="18" charset="0"/>
              </a:rPr>
              <a:t>etc</a:t>
            </a:r>
            <a:endParaRPr lang="en-US" alt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708043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a:extLst>
              <a:ext uri="{FF2B5EF4-FFF2-40B4-BE49-F238E27FC236}">
                <a16:creationId xmlns:a16="http://schemas.microsoft.com/office/drawing/2014/main" id="{A1F8042E-AFA2-445F-A62E-2D1793A221F8}"/>
              </a:ext>
            </a:extLst>
          </p:cNvPr>
          <p:cNvSpPr>
            <a:spLocks noGrp="1"/>
          </p:cNvSpPr>
          <p:nvPr>
            <p:ph type="title"/>
          </p:nvPr>
        </p:nvSpPr>
        <p:spPr>
          <a:xfrm>
            <a:off x="457200" y="274638"/>
            <a:ext cx="8229600" cy="868362"/>
          </a:xfrm>
        </p:spPr>
        <p:txBody>
          <a:bodyPr/>
          <a:lstStyle/>
          <a:p>
            <a:r>
              <a:rPr lang="en-US" altLang="en-US" dirty="0"/>
              <a:t>Example: HDLC</a:t>
            </a:r>
          </a:p>
        </p:txBody>
      </p:sp>
      <p:sp>
        <p:nvSpPr>
          <p:cNvPr id="83972" name="Rectangle 3">
            <a:extLst>
              <a:ext uri="{FF2B5EF4-FFF2-40B4-BE49-F238E27FC236}">
                <a16:creationId xmlns:a16="http://schemas.microsoft.com/office/drawing/2014/main" id="{D45CF833-6BEF-4E4B-B0C2-70882CAD1D39}"/>
              </a:ext>
            </a:extLst>
          </p:cNvPr>
          <p:cNvSpPr txBox="1">
            <a:spLocks noChangeArrowheads="1"/>
          </p:cNvSpPr>
          <p:nvPr/>
        </p:nvSpPr>
        <p:spPr bwMode="auto">
          <a:xfrm>
            <a:off x="514350" y="1143000"/>
            <a:ext cx="862965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20000"/>
              </a:spcBef>
            </a:pPr>
            <a:r>
              <a:rPr lang="en-US" altLang="en-US" sz="2500" dirty="0">
                <a:latin typeface="Times New Roman" panose="02020603050405020304" pitchFamily="18" charset="0"/>
                <a:cs typeface="Times New Roman" panose="02020603050405020304" pitchFamily="18" charset="0"/>
              </a:rPr>
              <a:t>DLL is divided into two sub-layers: logic link control (LLC) and Media Access Control (MAC)</a:t>
            </a:r>
          </a:p>
          <a:p>
            <a:pPr>
              <a:spcBef>
                <a:spcPct val="20000"/>
              </a:spcBef>
            </a:pPr>
            <a:r>
              <a:rPr lang="en-US" altLang="en-US" sz="2500" dirty="0">
                <a:latin typeface="Times New Roman" panose="02020603050405020304" pitchFamily="18" charset="0"/>
                <a:cs typeface="Times New Roman" panose="02020603050405020304" pitchFamily="18" charset="0"/>
              </a:rPr>
              <a:t>LLC : interface between network layer and MAC sub-layer</a:t>
            </a:r>
          </a:p>
          <a:p>
            <a:pPr>
              <a:spcBef>
                <a:spcPct val="20000"/>
              </a:spcBef>
            </a:pPr>
            <a:r>
              <a:rPr lang="en-US" altLang="en-US" sz="2500" dirty="0">
                <a:latin typeface="Times New Roman" panose="02020603050405020304" pitchFamily="18" charset="0"/>
                <a:cs typeface="Times New Roman" panose="02020603050405020304" pitchFamily="18" charset="0"/>
              </a:rPr>
              <a:t>Responsible for:</a:t>
            </a:r>
          </a:p>
          <a:p>
            <a:pPr>
              <a:spcBef>
                <a:spcPct val="20000"/>
              </a:spcBef>
            </a:pPr>
            <a:r>
              <a:rPr lang="en-US" altLang="en-US" sz="2500" dirty="0">
                <a:latin typeface="Times New Roman" panose="02020603050405020304" pitchFamily="18" charset="0"/>
                <a:cs typeface="Times New Roman" panose="02020603050405020304" pitchFamily="18" charset="0"/>
              </a:rPr>
              <a:t>Error detection and correction</a:t>
            </a:r>
          </a:p>
          <a:p>
            <a:pPr>
              <a:spcBef>
                <a:spcPct val="20000"/>
              </a:spcBef>
            </a:pPr>
            <a:r>
              <a:rPr lang="en-US" altLang="en-US" sz="2500" dirty="0">
                <a:latin typeface="Times New Roman" panose="02020603050405020304" pitchFamily="18" charset="0"/>
                <a:cs typeface="Times New Roman" panose="02020603050405020304" pitchFamily="18" charset="0"/>
              </a:rPr>
              <a:t>Flow control</a:t>
            </a:r>
          </a:p>
          <a:p>
            <a:pPr>
              <a:spcBef>
                <a:spcPct val="20000"/>
              </a:spcBef>
            </a:pPr>
            <a:endParaRPr lang="en-US" altLang="en-US" sz="2500" dirty="0">
              <a:latin typeface="Times New Roman" panose="02020603050405020304" pitchFamily="18" charset="0"/>
              <a:cs typeface="Times New Roman" panose="02020603050405020304" pitchFamily="18" charset="0"/>
            </a:endParaRPr>
          </a:p>
          <a:p>
            <a:pPr>
              <a:spcBef>
                <a:spcPct val="20000"/>
              </a:spcBef>
            </a:pPr>
            <a:r>
              <a:rPr lang="en-US" altLang="en-US" sz="2500" dirty="0">
                <a:latin typeface="Times New Roman" panose="02020603050405020304" pitchFamily="18" charset="0"/>
                <a:cs typeface="Times New Roman" panose="02020603050405020304" pitchFamily="18" charset="0"/>
              </a:rPr>
              <a:t>MAC: controls access to the physical media</a:t>
            </a:r>
          </a:p>
          <a:p>
            <a:pPr>
              <a:spcBef>
                <a:spcPct val="20000"/>
              </a:spcBef>
            </a:pPr>
            <a:endParaRPr lang="en-US" altLang="en-US" sz="2500" dirty="0">
              <a:latin typeface="Times New Roman" panose="02020603050405020304" pitchFamily="18" charset="0"/>
              <a:cs typeface="Times New Roman" panose="02020603050405020304" pitchFamily="18" charset="0"/>
            </a:endParaRPr>
          </a:p>
          <a:p>
            <a:pPr>
              <a:spcBef>
                <a:spcPct val="20000"/>
              </a:spcBef>
            </a:pPr>
            <a:endParaRPr lang="en-US" alt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36607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a:extLst>
              <a:ext uri="{FF2B5EF4-FFF2-40B4-BE49-F238E27FC236}">
                <a16:creationId xmlns:a16="http://schemas.microsoft.com/office/drawing/2014/main" id="{A1F8042E-AFA2-445F-A62E-2D1793A221F8}"/>
              </a:ext>
            </a:extLst>
          </p:cNvPr>
          <p:cNvSpPr>
            <a:spLocks noGrp="1"/>
          </p:cNvSpPr>
          <p:nvPr>
            <p:ph type="title"/>
          </p:nvPr>
        </p:nvSpPr>
        <p:spPr>
          <a:xfrm>
            <a:off x="457200" y="274638"/>
            <a:ext cx="8229600" cy="868362"/>
          </a:xfrm>
        </p:spPr>
        <p:txBody>
          <a:bodyPr/>
          <a:lstStyle/>
          <a:p>
            <a:r>
              <a:rPr lang="en-US" altLang="en-US" dirty="0"/>
              <a:t>Example: HDLC</a:t>
            </a:r>
          </a:p>
        </p:txBody>
      </p:sp>
      <p:sp>
        <p:nvSpPr>
          <p:cNvPr id="83972" name="Rectangle 3">
            <a:extLst>
              <a:ext uri="{FF2B5EF4-FFF2-40B4-BE49-F238E27FC236}">
                <a16:creationId xmlns:a16="http://schemas.microsoft.com/office/drawing/2014/main" id="{D45CF833-6BEF-4E4B-B0C2-70882CAD1D39}"/>
              </a:ext>
            </a:extLst>
          </p:cNvPr>
          <p:cNvSpPr txBox="1">
            <a:spLocks noChangeArrowheads="1"/>
          </p:cNvSpPr>
          <p:nvPr/>
        </p:nvSpPr>
        <p:spPr bwMode="auto">
          <a:xfrm>
            <a:off x="514350" y="1143000"/>
            <a:ext cx="862965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20000"/>
              </a:spcBef>
            </a:pPr>
            <a:r>
              <a:rPr lang="en-US" altLang="en-US" sz="2500" dirty="0">
                <a:latin typeface="Times New Roman" panose="02020603050405020304" pitchFamily="18" charset="0"/>
                <a:cs typeface="Times New Roman" panose="02020603050405020304" pitchFamily="18" charset="0"/>
              </a:rPr>
              <a:t>Bit oriented protocols – </a:t>
            </a:r>
          </a:p>
          <a:p>
            <a:pPr>
              <a:spcBef>
                <a:spcPct val="20000"/>
              </a:spcBef>
            </a:pPr>
            <a:r>
              <a:rPr lang="en-US" altLang="en-US" sz="2500" dirty="0">
                <a:latin typeface="Times New Roman" panose="02020603050405020304" pitchFamily="18" charset="0"/>
                <a:cs typeface="Times New Roman" panose="02020603050405020304" pitchFamily="18" charset="0"/>
              </a:rPr>
              <a:t>It views the frame as a collection of bits</a:t>
            </a:r>
          </a:p>
          <a:p>
            <a:pPr>
              <a:spcBef>
                <a:spcPct val="20000"/>
              </a:spcBef>
            </a:pPr>
            <a:r>
              <a:rPr lang="en-US" altLang="en-US" sz="2500" dirty="0" err="1">
                <a:latin typeface="Times New Roman" panose="02020603050405020304" pitchFamily="18" charset="0"/>
                <a:cs typeface="Times New Roman" panose="02020603050405020304" pitchFamily="18" charset="0"/>
              </a:rPr>
              <a:t>Eg.</a:t>
            </a:r>
            <a:r>
              <a:rPr lang="en-US" altLang="en-US" sz="2500" dirty="0">
                <a:latin typeface="Times New Roman" panose="02020603050405020304" pitchFamily="18" charset="0"/>
                <a:cs typeface="Times New Roman" panose="02020603050405020304" pitchFamily="18" charset="0"/>
              </a:rPr>
              <a:t>, HDLC</a:t>
            </a:r>
          </a:p>
          <a:p>
            <a:pPr>
              <a:spcBef>
                <a:spcPct val="20000"/>
              </a:spcBef>
            </a:pPr>
            <a:endParaRPr lang="en-US" altLang="en-US" sz="2500" dirty="0">
              <a:latin typeface="Times New Roman" panose="02020603050405020304" pitchFamily="18" charset="0"/>
              <a:cs typeface="Times New Roman" panose="02020603050405020304" pitchFamily="18" charset="0"/>
            </a:endParaRPr>
          </a:p>
          <a:p>
            <a:pPr>
              <a:spcBef>
                <a:spcPct val="20000"/>
              </a:spcBef>
            </a:pPr>
            <a:r>
              <a:rPr lang="en-US" altLang="en-US" sz="2500" dirty="0">
                <a:latin typeface="Times New Roman" panose="02020603050405020304" pitchFamily="18" charset="0"/>
                <a:cs typeface="Times New Roman" panose="02020603050405020304" pitchFamily="18" charset="0"/>
              </a:rPr>
              <a:t>Byte oriented protocols- </a:t>
            </a:r>
          </a:p>
          <a:p>
            <a:pPr>
              <a:spcBef>
                <a:spcPct val="20000"/>
              </a:spcBef>
            </a:pPr>
            <a:r>
              <a:rPr lang="en-US" altLang="en-US" sz="2500" dirty="0">
                <a:latin typeface="Times New Roman" panose="02020603050405020304" pitchFamily="18" charset="0"/>
                <a:cs typeface="Times New Roman" panose="02020603050405020304" pitchFamily="18" charset="0"/>
              </a:rPr>
              <a:t>It views frames as collection of bytes (not bits)</a:t>
            </a:r>
          </a:p>
          <a:p>
            <a:pPr>
              <a:spcBef>
                <a:spcPct val="20000"/>
              </a:spcBef>
            </a:pPr>
            <a:r>
              <a:rPr lang="en-US" altLang="en-US" sz="2500" dirty="0">
                <a:latin typeface="Times New Roman" panose="02020603050405020304" pitchFamily="18" charset="0"/>
                <a:cs typeface="Times New Roman" panose="02020603050405020304" pitchFamily="18" charset="0"/>
              </a:rPr>
              <a:t>Examples:</a:t>
            </a:r>
          </a:p>
          <a:p>
            <a:pPr>
              <a:spcBef>
                <a:spcPct val="20000"/>
              </a:spcBef>
            </a:pPr>
            <a:r>
              <a:rPr lang="en-US" altLang="en-US" sz="2500" dirty="0">
                <a:latin typeface="Times New Roman" panose="02020603050405020304" pitchFamily="18" charset="0"/>
                <a:cs typeface="Times New Roman" panose="02020603050405020304" pitchFamily="18" charset="0"/>
              </a:rPr>
              <a:t>PPP (point –to –point protocol)</a:t>
            </a:r>
          </a:p>
          <a:p>
            <a:pPr>
              <a:spcBef>
                <a:spcPct val="20000"/>
              </a:spcBef>
            </a:pPr>
            <a:r>
              <a:rPr lang="en-US" altLang="en-US" sz="2500" dirty="0">
                <a:latin typeface="Times New Roman" panose="02020603050405020304" pitchFamily="18" charset="0"/>
                <a:cs typeface="Times New Roman" panose="02020603050405020304" pitchFamily="18" charset="0"/>
              </a:rPr>
              <a:t>BISYNC- Binary synchronous communication protocol by IBM</a:t>
            </a:r>
          </a:p>
          <a:p>
            <a:pPr>
              <a:spcBef>
                <a:spcPct val="20000"/>
              </a:spcBef>
            </a:pPr>
            <a:endParaRPr lang="en-US" alt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691993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a:extLst>
              <a:ext uri="{FF2B5EF4-FFF2-40B4-BE49-F238E27FC236}">
                <a16:creationId xmlns:a16="http://schemas.microsoft.com/office/drawing/2014/main" id="{A1F8042E-AFA2-445F-A62E-2D1793A221F8}"/>
              </a:ext>
            </a:extLst>
          </p:cNvPr>
          <p:cNvSpPr>
            <a:spLocks noGrp="1"/>
          </p:cNvSpPr>
          <p:nvPr>
            <p:ph type="title"/>
          </p:nvPr>
        </p:nvSpPr>
        <p:spPr>
          <a:xfrm>
            <a:off x="457200" y="274638"/>
            <a:ext cx="8229600" cy="868362"/>
          </a:xfrm>
        </p:spPr>
        <p:txBody>
          <a:bodyPr/>
          <a:lstStyle/>
          <a:p>
            <a:r>
              <a:rPr lang="en-US" altLang="en-US" dirty="0"/>
              <a:t>Example: HDLC</a:t>
            </a:r>
          </a:p>
        </p:txBody>
      </p:sp>
      <p:sp>
        <p:nvSpPr>
          <p:cNvPr id="83972" name="Rectangle 3">
            <a:extLst>
              <a:ext uri="{FF2B5EF4-FFF2-40B4-BE49-F238E27FC236}">
                <a16:creationId xmlns:a16="http://schemas.microsoft.com/office/drawing/2014/main" id="{D45CF833-6BEF-4E4B-B0C2-70882CAD1D39}"/>
              </a:ext>
            </a:extLst>
          </p:cNvPr>
          <p:cNvSpPr txBox="1">
            <a:spLocks noChangeArrowheads="1"/>
          </p:cNvSpPr>
          <p:nvPr/>
        </p:nvSpPr>
        <p:spPr bwMode="auto">
          <a:xfrm>
            <a:off x="514350" y="1143000"/>
            <a:ext cx="862965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20000"/>
              </a:spcBef>
            </a:pPr>
            <a:r>
              <a:rPr lang="en-US" altLang="en-US" sz="2500" dirty="0">
                <a:latin typeface="Times New Roman" panose="02020603050405020304" pitchFamily="18" charset="0"/>
                <a:cs typeface="Times New Roman" panose="02020603050405020304" pitchFamily="18" charset="0"/>
              </a:rPr>
              <a:t>HDLC: High-level Data link Control </a:t>
            </a:r>
          </a:p>
          <a:p>
            <a:pPr>
              <a:spcBef>
                <a:spcPct val="20000"/>
              </a:spcBef>
            </a:pPr>
            <a:r>
              <a:rPr lang="en-US" altLang="en-US" sz="2500" dirty="0">
                <a:latin typeface="Times New Roman" panose="02020603050405020304" pitchFamily="18" charset="0"/>
                <a:cs typeface="Times New Roman" panose="02020603050405020304" pitchFamily="18" charset="0"/>
              </a:rPr>
              <a:t>Bit –oriented protocol</a:t>
            </a:r>
          </a:p>
          <a:p>
            <a:pPr>
              <a:spcBef>
                <a:spcPct val="20000"/>
              </a:spcBef>
            </a:pPr>
            <a:r>
              <a:rPr lang="en-US" altLang="en-US" sz="2500" dirty="0">
                <a:latin typeface="Times New Roman" panose="02020603050405020304" pitchFamily="18" charset="0"/>
                <a:cs typeface="Times New Roman" panose="02020603050405020304" pitchFamily="18" charset="0"/>
              </a:rPr>
              <a:t>The synchronous Data link control (SDLC) protocol developed by IBM </a:t>
            </a:r>
          </a:p>
          <a:p>
            <a:pPr>
              <a:spcBef>
                <a:spcPct val="20000"/>
              </a:spcBef>
            </a:pPr>
            <a:r>
              <a:rPr lang="en-US" altLang="en-US" sz="2500" dirty="0">
                <a:latin typeface="Times New Roman" panose="02020603050405020304" pitchFamily="18" charset="0"/>
                <a:cs typeface="Times New Roman" panose="02020603050405020304" pitchFamily="18" charset="0"/>
              </a:rPr>
              <a:t>Later standardized by ISO as HDLC protocol</a:t>
            </a:r>
          </a:p>
          <a:p>
            <a:pPr>
              <a:spcBef>
                <a:spcPct val="20000"/>
              </a:spcBef>
            </a:pPr>
            <a:endParaRPr lang="en-US" altLang="en-US" sz="2500" dirty="0">
              <a:latin typeface="Times New Roman" panose="02020603050405020304" pitchFamily="18" charset="0"/>
              <a:cs typeface="Times New Roman" panose="02020603050405020304" pitchFamily="18" charset="0"/>
            </a:endParaRPr>
          </a:p>
          <a:p>
            <a:pPr>
              <a:spcBef>
                <a:spcPct val="20000"/>
              </a:spcBef>
            </a:pPr>
            <a:r>
              <a:rPr lang="en-US" altLang="en-US" sz="2500" dirty="0">
                <a:latin typeface="Times New Roman" panose="02020603050405020304" pitchFamily="18" charset="0"/>
                <a:cs typeface="Times New Roman" panose="02020603050405020304" pitchFamily="18" charset="0"/>
              </a:rPr>
              <a:t>Forms basis for other protocols</a:t>
            </a:r>
          </a:p>
          <a:p>
            <a:pPr>
              <a:spcBef>
                <a:spcPct val="20000"/>
              </a:spcBef>
            </a:pPr>
            <a:r>
              <a:rPr lang="en-US" altLang="en-US" sz="2500" dirty="0">
                <a:latin typeface="Times New Roman" panose="02020603050405020304" pitchFamily="18" charset="0"/>
                <a:cs typeface="Times New Roman" panose="02020603050405020304" pitchFamily="18" charset="0"/>
              </a:rPr>
              <a:t>Very important DLL protocol</a:t>
            </a:r>
          </a:p>
          <a:p>
            <a:pPr>
              <a:spcBef>
                <a:spcPct val="20000"/>
              </a:spcBef>
            </a:pPr>
            <a:endParaRPr lang="en-US" altLang="en-US" sz="2500" dirty="0">
              <a:latin typeface="Times New Roman" panose="02020603050405020304" pitchFamily="18" charset="0"/>
              <a:cs typeface="Times New Roman" panose="02020603050405020304" pitchFamily="18" charset="0"/>
            </a:endParaRPr>
          </a:p>
          <a:p>
            <a:pPr>
              <a:spcBef>
                <a:spcPct val="20000"/>
              </a:spcBef>
            </a:pPr>
            <a:endParaRPr lang="en-US" alt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985981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a:extLst>
              <a:ext uri="{FF2B5EF4-FFF2-40B4-BE49-F238E27FC236}">
                <a16:creationId xmlns:a16="http://schemas.microsoft.com/office/drawing/2014/main" id="{A1F8042E-AFA2-445F-A62E-2D1793A221F8}"/>
              </a:ext>
            </a:extLst>
          </p:cNvPr>
          <p:cNvSpPr>
            <a:spLocks noGrp="1"/>
          </p:cNvSpPr>
          <p:nvPr>
            <p:ph type="title"/>
          </p:nvPr>
        </p:nvSpPr>
        <p:spPr>
          <a:xfrm>
            <a:off x="457200" y="274638"/>
            <a:ext cx="8229600" cy="868362"/>
          </a:xfrm>
        </p:spPr>
        <p:txBody>
          <a:bodyPr/>
          <a:lstStyle/>
          <a:p>
            <a:r>
              <a:rPr lang="en-US" altLang="en-US" dirty="0"/>
              <a:t>Example: HDLC</a:t>
            </a:r>
          </a:p>
        </p:txBody>
      </p:sp>
      <p:sp>
        <p:nvSpPr>
          <p:cNvPr id="83972" name="Rectangle 3">
            <a:extLst>
              <a:ext uri="{FF2B5EF4-FFF2-40B4-BE49-F238E27FC236}">
                <a16:creationId xmlns:a16="http://schemas.microsoft.com/office/drawing/2014/main" id="{D45CF833-6BEF-4E4B-B0C2-70882CAD1D39}"/>
              </a:ext>
            </a:extLst>
          </p:cNvPr>
          <p:cNvSpPr txBox="1">
            <a:spLocks noChangeArrowheads="1"/>
          </p:cNvSpPr>
          <p:nvPr/>
        </p:nvSpPr>
        <p:spPr bwMode="auto">
          <a:xfrm>
            <a:off x="514350" y="1143000"/>
            <a:ext cx="862965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20000"/>
              </a:spcBef>
            </a:pPr>
            <a:r>
              <a:rPr lang="en-US" altLang="en-US" sz="2500" dirty="0">
                <a:latin typeface="Times New Roman" panose="02020603050405020304" pitchFamily="18" charset="0"/>
                <a:cs typeface="Times New Roman" panose="02020603050405020304" pitchFamily="18" charset="0"/>
              </a:rPr>
              <a:t>Frame format:</a:t>
            </a:r>
          </a:p>
          <a:p>
            <a:pPr>
              <a:spcBef>
                <a:spcPct val="20000"/>
              </a:spcBef>
            </a:pPr>
            <a:endParaRPr lang="en-US" altLang="en-US" sz="2500" dirty="0">
              <a:latin typeface="Times New Roman" panose="02020603050405020304" pitchFamily="18" charset="0"/>
              <a:cs typeface="Times New Roman" panose="02020603050405020304" pitchFamily="18" charset="0"/>
            </a:endParaRPr>
          </a:p>
          <a:p>
            <a:pPr>
              <a:spcBef>
                <a:spcPct val="20000"/>
              </a:spcBef>
            </a:pPr>
            <a:endParaRPr lang="en-US" altLang="en-US" sz="2500" dirty="0">
              <a:latin typeface="Times New Roman" panose="02020603050405020304" pitchFamily="18" charset="0"/>
              <a:cs typeface="Times New Roman" panose="02020603050405020304" pitchFamily="18" charset="0"/>
            </a:endParaRPr>
          </a:p>
          <a:p>
            <a:pPr>
              <a:spcBef>
                <a:spcPct val="20000"/>
              </a:spcBef>
            </a:pPr>
            <a:endParaRPr lang="en-US" altLang="en-US" sz="2500" dirty="0">
              <a:latin typeface="Times New Roman" panose="02020603050405020304" pitchFamily="18" charset="0"/>
              <a:cs typeface="Times New Roman" panose="02020603050405020304" pitchFamily="18" charset="0"/>
            </a:endParaRPr>
          </a:p>
          <a:p>
            <a:pPr>
              <a:spcBef>
                <a:spcPct val="20000"/>
              </a:spcBef>
            </a:pPr>
            <a:endParaRPr lang="en-US" altLang="en-US" sz="2500" dirty="0">
              <a:latin typeface="Times New Roman" panose="02020603050405020304" pitchFamily="18" charset="0"/>
              <a:cs typeface="Times New Roman" panose="02020603050405020304" pitchFamily="18" charset="0"/>
            </a:endParaRPr>
          </a:p>
          <a:p>
            <a:pPr>
              <a:spcBef>
                <a:spcPct val="20000"/>
              </a:spcBef>
            </a:pPr>
            <a:r>
              <a:rPr lang="en-US" altLang="en-US" sz="2500" dirty="0">
                <a:latin typeface="Times New Roman" panose="02020603050405020304" pitchFamily="18" charset="0"/>
                <a:cs typeface="Times New Roman" panose="02020603050405020304" pitchFamily="18" charset="0"/>
              </a:rPr>
              <a:t>Beginning and ending sequence: uses bit pattern 01111110</a:t>
            </a:r>
          </a:p>
          <a:p>
            <a:pPr>
              <a:spcBef>
                <a:spcPct val="20000"/>
              </a:spcBef>
            </a:pPr>
            <a:r>
              <a:rPr lang="en-US" altLang="en-US" sz="2500" dirty="0">
                <a:latin typeface="Times New Roman" panose="02020603050405020304" pitchFamily="18" charset="0"/>
                <a:cs typeface="Times New Roman" panose="02020603050405020304" pitchFamily="18" charset="0"/>
              </a:rPr>
              <a:t>Header: Address and Control field</a:t>
            </a:r>
          </a:p>
          <a:p>
            <a:pPr>
              <a:spcBef>
                <a:spcPct val="20000"/>
              </a:spcBef>
            </a:pPr>
            <a:r>
              <a:rPr lang="en-US" altLang="en-US" sz="2500" dirty="0">
                <a:latin typeface="Times New Roman" panose="02020603050405020304" pitchFamily="18" charset="0"/>
                <a:cs typeface="Times New Roman" panose="02020603050405020304" pitchFamily="18" charset="0"/>
              </a:rPr>
              <a:t>Body: payload (variable size)</a:t>
            </a:r>
          </a:p>
          <a:p>
            <a:pPr>
              <a:spcBef>
                <a:spcPct val="20000"/>
              </a:spcBef>
            </a:pPr>
            <a:r>
              <a:rPr lang="en-US" altLang="en-US" sz="2500" dirty="0">
                <a:latin typeface="Times New Roman" panose="02020603050405020304" pitchFamily="18" charset="0"/>
                <a:cs typeface="Times New Roman" panose="02020603050405020304" pitchFamily="18" charset="0"/>
              </a:rPr>
              <a:t>CRC: error detection</a:t>
            </a:r>
          </a:p>
          <a:p>
            <a:pPr>
              <a:spcBef>
                <a:spcPct val="20000"/>
              </a:spcBef>
            </a:pPr>
            <a:endParaRPr lang="en-US" altLang="en-US" sz="2500" dirty="0">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891249C0-F883-45EF-8192-8F9E75115CB4}"/>
              </a:ext>
            </a:extLst>
          </p:cNvPr>
          <p:cNvGraphicFramePr>
            <a:graphicFrameLocks noGrp="1"/>
          </p:cNvGraphicFramePr>
          <p:nvPr>
            <p:extLst>
              <p:ext uri="{D42A27DB-BD31-4B8C-83A1-F6EECF244321}">
                <p14:modId xmlns:p14="http://schemas.microsoft.com/office/powerpoint/2010/main" val="3526163332"/>
              </p:ext>
            </p:extLst>
          </p:nvPr>
        </p:nvGraphicFramePr>
        <p:xfrm>
          <a:off x="1066800" y="1828800"/>
          <a:ext cx="6477000" cy="1209040"/>
        </p:xfrm>
        <a:graphic>
          <a:graphicData uri="http://schemas.openxmlformats.org/drawingml/2006/table">
            <a:tbl>
              <a:tblPr firstRow="1" bandRow="1">
                <a:tableStyleId>{5C22544A-7EE6-4342-B048-85BDC9FD1C3A}</a:tableStyleId>
              </a:tblPr>
              <a:tblGrid>
                <a:gridCol w="1295400">
                  <a:extLst>
                    <a:ext uri="{9D8B030D-6E8A-4147-A177-3AD203B41FA5}">
                      <a16:colId xmlns:a16="http://schemas.microsoft.com/office/drawing/2014/main" val="194987014"/>
                    </a:ext>
                  </a:extLst>
                </a:gridCol>
                <a:gridCol w="1295400">
                  <a:extLst>
                    <a:ext uri="{9D8B030D-6E8A-4147-A177-3AD203B41FA5}">
                      <a16:colId xmlns:a16="http://schemas.microsoft.com/office/drawing/2014/main" val="2273095291"/>
                    </a:ext>
                  </a:extLst>
                </a:gridCol>
                <a:gridCol w="1295400">
                  <a:extLst>
                    <a:ext uri="{9D8B030D-6E8A-4147-A177-3AD203B41FA5}">
                      <a16:colId xmlns:a16="http://schemas.microsoft.com/office/drawing/2014/main" val="2913369844"/>
                    </a:ext>
                  </a:extLst>
                </a:gridCol>
                <a:gridCol w="1295400">
                  <a:extLst>
                    <a:ext uri="{9D8B030D-6E8A-4147-A177-3AD203B41FA5}">
                      <a16:colId xmlns:a16="http://schemas.microsoft.com/office/drawing/2014/main" val="3614061860"/>
                    </a:ext>
                  </a:extLst>
                </a:gridCol>
                <a:gridCol w="1295400">
                  <a:extLst>
                    <a:ext uri="{9D8B030D-6E8A-4147-A177-3AD203B41FA5}">
                      <a16:colId xmlns:a16="http://schemas.microsoft.com/office/drawing/2014/main" val="3149291958"/>
                    </a:ext>
                  </a:extLst>
                </a:gridCol>
              </a:tblGrid>
              <a:tr h="1209040">
                <a:tc>
                  <a:txBody>
                    <a:bodyPr/>
                    <a:lstStyle/>
                    <a:p>
                      <a:r>
                        <a:rPr lang="en-IN" sz="2200" dirty="0"/>
                        <a:t>Beginning sequence</a:t>
                      </a:r>
                    </a:p>
                    <a:p>
                      <a:r>
                        <a:rPr lang="en-IN" sz="2200" dirty="0"/>
                        <a:t>(8)</a:t>
                      </a:r>
                    </a:p>
                  </a:txBody>
                  <a:tcPr/>
                </a:tc>
                <a:tc>
                  <a:txBody>
                    <a:bodyPr/>
                    <a:lstStyle/>
                    <a:p>
                      <a:r>
                        <a:rPr lang="en-IN" sz="2200" dirty="0"/>
                        <a:t>Header</a:t>
                      </a:r>
                    </a:p>
                    <a:p>
                      <a:endParaRPr lang="en-IN" sz="2200" dirty="0"/>
                    </a:p>
                    <a:p>
                      <a:r>
                        <a:rPr lang="en-IN" sz="2200" dirty="0"/>
                        <a:t>(16)</a:t>
                      </a:r>
                    </a:p>
                  </a:txBody>
                  <a:tcPr/>
                </a:tc>
                <a:tc>
                  <a:txBody>
                    <a:bodyPr/>
                    <a:lstStyle/>
                    <a:p>
                      <a:r>
                        <a:rPr lang="en-IN" sz="2200" dirty="0"/>
                        <a:t>Body</a:t>
                      </a:r>
                    </a:p>
                  </a:txBody>
                  <a:tcPr/>
                </a:tc>
                <a:tc>
                  <a:txBody>
                    <a:bodyPr/>
                    <a:lstStyle/>
                    <a:p>
                      <a:r>
                        <a:rPr lang="en-IN" sz="2200" dirty="0"/>
                        <a:t>CRC</a:t>
                      </a:r>
                    </a:p>
                    <a:p>
                      <a:endParaRPr lang="en-IN" sz="2200" dirty="0"/>
                    </a:p>
                    <a:p>
                      <a:r>
                        <a:rPr lang="en-IN" sz="2200" dirty="0"/>
                        <a:t>(16)</a:t>
                      </a:r>
                    </a:p>
                  </a:txBody>
                  <a:tcPr/>
                </a:tc>
                <a:tc>
                  <a:txBody>
                    <a:bodyPr/>
                    <a:lstStyle/>
                    <a:p>
                      <a:r>
                        <a:rPr lang="en-IN" sz="2200" dirty="0"/>
                        <a:t>Ending sequence</a:t>
                      </a:r>
                    </a:p>
                    <a:p>
                      <a:r>
                        <a:rPr lang="en-IN" sz="2200" dirty="0"/>
                        <a:t>(8)</a:t>
                      </a:r>
                    </a:p>
                  </a:txBody>
                  <a:tcPr/>
                </a:tc>
                <a:extLst>
                  <a:ext uri="{0D108BD9-81ED-4DB2-BD59-A6C34878D82A}">
                    <a16:rowId xmlns:a16="http://schemas.microsoft.com/office/drawing/2014/main" val="1862579588"/>
                  </a:ext>
                </a:extLst>
              </a:tr>
            </a:tbl>
          </a:graphicData>
        </a:graphic>
      </p:graphicFrame>
    </p:spTree>
    <p:extLst>
      <p:ext uri="{BB962C8B-B14F-4D97-AF65-F5344CB8AC3E}">
        <p14:creationId xmlns:p14="http://schemas.microsoft.com/office/powerpoint/2010/main" val="244722374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a:extLst>
              <a:ext uri="{FF2B5EF4-FFF2-40B4-BE49-F238E27FC236}">
                <a16:creationId xmlns:a16="http://schemas.microsoft.com/office/drawing/2014/main" id="{A1F8042E-AFA2-445F-A62E-2D1793A221F8}"/>
              </a:ext>
            </a:extLst>
          </p:cNvPr>
          <p:cNvSpPr>
            <a:spLocks noGrp="1"/>
          </p:cNvSpPr>
          <p:nvPr>
            <p:ph type="title"/>
          </p:nvPr>
        </p:nvSpPr>
        <p:spPr>
          <a:xfrm>
            <a:off x="457200" y="274638"/>
            <a:ext cx="8229600" cy="868362"/>
          </a:xfrm>
        </p:spPr>
        <p:txBody>
          <a:bodyPr/>
          <a:lstStyle/>
          <a:p>
            <a:r>
              <a:rPr lang="en-US" altLang="en-US" dirty="0"/>
              <a:t>Example: HDLC</a:t>
            </a:r>
          </a:p>
        </p:txBody>
      </p:sp>
      <p:sp>
        <p:nvSpPr>
          <p:cNvPr id="83972" name="Rectangle 3">
            <a:extLst>
              <a:ext uri="{FF2B5EF4-FFF2-40B4-BE49-F238E27FC236}">
                <a16:creationId xmlns:a16="http://schemas.microsoft.com/office/drawing/2014/main" id="{D45CF833-6BEF-4E4B-B0C2-70882CAD1D39}"/>
              </a:ext>
            </a:extLst>
          </p:cNvPr>
          <p:cNvSpPr txBox="1">
            <a:spLocks noChangeArrowheads="1"/>
          </p:cNvSpPr>
          <p:nvPr/>
        </p:nvSpPr>
        <p:spPr bwMode="auto">
          <a:xfrm>
            <a:off x="514350" y="1143000"/>
            <a:ext cx="862965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20000"/>
              </a:spcBef>
            </a:pPr>
            <a:r>
              <a:rPr lang="en-US" altLang="en-US" sz="2500" dirty="0">
                <a:latin typeface="Times New Roman" panose="02020603050405020304" pitchFamily="18" charset="0"/>
                <a:cs typeface="Times New Roman" panose="02020603050405020304" pitchFamily="18" charset="0"/>
              </a:rPr>
              <a:t>Types of frames:</a:t>
            </a:r>
          </a:p>
          <a:p>
            <a:pPr>
              <a:spcBef>
                <a:spcPct val="20000"/>
              </a:spcBef>
            </a:pPr>
            <a:r>
              <a:rPr lang="en-US" altLang="en-US" sz="2500" dirty="0">
                <a:latin typeface="Times New Roman" panose="02020603050405020304" pitchFamily="18" charset="0"/>
                <a:cs typeface="Times New Roman" panose="02020603050405020304" pitchFamily="18" charset="0"/>
              </a:rPr>
              <a:t>Types of frame is determined by the control field</a:t>
            </a:r>
          </a:p>
          <a:p>
            <a:pPr>
              <a:spcBef>
                <a:spcPct val="20000"/>
              </a:spcBef>
            </a:pPr>
            <a:r>
              <a:rPr lang="en-US" altLang="en-US" sz="2500" dirty="0">
                <a:latin typeface="Times New Roman" panose="02020603050405020304" pitchFamily="18" charset="0"/>
                <a:cs typeface="Times New Roman" panose="02020603050405020304" pitchFamily="18" charset="0"/>
              </a:rPr>
              <a:t>I-frame: Information frame</a:t>
            </a:r>
          </a:p>
          <a:p>
            <a:pPr>
              <a:spcBef>
                <a:spcPct val="20000"/>
              </a:spcBef>
            </a:pPr>
            <a:r>
              <a:rPr lang="en-US" altLang="en-US" sz="2500" dirty="0">
                <a:latin typeface="Times New Roman" panose="02020603050405020304" pitchFamily="18" charset="0"/>
                <a:cs typeface="Times New Roman" panose="02020603050405020304" pitchFamily="18" charset="0"/>
              </a:rPr>
              <a:t>S-frame: Supervisory frame</a:t>
            </a:r>
          </a:p>
          <a:p>
            <a:pPr>
              <a:spcBef>
                <a:spcPct val="20000"/>
              </a:spcBef>
            </a:pPr>
            <a:r>
              <a:rPr lang="en-US" altLang="en-US" sz="2500" dirty="0">
                <a:latin typeface="Times New Roman" panose="02020603050405020304" pitchFamily="18" charset="0"/>
                <a:cs typeface="Times New Roman" panose="02020603050405020304" pitchFamily="18" charset="0"/>
              </a:rPr>
              <a:t>U-frame: Un-numbered frame</a:t>
            </a:r>
          </a:p>
        </p:txBody>
      </p:sp>
      <p:graphicFrame>
        <p:nvGraphicFramePr>
          <p:cNvPr id="3" name="Table 3">
            <a:extLst>
              <a:ext uri="{FF2B5EF4-FFF2-40B4-BE49-F238E27FC236}">
                <a16:creationId xmlns:a16="http://schemas.microsoft.com/office/drawing/2014/main" id="{160D29B0-5548-42C5-8974-235F08D155FE}"/>
              </a:ext>
            </a:extLst>
          </p:cNvPr>
          <p:cNvGraphicFramePr>
            <a:graphicFrameLocks noGrp="1"/>
          </p:cNvGraphicFramePr>
          <p:nvPr>
            <p:extLst>
              <p:ext uri="{D42A27DB-BD31-4B8C-83A1-F6EECF244321}">
                <p14:modId xmlns:p14="http://schemas.microsoft.com/office/powerpoint/2010/main" val="1327905030"/>
              </p:ext>
            </p:extLst>
          </p:nvPr>
        </p:nvGraphicFramePr>
        <p:xfrm>
          <a:off x="1524000" y="3611880"/>
          <a:ext cx="6096000" cy="21031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519092806"/>
                    </a:ext>
                  </a:extLst>
                </a:gridCol>
                <a:gridCol w="3048000">
                  <a:extLst>
                    <a:ext uri="{9D8B030D-6E8A-4147-A177-3AD203B41FA5}">
                      <a16:colId xmlns:a16="http://schemas.microsoft.com/office/drawing/2014/main" val="78472894"/>
                    </a:ext>
                  </a:extLst>
                </a:gridCol>
              </a:tblGrid>
              <a:tr h="701040">
                <a:tc>
                  <a:txBody>
                    <a:bodyPr/>
                    <a:lstStyle/>
                    <a:p>
                      <a:r>
                        <a:rPr lang="en-IN" sz="2200" dirty="0"/>
                        <a:t>I-frame</a:t>
                      </a:r>
                    </a:p>
                  </a:txBody>
                  <a:tcPr/>
                </a:tc>
                <a:tc>
                  <a:txBody>
                    <a:bodyPr/>
                    <a:lstStyle/>
                    <a:p>
                      <a:r>
                        <a:rPr lang="en-IN" sz="2200" dirty="0" err="1"/>
                        <a:t>Ist</a:t>
                      </a:r>
                      <a:r>
                        <a:rPr lang="en-IN" sz="2200" dirty="0"/>
                        <a:t> bit is 0</a:t>
                      </a:r>
                    </a:p>
                  </a:txBody>
                  <a:tcPr/>
                </a:tc>
                <a:extLst>
                  <a:ext uri="{0D108BD9-81ED-4DB2-BD59-A6C34878D82A}">
                    <a16:rowId xmlns:a16="http://schemas.microsoft.com/office/drawing/2014/main" val="262471413"/>
                  </a:ext>
                </a:extLst>
              </a:tr>
              <a:tr h="701040">
                <a:tc>
                  <a:txBody>
                    <a:bodyPr/>
                    <a:lstStyle/>
                    <a:p>
                      <a:r>
                        <a:rPr lang="en-IN" sz="2200" dirty="0"/>
                        <a:t>S-frame</a:t>
                      </a:r>
                    </a:p>
                  </a:txBody>
                  <a:tcPr/>
                </a:tc>
                <a:tc>
                  <a:txBody>
                    <a:bodyPr/>
                    <a:lstStyle/>
                    <a:p>
                      <a:r>
                        <a:rPr lang="en-IN" sz="2200" dirty="0" err="1"/>
                        <a:t>Ist</a:t>
                      </a:r>
                      <a:r>
                        <a:rPr lang="en-IN" sz="2200" dirty="0"/>
                        <a:t> bit is 10</a:t>
                      </a:r>
                    </a:p>
                  </a:txBody>
                  <a:tcPr/>
                </a:tc>
                <a:extLst>
                  <a:ext uri="{0D108BD9-81ED-4DB2-BD59-A6C34878D82A}">
                    <a16:rowId xmlns:a16="http://schemas.microsoft.com/office/drawing/2014/main" val="3806859358"/>
                  </a:ext>
                </a:extLst>
              </a:tr>
              <a:tr h="701040">
                <a:tc>
                  <a:txBody>
                    <a:bodyPr/>
                    <a:lstStyle/>
                    <a:p>
                      <a:r>
                        <a:rPr lang="en-IN" sz="2200" dirty="0"/>
                        <a:t>U-frame</a:t>
                      </a:r>
                    </a:p>
                  </a:txBody>
                  <a:tcPr/>
                </a:tc>
                <a:tc>
                  <a:txBody>
                    <a:bodyPr/>
                    <a:lstStyle/>
                    <a:p>
                      <a:r>
                        <a:rPr lang="en-IN" sz="2200" dirty="0" err="1"/>
                        <a:t>Ist</a:t>
                      </a:r>
                      <a:r>
                        <a:rPr lang="en-IN" sz="2200" dirty="0"/>
                        <a:t> bit is 11</a:t>
                      </a:r>
                    </a:p>
                  </a:txBody>
                  <a:tcPr/>
                </a:tc>
                <a:extLst>
                  <a:ext uri="{0D108BD9-81ED-4DB2-BD59-A6C34878D82A}">
                    <a16:rowId xmlns:a16="http://schemas.microsoft.com/office/drawing/2014/main" val="2837217066"/>
                  </a:ext>
                </a:extLst>
              </a:tr>
            </a:tbl>
          </a:graphicData>
        </a:graphic>
      </p:graphicFrame>
    </p:spTree>
    <p:extLst>
      <p:ext uri="{BB962C8B-B14F-4D97-AF65-F5344CB8AC3E}">
        <p14:creationId xmlns:p14="http://schemas.microsoft.com/office/powerpoint/2010/main" val="3851537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81E08-7C5A-4E3D-A2AB-6EAD6CAB26EE}"/>
              </a:ext>
            </a:extLst>
          </p:cNvPr>
          <p:cNvSpPr>
            <a:spLocks noGrp="1"/>
          </p:cNvSpPr>
          <p:nvPr>
            <p:ph type="title"/>
          </p:nvPr>
        </p:nvSpPr>
        <p:spPr>
          <a:xfrm>
            <a:off x="492919" y="499533"/>
            <a:ext cx="8079581" cy="719667"/>
          </a:xfrm>
        </p:spPr>
        <p:txBody>
          <a:bodyPr>
            <a:normAutofit fontScale="90000"/>
          </a:bodyPr>
          <a:lstStyle/>
          <a:p>
            <a:pPr eaLnBrk="1" hangingPunct="1">
              <a:defRPr/>
            </a:pPr>
            <a:r>
              <a:rPr lang="en-US" dirty="0"/>
              <a:t>Unacknowledged connectionless service</a:t>
            </a:r>
          </a:p>
        </p:txBody>
      </p:sp>
      <p:sp>
        <p:nvSpPr>
          <p:cNvPr id="8195" name="Content Placeholder 2">
            <a:extLst>
              <a:ext uri="{FF2B5EF4-FFF2-40B4-BE49-F238E27FC236}">
                <a16:creationId xmlns:a16="http://schemas.microsoft.com/office/drawing/2014/main" id="{0CE30F25-84F9-4575-B0CE-C3DDB219C076}"/>
              </a:ext>
            </a:extLst>
          </p:cNvPr>
          <p:cNvSpPr>
            <a:spLocks noGrp="1"/>
          </p:cNvSpPr>
          <p:nvPr>
            <p:ph idx="1"/>
          </p:nvPr>
        </p:nvSpPr>
        <p:spPr>
          <a:xfrm>
            <a:off x="166688" y="1403350"/>
            <a:ext cx="8707437" cy="5149850"/>
          </a:xfrm>
        </p:spPr>
        <p:txBody>
          <a:bodyPr/>
          <a:lstStyle/>
          <a:p>
            <a:pPr eaLnBrk="1" hangingPunct="1"/>
            <a:r>
              <a:rPr lang="en-US" altLang="en-US" sz="2500">
                <a:cs typeface="Times New Roman" panose="02020603050405020304" pitchFamily="18" charset="0"/>
              </a:rPr>
              <a:t>Source machine sends independent frames to destination</a:t>
            </a:r>
          </a:p>
          <a:p>
            <a:pPr eaLnBrk="1" hangingPunct="1"/>
            <a:r>
              <a:rPr lang="en-US" altLang="en-US" sz="2500">
                <a:cs typeface="Times New Roman" panose="02020603050405020304" pitchFamily="18" charset="0"/>
              </a:rPr>
              <a:t>Destination do not acknowledge</a:t>
            </a:r>
          </a:p>
          <a:p>
            <a:pPr eaLnBrk="1" hangingPunct="1"/>
            <a:r>
              <a:rPr lang="en-US" altLang="en-US" sz="2500">
                <a:cs typeface="Times New Roman" panose="02020603050405020304" pitchFamily="18" charset="0"/>
              </a:rPr>
              <a:t> No logical connection established</a:t>
            </a:r>
          </a:p>
          <a:p>
            <a:pPr eaLnBrk="1" hangingPunct="1"/>
            <a:r>
              <a:rPr lang="en-US" altLang="en-US" sz="2500">
                <a:cs typeface="Times New Roman" panose="02020603050405020304" pitchFamily="18" charset="0"/>
              </a:rPr>
              <a:t> If a frame is lost due to noise, no attempt is made by DLL to recover loss</a:t>
            </a:r>
          </a:p>
          <a:p>
            <a:pPr eaLnBrk="1" hangingPunct="1"/>
            <a:r>
              <a:rPr lang="en-US" altLang="en-US" sz="2500">
                <a:cs typeface="Times New Roman" panose="02020603050405020304" pitchFamily="18" charset="0"/>
              </a:rPr>
              <a:t>Suitable for services where error rates are less so that recovery is left to higher layers</a:t>
            </a:r>
          </a:p>
          <a:p>
            <a:pPr eaLnBrk="1" hangingPunct="1"/>
            <a:r>
              <a:rPr lang="en-US" altLang="en-US" sz="2500">
                <a:cs typeface="Times New Roman" panose="02020603050405020304" pitchFamily="18" charset="0"/>
              </a:rPr>
              <a:t> Example Voice: late data worse than bad data</a:t>
            </a:r>
          </a:p>
          <a:p>
            <a:pPr eaLnBrk="1" hangingPunct="1"/>
            <a:r>
              <a:rPr lang="en-US" altLang="en-US" sz="2500">
                <a:cs typeface="Times New Roman" panose="02020603050405020304" pitchFamily="18" charset="0"/>
              </a:rPr>
              <a:t>Most LANs uses unacknowledged connectionless service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22C02CF0-BF3B-4D42-9B67-15D6FE6F6280}"/>
              </a:ext>
            </a:extLst>
          </p:cNvPr>
          <p:cNvSpPr>
            <a:spLocks noGrp="1"/>
          </p:cNvSpPr>
          <p:nvPr>
            <p:ph type="title"/>
          </p:nvPr>
        </p:nvSpPr>
        <p:spPr>
          <a:xfrm>
            <a:off x="492919" y="499533"/>
            <a:ext cx="8079581" cy="795867"/>
          </a:xfrm>
        </p:spPr>
        <p:txBody>
          <a:bodyPr>
            <a:normAutofit fontScale="90000"/>
          </a:bodyPr>
          <a:lstStyle/>
          <a:p>
            <a:pPr eaLnBrk="1" hangingPunct="1"/>
            <a:r>
              <a:rPr lang="en-US" altLang="en-US" dirty="0"/>
              <a:t>Acknowledged connectionless service</a:t>
            </a:r>
          </a:p>
        </p:txBody>
      </p:sp>
      <p:sp>
        <p:nvSpPr>
          <p:cNvPr id="9219" name="Content Placeholder 2">
            <a:extLst>
              <a:ext uri="{FF2B5EF4-FFF2-40B4-BE49-F238E27FC236}">
                <a16:creationId xmlns:a16="http://schemas.microsoft.com/office/drawing/2014/main" id="{01D6A7CE-338F-40A0-96F8-ED3D5D79C175}"/>
              </a:ext>
            </a:extLst>
          </p:cNvPr>
          <p:cNvSpPr>
            <a:spLocks noGrp="1"/>
          </p:cNvSpPr>
          <p:nvPr>
            <p:ph idx="1"/>
          </p:nvPr>
        </p:nvSpPr>
        <p:spPr>
          <a:xfrm>
            <a:off x="231775" y="1468438"/>
            <a:ext cx="8642350" cy="5084762"/>
          </a:xfrm>
        </p:spPr>
        <p:txBody>
          <a:bodyPr/>
          <a:lstStyle/>
          <a:p>
            <a:pPr eaLnBrk="1" hangingPunct="1"/>
            <a:r>
              <a:rPr lang="en-US" altLang="en-US" sz="2500">
                <a:cs typeface="Times New Roman" panose="02020603050405020304" pitchFamily="18" charset="0"/>
              </a:rPr>
              <a:t> No logical connection established</a:t>
            </a:r>
          </a:p>
          <a:p>
            <a:pPr eaLnBrk="1" hangingPunct="1"/>
            <a:endParaRPr lang="en-US" altLang="en-US" sz="2500">
              <a:cs typeface="Times New Roman" panose="02020603050405020304" pitchFamily="18" charset="0"/>
            </a:endParaRPr>
          </a:p>
          <a:p>
            <a:pPr eaLnBrk="1" hangingPunct="1"/>
            <a:r>
              <a:rPr lang="en-US" altLang="en-US" sz="2500">
                <a:cs typeface="Times New Roman" panose="02020603050405020304" pitchFamily="18" charset="0"/>
              </a:rPr>
              <a:t>Each frame received is acknowledged to improve reliability</a:t>
            </a:r>
          </a:p>
          <a:p>
            <a:pPr eaLnBrk="1" hangingPunct="1"/>
            <a:endParaRPr lang="en-US" altLang="en-US" sz="2500">
              <a:cs typeface="Times New Roman" panose="02020603050405020304" pitchFamily="18" charset="0"/>
            </a:endParaRPr>
          </a:p>
          <a:p>
            <a:pPr eaLnBrk="1" hangingPunct="1"/>
            <a:r>
              <a:rPr lang="en-US" altLang="en-US" sz="2500">
                <a:cs typeface="Times New Roman" panose="02020603050405020304" pitchFamily="18" charset="0"/>
              </a:rPr>
              <a:t> Sender comes to know whether frames are received or not</a:t>
            </a:r>
          </a:p>
          <a:p>
            <a:pPr eaLnBrk="1" hangingPunct="1"/>
            <a:endParaRPr lang="en-US" altLang="en-US" sz="2500">
              <a:cs typeface="Times New Roman" panose="02020603050405020304" pitchFamily="18" charset="0"/>
            </a:endParaRPr>
          </a:p>
          <a:p>
            <a:pPr eaLnBrk="1" hangingPunct="1"/>
            <a:r>
              <a:rPr lang="en-US" altLang="en-US" sz="2500">
                <a:cs typeface="Times New Roman" panose="02020603050405020304" pitchFamily="18" charset="0"/>
              </a:rPr>
              <a:t> If not received within specified time interval frames will be retransmitted</a:t>
            </a:r>
          </a:p>
          <a:p>
            <a:pPr eaLnBrk="1" hangingPunct="1"/>
            <a:r>
              <a:rPr lang="en-US" altLang="en-US" sz="2500">
                <a:cs typeface="Times New Roman" panose="02020603050405020304" pitchFamily="18" charset="0"/>
              </a:rPr>
              <a:t>Useful over unreliable channels as wireless systems.</a:t>
            </a:r>
          </a:p>
          <a:p>
            <a:pPr eaLnBrk="1" hangingPunct="1">
              <a:buFontTx/>
              <a:buNone/>
            </a:pPr>
            <a:endParaRPr lang="en-US" altLang="en-US" sz="250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77C70D51-804C-49E0-92F5-5479B63D383D}"/>
              </a:ext>
            </a:extLst>
          </p:cNvPr>
          <p:cNvSpPr>
            <a:spLocks noGrp="1"/>
          </p:cNvSpPr>
          <p:nvPr>
            <p:ph type="title"/>
          </p:nvPr>
        </p:nvSpPr>
        <p:spPr/>
        <p:txBody>
          <a:bodyPr/>
          <a:lstStyle/>
          <a:p>
            <a:pPr eaLnBrk="1" hangingPunct="1"/>
            <a:r>
              <a:rPr lang="en-US" altLang="en-US"/>
              <a:t>Connection Oriented service</a:t>
            </a:r>
          </a:p>
        </p:txBody>
      </p:sp>
      <p:sp>
        <p:nvSpPr>
          <p:cNvPr id="10243" name="Content Placeholder 2">
            <a:extLst>
              <a:ext uri="{FF2B5EF4-FFF2-40B4-BE49-F238E27FC236}">
                <a16:creationId xmlns:a16="http://schemas.microsoft.com/office/drawing/2014/main" id="{3D593D11-05DC-4A93-AADE-1D50A1152A48}"/>
              </a:ext>
            </a:extLst>
          </p:cNvPr>
          <p:cNvSpPr>
            <a:spLocks noGrp="1"/>
          </p:cNvSpPr>
          <p:nvPr>
            <p:ph idx="1"/>
          </p:nvPr>
        </p:nvSpPr>
        <p:spPr>
          <a:xfrm>
            <a:off x="385763" y="1600200"/>
            <a:ext cx="8564562" cy="4953000"/>
          </a:xfrm>
        </p:spPr>
        <p:txBody>
          <a:bodyPr/>
          <a:lstStyle/>
          <a:p>
            <a:pPr eaLnBrk="1" hangingPunct="1"/>
            <a:r>
              <a:rPr lang="en-US" altLang="en-US" sz="2500" u="sng" dirty="0">
                <a:cs typeface="Times New Roman" panose="02020603050405020304" pitchFamily="18" charset="0"/>
              </a:rPr>
              <a:t>First phase</a:t>
            </a:r>
            <a:r>
              <a:rPr lang="en-US" altLang="en-US" sz="2500" dirty="0">
                <a:cs typeface="Times New Roman" panose="02020603050405020304" pitchFamily="18" charset="0"/>
              </a:rPr>
              <a:t>: Connection establishment</a:t>
            </a:r>
          </a:p>
          <a:p>
            <a:pPr eaLnBrk="1" hangingPunct="1"/>
            <a:r>
              <a:rPr lang="en-US" altLang="en-US" sz="2500" dirty="0">
                <a:cs typeface="Times New Roman" panose="02020603050405020304" pitchFamily="18" charset="0"/>
              </a:rPr>
              <a:t> Initialize variables and counters to keep track which frames are received and which ones have not</a:t>
            </a:r>
          </a:p>
          <a:p>
            <a:pPr eaLnBrk="1" hangingPunct="1"/>
            <a:r>
              <a:rPr lang="en-US" altLang="en-US" sz="2500" dirty="0">
                <a:cs typeface="Times New Roman" panose="02020603050405020304" pitchFamily="18" charset="0"/>
              </a:rPr>
              <a:t> </a:t>
            </a:r>
            <a:r>
              <a:rPr lang="en-US" altLang="en-US" sz="2500" u="sng" dirty="0">
                <a:cs typeface="Times New Roman" panose="02020603050405020304" pitchFamily="18" charset="0"/>
              </a:rPr>
              <a:t>Second phase</a:t>
            </a:r>
            <a:r>
              <a:rPr lang="en-US" altLang="en-US" sz="2500" dirty="0">
                <a:cs typeface="Times New Roman" panose="02020603050405020304" pitchFamily="18" charset="0"/>
              </a:rPr>
              <a:t>: actual data transmission frames are transmitted</a:t>
            </a:r>
          </a:p>
          <a:p>
            <a:pPr eaLnBrk="1" hangingPunct="1"/>
            <a:r>
              <a:rPr lang="en-US" altLang="en-US" sz="2500" dirty="0">
                <a:cs typeface="Times New Roman" panose="02020603050405020304" pitchFamily="18" charset="0"/>
              </a:rPr>
              <a:t> </a:t>
            </a:r>
            <a:r>
              <a:rPr lang="en-US" altLang="en-US" sz="2500" u="sng" dirty="0">
                <a:cs typeface="Times New Roman" panose="02020603050405020304" pitchFamily="18" charset="0"/>
              </a:rPr>
              <a:t>Third Phase</a:t>
            </a:r>
            <a:r>
              <a:rPr lang="en-US" altLang="en-US" sz="2500" dirty="0">
                <a:cs typeface="Times New Roman" panose="02020603050405020304" pitchFamily="18" charset="0"/>
              </a:rPr>
              <a:t>: The connection is released, freeing up the variables ,counters and other resources used to establish connection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DE13D1C8-B64D-4794-A305-3C462CDD4687}"/>
              </a:ext>
            </a:extLst>
          </p:cNvPr>
          <p:cNvSpPr>
            <a:spLocks noGrp="1" noChangeArrowheads="1"/>
          </p:cNvSpPr>
          <p:nvPr>
            <p:ph type="title"/>
          </p:nvPr>
        </p:nvSpPr>
        <p:spPr/>
        <p:txBody>
          <a:bodyPr/>
          <a:lstStyle/>
          <a:p>
            <a:pPr eaLnBrk="1" hangingPunct="1"/>
            <a:r>
              <a:rPr lang="en-US" altLang="en-US"/>
              <a:t>Services Provided to Network Layer (2)</a:t>
            </a:r>
          </a:p>
        </p:txBody>
      </p:sp>
      <p:sp>
        <p:nvSpPr>
          <p:cNvPr id="11267" name="Rectangle 3">
            <a:extLst>
              <a:ext uri="{FF2B5EF4-FFF2-40B4-BE49-F238E27FC236}">
                <a16:creationId xmlns:a16="http://schemas.microsoft.com/office/drawing/2014/main" id="{6B56FDEA-6600-46D2-9A84-E265E990D1CB}"/>
              </a:ext>
            </a:extLst>
          </p:cNvPr>
          <p:cNvSpPr>
            <a:spLocks noGrp="1" noChangeArrowheads="1"/>
          </p:cNvSpPr>
          <p:nvPr>
            <p:ph type="body" idx="1"/>
          </p:nvPr>
        </p:nvSpPr>
        <p:spPr/>
        <p:txBody>
          <a:bodyPr/>
          <a:lstStyle/>
          <a:p>
            <a:pPr algn="ctr" eaLnBrk="1" hangingPunct="1">
              <a:buFontTx/>
              <a:buNone/>
            </a:pPr>
            <a:r>
              <a:rPr lang="en-US" altLang="en-US"/>
              <a:t>Placement of the data link protocol.</a:t>
            </a:r>
          </a:p>
        </p:txBody>
      </p:sp>
      <p:pic>
        <p:nvPicPr>
          <p:cNvPr id="11268" name="Picture 4" descr="3-03">
            <a:extLst>
              <a:ext uri="{FF2B5EF4-FFF2-40B4-BE49-F238E27FC236}">
                <a16:creationId xmlns:a16="http://schemas.microsoft.com/office/drawing/2014/main" id="{255DBB72-21A6-4590-863C-2FD1500DC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588" y="2574925"/>
            <a:ext cx="6888162" cy="344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756DA316-4D39-4C63-BF77-2A969CDA9A1D}"/>
              </a:ext>
            </a:extLst>
          </p:cNvPr>
          <p:cNvSpPr>
            <a:spLocks noGrp="1"/>
          </p:cNvSpPr>
          <p:nvPr>
            <p:ph type="title"/>
          </p:nvPr>
        </p:nvSpPr>
        <p:spPr/>
        <p:txBody>
          <a:bodyPr/>
          <a:lstStyle/>
          <a:p>
            <a:pPr eaLnBrk="1" hangingPunct="1"/>
            <a:r>
              <a:rPr lang="en-US" altLang="en-US"/>
              <a:t>Framing</a:t>
            </a:r>
          </a:p>
        </p:txBody>
      </p:sp>
      <p:sp>
        <p:nvSpPr>
          <p:cNvPr id="13315" name="Content Placeholder 2">
            <a:extLst>
              <a:ext uri="{FF2B5EF4-FFF2-40B4-BE49-F238E27FC236}">
                <a16:creationId xmlns:a16="http://schemas.microsoft.com/office/drawing/2014/main" id="{8EC134E5-F392-469E-8FF2-E1223F4595E8}"/>
              </a:ext>
            </a:extLst>
          </p:cNvPr>
          <p:cNvSpPr>
            <a:spLocks noGrp="1"/>
          </p:cNvSpPr>
          <p:nvPr>
            <p:ph idx="1"/>
          </p:nvPr>
        </p:nvSpPr>
        <p:spPr/>
        <p:txBody>
          <a:bodyPr>
            <a:normAutofit lnSpcReduction="10000"/>
          </a:bodyPr>
          <a:lstStyle/>
          <a:p>
            <a:pPr eaLnBrk="1" hangingPunct="1"/>
            <a:r>
              <a:rPr lang="en-US" altLang="en-US" sz="2500">
                <a:latin typeface="Times New Roman" panose="02020603050405020304" pitchFamily="18" charset="0"/>
                <a:cs typeface="Times New Roman" panose="02020603050405020304" pitchFamily="18" charset="0"/>
              </a:rPr>
              <a:t>Provides service to network layer</a:t>
            </a:r>
          </a:p>
          <a:p>
            <a:pPr eaLnBrk="1" hangingPunct="1"/>
            <a:r>
              <a:rPr lang="en-US" altLang="en-US" sz="2500">
                <a:latin typeface="Times New Roman" panose="02020603050405020304" pitchFamily="18" charset="0"/>
                <a:cs typeface="Times New Roman" panose="02020603050405020304" pitchFamily="18" charset="0"/>
              </a:rPr>
              <a:t>Uses service of physical layer to provide service to network layer</a:t>
            </a:r>
          </a:p>
          <a:p>
            <a:pPr eaLnBrk="1" hangingPunct="1"/>
            <a:r>
              <a:rPr lang="en-US" altLang="en-US" sz="2500">
                <a:latin typeface="Times New Roman" panose="02020603050405020304" pitchFamily="18" charset="0"/>
                <a:cs typeface="Times New Roman" panose="02020603050405020304" pitchFamily="18" charset="0"/>
              </a:rPr>
              <a:t>Physical layer accepts bit stream and deliver it to destination</a:t>
            </a:r>
          </a:p>
          <a:p>
            <a:pPr eaLnBrk="1" hangingPunct="1"/>
            <a:r>
              <a:rPr lang="en-US" altLang="en-US" sz="2500">
                <a:latin typeface="Times New Roman" panose="02020603050405020304" pitchFamily="18" charset="0"/>
                <a:cs typeface="Times New Roman" panose="02020603050405020304" pitchFamily="18" charset="0"/>
              </a:rPr>
              <a:t>Bits cannot be error free</a:t>
            </a:r>
          </a:p>
          <a:p>
            <a:pPr eaLnBrk="1" hangingPunct="1"/>
            <a:r>
              <a:rPr lang="en-US" altLang="en-US" sz="2500">
                <a:latin typeface="Times New Roman" panose="02020603050405020304" pitchFamily="18" charset="0"/>
                <a:cs typeface="Times New Roman" panose="02020603050405020304" pitchFamily="18" charset="0"/>
              </a:rPr>
              <a:t>Number of bits received can be equal to, less than or greater than number of bits transmitted and they may have different values</a:t>
            </a:r>
          </a:p>
          <a:p>
            <a:pPr eaLnBrk="1" hangingPunct="1"/>
            <a:r>
              <a:rPr lang="en-US" altLang="en-US" sz="2500">
                <a:latin typeface="Times New Roman" panose="02020603050405020304" pitchFamily="18" charset="0"/>
                <a:cs typeface="Times New Roman" panose="02020603050405020304" pitchFamily="18" charset="0"/>
              </a:rPr>
              <a:t>It is responsibility of DLL to detect error and correct error </a:t>
            </a:r>
          </a:p>
          <a:p>
            <a:pPr eaLnBrk="1" hangingPunct="1"/>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192A21ED-4432-4199-816F-7F6C42D679F1}"/>
              </a:ext>
            </a:extLst>
          </p:cNvPr>
          <p:cNvSpPr>
            <a:spLocks noGrp="1"/>
          </p:cNvSpPr>
          <p:nvPr>
            <p:ph type="title"/>
          </p:nvPr>
        </p:nvSpPr>
        <p:spPr/>
        <p:txBody>
          <a:bodyPr/>
          <a:lstStyle/>
          <a:p>
            <a:pPr eaLnBrk="1" hangingPunct="1"/>
            <a:r>
              <a:rPr lang="en-US" altLang="en-US"/>
              <a:t>Framing</a:t>
            </a:r>
          </a:p>
        </p:txBody>
      </p:sp>
      <p:sp>
        <p:nvSpPr>
          <p:cNvPr id="14339" name="Content Placeholder 2">
            <a:extLst>
              <a:ext uri="{FF2B5EF4-FFF2-40B4-BE49-F238E27FC236}">
                <a16:creationId xmlns:a16="http://schemas.microsoft.com/office/drawing/2014/main" id="{246685AA-2045-40CB-94B0-44DADA593095}"/>
              </a:ext>
            </a:extLst>
          </p:cNvPr>
          <p:cNvSpPr>
            <a:spLocks noGrp="1"/>
          </p:cNvSpPr>
          <p:nvPr>
            <p:ph idx="1"/>
          </p:nvPr>
        </p:nvSpPr>
        <p:spPr/>
        <p:txBody>
          <a:bodyPr/>
          <a:lstStyle/>
          <a:p>
            <a:pPr algn="just" eaLnBrk="1" hangingPunct="1"/>
            <a:r>
              <a:rPr lang="en-US" altLang="en-US" sz="2500">
                <a:latin typeface="Times New Roman" panose="02020603050405020304" pitchFamily="18" charset="0"/>
                <a:cs typeface="Times New Roman" panose="02020603050405020304" pitchFamily="18" charset="0"/>
              </a:rPr>
              <a:t>DLL break bit stream into frames.</a:t>
            </a:r>
          </a:p>
          <a:p>
            <a:pPr algn="just" eaLnBrk="1" hangingPunct="1"/>
            <a:r>
              <a:rPr lang="en-US" altLang="en-US" sz="2500">
                <a:latin typeface="Times New Roman" panose="02020603050405020304" pitchFamily="18" charset="0"/>
                <a:cs typeface="Times New Roman" panose="02020603050405020304" pitchFamily="18" charset="0"/>
              </a:rPr>
              <a:t>Compute checksum for each frame</a:t>
            </a:r>
          </a:p>
          <a:p>
            <a:pPr algn="just" eaLnBrk="1" hangingPunct="1"/>
            <a:r>
              <a:rPr lang="en-US" altLang="en-US" sz="2500">
                <a:latin typeface="Times New Roman" panose="02020603050405020304" pitchFamily="18" charset="0"/>
                <a:cs typeface="Times New Roman" panose="02020603050405020304" pitchFamily="18" charset="0"/>
              </a:rPr>
              <a:t>Checksum is appended in frame.</a:t>
            </a:r>
          </a:p>
          <a:p>
            <a:pPr algn="just" eaLnBrk="1" hangingPunct="1"/>
            <a:r>
              <a:rPr lang="en-US" altLang="en-US" sz="2500">
                <a:latin typeface="Times New Roman" panose="02020603050405020304" pitchFamily="18" charset="0"/>
                <a:cs typeface="Times New Roman" panose="02020603050405020304" pitchFamily="18" charset="0"/>
              </a:rPr>
              <a:t>When frame is received again checksum is computed.</a:t>
            </a:r>
          </a:p>
          <a:p>
            <a:pPr algn="just" eaLnBrk="1" hangingPunct="1"/>
            <a:r>
              <a:rPr lang="en-US" altLang="en-US" sz="2500">
                <a:latin typeface="Times New Roman" panose="02020603050405020304" pitchFamily="18" charset="0"/>
                <a:cs typeface="Times New Roman" panose="02020603050405020304" pitchFamily="18" charset="0"/>
              </a:rPr>
              <a:t>If new checksum and old checksum in header matches frame is received correctly without error.</a:t>
            </a:r>
          </a:p>
          <a:p>
            <a:pPr algn="just" eaLnBrk="1" hangingPunct="1"/>
            <a:r>
              <a:rPr lang="en-US" altLang="en-US" sz="2500">
                <a:latin typeface="Times New Roman" panose="02020603050405020304" pitchFamily="18" charset="0"/>
                <a:cs typeface="Times New Roman" panose="02020603050405020304" pitchFamily="18" charset="0"/>
              </a:rPr>
              <a:t>If differs than DLL knows that error has occurred and takes necessary steps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CA254054-06F5-4C9F-8239-BF79D5345C2A}"/>
              </a:ext>
            </a:extLst>
          </p:cNvPr>
          <p:cNvSpPr>
            <a:spLocks noGrp="1"/>
          </p:cNvSpPr>
          <p:nvPr>
            <p:ph type="title"/>
          </p:nvPr>
        </p:nvSpPr>
        <p:spPr/>
        <p:txBody>
          <a:bodyPr/>
          <a:lstStyle/>
          <a:p>
            <a:pPr eaLnBrk="1" hangingPunct="1"/>
            <a:r>
              <a:rPr lang="en-US" altLang="en-US"/>
              <a:t>Framing</a:t>
            </a:r>
          </a:p>
        </p:txBody>
      </p:sp>
      <p:sp>
        <p:nvSpPr>
          <p:cNvPr id="15363" name="Content Placeholder 2">
            <a:extLst>
              <a:ext uri="{FF2B5EF4-FFF2-40B4-BE49-F238E27FC236}">
                <a16:creationId xmlns:a16="http://schemas.microsoft.com/office/drawing/2014/main" id="{1C9C35C1-292E-4112-A7D0-9679F1746FA1}"/>
              </a:ext>
            </a:extLst>
          </p:cNvPr>
          <p:cNvSpPr>
            <a:spLocks noGrp="1"/>
          </p:cNvSpPr>
          <p:nvPr>
            <p:ph idx="1"/>
          </p:nvPr>
        </p:nvSpPr>
        <p:spPr/>
        <p:txBody>
          <a:bodyPr/>
          <a:lstStyle/>
          <a:p>
            <a:pPr algn="just" eaLnBrk="1" hangingPunct="1"/>
            <a:r>
              <a:rPr lang="en-US" altLang="en-US" sz="2500">
                <a:latin typeface="Times New Roman" panose="02020603050405020304" pitchFamily="18" charset="0"/>
                <a:cs typeface="Times New Roman" panose="02020603050405020304" pitchFamily="18" charset="0"/>
              </a:rPr>
              <a:t> Breaking bit stream into frames is difficult</a:t>
            </a:r>
          </a:p>
          <a:p>
            <a:pPr algn="just" eaLnBrk="1" hangingPunct="1"/>
            <a:r>
              <a:rPr lang="en-US" altLang="en-US" sz="2500">
                <a:latin typeface="Times New Roman" panose="02020603050405020304" pitchFamily="18" charset="0"/>
                <a:cs typeface="Times New Roman" panose="02020603050405020304" pitchFamily="18" charset="0"/>
              </a:rPr>
              <a:t>One way : insert time gaps between frames</a:t>
            </a:r>
          </a:p>
          <a:p>
            <a:pPr algn="just" eaLnBrk="1" hangingPunct="1"/>
            <a:r>
              <a:rPr lang="en-US" altLang="en-US" sz="2500">
                <a:latin typeface="Times New Roman" panose="02020603050405020304" pitchFamily="18" charset="0"/>
                <a:cs typeface="Times New Roman" panose="02020603050405020304" pitchFamily="18" charset="0"/>
              </a:rPr>
              <a:t> Like space between words</a:t>
            </a:r>
          </a:p>
          <a:p>
            <a:pPr algn="just" eaLnBrk="1" hangingPunct="1"/>
            <a:r>
              <a:rPr lang="en-US" altLang="en-US" sz="2500">
                <a:latin typeface="Times New Roman" panose="02020603050405020304" pitchFamily="18" charset="0"/>
                <a:cs typeface="Times New Roman" panose="02020603050405020304" pitchFamily="18" charset="0"/>
              </a:rPr>
              <a:t> but networks rarely guarantee about timings, some different method is required.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906AB789-B109-454B-B42D-E71A9CD3EC79}"/>
              </a:ext>
            </a:extLst>
          </p:cNvPr>
          <p:cNvSpPr>
            <a:spLocks noGrp="1"/>
          </p:cNvSpPr>
          <p:nvPr>
            <p:ph type="title"/>
          </p:nvPr>
        </p:nvSpPr>
        <p:spPr/>
        <p:txBody>
          <a:bodyPr/>
          <a:lstStyle/>
          <a:p>
            <a:pPr eaLnBrk="1" hangingPunct="1"/>
            <a:r>
              <a:rPr lang="en-US" altLang="en-US"/>
              <a:t>Framing</a:t>
            </a:r>
          </a:p>
        </p:txBody>
      </p:sp>
      <p:sp>
        <p:nvSpPr>
          <p:cNvPr id="16387" name="Content Placeholder 2">
            <a:extLst>
              <a:ext uri="{FF2B5EF4-FFF2-40B4-BE49-F238E27FC236}">
                <a16:creationId xmlns:a16="http://schemas.microsoft.com/office/drawing/2014/main" id="{6D9668B1-8AD5-4F17-9855-2FB06C016092}"/>
              </a:ext>
            </a:extLst>
          </p:cNvPr>
          <p:cNvSpPr>
            <a:spLocks noGrp="1"/>
          </p:cNvSpPr>
          <p:nvPr>
            <p:ph idx="1"/>
          </p:nvPr>
        </p:nvSpPr>
        <p:spPr/>
        <p:txBody>
          <a:bodyPr/>
          <a:lstStyle/>
          <a:p>
            <a:pPr algn="just" eaLnBrk="1" hangingPunct="1"/>
            <a:r>
              <a:rPr lang="en-US" altLang="en-US" sz="2500">
                <a:latin typeface="Times New Roman" panose="02020603050405020304" pitchFamily="18" charset="0"/>
                <a:cs typeface="Times New Roman" panose="02020603050405020304" pitchFamily="18" charset="0"/>
              </a:rPr>
              <a:t> Four methods are there to break bit stream into frames:</a:t>
            </a:r>
          </a:p>
          <a:p>
            <a:pPr lvl="1" algn="just" eaLnBrk="1" hangingPunct="1"/>
            <a:r>
              <a:rPr lang="en-US" altLang="en-US" sz="2100">
                <a:latin typeface="Times New Roman" panose="02020603050405020304" pitchFamily="18" charset="0"/>
                <a:cs typeface="Times New Roman" panose="02020603050405020304" pitchFamily="18" charset="0"/>
              </a:rPr>
              <a:t>Character count</a:t>
            </a:r>
          </a:p>
          <a:p>
            <a:pPr lvl="1" algn="just" eaLnBrk="1" hangingPunct="1"/>
            <a:r>
              <a:rPr lang="en-US" altLang="en-US" sz="2100">
                <a:latin typeface="Times New Roman" panose="02020603050405020304" pitchFamily="18" charset="0"/>
                <a:cs typeface="Times New Roman" panose="02020603050405020304" pitchFamily="18" charset="0"/>
              </a:rPr>
              <a:t> Flag bytes with byte stuffing</a:t>
            </a:r>
          </a:p>
          <a:p>
            <a:pPr lvl="1" algn="just" eaLnBrk="1" hangingPunct="1"/>
            <a:r>
              <a:rPr lang="en-US" altLang="en-US" sz="2100">
                <a:latin typeface="Times New Roman" panose="02020603050405020304" pitchFamily="18" charset="0"/>
                <a:cs typeface="Times New Roman" panose="02020603050405020304" pitchFamily="18" charset="0"/>
              </a:rPr>
              <a:t> Starting and ending flags with bit stuffing</a:t>
            </a:r>
          </a:p>
          <a:p>
            <a:pPr lvl="1" algn="just" eaLnBrk="1" hangingPunct="1"/>
            <a:r>
              <a:rPr lang="en-US" altLang="en-US" sz="2100">
                <a:latin typeface="Times New Roman" panose="02020603050405020304" pitchFamily="18" charset="0"/>
                <a:cs typeface="Times New Roman" panose="02020603050405020304" pitchFamily="18" charset="0"/>
              </a:rPr>
              <a:t> Physical layer coding violations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21CDD033-D596-4F47-9647-0FAB7AB948DD}"/>
              </a:ext>
            </a:extLst>
          </p:cNvPr>
          <p:cNvSpPr>
            <a:spLocks noGrp="1"/>
          </p:cNvSpPr>
          <p:nvPr>
            <p:ph type="title"/>
          </p:nvPr>
        </p:nvSpPr>
        <p:spPr/>
        <p:txBody>
          <a:bodyPr/>
          <a:lstStyle/>
          <a:p>
            <a:pPr eaLnBrk="1" hangingPunct="1"/>
            <a:r>
              <a:rPr lang="en-US" altLang="en-US"/>
              <a:t>Framing</a:t>
            </a:r>
          </a:p>
        </p:txBody>
      </p:sp>
      <p:sp>
        <p:nvSpPr>
          <p:cNvPr id="17411" name="Content Placeholder 2">
            <a:extLst>
              <a:ext uri="{FF2B5EF4-FFF2-40B4-BE49-F238E27FC236}">
                <a16:creationId xmlns:a16="http://schemas.microsoft.com/office/drawing/2014/main" id="{44A2E32F-2B30-4937-A3CE-6CBF11379AFD}"/>
              </a:ext>
            </a:extLst>
          </p:cNvPr>
          <p:cNvSpPr>
            <a:spLocks noGrp="1"/>
          </p:cNvSpPr>
          <p:nvPr>
            <p:ph idx="1"/>
          </p:nvPr>
        </p:nvSpPr>
        <p:spPr>
          <a:xfrm>
            <a:off x="457200" y="1600200"/>
            <a:ext cx="8229600" cy="2767013"/>
          </a:xfrm>
        </p:spPr>
        <p:txBody>
          <a:bodyPr/>
          <a:lstStyle/>
          <a:p>
            <a:pPr algn="just" eaLnBrk="1" hangingPunct="1"/>
            <a:r>
              <a:rPr lang="en-US" altLang="en-US" sz="2500">
                <a:latin typeface="Times New Roman" panose="02020603050405020304" pitchFamily="18" charset="0"/>
                <a:cs typeface="Times New Roman" panose="02020603050405020304" pitchFamily="18" charset="0"/>
              </a:rPr>
              <a:t>First method uses character count  field in the header</a:t>
            </a:r>
          </a:p>
          <a:p>
            <a:pPr algn="just" eaLnBrk="1" hangingPunct="1"/>
            <a:r>
              <a:rPr lang="en-US" altLang="en-US" sz="2500">
                <a:latin typeface="Times New Roman" panose="02020603050405020304" pitchFamily="18" charset="0"/>
                <a:cs typeface="Times New Roman" panose="02020603050405020304" pitchFamily="18" charset="0"/>
              </a:rPr>
              <a:t>That tells total number of characters in frame</a:t>
            </a:r>
          </a:p>
          <a:p>
            <a:pPr algn="just" eaLnBrk="1" hangingPunct="1"/>
            <a:r>
              <a:rPr lang="en-US" altLang="en-US" sz="2500">
                <a:latin typeface="Times New Roman" panose="02020603050405020304" pitchFamily="18" charset="0"/>
                <a:cs typeface="Times New Roman" panose="02020603050405020304" pitchFamily="18" charset="0"/>
              </a:rPr>
              <a:t>When frame is arrived at destination DLL at destination sees character count in header</a:t>
            </a:r>
          </a:p>
          <a:p>
            <a:pPr algn="just" eaLnBrk="1" hangingPunct="1"/>
            <a:r>
              <a:rPr lang="en-US" altLang="en-US" sz="2500">
                <a:latin typeface="Times New Roman" panose="02020603050405020304" pitchFamily="18" charset="0"/>
                <a:cs typeface="Times New Roman" panose="02020603050405020304" pitchFamily="18" charset="0"/>
              </a:rPr>
              <a:t>From character count it knows how many characters follow and hence where the end of frame is.</a:t>
            </a:r>
          </a:p>
          <a:p>
            <a:pPr algn="just" eaLnBrk="1" hangingPunct="1">
              <a:buFont typeface="Arial" panose="020B0604020202020204" pitchFamily="34" charset="0"/>
              <a:buNone/>
            </a:pPr>
            <a:endParaRPr lang="en-US" altLang="en-US" sz="250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39762"/>
          </a:xfrm>
        </p:spPr>
        <p:txBody>
          <a:bodyPr>
            <a:noAutofit/>
          </a:bodyPr>
          <a:lstStyle/>
          <a:p>
            <a:r>
              <a:rPr lang="en-US" sz="3200" b="1" dirty="0">
                <a:latin typeface="Times New Roman" panose="02020603050405020304" pitchFamily="18" charset="0"/>
                <a:cs typeface="Times New Roman" panose="02020603050405020304" pitchFamily="18" charset="0"/>
              </a:rPr>
              <a:t>Contents</a:t>
            </a:r>
            <a:endParaRPr lang="en-US" sz="32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457200" y="1173162"/>
            <a:ext cx="8229600" cy="5303838"/>
          </a:xfrm>
        </p:spPr>
        <p:txBody>
          <a:bodyPr>
            <a:normAutofit/>
          </a:bodyPr>
          <a:lstStyle/>
          <a:p>
            <a:pPr algn="l"/>
            <a:r>
              <a:rPr lang="en-US" b="0" i="0" u="none" strike="noStrike" baseline="0" dirty="0">
                <a:latin typeface="Times New Roman" panose="02020603050405020304" pitchFamily="18" charset="0"/>
                <a:cs typeface="Times New Roman" panose="02020603050405020304" pitchFamily="18" charset="0"/>
              </a:rPr>
              <a:t>Data link layer design issues</a:t>
            </a:r>
          </a:p>
          <a:p>
            <a:pPr algn="l"/>
            <a:r>
              <a:rPr lang="en-US" b="0" i="0" u="none" strike="noStrike" baseline="0" dirty="0">
                <a:latin typeface="Times New Roman" panose="02020603050405020304" pitchFamily="18" charset="0"/>
                <a:cs typeface="Times New Roman" panose="02020603050405020304" pitchFamily="18" charset="0"/>
              </a:rPr>
              <a:t>error detection and correction</a:t>
            </a:r>
          </a:p>
          <a:p>
            <a:pPr algn="l"/>
            <a:r>
              <a:rPr lang="en-US" b="0" i="0" u="none" strike="noStrike" baseline="0" dirty="0">
                <a:latin typeface="Times New Roman" panose="02020603050405020304" pitchFamily="18" charset="0"/>
                <a:cs typeface="Times New Roman" panose="02020603050405020304" pitchFamily="18" charset="0"/>
              </a:rPr>
              <a:t>elementary data link protocols</a:t>
            </a:r>
          </a:p>
          <a:p>
            <a:pPr algn="l"/>
            <a:r>
              <a:rPr lang="en-US" b="0" i="0" u="none" strike="noStrike" baseline="0" dirty="0">
                <a:latin typeface="Times New Roman" panose="02020603050405020304" pitchFamily="18" charset="0"/>
                <a:cs typeface="Times New Roman" panose="02020603050405020304" pitchFamily="18" charset="0"/>
              </a:rPr>
              <a:t> Sliding Window Protocols</a:t>
            </a:r>
          </a:p>
          <a:p>
            <a:pPr algn="l"/>
            <a:r>
              <a:rPr lang="en-US" b="0" i="0" u="none" strike="noStrike" baseline="0" dirty="0">
                <a:latin typeface="Times New Roman" panose="02020603050405020304" pitchFamily="18" charset="0"/>
                <a:cs typeface="Times New Roman" panose="02020603050405020304" pitchFamily="18" charset="0"/>
              </a:rPr>
              <a:t>Example of Data Link Protocol: HDLC</a:t>
            </a:r>
            <a:endParaRPr lang="en-US" u="sng" dirty="0">
              <a:latin typeface="Times New Roman" panose="02020603050405020304" pitchFamily="18" charset="0"/>
              <a:cs typeface="Times New Roman" panose="02020603050405020304" pitchFamily="18" charset="0"/>
            </a:endParaRPr>
          </a:p>
          <a:p>
            <a:endParaRPr lang="en-US" u="sng" dirty="0">
              <a:latin typeface="Times New Roman" panose="02020603050405020304" pitchFamily="18" charset="0"/>
              <a:cs typeface="Times New Roman" panose="02020603050405020304" pitchFamily="18" charset="0"/>
            </a:endParaRPr>
          </a:p>
          <a:p>
            <a:endParaRPr lang="en-US" u="sng" dirty="0">
              <a:latin typeface="Times New Roman" panose="02020603050405020304" pitchFamily="18" charset="0"/>
              <a:cs typeface="Times New Roman" panose="02020603050405020304" pitchFamily="18" charset="0"/>
            </a:endParaRPr>
          </a:p>
          <a:p>
            <a:r>
              <a:rPr lang="en-US" u="sng" dirty="0">
                <a:latin typeface="Times New Roman" panose="02020603050405020304" pitchFamily="18" charset="0"/>
                <a:cs typeface="Times New Roman" panose="02020603050405020304" pitchFamily="18" charset="0"/>
              </a:rPr>
              <a:t>Ref Book: </a:t>
            </a:r>
            <a:r>
              <a:rPr lang="en-IN" u="sng" dirty="0">
                <a:latin typeface="Times New Roman" panose="02020603050405020304" pitchFamily="18" charset="0"/>
                <a:cs typeface="Times New Roman" panose="02020603050405020304" pitchFamily="18" charset="0"/>
              </a:rPr>
              <a:t>Tanenbaum, “Computer Networks”</a:t>
            </a:r>
            <a:endParaRPr lang="en-US" u="sng"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 name="Slide Number Placeholder 2"/>
          <p:cNvSpPr>
            <a:spLocks noGrp="1"/>
          </p:cNvSpPr>
          <p:nvPr>
            <p:ph type="sldNum" sz="quarter" idx="12"/>
          </p:nvPr>
        </p:nvSpPr>
        <p:spPr/>
        <p:txBody>
          <a:bodyPr/>
          <a:lstStyle/>
          <a:p>
            <a:fld id="{5EDE6C07-4D23-4B5F-A2CA-6DC542D0D4A5}" type="slidenum">
              <a:rPr lang="en-US" smtClean="0"/>
              <a:t>2</a:t>
            </a:fld>
            <a:endParaRPr lang="en-US"/>
          </a:p>
        </p:txBody>
      </p:sp>
    </p:spTree>
    <p:extLst>
      <p:ext uri="{BB962C8B-B14F-4D97-AF65-F5344CB8AC3E}">
        <p14:creationId xmlns:p14="http://schemas.microsoft.com/office/powerpoint/2010/main" val="144087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E4DEC-B3C2-435D-ADE7-301788495429}"/>
              </a:ext>
            </a:extLst>
          </p:cNvPr>
          <p:cNvSpPr>
            <a:spLocks noGrp="1"/>
          </p:cNvSpPr>
          <p:nvPr>
            <p:ph type="title"/>
          </p:nvPr>
        </p:nvSpPr>
        <p:spPr>
          <a:xfrm>
            <a:off x="492919" y="76200"/>
            <a:ext cx="8079581" cy="1658198"/>
          </a:xfrm>
        </p:spPr>
        <p:txBody>
          <a:bodyPr rtlCol="0">
            <a:normAutofit/>
          </a:bodyPr>
          <a:lstStyle/>
          <a:p>
            <a:pPr eaLnBrk="1" fontAlgn="auto" hangingPunct="1">
              <a:spcAft>
                <a:spcPts val="0"/>
              </a:spcAft>
              <a:defRPr/>
            </a:pPr>
            <a:r>
              <a:rPr lang="en-US" dirty="0"/>
              <a:t>Disadvantage of character count method</a:t>
            </a:r>
          </a:p>
        </p:txBody>
      </p:sp>
      <p:sp>
        <p:nvSpPr>
          <p:cNvPr id="18435" name="Content Placeholder 2">
            <a:extLst>
              <a:ext uri="{FF2B5EF4-FFF2-40B4-BE49-F238E27FC236}">
                <a16:creationId xmlns:a16="http://schemas.microsoft.com/office/drawing/2014/main" id="{2C28D6BD-4E96-4F9B-A5D7-3A9F11424CE8}"/>
              </a:ext>
            </a:extLst>
          </p:cNvPr>
          <p:cNvSpPr>
            <a:spLocks noGrp="1"/>
          </p:cNvSpPr>
          <p:nvPr>
            <p:ph idx="1"/>
          </p:nvPr>
        </p:nvSpPr>
        <p:spPr>
          <a:xfrm>
            <a:off x="457200" y="1600200"/>
            <a:ext cx="8229600" cy="1906588"/>
          </a:xfrm>
        </p:spPr>
        <p:txBody>
          <a:bodyPr/>
          <a:lstStyle/>
          <a:p>
            <a:pPr algn="just" eaLnBrk="1" hangingPunct="1"/>
            <a:r>
              <a:rPr lang="en-US" altLang="en-US" sz="2200" dirty="0">
                <a:latin typeface="Times New Roman" panose="02020603050405020304" pitchFamily="18" charset="0"/>
                <a:cs typeface="Times New Roman" panose="02020603050405020304" pitchFamily="18" charset="0"/>
              </a:rPr>
              <a:t>Count can be garbled by a transmission error</a:t>
            </a:r>
          </a:p>
          <a:p>
            <a:pPr algn="just" eaLnBrk="1" hangingPunct="1"/>
            <a:r>
              <a:rPr lang="en-US" altLang="en-US" sz="2200" dirty="0">
                <a:latin typeface="Times New Roman" panose="02020603050405020304" pitchFamily="18" charset="0"/>
                <a:cs typeface="Times New Roman" panose="02020603050405020304" pitchFamily="18" charset="0"/>
              </a:rPr>
              <a:t>Destination will get out of sync and will unable to locate the start of next frame</a:t>
            </a:r>
          </a:p>
          <a:p>
            <a:pPr algn="just" eaLnBrk="1" hangingPunct="1"/>
            <a:r>
              <a:rPr lang="en-US" altLang="en-US" sz="2200" dirty="0">
                <a:latin typeface="Times New Roman" panose="02020603050405020304" pitchFamily="18" charset="0"/>
                <a:cs typeface="Times New Roman" panose="02020603050405020304" pitchFamily="18" charset="0"/>
              </a:rPr>
              <a:t> Even if checksum is wrong destination knows that frame is bad, but how destination will tell which frame to be retransmitted to sender</a:t>
            </a:r>
          </a:p>
        </p:txBody>
      </p:sp>
      <p:pic>
        <p:nvPicPr>
          <p:cNvPr id="18436" name="Picture 4" descr="3-04">
            <a:extLst>
              <a:ext uri="{FF2B5EF4-FFF2-40B4-BE49-F238E27FC236}">
                <a16:creationId xmlns:a16="http://schemas.microsoft.com/office/drawing/2014/main" id="{8318CC49-6840-4124-8BF4-200C00ABE4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733800"/>
            <a:ext cx="7048500" cy="278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73C28F52-42F0-4E51-994B-655202C48F1A}"/>
              </a:ext>
            </a:extLst>
          </p:cNvPr>
          <p:cNvSpPr>
            <a:spLocks noGrp="1"/>
          </p:cNvSpPr>
          <p:nvPr>
            <p:ph type="title"/>
          </p:nvPr>
        </p:nvSpPr>
        <p:spPr/>
        <p:txBody>
          <a:bodyPr/>
          <a:lstStyle/>
          <a:p>
            <a:pPr eaLnBrk="1" hangingPunct="1"/>
            <a:r>
              <a:rPr lang="en-US" altLang="en-US"/>
              <a:t>Framing</a:t>
            </a:r>
          </a:p>
        </p:txBody>
      </p:sp>
      <p:sp>
        <p:nvSpPr>
          <p:cNvPr id="3" name="Content Placeholder 2">
            <a:extLst>
              <a:ext uri="{FF2B5EF4-FFF2-40B4-BE49-F238E27FC236}">
                <a16:creationId xmlns:a16="http://schemas.microsoft.com/office/drawing/2014/main" id="{1D453651-A614-4452-8818-567B254AB436}"/>
              </a:ext>
            </a:extLst>
          </p:cNvPr>
          <p:cNvSpPr>
            <a:spLocks noGrp="1"/>
          </p:cNvSpPr>
          <p:nvPr>
            <p:ph idx="1"/>
          </p:nvPr>
        </p:nvSpPr>
        <p:spPr/>
        <p:txBody>
          <a:bodyPr rtlCol="0">
            <a:normAutofit fontScale="92500" lnSpcReduction="20000"/>
          </a:bodyPr>
          <a:lstStyle/>
          <a:p>
            <a:pPr algn="just" eaLnBrk="1" fontAlgn="auto" hangingPunct="1">
              <a:spcAft>
                <a:spcPts val="0"/>
              </a:spcAft>
              <a:defRPr/>
            </a:pPr>
            <a:r>
              <a:rPr lang="en-US" sz="2500" dirty="0">
                <a:latin typeface="Times New Roman" pitchFamily="18" charset="0"/>
                <a:cs typeface="Times New Roman" pitchFamily="18" charset="0"/>
              </a:rPr>
              <a:t>The second method is to have a solution of resynchronization after error has occurred</a:t>
            </a:r>
          </a:p>
          <a:p>
            <a:pPr algn="just" eaLnBrk="1" fontAlgn="auto" hangingPunct="1">
              <a:spcAft>
                <a:spcPts val="0"/>
              </a:spcAft>
              <a:defRPr/>
            </a:pPr>
            <a:endParaRPr lang="en-US" sz="2500" dirty="0">
              <a:latin typeface="Times New Roman" pitchFamily="18" charset="0"/>
              <a:cs typeface="Times New Roman" pitchFamily="18" charset="0"/>
            </a:endParaRPr>
          </a:p>
          <a:p>
            <a:pPr algn="just" eaLnBrk="1" fontAlgn="auto" hangingPunct="1">
              <a:spcAft>
                <a:spcPts val="0"/>
              </a:spcAft>
              <a:defRPr/>
            </a:pPr>
            <a:r>
              <a:rPr lang="en-US" sz="2500" dirty="0">
                <a:latin typeface="Times New Roman" pitchFamily="18" charset="0"/>
                <a:cs typeface="Times New Roman" pitchFamily="18" charset="0"/>
              </a:rPr>
              <a:t>Each frame will have start and end with special bytes called a flag bytes</a:t>
            </a:r>
          </a:p>
          <a:p>
            <a:pPr algn="just" eaLnBrk="1" fontAlgn="auto" hangingPunct="1">
              <a:spcAft>
                <a:spcPts val="0"/>
              </a:spcAft>
              <a:defRPr/>
            </a:pPr>
            <a:endParaRPr lang="en-US" sz="2500" dirty="0">
              <a:latin typeface="Times New Roman" pitchFamily="18" charset="0"/>
              <a:cs typeface="Times New Roman" pitchFamily="18" charset="0"/>
            </a:endParaRPr>
          </a:p>
          <a:p>
            <a:pPr algn="just" eaLnBrk="1" fontAlgn="auto" hangingPunct="1">
              <a:spcAft>
                <a:spcPts val="0"/>
              </a:spcAft>
              <a:defRPr/>
            </a:pPr>
            <a:r>
              <a:rPr lang="en-US" sz="2500" dirty="0">
                <a:latin typeface="Times New Roman" pitchFamily="18" charset="0"/>
                <a:cs typeface="Times New Roman" pitchFamily="18" charset="0"/>
              </a:rPr>
              <a:t> If receiver loses sync it can just search for the flag byte to find the end of the current frame</a:t>
            </a:r>
          </a:p>
          <a:p>
            <a:pPr algn="just" eaLnBrk="1" fontAlgn="auto" hangingPunct="1">
              <a:spcAft>
                <a:spcPts val="0"/>
              </a:spcAft>
              <a:defRPr/>
            </a:pPr>
            <a:endParaRPr lang="en-US" sz="2500" dirty="0">
              <a:latin typeface="Times New Roman" pitchFamily="18" charset="0"/>
              <a:cs typeface="Times New Roman" pitchFamily="18" charset="0"/>
            </a:endParaRPr>
          </a:p>
          <a:p>
            <a:pPr algn="just" eaLnBrk="1" fontAlgn="auto" hangingPunct="1">
              <a:spcAft>
                <a:spcPts val="0"/>
              </a:spcAft>
              <a:defRPr/>
            </a:pPr>
            <a:r>
              <a:rPr lang="en-US" sz="2500" dirty="0">
                <a:latin typeface="Times New Roman" pitchFamily="18" charset="0"/>
                <a:cs typeface="Times New Roman" pitchFamily="18" charset="0"/>
              </a:rPr>
              <a:t> Two consecutive flag bytes indicate the end of one frame and starting of another</a:t>
            </a:r>
            <a:endParaRPr lang="en-US" sz="2100"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1C105012-55FB-48B2-B8B9-1F67D0A8912A}"/>
              </a:ext>
            </a:extLst>
          </p:cNvPr>
          <p:cNvSpPr>
            <a:spLocks noGrp="1"/>
          </p:cNvSpPr>
          <p:nvPr>
            <p:ph type="title"/>
          </p:nvPr>
        </p:nvSpPr>
        <p:spPr/>
        <p:txBody>
          <a:bodyPr/>
          <a:lstStyle/>
          <a:p>
            <a:pPr eaLnBrk="1" hangingPunct="1"/>
            <a:r>
              <a:rPr lang="en-US" altLang="en-US"/>
              <a:t>Framing</a:t>
            </a:r>
          </a:p>
        </p:txBody>
      </p:sp>
      <p:pic>
        <p:nvPicPr>
          <p:cNvPr id="20483" name="Picture 4" descr="3-05">
            <a:extLst>
              <a:ext uri="{FF2B5EF4-FFF2-40B4-BE49-F238E27FC236}">
                <a16:creationId xmlns:a16="http://schemas.microsoft.com/office/drawing/2014/main" id="{50D31B9A-CC80-4383-B075-4F099074EEC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24000" y="1600200"/>
            <a:ext cx="6400800" cy="4572000"/>
          </a:xfr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3A8ED19E-72B8-4F9C-AB9C-C99EBDC36F6C}"/>
              </a:ext>
            </a:extLst>
          </p:cNvPr>
          <p:cNvSpPr>
            <a:spLocks noGrp="1"/>
          </p:cNvSpPr>
          <p:nvPr>
            <p:ph type="title"/>
          </p:nvPr>
        </p:nvSpPr>
        <p:spPr/>
        <p:txBody>
          <a:bodyPr/>
          <a:lstStyle/>
          <a:p>
            <a:pPr eaLnBrk="1" hangingPunct="1"/>
            <a:r>
              <a:rPr lang="en-US" altLang="en-US"/>
              <a:t>Framing</a:t>
            </a:r>
          </a:p>
        </p:txBody>
      </p:sp>
      <p:sp>
        <p:nvSpPr>
          <p:cNvPr id="21507" name="Content Placeholder 2">
            <a:extLst>
              <a:ext uri="{FF2B5EF4-FFF2-40B4-BE49-F238E27FC236}">
                <a16:creationId xmlns:a16="http://schemas.microsoft.com/office/drawing/2014/main" id="{2EBE328F-C33E-42E6-A771-72966CF9229B}"/>
              </a:ext>
            </a:extLst>
          </p:cNvPr>
          <p:cNvSpPr>
            <a:spLocks noGrp="1"/>
          </p:cNvSpPr>
          <p:nvPr>
            <p:ph idx="1"/>
          </p:nvPr>
        </p:nvSpPr>
        <p:spPr/>
        <p:txBody>
          <a:bodyPr>
            <a:normAutofit lnSpcReduction="10000"/>
          </a:bodyPr>
          <a:lstStyle/>
          <a:p>
            <a:pPr algn="just" eaLnBrk="1" hangingPunct="1"/>
            <a:r>
              <a:rPr lang="en-US" altLang="en-US" sz="2200" dirty="0">
                <a:latin typeface="Times New Roman" panose="02020603050405020304" pitchFamily="18" charset="0"/>
                <a:cs typeface="Times New Roman" panose="02020603050405020304" pitchFamily="18" charset="0"/>
              </a:rPr>
              <a:t>Problem: it may easily happen that the flag byte’s bit pattern appears in data</a:t>
            </a:r>
          </a:p>
          <a:p>
            <a:pPr algn="just" eaLnBrk="1" hangingPunct="1"/>
            <a:endParaRPr lang="en-US" altLang="en-US" sz="2200" dirty="0">
              <a:latin typeface="Times New Roman" panose="02020603050405020304" pitchFamily="18" charset="0"/>
              <a:cs typeface="Times New Roman" panose="02020603050405020304" pitchFamily="18" charset="0"/>
            </a:endParaRPr>
          </a:p>
          <a:p>
            <a:pPr algn="just" eaLnBrk="1" hangingPunct="1"/>
            <a:r>
              <a:rPr lang="en-US" altLang="en-US" sz="2200" dirty="0">
                <a:latin typeface="Times New Roman" panose="02020603050405020304" pitchFamily="18" charset="0"/>
                <a:cs typeface="Times New Roman" panose="02020603050405020304" pitchFamily="18" charset="0"/>
              </a:rPr>
              <a:t>Solution: sender’s data link layer insert a special  escape byte just before each “accidental” flag byte in the data.</a:t>
            </a:r>
          </a:p>
          <a:p>
            <a:pPr algn="just" eaLnBrk="1" hangingPunct="1"/>
            <a:endParaRPr lang="en-US" altLang="en-US" sz="2200" dirty="0">
              <a:latin typeface="Times New Roman" panose="02020603050405020304" pitchFamily="18" charset="0"/>
              <a:cs typeface="Times New Roman" panose="02020603050405020304" pitchFamily="18" charset="0"/>
            </a:endParaRPr>
          </a:p>
          <a:p>
            <a:pPr algn="just" eaLnBrk="1" hangingPunct="1"/>
            <a:r>
              <a:rPr lang="en-US" altLang="en-US" sz="2200" dirty="0">
                <a:latin typeface="Times New Roman" panose="02020603050405020304" pitchFamily="18" charset="0"/>
                <a:cs typeface="Times New Roman" panose="02020603050405020304" pitchFamily="18" charset="0"/>
              </a:rPr>
              <a:t>The DLL at receiving side removes the escape byte before the data are given to the network layer</a:t>
            </a:r>
          </a:p>
          <a:p>
            <a:pPr algn="just" eaLnBrk="1" hangingPunct="1"/>
            <a:endParaRPr lang="en-US" altLang="en-US" sz="2200" dirty="0">
              <a:latin typeface="Times New Roman" panose="02020603050405020304" pitchFamily="18" charset="0"/>
              <a:cs typeface="Times New Roman" panose="02020603050405020304" pitchFamily="18" charset="0"/>
            </a:endParaRPr>
          </a:p>
          <a:p>
            <a:pPr algn="just" eaLnBrk="1" hangingPunct="1"/>
            <a:r>
              <a:rPr lang="en-US" altLang="en-US" sz="2200" dirty="0">
                <a:latin typeface="Times New Roman" panose="02020603050405020304" pitchFamily="18" charset="0"/>
                <a:cs typeface="Times New Roman" panose="02020603050405020304" pitchFamily="18" charset="0"/>
              </a:rPr>
              <a:t>The technique is called byte stuffing or character stuffing</a:t>
            </a:r>
          </a:p>
          <a:p>
            <a:pPr algn="just" eaLnBrk="1" hangingPunct="1">
              <a:buFont typeface="Arial" panose="020B0604020202020204" pitchFamily="34" charset="0"/>
              <a:buNone/>
            </a:pPr>
            <a:endParaRPr lang="en-US" altLang="en-US"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BE0BE51C-F70D-44B8-AF48-15573B4945D2}"/>
              </a:ext>
            </a:extLst>
          </p:cNvPr>
          <p:cNvSpPr>
            <a:spLocks noGrp="1"/>
          </p:cNvSpPr>
          <p:nvPr>
            <p:ph type="title"/>
          </p:nvPr>
        </p:nvSpPr>
        <p:spPr/>
        <p:txBody>
          <a:bodyPr/>
          <a:lstStyle/>
          <a:p>
            <a:pPr eaLnBrk="1" hangingPunct="1"/>
            <a:r>
              <a:rPr lang="en-US" altLang="en-US"/>
              <a:t>Framing</a:t>
            </a:r>
          </a:p>
        </p:txBody>
      </p:sp>
      <p:sp>
        <p:nvSpPr>
          <p:cNvPr id="22531" name="Content Placeholder 2">
            <a:extLst>
              <a:ext uri="{FF2B5EF4-FFF2-40B4-BE49-F238E27FC236}">
                <a16:creationId xmlns:a16="http://schemas.microsoft.com/office/drawing/2014/main" id="{DAA7197E-1B16-4806-B9C1-D4EC0FB6F19A}"/>
              </a:ext>
            </a:extLst>
          </p:cNvPr>
          <p:cNvSpPr>
            <a:spLocks noGrp="1"/>
          </p:cNvSpPr>
          <p:nvPr>
            <p:ph idx="1"/>
          </p:nvPr>
        </p:nvSpPr>
        <p:spPr/>
        <p:txBody>
          <a:bodyPr/>
          <a:lstStyle/>
          <a:p>
            <a:pPr algn="just" eaLnBrk="1" hangingPunct="1"/>
            <a:r>
              <a:rPr lang="en-US" altLang="en-US" sz="2200">
                <a:latin typeface="Times New Roman" panose="02020603050405020304" pitchFamily="18" charset="0"/>
                <a:cs typeface="Times New Roman" panose="02020603050405020304" pitchFamily="18" charset="0"/>
              </a:rPr>
              <a:t> Next technique is begin and end each frame with special bit pattern ,01111110 </a:t>
            </a:r>
          </a:p>
          <a:p>
            <a:pPr algn="just" eaLnBrk="1" hangingPunct="1"/>
            <a:r>
              <a:rPr lang="en-US" altLang="en-US" sz="2200">
                <a:latin typeface="Times New Roman" panose="02020603050405020304" pitchFamily="18" charset="0"/>
                <a:cs typeface="Times New Roman" panose="02020603050405020304" pitchFamily="18" charset="0"/>
              </a:rPr>
              <a:t>Whenever sender’s data link layer encounters five consecutive 1s in the data it automatically stuffs a 0 bit into the outgoing bit stream</a:t>
            </a:r>
          </a:p>
          <a:p>
            <a:pPr algn="just" eaLnBrk="1" hangingPunct="1"/>
            <a:r>
              <a:rPr lang="en-US" altLang="en-US" sz="2200">
                <a:latin typeface="Times New Roman" panose="02020603050405020304" pitchFamily="18" charset="0"/>
                <a:cs typeface="Times New Roman" panose="02020603050405020304" pitchFamily="18" charset="0"/>
              </a:rPr>
              <a:t> When the receiver sees five consecutive incoming 1 bits followed by a 0 bit it automatically destuffs the 0 bit</a:t>
            </a:r>
          </a:p>
          <a:p>
            <a:pPr algn="just" eaLnBrk="1" hangingPunct="1"/>
            <a:r>
              <a:rPr lang="en-US" altLang="en-US" sz="2200">
                <a:latin typeface="Times New Roman" panose="02020603050405020304" pitchFamily="18" charset="0"/>
                <a:cs typeface="Times New Roman" panose="02020603050405020304" pitchFamily="18" charset="0"/>
              </a:rPr>
              <a:t> If the user’s data contain the flag pattern 01111110 this flag is transmitted as 011111010 </a:t>
            </a:r>
          </a:p>
          <a:p>
            <a:pPr algn="just" eaLnBrk="1" hangingPunct="1"/>
            <a:r>
              <a:rPr lang="en-US" altLang="en-US" sz="2200">
                <a:latin typeface="Times New Roman" panose="02020603050405020304" pitchFamily="18" charset="0"/>
                <a:cs typeface="Times New Roman" panose="02020603050405020304" pitchFamily="18" charset="0"/>
              </a:rPr>
              <a:t>Known as </a:t>
            </a:r>
            <a:r>
              <a:rPr lang="en-US" altLang="en-US" sz="2200" b="1">
                <a:latin typeface="Times New Roman" panose="02020603050405020304" pitchFamily="18" charset="0"/>
                <a:cs typeface="Times New Roman" panose="02020603050405020304" pitchFamily="18" charset="0"/>
              </a:rPr>
              <a:t>bit stuffing</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445E170C-18E6-40EF-8994-DC7C0FFD0969}"/>
              </a:ext>
            </a:extLst>
          </p:cNvPr>
          <p:cNvSpPr>
            <a:spLocks noGrp="1"/>
          </p:cNvSpPr>
          <p:nvPr>
            <p:ph type="title"/>
          </p:nvPr>
        </p:nvSpPr>
        <p:spPr/>
        <p:txBody>
          <a:bodyPr/>
          <a:lstStyle/>
          <a:p>
            <a:pPr eaLnBrk="1" hangingPunct="1"/>
            <a:r>
              <a:rPr lang="en-US" altLang="en-US"/>
              <a:t>Framing</a:t>
            </a:r>
          </a:p>
        </p:txBody>
      </p:sp>
      <p:sp>
        <p:nvSpPr>
          <p:cNvPr id="23555" name="Content Placeholder 2">
            <a:extLst>
              <a:ext uri="{FF2B5EF4-FFF2-40B4-BE49-F238E27FC236}">
                <a16:creationId xmlns:a16="http://schemas.microsoft.com/office/drawing/2014/main" id="{BEBFBE12-2400-4F32-8107-2138F45C8FA0}"/>
              </a:ext>
            </a:extLst>
          </p:cNvPr>
          <p:cNvSpPr>
            <a:spLocks noGrp="1"/>
          </p:cNvSpPr>
          <p:nvPr>
            <p:ph idx="1"/>
          </p:nvPr>
        </p:nvSpPr>
        <p:spPr/>
        <p:txBody>
          <a:bodyPr/>
          <a:lstStyle/>
          <a:p>
            <a:pPr algn="just" eaLnBrk="1" hangingPunct="1">
              <a:buFont typeface="Arial" panose="020B0604020202020204" pitchFamily="34" charset="0"/>
              <a:buNone/>
            </a:pPr>
            <a:r>
              <a:rPr lang="en-US" altLang="en-US" sz="2200">
                <a:latin typeface="Times New Roman" panose="02020603050405020304" pitchFamily="18" charset="0"/>
                <a:cs typeface="Times New Roman" panose="02020603050405020304" pitchFamily="18" charset="0"/>
              </a:rPr>
              <a:t> </a:t>
            </a:r>
          </a:p>
        </p:txBody>
      </p:sp>
      <p:pic>
        <p:nvPicPr>
          <p:cNvPr id="23556" name="Picture 4" descr="3-06">
            <a:extLst>
              <a:ext uri="{FF2B5EF4-FFF2-40B4-BE49-F238E27FC236}">
                <a16:creationId xmlns:a16="http://schemas.microsoft.com/office/drawing/2014/main" id="{3F1B6BA7-329E-4E66-A7CA-50531CF824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857375"/>
            <a:ext cx="60198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7" name="TextBox 4">
            <a:extLst>
              <a:ext uri="{FF2B5EF4-FFF2-40B4-BE49-F238E27FC236}">
                <a16:creationId xmlns:a16="http://schemas.microsoft.com/office/drawing/2014/main" id="{05343FEF-3CD4-4838-872C-0D0085A47B60}"/>
              </a:ext>
            </a:extLst>
          </p:cNvPr>
          <p:cNvSpPr txBox="1">
            <a:spLocks noChangeArrowheads="1"/>
          </p:cNvSpPr>
          <p:nvPr/>
        </p:nvSpPr>
        <p:spPr bwMode="auto">
          <a:xfrm>
            <a:off x="1828800" y="4953000"/>
            <a:ext cx="60198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alibri" panose="020F0502020204030204" pitchFamily="34" charset="0"/>
              </a:rPr>
              <a:t>Bit stuffing</a:t>
            </a:r>
          </a:p>
          <a:p>
            <a:pPr eaLnBrk="1" hangingPunct="1"/>
            <a:r>
              <a:rPr lang="en-US" altLang="en-US">
                <a:solidFill>
                  <a:schemeClr val="accent2"/>
                </a:solidFill>
                <a:latin typeface="Calibri" panose="020F0502020204030204" pitchFamily="34" charset="0"/>
              </a:rPr>
              <a:t>(a)</a:t>
            </a:r>
            <a:r>
              <a:rPr lang="en-US" altLang="en-US">
                <a:latin typeface="Calibri" panose="020F0502020204030204" pitchFamily="34" charset="0"/>
              </a:rPr>
              <a:t> The original data.</a:t>
            </a:r>
          </a:p>
          <a:p>
            <a:pPr eaLnBrk="1" hangingPunct="1"/>
            <a:r>
              <a:rPr lang="en-US" altLang="en-US">
                <a:solidFill>
                  <a:schemeClr val="accent2"/>
                </a:solidFill>
                <a:latin typeface="Calibri" panose="020F0502020204030204" pitchFamily="34" charset="0"/>
              </a:rPr>
              <a:t>(b)</a:t>
            </a:r>
            <a:r>
              <a:rPr lang="en-US" altLang="en-US">
                <a:latin typeface="Calibri" panose="020F0502020204030204" pitchFamily="34" charset="0"/>
              </a:rPr>
              <a:t> The data as they appear on the line.</a:t>
            </a:r>
          </a:p>
          <a:p>
            <a:pPr eaLnBrk="1" hangingPunct="1"/>
            <a:r>
              <a:rPr lang="en-US" altLang="en-US">
                <a:solidFill>
                  <a:schemeClr val="accent2"/>
                </a:solidFill>
                <a:latin typeface="Calibri" panose="020F0502020204030204" pitchFamily="34" charset="0"/>
              </a:rPr>
              <a:t>(c)</a:t>
            </a:r>
            <a:r>
              <a:rPr lang="en-US" altLang="en-US">
                <a:latin typeface="Calibri" panose="020F0502020204030204" pitchFamily="34" charset="0"/>
              </a:rPr>
              <a:t> The data as they are stored in receiver’s memory after destuffing</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0062E79A-EAB3-4AD0-9F0A-E0AC044E8477}"/>
              </a:ext>
            </a:extLst>
          </p:cNvPr>
          <p:cNvSpPr>
            <a:spLocks noGrp="1"/>
          </p:cNvSpPr>
          <p:nvPr>
            <p:ph type="title"/>
          </p:nvPr>
        </p:nvSpPr>
        <p:spPr/>
        <p:txBody>
          <a:bodyPr/>
          <a:lstStyle/>
          <a:p>
            <a:pPr eaLnBrk="1" hangingPunct="1"/>
            <a:r>
              <a:rPr lang="en-US" altLang="en-US"/>
              <a:t>Error Control</a:t>
            </a:r>
          </a:p>
        </p:txBody>
      </p:sp>
      <p:sp>
        <p:nvSpPr>
          <p:cNvPr id="24579" name="Content Placeholder 2">
            <a:extLst>
              <a:ext uri="{FF2B5EF4-FFF2-40B4-BE49-F238E27FC236}">
                <a16:creationId xmlns:a16="http://schemas.microsoft.com/office/drawing/2014/main" id="{9481BD4D-E9A0-4BFE-B348-848655DEEF74}"/>
              </a:ext>
            </a:extLst>
          </p:cNvPr>
          <p:cNvSpPr>
            <a:spLocks noGrp="1"/>
          </p:cNvSpPr>
          <p:nvPr>
            <p:ph idx="1"/>
          </p:nvPr>
        </p:nvSpPr>
        <p:spPr/>
        <p:txBody>
          <a:bodyPr>
            <a:normAutofit lnSpcReduction="10000"/>
          </a:bodyPr>
          <a:lstStyle/>
          <a:p>
            <a:pPr algn="just" eaLnBrk="1" hangingPunct="1"/>
            <a:r>
              <a:rPr lang="en-US" altLang="en-US" sz="2200">
                <a:latin typeface="Times New Roman" panose="02020603050405020304" pitchFamily="18" charset="0"/>
                <a:cs typeface="Times New Roman" panose="02020603050405020304" pitchFamily="18" charset="0"/>
              </a:rPr>
              <a:t> To ensure reliable delivery : provide some feedback to sender</a:t>
            </a:r>
          </a:p>
          <a:p>
            <a:pPr algn="just" eaLnBrk="1" hangingPunct="1"/>
            <a:r>
              <a:rPr lang="en-US" altLang="en-US" sz="2200">
                <a:latin typeface="Times New Roman" panose="02020603050405020304" pitchFamily="18" charset="0"/>
                <a:cs typeface="Times New Roman" panose="02020603050405020304" pitchFamily="18" charset="0"/>
              </a:rPr>
              <a:t> Protocol should be designed in such a way for receiver to send some special control frames to sender</a:t>
            </a:r>
          </a:p>
          <a:p>
            <a:pPr algn="just" eaLnBrk="1" hangingPunct="1"/>
            <a:r>
              <a:rPr lang="en-US" altLang="en-US" sz="2200">
                <a:latin typeface="Times New Roman" panose="02020603050405020304" pitchFamily="18" charset="0"/>
                <a:cs typeface="Times New Roman" panose="02020603050405020304" pitchFamily="18" charset="0"/>
              </a:rPr>
              <a:t>Special control frames include positive or negative ack</a:t>
            </a:r>
          </a:p>
          <a:p>
            <a:pPr algn="just" eaLnBrk="1" hangingPunct="1"/>
            <a:r>
              <a:rPr lang="en-US" altLang="en-US" sz="2200">
                <a:latin typeface="Times New Roman" panose="02020603050405020304" pitchFamily="18" charset="0"/>
                <a:cs typeface="Times New Roman" panose="02020603050405020304" pitchFamily="18" charset="0"/>
              </a:rPr>
              <a:t> If sender receives positive ack, it knows frame has been received correctly</a:t>
            </a:r>
          </a:p>
          <a:p>
            <a:pPr algn="just" eaLnBrk="1" hangingPunct="1"/>
            <a:r>
              <a:rPr lang="en-US" altLang="en-US" sz="2200">
                <a:latin typeface="Times New Roman" panose="02020603050405020304" pitchFamily="18" charset="0"/>
                <a:cs typeface="Times New Roman" panose="02020603050405020304" pitchFamily="18" charset="0"/>
              </a:rPr>
              <a:t>If negative ack then something has gone wrong and frame must be retransmitted</a:t>
            </a:r>
          </a:p>
          <a:p>
            <a:pPr algn="just" eaLnBrk="1" hangingPunct="1"/>
            <a:r>
              <a:rPr lang="en-US" altLang="en-US" sz="2200">
                <a:latin typeface="Times New Roman" panose="02020603050405020304" pitchFamily="18" charset="0"/>
                <a:cs typeface="Times New Roman" panose="02020603050405020304" pitchFamily="18" charset="0"/>
              </a:rPr>
              <a:t> If frame is lost due to hardware problem receiver will do nothing, sender will go on waiting for ack.</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C80D74AB-39CA-4652-B822-61D7507F4828}"/>
              </a:ext>
            </a:extLst>
          </p:cNvPr>
          <p:cNvSpPr>
            <a:spLocks noGrp="1"/>
          </p:cNvSpPr>
          <p:nvPr>
            <p:ph type="title"/>
          </p:nvPr>
        </p:nvSpPr>
        <p:spPr/>
        <p:txBody>
          <a:bodyPr/>
          <a:lstStyle/>
          <a:p>
            <a:pPr eaLnBrk="1" hangingPunct="1"/>
            <a:r>
              <a:rPr lang="en-US" altLang="en-US"/>
              <a:t>Error Control</a:t>
            </a:r>
          </a:p>
        </p:txBody>
      </p:sp>
      <p:sp>
        <p:nvSpPr>
          <p:cNvPr id="25603" name="Content Placeholder 2">
            <a:extLst>
              <a:ext uri="{FF2B5EF4-FFF2-40B4-BE49-F238E27FC236}">
                <a16:creationId xmlns:a16="http://schemas.microsoft.com/office/drawing/2014/main" id="{A7BE1347-815A-4CEA-84E4-2D097A4A069B}"/>
              </a:ext>
            </a:extLst>
          </p:cNvPr>
          <p:cNvSpPr>
            <a:spLocks noGrp="1"/>
          </p:cNvSpPr>
          <p:nvPr>
            <p:ph idx="1"/>
          </p:nvPr>
        </p:nvSpPr>
        <p:spPr/>
        <p:txBody>
          <a:bodyPr/>
          <a:lstStyle/>
          <a:p>
            <a:pPr algn="just" eaLnBrk="1" hangingPunct="1"/>
            <a:r>
              <a:rPr lang="en-US" altLang="en-US" sz="2200">
                <a:latin typeface="Times New Roman" panose="02020603050405020304" pitchFamily="18" charset="0"/>
                <a:cs typeface="Times New Roman" panose="02020603050405020304" pitchFamily="18" charset="0"/>
              </a:rPr>
              <a:t> Solution : timers in DLL</a:t>
            </a:r>
          </a:p>
          <a:p>
            <a:pPr algn="just" eaLnBrk="1" hangingPunct="1"/>
            <a:r>
              <a:rPr lang="en-US" altLang="en-US" sz="2200">
                <a:latin typeface="Times New Roman" panose="02020603050405020304" pitchFamily="18" charset="0"/>
                <a:cs typeface="Times New Roman" panose="02020603050405020304" pitchFamily="18" charset="0"/>
              </a:rPr>
              <a:t> When sender transmits frame it starts timer</a:t>
            </a:r>
          </a:p>
          <a:p>
            <a:pPr algn="just" eaLnBrk="1" hangingPunct="1"/>
            <a:r>
              <a:rPr lang="en-US" altLang="en-US" sz="2200">
                <a:latin typeface="Times New Roman" panose="02020603050405020304" pitchFamily="18" charset="0"/>
                <a:cs typeface="Times New Roman" panose="02020603050405020304" pitchFamily="18" charset="0"/>
              </a:rPr>
              <a:t> The timer is set to expire after an interval long enough for the frame to reach destination, be processed there and time taken for ack to reach back to sender</a:t>
            </a:r>
          </a:p>
          <a:p>
            <a:pPr algn="just" eaLnBrk="1" hangingPunct="1"/>
            <a:r>
              <a:rPr lang="en-US" altLang="en-US" sz="2200">
                <a:latin typeface="Times New Roman" panose="02020603050405020304" pitchFamily="18" charset="0"/>
                <a:cs typeface="Times New Roman" panose="02020603050405020304" pitchFamily="18" charset="0"/>
              </a:rPr>
              <a:t> If timer expires and no ack is received sender will notice some problem and retransmit frame</a:t>
            </a:r>
          </a:p>
          <a:p>
            <a:pPr algn="just" eaLnBrk="1" hangingPunct="1"/>
            <a:r>
              <a:rPr lang="en-US" altLang="en-US" sz="2200">
                <a:latin typeface="Times New Roman" panose="02020603050405020304" pitchFamily="18" charset="0"/>
                <a:cs typeface="Times New Roman" panose="02020603050405020304" pitchFamily="18" charset="0"/>
              </a:rPr>
              <a:t> Problem: Reciever might receive same frame twice</a:t>
            </a:r>
          </a:p>
          <a:p>
            <a:pPr algn="just" eaLnBrk="1" hangingPunct="1"/>
            <a:r>
              <a:rPr lang="en-US" altLang="en-US" sz="2200">
                <a:latin typeface="Times New Roman" panose="02020603050405020304" pitchFamily="18" charset="0"/>
                <a:cs typeface="Times New Roman" panose="02020603050405020304" pitchFamily="18" charset="0"/>
              </a:rPr>
              <a:t>Solution : Give sequence number to each frame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A45BF0B9-8749-4317-A87A-5B113409EF57}"/>
              </a:ext>
            </a:extLst>
          </p:cNvPr>
          <p:cNvSpPr>
            <a:spLocks noGrp="1"/>
          </p:cNvSpPr>
          <p:nvPr>
            <p:ph type="title"/>
          </p:nvPr>
        </p:nvSpPr>
        <p:spPr/>
        <p:txBody>
          <a:bodyPr/>
          <a:lstStyle/>
          <a:p>
            <a:pPr eaLnBrk="1" hangingPunct="1"/>
            <a:r>
              <a:rPr lang="en-US" altLang="en-US"/>
              <a:t>Flow Control</a:t>
            </a:r>
          </a:p>
        </p:txBody>
      </p:sp>
      <p:sp>
        <p:nvSpPr>
          <p:cNvPr id="26627" name="Content Placeholder 2">
            <a:extLst>
              <a:ext uri="{FF2B5EF4-FFF2-40B4-BE49-F238E27FC236}">
                <a16:creationId xmlns:a16="http://schemas.microsoft.com/office/drawing/2014/main" id="{082E744B-95DB-4EBC-92D5-B7333DE3BA03}"/>
              </a:ext>
            </a:extLst>
          </p:cNvPr>
          <p:cNvSpPr>
            <a:spLocks noGrp="1"/>
          </p:cNvSpPr>
          <p:nvPr>
            <p:ph idx="1"/>
          </p:nvPr>
        </p:nvSpPr>
        <p:spPr/>
        <p:txBody>
          <a:bodyPr/>
          <a:lstStyle/>
          <a:p>
            <a:pPr algn="just" eaLnBrk="1" hangingPunct="1"/>
            <a:r>
              <a:rPr lang="en-US" altLang="en-US" sz="2200">
                <a:latin typeface="Times New Roman" panose="02020603050405020304" pitchFamily="18" charset="0"/>
                <a:cs typeface="Times New Roman" panose="02020603050405020304" pitchFamily="18" charset="0"/>
              </a:rPr>
              <a:t> Occurs when sender want to transmit frames faster than receiver can accept them</a:t>
            </a:r>
          </a:p>
          <a:p>
            <a:pPr algn="just" eaLnBrk="1" hangingPunct="1"/>
            <a:r>
              <a:rPr lang="en-US" altLang="en-US" sz="2200">
                <a:latin typeface="Times New Roman" panose="02020603050405020304" pitchFamily="18" charset="0"/>
                <a:cs typeface="Times New Roman" panose="02020603050405020304" pitchFamily="18" charset="0"/>
              </a:rPr>
              <a:t> Occurs when sender is running on fast computer and receiver is running on slow computer</a:t>
            </a:r>
          </a:p>
          <a:p>
            <a:pPr algn="just" eaLnBrk="1" hangingPunct="1"/>
            <a:r>
              <a:rPr lang="en-US" altLang="en-US" sz="2200">
                <a:latin typeface="Times New Roman" panose="02020603050405020304" pitchFamily="18" charset="0"/>
                <a:cs typeface="Times New Roman" panose="02020603050405020304" pitchFamily="18" charset="0"/>
              </a:rPr>
              <a:t>Even if transmission is error free, at certain point of time receiver will be not able to handle frames and start losing it</a:t>
            </a:r>
          </a:p>
          <a:p>
            <a:pPr algn="just" eaLnBrk="1" hangingPunct="1"/>
            <a:r>
              <a:rPr lang="en-US" altLang="en-US" sz="2200">
                <a:latin typeface="Times New Roman" panose="02020603050405020304" pitchFamily="18" charset="0"/>
                <a:cs typeface="Times New Roman" panose="02020603050405020304" pitchFamily="18" charset="0"/>
              </a:rPr>
              <a:t> To prevent this two approaches are there:</a:t>
            </a:r>
          </a:p>
          <a:p>
            <a:pPr lvl="1" algn="just" eaLnBrk="1" hangingPunct="1"/>
            <a:r>
              <a:rPr lang="en-US" altLang="en-US" sz="1800">
                <a:latin typeface="Times New Roman" panose="02020603050405020304" pitchFamily="18" charset="0"/>
                <a:cs typeface="Times New Roman" panose="02020603050405020304" pitchFamily="18" charset="0"/>
              </a:rPr>
              <a:t>Feedback based flow control</a:t>
            </a:r>
          </a:p>
          <a:p>
            <a:pPr lvl="1" algn="just" eaLnBrk="1" hangingPunct="1"/>
            <a:r>
              <a:rPr lang="en-US" altLang="en-US" sz="1800">
                <a:latin typeface="Times New Roman" panose="02020603050405020304" pitchFamily="18" charset="0"/>
                <a:cs typeface="Times New Roman" panose="02020603050405020304" pitchFamily="18" charset="0"/>
              </a:rPr>
              <a:t> Rate based flow control</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669CE9F3-8CE3-4BE1-B1BE-D7286360B2CE}"/>
              </a:ext>
            </a:extLst>
          </p:cNvPr>
          <p:cNvSpPr>
            <a:spLocks noGrp="1"/>
          </p:cNvSpPr>
          <p:nvPr>
            <p:ph type="title"/>
          </p:nvPr>
        </p:nvSpPr>
        <p:spPr/>
        <p:txBody>
          <a:bodyPr/>
          <a:lstStyle/>
          <a:p>
            <a:pPr eaLnBrk="1" hangingPunct="1"/>
            <a:r>
              <a:rPr lang="en-US" altLang="en-US"/>
              <a:t>Flow Control</a:t>
            </a:r>
          </a:p>
        </p:txBody>
      </p:sp>
      <p:sp>
        <p:nvSpPr>
          <p:cNvPr id="27651" name="Content Placeholder 2">
            <a:extLst>
              <a:ext uri="{FF2B5EF4-FFF2-40B4-BE49-F238E27FC236}">
                <a16:creationId xmlns:a16="http://schemas.microsoft.com/office/drawing/2014/main" id="{B8EC6A36-4E07-4153-AFEC-67BDEC07B69E}"/>
              </a:ext>
            </a:extLst>
          </p:cNvPr>
          <p:cNvSpPr>
            <a:spLocks noGrp="1"/>
          </p:cNvSpPr>
          <p:nvPr>
            <p:ph idx="1"/>
          </p:nvPr>
        </p:nvSpPr>
        <p:spPr/>
        <p:txBody>
          <a:bodyPr>
            <a:normAutofit lnSpcReduction="10000"/>
          </a:bodyPr>
          <a:lstStyle/>
          <a:p>
            <a:pPr algn="just" eaLnBrk="1" hangingPunct="1"/>
            <a:r>
              <a:rPr lang="en-US" altLang="en-US" sz="2200">
                <a:latin typeface="Times New Roman" panose="02020603050405020304" pitchFamily="18" charset="0"/>
                <a:cs typeface="Times New Roman" panose="02020603050405020304" pitchFamily="18" charset="0"/>
              </a:rPr>
              <a:t> In feedback based flow control receiver sends back information to sender giving it permission to send more data </a:t>
            </a:r>
          </a:p>
          <a:p>
            <a:pPr algn="just" eaLnBrk="1" hangingPunct="1"/>
            <a:endParaRPr lang="en-US" altLang="en-US" sz="1800"/>
          </a:p>
          <a:p>
            <a:pPr algn="just" eaLnBrk="1" hangingPunct="1"/>
            <a:r>
              <a:rPr lang="en-US" altLang="en-US" sz="2200">
                <a:latin typeface="Times New Roman" panose="02020603050405020304" pitchFamily="18" charset="0"/>
                <a:cs typeface="Times New Roman" panose="02020603050405020304" pitchFamily="18" charset="0"/>
              </a:rPr>
              <a:t>For example, when a connection is set up, the receiver might say: ''You may send me n frames now, but after they have been sent, do not send any more until I have told you to continue.'' We will examine the details shortly.</a:t>
            </a:r>
          </a:p>
          <a:p>
            <a:pPr algn="just" eaLnBrk="1" hangingPunct="1"/>
            <a:endParaRPr lang="en-US" altLang="en-US" sz="1800">
              <a:latin typeface="Times New Roman" panose="02020603050405020304" pitchFamily="18" charset="0"/>
              <a:cs typeface="Times New Roman" panose="02020603050405020304" pitchFamily="18" charset="0"/>
            </a:endParaRPr>
          </a:p>
          <a:p>
            <a:pPr algn="just" eaLnBrk="1" hangingPunct="1"/>
            <a:r>
              <a:rPr lang="en-US" altLang="en-US" sz="2200">
                <a:latin typeface="Times New Roman" panose="02020603050405020304" pitchFamily="18" charset="0"/>
                <a:cs typeface="Times New Roman" panose="02020603050405020304" pitchFamily="18" charset="0"/>
              </a:rPr>
              <a:t>In the second one, rate-based flow control, the protocol has a built-in mechanism that limits the rate at which senders may transmit data, without using feedback from the receiver.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39762"/>
          </a:xfrm>
        </p:spPr>
        <p:txBody>
          <a:bodyPr>
            <a:noAutofit/>
          </a:bodyPr>
          <a:lstStyle/>
          <a:p>
            <a:r>
              <a:rPr lang="en-US" sz="3200" b="1" dirty="0">
                <a:latin typeface="Times New Roman" panose="02020603050405020304" pitchFamily="18" charset="0"/>
                <a:cs typeface="Times New Roman" panose="02020603050405020304" pitchFamily="18" charset="0"/>
              </a:rPr>
              <a:t>Introduction </a:t>
            </a:r>
            <a:endParaRPr lang="en-US" sz="32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457200" y="1173162"/>
            <a:ext cx="8229600" cy="5303838"/>
          </a:xfrm>
        </p:spPr>
        <p:txBody>
          <a:bodyPr>
            <a:normAutofit/>
          </a:bodyPr>
          <a:lstStyle/>
          <a:p>
            <a:pPr algn="l"/>
            <a:endParaRPr lang="en-US" dirty="0">
              <a:latin typeface="Times-Roman"/>
            </a:endParaRPr>
          </a:p>
          <a:p>
            <a:pPr algn="l"/>
            <a:endParaRPr lang="en-US" sz="1800" b="0" i="0" u="none" strike="noStrike" baseline="0" dirty="0">
              <a:latin typeface="Times-Roman"/>
            </a:endParaRPr>
          </a:p>
          <a:p>
            <a:pPr algn="l"/>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 name="Slide Number Placeholder 2"/>
          <p:cNvSpPr>
            <a:spLocks noGrp="1"/>
          </p:cNvSpPr>
          <p:nvPr>
            <p:ph type="sldNum" sz="quarter" idx="12"/>
          </p:nvPr>
        </p:nvSpPr>
        <p:spPr/>
        <p:txBody>
          <a:bodyPr/>
          <a:lstStyle/>
          <a:p>
            <a:fld id="{5EDE6C07-4D23-4B5F-A2CA-6DC542D0D4A5}" type="slidenum">
              <a:rPr lang="en-US" smtClean="0"/>
              <a:t>3</a:t>
            </a:fld>
            <a:endParaRPr lang="en-US"/>
          </a:p>
        </p:txBody>
      </p:sp>
      <p:pic>
        <p:nvPicPr>
          <p:cNvPr id="4" name="Picture 3">
            <a:extLst>
              <a:ext uri="{FF2B5EF4-FFF2-40B4-BE49-F238E27FC236}">
                <a16:creationId xmlns:a16="http://schemas.microsoft.com/office/drawing/2014/main" id="{8EA3B58E-946D-41C2-B4C9-DEF7272C46BC}"/>
              </a:ext>
            </a:extLst>
          </p:cNvPr>
          <p:cNvPicPr>
            <a:picLocks noChangeAspect="1"/>
          </p:cNvPicPr>
          <p:nvPr/>
        </p:nvPicPr>
        <p:blipFill>
          <a:blip r:embed="rId2"/>
          <a:stretch>
            <a:fillRect/>
          </a:stretch>
        </p:blipFill>
        <p:spPr>
          <a:xfrm>
            <a:off x="103267" y="1295400"/>
            <a:ext cx="8888333" cy="4465637"/>
          </a:xfrm>
          <a:prstGeom prst="rect">
            <a:avLst/>
          </a:prstGeom>
        </p:spPr>
      </p:pic>
    </p:spTree>
    <p:extLst>
      <p:ext uri="{BB962C8B-B14F-4D97-AF65-F5344CB8AC3E}">
        <p14:creationId xmlns:p14="http://schemas.microsoft.com/office/powerpoint/2010/main" val="28039244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F482E-C3E7-4529-8118-A09A8E2E17B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0EAE673-BEAB-44C9-A08C-65B6CD76155F}"/>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30440F68-7514-4358-957C-47ECCFB53945}"/>
              </a:ext>
            </a:extLst>
          </p:cNvPr>
          <p:cNvSpPr>
            <a:spLocks noGrp="1"/>
          </p:cNvSpPr>
          <p:nvPr>
            <p:ph type="sldNum" sz="quarter" idx="12"/>
          </p:nvPr>
        </p:nvSpPr>
        <p:spPr/>
        <p:txBody>
          <a:bodyPr/>
          <a:lstStyle/>
          <a:p>
            <a:fld id="{5EDE6C07-4D23-4B5F-A2CA-6DC542D0D4A5}" type="slidenum">
              <a:rPr lang="en-US" smtClean="0"/>
              <a:t>30</a:t>
            </a:fld>
            <a:endParaRPr lang="en-US"/>
          </a:p>
        </p:txBody>
      </p:sp>
    </p:spTree>
    <p:extLst>
      <p:ext uri="{BB962C8B-B14F-4D97-AF65-F5344CB8AC3E}">
        <p14:creationId xmlns:p14="http://schemas.microsoft.com/office/powerpoint/2010/main" val="40721712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D9408-0F93-4352-8CA8-E49578B0DC66}"/>
              </a:ext>
            </a:extLst>
          </p:cNvPr>
          <p:cNvSpPr>
            <a:spLocks noGrp="1"/>
          </p:cNvSpPr>
          <p:nvPr>
            <p:ph type="title"/>
          </p:nvPr>
        </p:nvSpPr>
        <p:spPr/>
        <p:txBody>
          <a:bodyPr rtlCol="0">
            <a:normAutofit/>
          </a:bodyPr>
          <a:lstStyle/>
          <a:p>
            <a:pPr eaLnBrk="1" fontAlgn="auto" hangingPunct="1">
              <a:spcAft>
                <a:spcPts val="0"/>
              </a:spcAft>
              <a:defRPr/>
            </a:pPr>
            <a:r>
              <a:rPr lang="en-US" dirty="0"/>
              <a:t>Error Detection and Error Correction</a:t>
            </a:r>
          </a:p>
        </p:txBody>
      </p:sp>
      <p:sp>
        <p:nvSpPr>
          <p:cNvPr id="3" name="Content Placeholder 2">
            <a:extLst>
              <a:ext uri="{FF2B5EF4-FFF2-40B4-BE49-F238E27FC236}">
                <a16:creationId xmlns:a16="http://schemas.microsoft.com/office/drawing/2014/main" id="{CCF76580-4F39-4799-B323-513782FA02B6}"/>
              </a:ext>
            </a:extLst>
          </p:cNvPr>
          <p:cNvSpPr>
            <a:spLocks noGrp="1"/>
          </p:cNvSpPr>
          <p:nvPr>
            <p:ph idx="1"/>
          </p:nvPr>
        </p:nvSpPr>
        <p:spPr/>
        <p:txBody>
          <a:bodyPr rtlCol="0">
            <a:normAutofit fontScale="92500" lnSpcReduction="20000"/>
          </a:bodyPr>
          <a:lstStyle/>
          <a:p>
            <a:pPr algn="just" eaLnBrk="1" fontAlgn="auto" hangingPunct="1">
              <a:spcAft>
                <a:spcPts val="0"/>
              </a:spcAft>
              <a:defRPr/>
            </a:pPr>
            <a:r>
              <a:rPr lang="en-US" sz="2200" dirty="0">
                <a:latin typeface="Times New Roman" pitchFamily="18" charset="0"/>
                <a:cs typeface="Times New Roman" pitchFamily="18" charset="0"/>
              </a:rPr>
              <a:t> </a:t>
            </a:r>
            <a:r>
              <a:rPr lang="en-US" dirty="0">
                <a:latin typeface="Times New Roman" pitchFamily="18" charset="0"/>
                <a:cs typeface="Times New Roman" pitchFamily="18" charset="0"/>
              </a:rPr>
              <a:t>Two basic strategies for dealing with errors:</a:t>
            </a:r>
          </a:p>
          <a:p>
            <a:pPr lvl="1" algn="just" eaLnBrk="1" fontAlgn="auto" hangingPunct="1">
              <a:spcAft>
                <a:spcPts val="0"/>
              </a:spcAft>
              <a:defRPr/>
            </a:pPr>
            <a:r>
              <a:rPr lang="en-US" dirty="0">
                <a:latin typeface="Times New Roman" pitchFamily="18" charset="0"/>
                <a:cs typeface="Times New Roman" pitchFamily="18" charset="0"/>
              </a:rPr>
              <a:t>Error correcting codes</a:t>
            </a:r>
          </a:p>
          <a:p>
            <a:pPr lvl="1" algn="just" eaLnBrk="1" fontAlgn="auto" hangingPunct="1">
              <a:spcAft>
                <a:spcPts val="0"/>
              </a:spcAft>
              <a:defRPr/>
            </a:pPr>
            <a:r>
              <a:rPr lang="en-US" dirty="0">
                <a:latin typeface="Times New Roman" pitchFamily="18" charset="0"/>
                <a:cs typeface="Times New Roman" pitchFamily="18" charset="0"/>
              </a:rPr>
              <a:t>Error detecting codes</a:t>
            </a:r>
          </a:p>
          <a:p>
            <a:pPr marL="395288" lvl="1" indent="-395288" algn="just" eaLnBrk="1" fontAlgn="auto" hangingPunct="1">
              <a:spcAft>
                <a:spcPts val="0"/>
              </a:spcAft>
              <a:buFont typeface="Arial" panose="020B0604020202020204" pitchFamily="34" charset="0"/>
              <a:buChar char="•"/>
              <a:defRPr/>
            </a:pPr>
            <a:endParaRPr lang="en-US" dirty="0">
              <a:latin typeface="Times New Roman" pitchFamily="18" charset="0"/>
              <a:cs typeface="Times New Roman" pitchFamily="18" charset="0"/>
            </a:endParaRPr>
          </a:p>
          <a:p>
            <a:pPr marL="395288" lvl="1" indent="-395288" algn="just" eaLnBrk="1" fontAlgn="auto" hangingPunct="1">
              <a:spcAft>
                <a:spcPts val="0"/>
              </a:spcAft>
              <a:buFont typeface="Arial" panose="020B0604020202020204" pitchFamily="34" charset="0"/>
              <a:buChar char="•"/>
              <a:defRPr/>
            </a:pPr>
            <a:r>
              <a:rPr lang="en-US" dirty="0">
                <a:latin typeface="Times New Roman" pitchFamily="18" charset="0"/>
                <a:cs typeface="Times New Roman" pitchFamily="18" charset="0"/>
              </a:rPr>
              <a:t> Include enough redundant information with each block of data sent , to enable receiver to deduce what the transmitted data must have been – </a:t>
            </a:r>
            <a:r>
              <a:rPr lang="en-US" b="1" dirty="0">
                <a:latin typeface="Times New Roman" pitchFamily="18" charset="0"/>
                <a:cs typeface="Times New Roman" pitchFamily="18" charset="0"/>
              </a:rPr>
              <a:t>Error correcting codes</a:t>
            </a:r>
          </a:p>
          <a:p>
            <a:pPr marL="395288" lvl="1" indent="-395288" algn="just" eaLnBrk="1" fontAlgn="auto" hangingPunct="1">
              <a:spcAft>
                <a:spcPts val="0"/>
              </a:spcAft>
              <a:buFont typeface="Arial" panose="020B0604020202020204" pitchFamily="34" charset="0"/>
              <a:buChar char="•"/>
              <a:defRPr/>
            </a:pPr>
            <a:endParaRPr lang="en-US" dirty="0">
              <a:latin typeface="Times New Roman" pitchFamily="18" charset="0"/>
              <a:cs typeface="Times New Roman" pitchFamily="18" charset="0"/>
            </a:endParaRPr>
          </a:p>
          <a:p>
            <a:pPr marL="395288" lvl="1" indent="-395288" algn="just" eaLnBrk="1" fontAlgn="auto" hangingPunct="1">
              <a:spcAft>
                <a:spcPts val="0"/>
              </a:spcAft>
              <a:buFont typeface="Arial" panose="020B0604020202020204" pitchFamily="34" charset="0"/>
              <a:buChar char="•"/>
              <a:defRPr/>
            </a:pPr>
            <a:r>
              <a:rPr lang="en-US" dirty="0">
                <a:latin typeface="Times New Roman" pitchFamily="18" charset="0"/>
                <a:cs typeface="Times New Roman" pitchFamily="18" charset="0"/>
              </a:rPr>
              <a:t> Include enough redundancy to allow receiver to deduce that an error has occurred but not which error and request retransmission. – </a:t>
            </a:r>
            <a:r>
              <a:rPr lang="en-US" b="1" dirty="0">
                <a:latin typeface="Times New Roman" pitchFamily="18" charset="0"/>
                <a:cs typeface="Times New Roman" pitchFamily="18" charset="0"/>
              </a:rPr>
              <a:t>Error Detecting codes</a:t>
            </a:r>
          </a:p>
          <a:p>
            <a:pPr marL="395288" lvl="1" indent="-395288" algn="just" eaLnBrk="1" fontAlgn="auto" hangingPunct="1">
              <a:spcAft>
                <a:spcPts val="0"/>
              </a:spcAft>
              <a:buFont typeface="Arial" panose="020B0604020202020204" pitchFamily="34" charset="0"/>
              <a:buChar char="•"/>
              <a:defRPr/>
            </a:pPr>
            <a:endParaRPr lang="en-US" b="1" dirty="0">
              <a:latin typeface="Times New Roman" pitchFamily="18" charset="0"/>
              <a:cs typeface="Times New Roman" pitchFamily="18" charset="0"/>
            </a:endParaRPr>
          </a:p>
          <a:p>
            <a:pPr marL="395288" lvl="1" indent="-395288" algn="just" eaLnBrk="1" fontAlgn="auto" hangingPunct="1">
              <a:spcAft>
                <a:spcPts val="0"/>
              </a:spcAft>
              <a:buFont typeface="Arial" panose="020B0604020202020204" pitchFamily="34" charset="0"/>
              <a:buChar char="•"/>
              <a:defRPr/>
            </a:pPr>
            <a:r>
              <a:rPr lang="en-US" b="1" dirty="0">
                <a:latin typeface="Times New Roman" pitchFamily="18" charset="0"/>
                <a:cs typeface="Times New Roman" pitchFamily="18" charset="0"/>
              </a:rPr>
              <a:t>Error correcting codes are also known as forward error correction.</a:t>
            </a:r>
          </a:p>
          <a:p>
            <a:pPr marL="395288" lvl="1" indent="-395288" algn="just" eaLnBrk="1" fontAlgn="auto" hangingPunct="1">
              <a:spcAft>
                <a:spcPts val="0"/>
              </a:spcAft>
              <a:buFont typeface="Arial" panose="020B0604020202020204" pitchFamily="34" charset="0"/>
              <a:buChar char="•"/>
              <a:defRPr/>
            </a:pPr>
            <a:endParaRPr lang="en-US" sz="1800" dirty="0">
              <a:latin typeface="Times New Roman" pitchFamily="18" charset="0"/>
              <a:cs typeface="Times New Roman" pitchFamily="18" charset="0"/>
            </a:endParaRPr>
          </a:p>
          <a:p>
            <a:pPr marL="395288" lvl="1" indent="-395288" algn="just" eaLnBrk="1" fontAlgn="auto" hangingPunct="1">
              <a:spcAft>
                <a:spcPts val="0"/>
              </a:spcAft>
              <a:buFont typeface="Arial" panose="020B0604020202020204" pitchFamily="34" charset="0"/>
              <a:buChar char="•"/>
              <a:defRPr/>
            </a:pPr>
            <a:endParaRPr lang="en-US" sz="1800" dirty="0">
              <a:latin typeface="Times New Roman" pitchFamily="18" charset="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065A5-69C0-4A51-9547-2DEEAC3479B6}"/>
              </a:ext>
            </a:extLst>
          </p:cNvPr>
          <p:cNvSpPr>
            <a:spLocks noGrp="1"/>
          </p:cNvSpPr>
          <p:nvPr>
            <p:ph type="title"/>
          </p:nvPr>
        </p:nvSpPr>
        <p:spPr/>
        <p:txBody>
          <a:bodyPr rtlCol="0">
            <a:normAutofit/>
          </a:bodyPr>
          <a:lstStyle/>
          <a:p>
            <a:pPr eaLnBrk="1" fontAlgn="auto" hangingPunct="1">
              <a:spcAft>
                <a:spcPts val="0"/>
              </a:spcAft>
              <a:defRPr/>
            </a:pPr>
            <a:r>
              <a:rPr lang="en-US" dirty="0"/>
              <a:t>Error Detection and Error Correction</a:t>
            </a:r>
          </a:p>
        </p:txBody>
      </p:sp>
      <p:sp>
        <p:nvSpPr>
          <p:cNvPr id="29699" name="Content Placeholder 2">
            <a:extLst>
              <a:ext uri="{FF2B5EF4-FFF2-40B4-BE49-F238E27FC236}">
                <a16:creationId xmlns:a16="http://schemas.microsoft.com/office/drawing/2014/main" id="{673FBDF2-703A-4647-A632-531710A5A085}"/>
              </a:ext>
            </a:extLst>
          </p:cNvPr>
          <p:cNvSpPr>
            <a:spLocks noGrp="1"/>
          </p:cNvSpPr>
          <p:nvPr>
            <p:ph idx="1"/>
          </p:nvPr>
        </p:nvSpPr>
        <p:spPr/>
        <p:txBody>
          <a:bodyPr/>
          <a:lstStyle/>
          <a:p>
            <a:pPr marL="395288" lvl="1" indent="-395288" algn="just" eaLnBrk="1" hangingPunct="1">
              <a:buFont typeface="Arial" panose="020B0604020202020204" pitchFamily="34" charset="0"/>
              <a:buChar char="•"/>
            </a:pPr>
            <a:r>
              <a:rPr lang="en-US" altLang="en-US" sz="2200">
                <a:latin typeface="Times New Roman" panose="02020603050405020304" pitchFamily="18" charset="0"/>
                <a:cs typeface="Times New Roman" panose="02020603050405020304" pitchFamily="18" charset="0"/>
              </a:rPr>
              <a:t>On channels that are highly reliable, such as fiber, it is cheaper to use an error detecting code and just retransmit the occasional block found to be faulty. </a:t>
            </a:r>
          </a:p>
          <a:p>
            <a:pPr marL="395288" lvl="1" indent="-395288" algn="just" eaLnBrk="1" hangingPunct="1">
              <a:buFont typeface="Arial" panose="020B0604020202020204" pitchFamily="34" charset="0"/>
              <a:buChar char="•"/>
            </a:pPr>
            <a:endParaRPr lang="en-US" altLang="en-US" sz="2200">
              <a:latin typeface="Times New Roman" panose="02020603050405020304" pitchFamily="18" charset="0"/>
              <a:cs typeface="Times New Roman" panose="02020603050405020304" pitchFamily="18" charset="0"/>
            </a:endParaRPr>
          </a:p>
          <a:p>
            <a:pPr marL="395288" lvl="1" indent="-395288" algn="just" eaLnBrk="1" hangingPunct="1">
              <a:buFont typeface="Arial" panose="020B0604020202020204" pitchFamily="34" charset="0"/>
              <a:buChar char="•"/>
            </a:pPr>
            <a:r>
              <a:rPr lang="en-US" altLang="en-US" sz="2200">
                <a:latin typeface="Times New Roman" panose="02020603050405020304" pitchFamily="18" charset="0"/>
                <a:cs typeface="Times New Roman" panose="02020603050405020304" pitchFamily="18" charset="0"/>
              </a:rPr>
              <a:t>However, on channels such as wireless links that make many errors, it is better to add enough redundancy to each block for the receiver to be able to figure out what the original block was, rather than relying on a retransmission, which itself may be in error.</a:t>
            </a:r>
          </a:p>
          <a:p>
            <a:pPr marL="395288" lvl="1" indent="-395288" algn="just" eaLnBrk="1" hangingPunct="1">
              <a:buFont typeface="Arial" panose="020B0604020202020204" pitchFamily="34" charset="0"/>
              <a:buChar char="•"/>
            </a:pPr>
            <a:endParaRPr lang="en-US" altLang="en-US" sz="1800">
              <a:latin typeface="Times New Roman" panose="02020603050405020304" pitchFamily="18" charset="0"/>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065A5-69C0-4A51-9547-2DEEAC3479B6}"/>
              </a:ext>
            </a:extLst>
          </p:cNvPr>
          <p:cNvSpPr>
            <a:spLocks noGrp="1"/>
          </p:cNvSpPr>
          <p:nvPr>
            <p:ph type="title"/>
          </p:nvPr>
        </p:nvSpPr>
        <p:spPr/>
        <p:txBody>
          <a:bodyPr rtlCol="0">
            <a:normAutofit/>
          </a:bodyPr>
          <a:lstStyle/>
          <a:p>
            <a:pPr eaLnBrk="1" fontAlgn="auto" hangingPunct="1">
              <a:spcAft>
                <a:spcPts val="0"/>
              </a:spcAft>
              <a:defRPr/>
            </a:pPr>
            <a:r>
              <a:rPr lang="en-US" dirty="0"/>
              <a:t>Error Detection and Error Correction</a:t>
            </a:r>
          </a:p>
        </p:txBody>
      </p:sp>
      <p:sp>
        <p:nvSpPr>
          <p:cNvPr id="29699" name="Content Placeholder 2">
            <a:extLst>
              <a:ext uri="{FF2B5EF4-FFF2-40B4-BE49-F238E27FC236}">
                <a16:creationId xmlns:a16="http://schemas.microsoft.com/office/drawing/2014/main" id="{673FBDF2-703A-4647-A632-531710A5A085}"/>
              </a:ext>
            </a:extLst>
          </p:cNvPr>
          <p:cNvSpPr>
            <a:spLocks noGrp="1"/>
          </p:cNvSpPr>
          <p:nvPr>
            <p:ph idx="1"/>
          </p:nvPr>
        </p:nvSpPr>
        <p:spPr/>
        <p:txBody>
          <a:bodyPr/>
          <a:lstStyle/>
          <a:p>
            <a:pPr marL="395288" lvl="1" indent="-395288" algn="just" eaLnBrk="1" hangingPunct="1">
              <a:buFont typeface="Arial" panose="020B0604020202020204" pitchFamily="34" charset="0"/>
              <a:buChar char="•"/>
            </a:pPr>
            <a:r>
              <a:rPr lang="en-US" altLang="en-US" sz="2200" dirty="0">
                <a:latin typeface="Times New Roman" panose="02020603050405020304" pitchFamily="18" charset="0"/>
                <a:cs typeface="Times New Roman" panose="02020603050405020304" pitchFamily="18" charset="0"/>
              </a:rPr>
              <a:t>Framework:</a:t>
            </a:r>
          </a:p>
          <a:p>
            <a:pPr marL="395288" lvl="1" indent="-395288" algn="just" eaLnBrk="1" hangingPunct="1">
              <a:buFont typeface="Arial" panose="020B0604020202020204" pitchFamily="34" charset="0"/>
              <a:buChar char="•"/>
            </a:pPr>
            <a:r>
              <a:rPr lang="en-US" altLang="en-US" sz="2200" dirty="0">
                <a:latin typeface="Times New Roman" panose="02020603050405020304" pitchFamily="18" charset="0"/>
                <a:cs typeface="Times New Roman" panose="02020603050405020304" pitchFamily="18" charset="0"/>
              </a:rPr>
              <a:t> add redundant information to a frame to detect or correct errors</a:t>
            </a:r>
          </a:p>
          <a:p>
            <a:pPr marL="395288" lvl="1" indent="-395288" algn="just" eaLnBrk="1" hangingPunct="1">
              <a:buFont typeface="Arial" panose="020B0604020202020204" pitchFamily="34" charset="0"/>
              <a:buChar char="•"/>
            </a:pPr>
            <a:endParaRPr lang="en-US" altLang="en-US" sz="2200" dirty="0">
              <a:latin typeface="Times New Roman" panose="02020603050405020304" pitchFamily="18" charset="0"/>
              <a:cs typeface="Times New Roman" panose="02020603050405020304" pitchFamily="18" charset="0"/>
            </a:endParaRPr>
          </a:p>
          <a:p>
            <a:pPr marL="395288" lvl="1" indent="-395288" algn="just" eaLnBrk="1" hangingPunct="1">
              <a:buFont typeface="Arial" panose="020B0604020202020204" pitchFamily="34" charset="0"/>
              <a:buChar char="•"/>
            </a:pPr>
            <a:r>
              <a:rPr lang="en-US" altLang="en-US" sz="2200" dirty="0">
                <a:latin typeface="Times New Roman" panose="02020603050405020304" pitchFamily="18" charset="0"/>
                <a:cs typeface="Times New Roman" panose="02020603050405020304" pitchFamily="18" charset="0"/>
              </a:rPr>
              <a:t>At sender:</a:t>
            </a:r>
          </a:p>
          <a:p>
            <a:pPr marL="395288" lvl="1" indent="-395288" algn="just" eaLnBrk="1" hangingPunct="1">
              <a:buFont typeface="Arial" panose="020B0604020202020204" pitchFamily="34" charset="0"/>
              <a:buChar char="•"/>
            </a:pPr>
            <a:r>
              <a:rPr lang="en-US" altLang="en-US" sz="2200" dirty="0">
                <a:latin typeface="Times New Roman" panose="02020603050405020304" pitchFamily="18" charset="0"/>
                <a:cs typeface="Times New Roman" panose="02020603050405020304" pitchFamily="18" charset="0"/>
              </a:rPr>
              <a:t>Add k bits of redundant data to a m bit message</a:t>
            </a:r>
          </a:p>
          <a:p>
            <a:pPr marL="395288" lvl="1" indent="-395288" algn="just" eaLnBrk="1" hangingPunct="1">
              <a:buFont typeface="Arial" panose="020B0604020202020204" pitchFamily="34" charset="0"/>
              <a:buChar char="•"/>
            </a:pPr>
            <a:r>
              <a:rPr lang="en-US" altLang="en-US" sz="2200" dirty="0">
                <a:latin typeface="Times New Roman" panose="02020603050405020304" pitchFamily="18" charset="0"/>
                <a:cs typeface="Times New Roman" panose="02020603050405020304" pitchFamily="18" charset="0"/>
              </a:rPr>
              <a:t>K is derived from </a:t>
            </a:r>
            <a:r>
              <a:rPr lang="en-US" altLang="en-US" sz="2200" dirty="0" err="1">
                <a:latin typeface="Times New Roman" panose="02020603050405020304" pitchFamily="18" charset="0"/>
                <a:cs typeface="Times New Roman" panose="02020603050405020304" pitchFamily="18" charset="0"/>
              </a:rPr>
              <a:t>orginal</a:t>
            </a:r>
            <a:r>
              <a:rPr lang="en-US" altLang="en-US" sz="2200" dirty="0">
                <a:latin typeface="Times New Roman" panose="02020603050405020304" pitchFamily="18" charset="0"/>
                <a:cs typeface="Times New Roman" panose="02020603050405020304" pitchFamily="18" charset="0"/>
              </a:rPr>
              <a:t> message through some algorithm</a:t>
            </a:r>
          </a:p>
          <a:p>
            <a:pPr marL="395288" lvl="1" indent="-395288" algn="just" eaLnBrk="1" hangingPunct="1">
              <a:buFont typeface="Arial" panose="020B0604020202020204" pitchFamily="34" charset="0"/>
              <a:buChar char="•"/>
            </a:pPr>
            <a:r>
              <a:rPr lang="en-US" altLang="en-US" sz="2200" dirty="0">
                <a:latin typeface="Times New Roman" panose="02020603050405020304" pitchFamily="18" charset="0"/>
                <a:cs typeface="Times New Roman" panose="02020603050405020304" pitchFamily="18" charset="0"/>
              </a:rPr>
              <a:t>At receiver: reapply same algorithm as sender to detect errors, take corrective action if necessary</a:t>
            </a:r>
          </a:p>
          <a:p>
            <a:pPr marL="395288" lvl="1" indent="-395288" algn="just" eaLnBrk="1" hangingPunct="1">
              <a:buFont typeface="Arial" panose="020B0604020202020204" pitchFamily="34" charset="0"/>
              <a:buChar char="•"/>
            </a:pPr>
            <a:endParaRPr lang="en-US" altLang="en-US" sz="2200" dirty="0">
              <a:latin typeface="Times New Roman" panose="02020603050405020304" pitchFamily="18" charset="0"/>
              <a:cs typeface="Times New Roman" panose="02020603050405020304" pitchFamily="18" charset="0"/>
            </a:endParaRPr>
          </a:p>
          <a:p>
            <a:pPr marL="395288" lvl="1" indent="-395288" algn="just" eaLnBrk="1" hangingPunct="1">
              <a:buFont typeface="Arial" panose="020B0604020202020204" pitchFamily="34" charset="0"/>
              <a:buChar char="•"/>
            </a:pPr>
            <a:endParaRPr lang="en-US" alt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50974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F482E-C3E7-4529-8118-A09A8E2E17B9}"/>
              </a:ext>
            </a:extLst>
          </p:cNvPr>
          <p:cNvSpPr>
            <a:spLocks noGrp="1"/>
          </p:cNvSpPr>
          <p:nvPr>
            <p:ph type="title"/>
          </p:nvPr>
        </p:nvSpPr>
        <p:spPr>
          <a:xfrm>
            <a:off x="492919" y="499534"/>
            <a:ext cx="8079581" cy="872068"/>
          </a:xfrm>
        </p:spPr>
        <p:txBody>
          <a:bodyPr/>
          <a:lstStyle/>
          <a:p>
            <a:r>
              <a:rPr lang="en-IN" dirty="0"/>
              <a:t>Recap</a:t>
            </a:r>
          </a:p>
        </p:txBody>
      </p:sp>
      <p:sp>
        <p:nvSpPr>
          <p:cNvPr id="3" name="Content Placeholder 2">
            <a:extLst>
              <a:ext uri="{FF2B5EF4-FFF2-40B4-BE49-F238E27FC236}">
                <a16:creationId xmlns:a16="http://schemas.microsoft.com/office/drawing/2014/main" id="{E0EAE673-BEAB-44C9-A08C-65B6CD76155F}"/>
              </a:ext>
            </a:extLst>
          </p:cNvPr>
          <p:cNvSpPr>
            <a:spLocks noGrp="1"/>
          </p:cNvSpPr>
          <p:nvPr>
            <p:ph idx="1"/>
          </p:nvPr>
        </p:nvSpPr>
        <p:spPr>
          <a:xfrm>
            <a:off x="507206" y="1371601"/>
            <a:ext cx="8065294" cy="4387978"/>
          </a:xfrm>
        </p:spPr>
        <p:txBody>
          <a:bodyPr/>
          <a:lstStyle/>
          <a:p>
            <a:r>
              <a:rPr lang="en-IN" dirty="0"/>
              <a:t>Goals of DLL</a:t>
            </a:r>
          </a:p>
          <a:p>
            <a:r>
              <a:rPr lang="en-IN" dirty="0"/>
              <a:t>Services provided by DLL/Design issues of DLL</a:t>
            </a:r>
          </a:p>
          <a:p>
            <a:r>
              <a:rPr lang="en-IN" dirty="0"/>
              <a:t>Types of transmission errors</a:t>
            </a:r>
          </a:p>
          <a:p>
            <a:r>
              <a:rPr lang="en-IN" dirty="0"/>
              <a:t>Error detection and correction</a:t>
            </a:r>
          </a:p>
          <a:p>
            <a:r>
              <a:rPr lang="en-IN" dirty="0"/>
              <a:t>Basic framework</a:t>
            </a:r>
          </a:p>
        </p:txBody>
      </p:sp>
      <p:sp>
        <p:nvSpPr>
          <p:cNvPr id="4" name="Slide Number Placeholder 3">
            <a:extLst>
              <a:ext uri="{FF2B5EF4-FFF2-40B4-BE49-F238E27FC236}">
                <a16:creationId xmlns:a16="http://schemas.microsoft.com/office/drawing/2014/main" id="{30440F68-7514-4358-957C-47ECCFB53945}"/>
              </a:ext>
            </a:extLst>
          </p:cNvPr>
          <p:cNvSpPr>
            <a:spLocks noGrp="1"/>
          </p:cNvSpPr>
          <p:nvPr>
            <p:ph type="sldNum" sz="quarter" idx="12"/>
          </p:nvPr>
        </p:nvSpPr>
        <p:spPr/>
        <p:txBody>
          <a:bodyPr/>
          <a:lstStyle/>
          <a:p>
            <a:fld id="{5EDE6C07-4D23-4B5F-A2CA-6DC542D0D4A5}" type="slidenum">
              <a:rPr lang="en-US" smtClean="0"/>
              <a:t>34</a:t>
            </a:fld>
            <a:endParaRPr lang="en-US"/>
          </a:p>
        </p:txBody>
      </p:sp>
    </p:spTree>
    <p:extLst>
      <p:ext uri="{BB962C8B-B14F-4D97-AF65-F5344CB8AC3E}">
        <p14:creationId xmlns:p14="http://schemas.microsoft.com/office/powerpoint/2010/main" val="25047452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F482E-C3E7-4529-8118-A09A8E2E17B9}"/>
              </a:ext>
            </a:extLst>
          </p:cNvPr>
          <p:cNvSpPr>
            <a:spLocks noGrp="1"/>
          </p:cNvSpPr>
          <p:nvPr>
            <p:ph type="title"/>
          </p:nvPr>
        </p:nvSpPr>
        <p:spPr>
          <a:xfrm>
            <a:off x="492919" y="499534"/>
            <a:ext cx="8079581" cy="872068"/>
          </a:xfrm>
        </p:spPr>
        <p:txBody>
          <a:bodyPr/>
          <a:lstStyle/>
          <a:p>
            <a:r>
              <a:rPr lang="en-IN" dirty="0"/>
              <a:t>Types of transmission errors</a:t>
            </a:r>
          </a:p>
        </p:txBody>
      </p:sp>
      <p:sp>
        <p:nvSpPr>
          <p:cNvPr id="3" name="Content Placeholder 2">
            <a:extLst>
              <a:ext uri="{FF2B5EF4-FFF2-40B4-BE49-F238E27FC236}">
                <a16:creationId xmlns:a16="http://schemas.microsoft.com/office/drawing/2014/main" id="{E0EAE673-BEAB-44C9-A08C-65B6CD76155F}"/>
              </a:ext>
            </a:extLst>
          </p:cNvPr>
          <p:cNvSpPr>
            <a:spLocks noGrp="1"/>
          </p:cNvSpPr>
          <p:nvPr>
            <p:ph idx="1"/>
          </p:nvPr>
        </p:nvSpPr>
        <p:spPr>
          <a:xfrm>
            <a:off x="507206" y="1371601"/>
            <a:ext cx="8065294" cy="4387978"/>
          </a:xfrm>
        </p:spPr>
        <p:txBody>
          <a:bodyPr/>
          <a:lstStyle/>
          <a:p>
            <a:endParaRPr lang="en-IN" dirty="0"/>
          </a:p>
        </p:txBody>
      </p:sp>
      <p:sp>
        <p:nvSpPr>
          <p:cNvPr id="4" name="Slide Number Placeholder 3">
            <a:extLst>
              <a:ext uri="{FF2B5EF4-FFF2-40B4-BE49-F238E27FC236}">
                <a16:creationId xmlns:a16="http://schemas.microsoft.com/office/drawing/2014/main" id="{30440F68-7514-4358-957C-47ECCFB53945}"/>
              </a:ext>
            </a:extLst>
          </p:cNvPr>
          <p:cNvSpPr>
            <a:spLocks noGrp="1"/>
          </p:cNvSpPr>
          <p:nvPr>
            <p:ph type="sldNum" sz="quarter" idx="12"/>
          </p:nvPr>
        </p:nvSpPr>
        <p:spPr/>
        <p:txBody>
          <a:bodyPr/>
          <a:lstStyle/>
          <a:p>
            <a:fld id="{5EDE6C07-4D23-4B5F-A2CA-6DC542D0D4A5}" type="slidenum">
              <a:rPr lang="en-US" smtClean="0"/>
              <a:t>35</a:t>
            </a:fld>
            <a:endParaRPr lang="en-US"/>
          </a:p>
        </p:txBody>
      </p:sp>
      <p:pic>
        <p:nvPicPr>
          <p:cNvPr id="1026" name="Picture 2">
            <a:extLst>
              <a:ext uri="{FF2B5EF4-FFF2-40B4-BE49-F238E27FC236}">
                <a16:creationId xmlns:a16="http://schemas.microsoft.com/office/drawing/2014/main" id="{4970D260-9FF3-4896-9085-0E25793B2F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5912" y="1419322"/>
            <a:ext cx="4429125" cy="15811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DFA7933-B6AF-4B76-B786-D878FD45C1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952750"/>
            <a:ext cx="4533900" cy="16954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FA04BBAB-7B79-4BBA-8B6E-54DBFBA931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4629343"/>
            <a:ext cx="4552950" cy="1685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80757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83226A74-19B0-4555-AB16-E841AF1BAF97}"/>
              </a:ext>
            </a:extLst>
          </p:cNvPr>
          <p:cNvSpPr>
            <a:spLocks noGrp="1"/>
          </p:cNvSpPr>
          <p:nvPr>
            <p:ph type="title"/>
          </p:nvPr>
        </p:nvSpPr>
        <p:spPr/>
        <p:txBody>
          <a:bodyPr/>
          <a:lstStyle/>
          <a:p>
            <a:pPr eaLnBrk="1" hangingPunct="1"/>
            <a:r>
              <a:rPr lang="en-US" altLang="en-US"/>
              <a:t>Error Detection </a:t>
            </a:r>
          </a:p>
        </p:txBody>
      </p:sp>
      <p:sp>
        <p:nvSpPr>
          <p:cNvPr id="45059" name="Content Placeholder 2">
            <a:extLst>
              <a:ext uri="{FF2B5EF4-FFF2-40B4-BE49-F238E27FC236}">
                <a16:creationId xmlns:a16="http://schemas.microsoft.com/office/drawing/2014/main" id="{14123CED-DB18-4EBA-8250-90566CCBE900}"/>
              </a:ext>
            </a:extLst>
          </p:cNvPr>
          <p:cNvSpPr>
            <a:spLocks noGrp="1"/>
          </p:cNvSpPr>
          <p:nvPr>
            <p:ph idx="1"/>
          </p:nvPr>
        </p:nvSpPr>
        <p:spPr/>
        <p:txBody>
          <a:bodyPr/>
          <a:lstStyle/>
          <a:p>
            <a:pPr eaLnBrk="1" hangingPunct="1"/>
            <a:r>
              <a:rPr lang="en-US" altLang="en-US" sz="2200">
                <a:latin typeface="Times New Roman" panose="02020603050405020304" pitchFamily="18" charset="0"/>
                <a:cs typeface="Times New Roman" panose="02020603050405020304" pitchFamily="18" charset="0"/>
              </a:rPr>
              <a:t>Wireless transmission : more errors : requires error correcting codes rather than retransmission</a:t>
            </a:r>
          </a:p>
          <a:p>
            <a:pPr eaLnBrk="1" hangingPunct="1"/>
            <a:endParaRPr lang="en-US" altLang="en-US" sz="2200">
              <a:latin typeface="Times New Roman" panose="02020603050405020304" pitchFamily="18" charset="0"/>
              <a:cs typeface="Times New Roman" panose="02020603050405020304" pitchFamily="18" charset="0"/>
            </a:endParaRPr>
          </a:p>
          <a:p>
            <a:pPr eaLnBrk="1" hangingPunct="1"/>
            <a:r>
              <a:rPr lang="en-US" altLang="en-US" sz="2200">
                <a:latin typeface="Times New Roman" panose="02020603050405020304" pitchFamily="18" charset="0"/>
                <a:cs typeface="Times New Roman" panose="02020603050405020304" pitchFamily="18" charset="0"/>
              </a:rPr>
              <a:t>Copper wire : less errors: requires error detecting codes and initiate retransmission</a:t>
            </a:r>
          </a:p>
          <a:p>
            <a:pPr eaLnBrk="1" hangingPunct="1"/>
            <a:endParaRPr lang="en-US" altLang="en-US" sz="2200">
              <a:latin typeface="Times New Roman" panose="02020603050405020304" pitchFamily="18" charset="0"/>
              <a:cs typeface="Times New Roman" panose="02020603050405020304" pitchFamily="18" charset="0"/>
            </a:endParaRPr>
          </a:p>
          <a:p>
            <a:pPr eaLnBrk="1" hangingPunct="1"/>
            <a:r>
              <a:rPr lang="en-US" altLang="en-US" sz="220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8636867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065A5-69C0-4A51-9547-2DEEAC3479B6}"/>
              </a:ext>
            </a:extLst>
          </p:cNvPr>
          <p:cNvSpPr>
            <a:spLocks noGrp="1"/>
          </p:cNvSpPr>
          <p:nvPr>
            <p:ph type="title"/>
          </p:nvPr>
        </p:nvSpPr>
        <p:spPr>
          <a:xfrm>
            <a:off x="492919" y="499533"/>
            <a:ext cx="8079581" cy="1024467"/>
          </a:xfrm>
        </p:spPr>
        <p:txBody>
          <a:bodyPr rtlCol="0">
            <a:normAutofit/>
          </a:bodyPr>
          <a:lstStyle/>
          <a:p>
            <a:pPr eaLnBrk="1" fontAlgn="auto" hangingPunct="1">
              <a:spcAft>
                <a:spcPts val="0"/>
              </a:spcAft>
              <a:defRPr/>
            </a:pPr>
            <a:r>
              <a:rPr lang="en-US" dirty="0"/>
              <a:t>Error Detection techniques</a:t>
            </a:r>
          </a:p>
        </p:txBody>
      </p:sp>
      <p:sp>
        <p:nvSpPr>
          <p:cNvPr id="29699" name="Content Placeholder 2">
            <a:extLst>
              <a:ext uri="{FF2B5EF4-FFF2-40B4-BE49-F238E27FC236}">
                <a16:creationId xmlns:a16="http://schemas.microsoft.com/office/drawing/2014/main" id="{673FBDF2-703A-4647-A632-531710A5A085}"/>
              </a:ext>
            </a:extLst>
          </p:cNvPr>
          <p:cNvSpPr>
            <a:spLocks noGrp="1"/>
          </p:cNvSpPr>
          <p:nvPr>
            <p:ph idx="1"/>
          </p:nvPr>
        </p:nvSpPr>
        <p:spPr>
          <a:xfrm>
            <a:off x="507206" y="1523999"/>
            <a:ext cx="8065294" cy="4235579"/>
          </a:xfrm>
        </p:spPr>
        <p:txBody>
          <a:bodyPr/>
          <a:lstStyle/>
          <a:p>
            <a:pPr marL="395288" lvl="1" indent="-395288" algn="just" eaLnBrk="1" hangingPunct="1">
              <a:buFont typeface="Arial" panose="020B0604020202020204" pitchFamily="34" charset="0"/>
              <a:buChar char="•"/>
            </a:pPr>
            <a:r>
              <a:rPr lang="en-US" altLang="en-US" sz="2200" dirty="0">
                <a:latin typeface="Times New Roman" panose="02020603050405020304" pitchFamily="18" charset="0"/>
                <a:cs typeface="Times New Roman" panose="02020603050405020304" pitchFamily="18" charset="0"/>
              </a:rPr>
              <a:t>Parity check</a:t>
            </a:r>
          </a:p>
          <a:p>
            <a:pPr marL="395288" lvl="1" indent="-395288" algn="just" eaLnBrk="1" hangingPunct="1">
              <a:buFont typeface="Arial" panose="020B0604020202020204" pitchFamily="34" charset="0"/>
              <a:buChar char="•"/>
            </a:pPr>
            <a:r>
              <a:rPr lang="en-US" altLang="en-US" sz="2200" dirty="0">
                <a:latin typeface="Times New Roman" panose="02020603050405020304" pitchFamily="18" charset="0"/>
                <a:cs typeface="Times New Roman" panose="02020603050405020304" pitchFamily="18" charset="0"/>
              </a:rPr>
              <a:t>Checksum</a:t>
            </a:r>
          </a:p>
          <a:p>
            <a:pPr marL="395288" lvl="1" indent="-395288" algn="just" eaLnBrk="1" hangingPunct="1">
              <a:buFont typeface="Arial" panose="020B0604020202020204" pitchFamily="34" charset="0"/>
              <a:buChar char="•"/>
            </a:pPr>
            <a:r>
              <a:rPr lang="en-US" altLang="en-US" sz="2200" dirty="0">
                <a:latin typeface="Times New Roman" panose="02020603050405020304" pitchFamily="18" charset="0"/>
                <a:cs typeface="Times New Roman" panose="02020603050405020304" pitchFamily="18" charset="0"/>
              </a:rPr>
              <a:t>Cyclic Redundancy Check (CRC)</a:t>
            </a:r>
          </a:p>
          <a:p>
            <a:pPr marL="395288" lvl="1" indent="-395288" algn="just" eaLnBrk="1" hangingPunct="1">
              <a:buFont typeface="Arial" panose="020B0604020202020204" pitchFamily="34" charset="0"/>
              <a:buChar char="•"/>
            </a:pPr>
            <a:endParaRPr lang="en-US" alt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41445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065A5-69C0-4A51-9547-2DEEAC3479B6}"/>
              </a:ext>
            </a:extLst>
          </p:cNvPr>
          <p:cNvSpPr>
            <a:spLocks noGrp="1"/>
          </p:cNvSpPr>
          <p:nvPr>
            <p:ph type="title"/>
          </p:nvPr>
        </p:nvSpPr>
        <p:spPr>
          <a:xfrm>
            <a:off x="492919" y="499533"/>
            <a:ext cx="8079581" cy="1024467"/>
          </a:xfrm>
        </p:spPr>
        <p:txBody>
          <a:bodyPr rtlCol="0">
            <a:normAutofit/>
          </a:bodyPr>
          <a:lstStyle/>
          <a:p>
            <a:pPr eaLnBrk="1" fontAlgn="auto" hangingPunct="1">
              <a:spcAft>
                <a:spcPts val="0"/>
              </a:spcAft>
              <a:defRPr/>
            </a:pPr>
            <a:r>
              <a:rPr lang="en-US" dirty="0"/>
              <a:t>Error Detection</a:t>
            </a:r>
          </a:p>
        </p:txBody>
      </p:sp>
      <p:sp>
        <p:nvSpPr>
          <p:cNvPr id="29699" name="Content Placeholder 2">
            <a:extLst>
              <a:ext uri="{FF2B5EF4-FFF2-40B4-BE49-F238E27FC236}">
                <a16:creationId xmlns:a16="http://schemas.microsoft.com/office/drawing/2014/main" id="{673FBDF2-703A-4647-A632-531710A5A085}"/>
              </a:ext>
            </a:extLst>
          </p:cNvPr>
          <p:cNvSpPr>
            <a:spLocks noGrp="1"/>
          </p:cNvSpPr>
          <p:nvPr>
            <p:ph idx="1"/>
          </p:nvPr>
        </p:nvSpPr>
        <p:spPr>
          <a:xfrm>
            <a:off x="507206" y="1523999"/>
            <a:ext cx="8065294" cy="4235579"/>
          </a:xfrm>
        </p:spPr>
        <p:txBody>
          <a:bodyPr>
            <a:normAutofit lnSpcReduction="10000"/>
          </a:bodyPr>
          <a:lstStyle/>
          <a:p>
            <a:pPr marL="395288" lvl="1" indent="-395288" algn="just" eaLnBrk="1" hangingPunct="1">
              <a:buFont typeface="Arial" panose="020B0604020202020204" pitchFamily="34" charset="0"/>
              <a:buChar char="•"/>
            </a:pPr>
            <a:r>
              <a:rPr lang="en-US" altLang="en-US" sz="2200" dirty="0">
                <a:latin typeface="Times New Roman" panose="02020603050405020304" pitchFamily="18" charset="0"/>
                <a:cs typeface="Times New Roman" panose="02020603050405020304" pitchFamily="18" charset="0"/>
              </a:rPr>
              <a:t>Parity Check:</a:t>
            </a:r>
          </a:p>
          <a:p>
            <a:pPr algn="just"/>
            <a:r>
              <a:rPr lang="en-US" sz="2000" b="0" i="0" dirty="0">
                <a:solidFill>
                  <a:srgbClr val="000000"/>
                </a:solidFill>
                <a:effectLst/>
                <a:latin typeface="Times New Roman" panose="02020603050405020304" pitchFamily="18" charset="0"/>
                <a:cs typeface="Times New Roman" panose="02020603050405020304" pitchFamily="18" charset="0"/>
              </a:rPr>
              <a:t>The parity check is done by adding an extra bit, called parity bit to the data to make a number of 1s either even in case of even parity or odd in case of odd parity.</a:t>
            </a:r>
          </a:p>
          <a:p>
            <a:pPr algn="just"/>
            <a:r>
              <a:rPr lang="en-US" sz="2000" b="0" i="0" dirty="0">
                <a:solidFill>
                  <a:srgbClr val="000000"/>
                </a:solidFill>
                <a:effectLst/>
                <a:latin typeface="Times New Roman" panose="02020603050405020304" pitchFamily="18" charset="0"/>
                <a:cs typeface="Times New Roman" panose="02020603050405020304" pitchFamily="18" charset="0"/>
              </a:rPr>
              <a:t>While creating a frame, the sender counts the number of 1s in it and adds the parity bit in the following way</a:t>
            </a:r>
          </a:p>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In case of even parity: If a number of 1s is even then parity bit value is 0. If the number of 1s is odd then parity bit value is 1.</a:t>
            </a:r>
          </a:p>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In case of odd parity: If a number of 1s is odd then parity bit value is 0. If a number of 1s is even then parity bit value is 1.</a:t>
            </a:r>
          </a:p>
          <a:p>
            <a:pPr marL="0" lvl="1" indent="0" algn="just" eaLnBrk="1" hangingPunct="1">
              <a:buNone/>
            </a:pPr>
            <a:endParaRPr lang="en-US" altLang="en-US" sz="2200" dirty="0">
              <a:latin typeface="Times New Roman" panose="02020603050405020304" pitchFamily="18" charset="0"/>
              <a:cs typeface="Times New Roman" panose="02020603050405020304" pitchFamily="18" charset="0"/>
            </a:endParaRPr>
          </a:p>
          <a:p>
            <a:pPr marL="0" lvl="1" indent="0" algn="just" eaLnBrk="1" hangingPunct="1">
              <a:buNone/>
            </a:pPr>
            <a:r>
              <a:rPr lang="en-US" sz="2000" dirty="0">
                <a:solidFill>
                  <a:srgbClr val="000000"/>
                </a:solidFill>
                <a:latin typeface="Times New Roman" panose="02020603050405020304" pitchFamily="18" charset="0"/>
                <a:cs typeface="Times New Roman" panose="02020603050405020304" pitchFamily="18" charset="0"/>
              </a:rPr>
              <a:t>On receiving a frame, the receiver counts the number of 1s in it. In case of even parity check, if the count of 1s is even, the frame is accepted, otherwise, it is rejected.</a:t>
            </a:r>
            <a:endParaRPr lang="en-US" altLang="en-US" sz="2000" dirty="0">
              <a:solidFill>
                <a:srgbClr val="000000"/>
              </a:solidFill>
              <a:latin typeface="Times New Roman" panose="02020603050405020304" pitchFamily="18" charset="0"/>
              <a:cs typeface="Times New Roman" panose="02020603050405020304" pitchFamily="18" charset="0"/>
            </a:endParaRPr>
          </a:p>
          <a:p>
            <a:pPr marL="395288" lvl="1" indent="-395288" algn="just" eaLnBrk="1" hangingPunct="1">
              <a:buFont typeface="Arial" panose="020B0604020202020204" pitchFamily="34" charset="0"/>
              <a:buChar char="•"/>
            </a:pPr>
            <a:endParaRPr lang="en-US" alt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21529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065A5-69C0-4A51-9547-2DEEAC3479B6}"/>
              </a:ext>
            </a:extLst>
          </p:cNvPr>
          <p:cNvSpPr>
            <a:spLocks noGrp="1"/>
          </p:cNvSpPr>
          <p:nvPr>
            <p:ph type="title"/>
          </p:nvPr>
        </p:nvSpPr>
        <p:spPr>
          <a:xfrm>
            <a:off x="492919" y="499533"/>
            <a:ext cx="8079581" cy="1024467"/>
          </a:xfrm>
        </p:spPr>
        <p:txBody>
          <a:bodyPr rtlCol="0">
            <a:normAutofit/>
          </a:bodyPr>
          <a:lstStyle/>
          <a:p>
            <a:pPr eaLnBrk="1" fontAlgn="auto" hangingPunct="1">
              <a:spcAft>
                <a:spcPts val="0"/>
              </a:spcAft>
              <a:defRPr/>
            </a:pPr>
            <a:r>
              <a:rPr lang="en-US" dirty="0"/>
              <a:t>Error Detection</a:t>
            </a:r>
          </a:p>
        </p:txBody>
      </p:sp>
      <p:sp>
        <p:nvSpPr>
          <p:cNvPr id="29699" name="Content Placeholder 2">
            <a:extLst>
              <a:ext uri="{FF2B5EF4-FFF2-40B4-BE49-F238E27FC236}">
                <a16:creationId xmlns:a16="http://schemas.microsoft.com/office/drawing/2014/main" id="{673FBDF2-703A-4647-A632-531710A5A085}"/>
              </a:ext>
            </a:extLst>
          </p:cNvPr>
          <p:cNvSpPr>
            <a:spLocks noGrp="1"/>
          </p:cNvSpPr>
          <p:nvPr>
            <p:ph idx="1"/>
          </p:nvPr>
        </p:nvSpPr>
        <p:spPr>
          <a:xfrm>
            <a:off x="507206" y="1523999"/>
            <a:ext cx="8065294" cy="4235579"/>
          </a:xfrm>
        </p:spPr>
        <p:txBody>
          <a:bodyPr>
            <a:normAutofit/>
          </a:bodyPr>
          <a:lstStyle/>
          <a:p>
            <a:pPr marL="395288" lvl="1" indent="-395288" algn="just" eaLnBrk="1" hangingPunct="1">
              <a:buFont typeface="Arial" panose="020B0604020202020204" pitchFamily="34" charset="0"/>
              <a:buChar char="•"/>
            </a:pPr>
            <a:endParaRPr lang="en-US" altLang="en-US" sz="1800" dirty="0">
              <a:latin typeface="Times New Roman" panose="02020603050405020304" pitchFamily="18" charset="0"/>
              <a:cs typeface="Times New Roman" panose="02020603050405020304" pitchFamily="18" charset="0"/>
            </a:endParaRPr>
          </a:p>
          <a:p>
            <a:pPr marL="395288" lvl="1" indent="-395288" algn="just" eaLnBrk="1" hangingPunct="1">
              <a:buFont typeface="Arial" panose="020B0604020202020204" pitchFamily="34" charset="0"/>
              <a:buChar char="•"/>
            </a:pPr>
            <a:endParaRPr lang="en-US" altLang="en-US" sz="1800" dirty="0">
              <a:latin typeface="Times New Roman" panose="02020603050405020304" pitchFamily="18" charset="0"/>
              <a:cs typeface="Times New Roman" panose="02020603050405020304" pitchFamily="18" charset="0"/>
            </a:endParaRPr>
          </a:p>
          <a:p>
            <a:pPr marL="395288" lvl="1" indent="-395288" algn="just" eaLnBrk="1" hangingPunct="1">
              <a:buFont typeface="Arial" panose="020B0604020202020204" pitchFamily="34" charset="0"/>
              <a:buChar char="•"/>
            </a:pPr>
            <a:endParaRPr lang="en-US" altLang="en-US" sz="1800" dirty="0">
              <a:latin typeface="Times New Roman" panose="02020603050405020304" pitchFamily="18" charset="0"/>
              <a:cs typeface="Times New Roman" panose="02020603050405020304" pitchFamily="18" charset="0"/>
            </a:endParaRPr>
          </a:p>
          <a:p>
            <a:pPr marL="395288" lvl="1" indent="-395288" algn="just" eaLnBrk="1" hangingPunct="1">
              <a:buFont typeface="Arial" panose="020B0604020202020204" pitchFamily="34" charset="0"/>
              <a:buChar char="•"/>
            </a:pPr>
            <a:endParaRPr lang="en-US" altLang="en-US" sz="1800" dirty="0">
              <a:latin typeface="Times New Roman" panose="02020603050405020304" pitchFamily="18" charset="0"/>
              <a:cs typeface="Times New Roman" panose="02020603050405020304" pitchFamily="18" charset="0"/>
            </a:endParaRPr>
          </a:p>
          <a:p>
            <a:pPr marL="395288" lvl="1" indent="-395288" algn="just" eaLnBrk="1" hangingPunct="1">
              <a:buFont typeface="Arial" panose="020B0604020202020204" pitchFamily="34" charset="0"/>
              <a:buChar char="•"/>
            </a:pPr>
            <a:endParaRPr lang="en-US" altLang="en-US" sz="1800" dirty="0">
              <a:latin typeface="Times New Roman" panose="02020603050405020304" pitchFamily="18" charset="0"/>
              <a:cs typeface="Times New Roman" panose="02020603050405020304" pitchFamily="18" charset="0"/>
            </a:endParaRPr>
          </a:p>
          <a:p>
            <a:pPr marL="395288" lvl="1" indent="-395288" algn="just" eaLnBrk="1" hangingPunct="1">
              <a:buFont typeface="Arial" panose="020B0604020202020204" pitchFamily="34" charset="0"/>
              <a:buChar char="•"/>
            </a:pPr>
            <a:endParaRPr lang="en-US" altLang="en-US" sz="1800" dirty="0">
              <a:latin typeface="Times New Roman" panose="02020603050405020304" pitchFamily="18" charset="0"/>
              <a:cs typeface="Times New Roman" panose="02020603050405020304" pitchFamily="18" charset="0"/>
            </a:endParaRPr>
          </a:p>
          <a:p>
            <a:pPr marL="395288" lvl="1" indent="-395288" algn="just" eaLnBrk="1" hangingPunct="1">
              <a:buFont typeface="Arial" panose="020B0604020202020204" pitchFamily="34" charset="0"/>
              <a:buChar char="•"/>
            </a:pPr>
            <a:endParaRPr lang="en-US" altLang="en-US" sz="1800" dirty="0">
              <a:latin typeface="Times New Roman" panose="02020603050405020304" pitchFamily="18" charset="0"/>
              <a:cs typeface="Times New Roman" panose="02020603050405020304" pitchFamily="18" charset="0"/>
            </a:endParaRPr>
          </a:p>
          <a:p>
            <a:pPr marL="395288" lvl="1" indent="-395288" algn="just" eaLnBrk="1" hangingPunct="1">
              <a:buFont typeface="Arial" panose="020B0604020202020204" pitchFamily="34" charset="0"/>
              <a:buChar char="•"/>
            </a:pPr>
            <a:endParaRPr lang="en-US" altLang="en-US" sz="1800" dirty="0">
              <a:latin typeface="Times New Roman" panose="02020603050405020304" pitchFamily="18" charset="0"/>
              <a:cs typeface="Times New Roman" panose="02020603050405020304" pitchFamily="18" charset="0"/>
            </a:endParaRPr>
          </a:p>
          <a:p>
            <a:pPr marL="395288" lvl="1" indent="-395288" algn="just" eaLnBrk="1" hangingPunct="1">
              <a:buFont typeface="Arial" panose="020B0604020202020204" pitchFamily="34" charset="0"/>
              <a:buChar char="•"/>
            </a:pPr>
            <a:endParaRPr lang="en-US" altLang="en-US" sz="1800" dirty="0">
              <a:latin typeface="Times New Roman" panose="02020603050405020304" pitchFamily="18" charset="0"/>
              <a:cs typeface="Times New Roman" panose="02020603050405020304" pitchFamily="18" charset="0"/>
            </a:endParaRPr>
          </a:p>
          <a:p>
            <a:pPr marL="395288" lvl="1" indent="-395288" algn="just" eaLnBrk="1" hangingPunct="1">
              <a:buFont typeface="Arial" panose="020B0604020202020204" pitchFamily="34" charset="0"/>
              <a:buChar char="•"/>
            </a:pPr>
            <a:endParaRPr lang="en-US" altLang="en-US" sz="1800" dirty="0">
              <a:latin typeface="Times New Roman" panose="02020603050405020304" pitchFamily="18" charset="0"/>
              <a:cs typeface="Times New Roman" panose="02020603050405020304" pitchFamily="18" charset="0"/>
            </a:endParaRPr>
          </a:p>
          <a:p>
            <a:pPr marL="395288" lvl="1" indent="-395288" algn="just" eaLnBrk="1" hangingPunct="1">
              <a:buFont typeface="Arial" panose="020B0604020202020204" pitchFamily="34" charset="0"/>
              <a:buChar char="•"/>
            </a:pPr>
            <a:endParaRPr lang="en-US" altLang="en-US" sz="1800" dirty="0">
              <a:latin typeface="Times New Roman" panose="02020603050405020304" pitchFamily="18" charset="0"/>
              <a:cs typeface="Times New Roman" panose="02020603050405020304" pitchFamily="18" charset="0"/>
            </a:endParaRPr>
          </a:p>
          <a:p>
            <a:pPr marL="395288" lvl="1" indent="-395288" algn="just" eaLnBrk="1" hangingPunct="1">
              <a:buFont typeface="Arial" panose="020B0604020202020204" pitchFamily="34" charset="0"/>
              <a:buChar char="•"/>
            </a:pPr>
            <a:endParaRPr lang="en-US" altLang="en-US" sz="1800" dirty="0">
              <a:latin typeface="Times New Roman" panose="02020603050405020304" pitchFamily="18" charset="0"/>
              <a:cs typeface="Times New Roman" panose="02020603050405020304" pitchFamily="18" charset="0"/>
            </a:endParaRPr>
          </a:p>
          <a:p>
            <a:pPr marL="395288" lvl="1" indent="-395288" algn="just" eaLnBrk="1" hangingPunct="1">
              <a:buFont typeface="Arial" panose="020B0604020202020204" pitchFamily="34" charset="0"/>
              <a:buChar char="•"/>
            </a:pPr>
            <a:r>
              <a:rPr lang="en-US" altLang="en-US" sz="1800" dirty="0">
                <a:latin typeface="Times New Roman" panose="02020603050405020304" pitchFamily="18" charset="0"/>
                <a:cs typeface="Times New Roman" panose="02020603050405020304" pitchFamily="18" charset="0"/>
              </a:rPr>
              <a:t>Advantage: detects any single-bit error. </a:t>
            </a:r>
            <a:r>
              <a:rPr lang="en-US" altLang="en-US" sz="1800" dirty="0" err="1">
                <a:latin typeface="Times New Roman" panose="02020603050405020304" pitchFamily="18" charset="0"/>
                <a:cs typeface="Times New Roman" panose="02020603050405020304" pitchFamily="18" charset="0"/>
              </a:rPr>
              <a:t>Infact</a:t>
            </a:r>
            <a:r>
              <a:rPr lang="en-US" altLang="en-US" sz="1800" dirty="0">
                <a:latin typeface="Times New Roman" panose="02020603050405020304" pitchFamily="18" charset="0"/>
                <a:cs typeface="Times New Roman" panose="02020603050405020304" pitchFamily="18" charset="0"/>
              </a:rPr>
              <a:t>, detects odd number of bits</a:t>
            </a:r>
          </a:p>
        </p:txBody>
      </p:sp>
      <p:pic>
        <p:nvPicPr>
          <p:cNvPr id="2050" name="Picture 2" descr="1">
            <a:extLst>
              <a:ext uri="{FF2B5EF4-FFF2-40B4-BE49-F238E27FC236}">
                <a16:creationId xmlns:a16="http://schemas.microsoft.com/office/drawing/2014/main" id="{3988C015-AD6B-4924-B22A-ECEFC8FC72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6863" y="1938338"/>
            <a:ext cx="6010275" cy="2981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4686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39762"/>
          </a:xfrm>
        </p:spPr>
        <p:txBody>
          <a:bodyPr>
            <a:noAutofit/>
          </a:bodyPr>
          <a:lstStyle/>
          <a:p>
            <a:r>
              <a:rPr lang="en-US" sz="3200" b="1" dirty="0">
                <a:latin typeface="Times New Roman" panose="02020603050405020304" pitchFamily="18" charset="0"/>
                <a:cs typeface="Times New Roman" panose="02020603050405020304" pitchFamily="18" charset="0"/>
              </a:rPr>
              <a:t>Introduction </a:t>
            </a:r>
            <a:endParaRPr lang="en-US" sz="32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457200" y="1173162"/>
            <a:ext cx="8229600" cy="5303838"/>
          </a:xfrm>
        </p:spPr>
        <p:txBody>
          <a:bodyPr>
            <a:normAutofit/>
          </a:bodyPr>
          <a:lstStyle/>
          <a:p>
            <a:pPr algn="l"/>
            <a:r>
              <a:rPr lang="en-IN" b="0" i="0" u="none" strike="noStrike" baseline="0" dirty="0">
                <a:latin typeface="Times-Roman"/>
              </a:rPr>
              <a:t>There are certain limitations that </a:t>
            </a:r>
            <a:r>
              <a:rPr lang="en-US" b="0" i="0" u="none" strike="noStrike" baseline="0" dirty="0">
                <a:latin typeface="Times-Roman"/>
              </a:rPr>
              <a:t>have important implications for the efficiency of the data transfer.</a:t>
            </a:r>
          </a:p>
          <a:p>
            <a:pPr algn="l"/>
            <a:r>
              <a:rPr lang="en-US" dirty="0">
                <a:latin typeface="Times-Roman"/>
              </a:rPr>
              <a:t>What do you think are the limitations?</a:t>
            </a:r>
          </a:p>
          <a:p>
            <a:pPr algn="l"/>
            <a:r>
              <a:rPr lang="en-IN" b="0" i="0" u="none" strike="noStrike" baseline="0" dirty="0">
                <a:latin typeface="Times-Roman"/>
              </a:rPr>
              <a:t>The protocols </a:t>
            </a:r>
            <a:r>
              <a:rPr lang="en-US" b="0" i="0" u="none" strike="noStrike" baseline="0" dirty="0">
                <a:latin typeface="Times-Roman"/>
              </a:rPr>
              <a:t>used for communications must take all these factors into consideration.</a:t>
            </a:r>
          </a:p>
          <a:p>
            <a:pPr algn="l"/>
            <a:endParaRPr lang="en-US" dirty="0">
              <a:latin typeface="Times-Roman"/>
            </a:endParaRPr>
          </a:p>
          <a:p>
            <a:pPr algn="l"/>
            <a:endParaRPr lang="en-US" sz="1800" b="0" i="0" u="none" strike="noStrike" baseline="0" dirty="0">
              <a:latin typeface="Times-Roman"/>
            </a:endParaRPr>
          </a:p>
          <a:p>
            <a:pPr algn="l"/>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 name="Slide Number Placeholder 2"/>
          <p:cNvSpPr>
            <a:spLocks noGrp="1"/>
          </p:cNvSpPr>
          <p:nvPr>
            <p:ph type="sldNum" sz="quarter" idx="12"/>
          </p:nvPr>
        </p:nvSpPr>
        <p:spPr/>
        <p:txBody>
          <a:bodyPr/>
          <a:lstStyle/>
          <a:p>
            <a:fld id="{5EDE6C07-4D23-4B5F-A2CA-6DC542D0D4A5}" type="slidenum">
              <a:rPr lang="en-US" smtClean="0"/>
              <a:t>4</a:t>
            </a:fld>
            <a:endParaRPr lang="en-US"/>
          </a:p>
        </p:txBody>
      </p:sp>
    </p:spTree>
    <p:extLst>
      <p:ext uri="{BB962C8B-B14F-4D97-AF65-F5344CB8AC3E}">
        <p14:creationId xmlns:p14="http://schemas.microsoft.com/office/powerpoint/2010/main" val="30302069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065A5-69C0-4A51-9547-2DEEAC3479B6}"/>
              </a:ext>
            </a:extLst>
          </p:cNvPr>
          <p:cNvSpPr>
            <a:spLocks noGrp="1"/>
          </p:cNvSpPr>
          <p:nvPr>
            <p:ph type="title"/>
          </p:nvPr>
        </p:nvSpPr>
        <p:spPr>
          <a:xfrm>
            <a:off x="492919" y="499533"/>
            <a:ext cx="8079581" cy="1024467"/>
          </a:xfrm>
        </p:spPr>
        <p:txBody>
          <a:bodyPr rtlCol="0">
            <a:normAutofit/>
          </a:bodyPr>
          <a:lstStyle/>
          <a:p>
            <a:pPr eaLnBrk="1" fontAlgn="auto" hangingPunct="1">
              <a:spcAft>
                <a:spcPts val="0"/>
              </a:spcAft>
              <a:defRPr/>
            </a:pPr>
            <a:r>
              <a:rPr lang="en-US" dirty="0"/>
              <a:t>Error Detection</a:t>
            </a:r>
          </a:p>
        </p:txBody>
      </p:sp>
      <p:sp>
        <p:nvSpPr>
          <p:cNvPr id="29699" name="Content Placeholder 2">
            <a:extLst>
              <a:ext uri="{FF2B5EF4-FFF2-40B4-BE49-F238E27FC236}">
                <a16:creationId xmlns:a16="http://schemas.microsoft.com/office/drawing/2014/main" id="{673FBDF2-703A-4647-A632-531710A5A085}"/>
              </a:ext>
            </a:extLst>
          </p:cNvPr>
          <p:cNvSpPr>
            <a:spLocks noGrp="1"/>
          </p:cNvSpPr>
          <p:nvPr>
            <p:ph idx="1"/>
          </p:nvPr>
        </p:nvSpPr>
        <p:spPr>
          <a:xfrm>
            <a:off x="507206" y="1523999"/>
            <a:ext cx="8065294" cy="4235579"/>
          </a:xfrm>
        </p:spPr>
        <p:txBody>
          <a:bodyPr>
            <a:normAutofit/>
          </a:bodyPr>
          <a:lstStyle/>
          <a:p>
            <a:pPr marL="395288" lvl="1" indent="-395288" algn="just" eaLnBrk="1" hangingPunct="1">
              <a:buFont typeface="Arial" panose="020B0604020202020204" pitchFamily="34" charset="0"/>
              <a:buChar char="•"/>
            </a:pPr>
            <a:r>
              <a:rPr lang="en-US" altLang="en-US" sz="2200" dirty="0">
                <a:latin typeface="Times New Roman" panose="02020603050405020304" pitchFamily="18" charset="0"/>
                <a:cs typeface="Times New Roman" panose="02020603050405020304" pitchFamily="18" charset="0"/>
              </a:rPr>
              <a:t>Checksum:</a:t>
            </a:r>
          </a:p>
          <a:p>
            <a:pPr algn="l" fontAlgn="base">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In checksum error detection scheme, the data is divided into k segments each of m bits.</a:t>
            </a:r>
          </a:p>
          <a:p>
            <a:pPr algn="l" fontAlgn="base">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In the sender’s end the segments are added using 1’s complement arithmetic to get the sum. The sum is complemented to get the checksum.</a:t>
            </a:r>
          </a:p>
          <a:p>
            <a:pPr algn="l" fontAlgn="base">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checksum segment is sent along with the data segments.</a:t>
            </a:r>
          </a:p>
          <a:p>
            <a:pPr algn="l" fontAlgn="base">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At the receiver’s end, all received segments are added using 1’s complement arithmetic to get the sum. The sum is complemented.</a:t>
            </a:r>
          </a:p>
          <a:p>
            <a:pPr algn="l" fontAlgn="base">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If the result is zero, the received data is accepted; otherwise discarded.</a:t>
            </a:r>
          </a:p>
          <a:p>
            <a:pPr marL="395288" lvl="1" indent="-395288" algn="just" eaLnBrk="1" hangingPunct="1">
              <a:buFont typeface="Arial" panose="020B0604020202020204" pitchFamily="34" charset="0"/>
              <a:buChar char="•"/>
            </a:pPr>
            <a:endParaRPr lang="en-US" alt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53111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065A5-69C0-4A51-9547-2DEEAC3479B6}"/>
              </a:ext>
            </a:extLst>
          </p:cNvPr>
          <p:cNvSpPr>
            <a:spLocks noGrp="1"/>
          </p:cNvSpPr>
          <p:nvPr>
            <p:ph type="title"/>
          </p:nvPr>
        </p:nvSpPr>
        <p:spPr>
          <a:xfrm>
            <a:off x="492919" y="499533"/>
            <a:ext cx="8079581" cy="1024467"/>
          </a:xfrm>
        </p:spPr>
        <p:txBody>
          <a:bodyPr rtlCol="0">
            <a:normAutofit/>
          </a:bodyPr>
          <a:lstStyle/>
          <a:p>
            <a:pPr eaLnBrk="1" fontAlgn="auto" hangingPunct="1">
              <a:spcAft>
                <a:spcPts val="0"/>
              </a:spcAft>
              <a:defRPr/>
            </a:pPr>
            <a:r>
              <a:rPr lang="en-US" dirty="0"/>
              <a:t>Error Detection</a:t>
            </a:r>
          </a:p>
        </p:txBody>
      </p:sp>
      <p:sp>
        <p:nvSpPr>
          <p:cNvPr id="29699" name="Content Placeholder 2">
            <a:extLst>
              <a:ext uri="{FF2B5EF4-FFF2-40B4-BE49-F238E27FC236}">
                <a16:creationId xmlns:a16="http://schemas.microsoft.com/office/drawing/2014/main" id="{673FBDF2-703A-4647-A632-531710A5A085}"/>
              </a:ext>
            </a:extLst>
          </p:cNvPr>
          <p:cNvSpPr>
            <a:spLocks noGrp="1"/>
          </p:cNvSpPr>
          <p:nvPr>
            <p:ph idx="1"/>
          </p:nvPr>
        </p:nvSpPr>
        <p:spPr>
          <a:xfrm>
            <a:off x="507206" y="1523999"/>
            <a:ext cx="8065294" cy="4235579"/>
          </a:xfrm>
        </p:spPr>
        <p:txBody>
          <a:bodyPr>
            <a:normAutofit/>
          </a:bodyPr>
          <a:lstStyle/>
          <a:p>
            <a:pPr marL="395288" lvl="1" indent="-395288" algn="just" eaLnBrk="1" hangingPunct="1">
              <a:buFont typeface="Arial" panose="020B0604020202020204" pitchFamily="34" charset="0"/>
              <a:buChar char="•"/>
            </a:pPr>
            <a:r>
              <a:rPr lang="en-US" altLang="en-US" sz="2200" dirty="0">
                <a:latin typeface="Times New Roman" panose="02020603050405020304" pitchFamily="18" charset="0"/>
                <a:cs typeface="Times New Roman" panose="02020603050405020304" pitchFamily="18" charset="0"/>
              </a:rPr>
              <a:t>Checksum:</a:t>
            </a:r>
          </a:p>
          <a:p>
            <a:pPr marL="395288" lvl="1" indent="-395288" algn="just" eaLnBrk="1" hangingPunct="1">
              <a:buFont typeface="Arial" panose="020B0604020202020204" pitchFamily="34" charset="0"/>
              <a:buChar char="•"/>
            </a:pPr>
            <a:r>
              <a:rPr lang="en-US" altLang="en-US" sz="2200" dirty="0">
                <a:latin typeface="Times New Roman" panose="02020603050405020304" pitchFamily="18" charset="0"/>
                <a:cs typeface="Times New Roman" panose="02020603050405020304" pitchFamily="18" charset="0"/>
              </a:rPr>
              <a:t>Add two binary numbers 11100 and 10101</a:t>
            </a:r>
          </a:p>
          <a:p>
            <a:pPr marL="395288" lvl="1" indent="-395288" algn="just" eaLnBrk="1" hangingPunct="1">
              <a:buFont typeface="Arial" panose="020B0604020202020204" pitchFamily="34" charset="0"/>
              <a:buChar char="•"/>
            </a:pPr>
            <a:endParaRPr lang="en-US" altLang="en-US" sz="2200" dirty="0">
              <a:latin typeface="Times New Roman" panose="02020603050405020304" pitchFamily="18" charset="0"/>
              <a:cs typeface="Times New Roman" panose="02020603050405020304" pitchFamily="18" charset="0"/>
            </a:endParaRPr>
          </a:p>
          <a:p>
            <a:pPr marL="0" lvl="1" indent="0" algn="just" eaLnBrk="1" hangingPunct="1">
              <a:buNone/>
            </a:pPr>
            <a:endParaRPr lang="en-US" altLang="en-US" sz="2200" dirty="0">
              <a:latin typeface="Times New Roman" panose="02020603050405020304" pitchFamily="18" charset="0"/>
              <a:cs typeface="Times New Roman" panose="02020603050405020304" pitchFamily="18" charset="0"/>
            </a:endParaRPr>
          </a:p>
          <a:p>
            <a:pPr marL="395288" lvl="1" indent="-395288" algn="just" eaLnBrk="1" hangingPunct="1">
              <a:buFont typeface="Arial" panose="020B0604020202020204" pitchFamily="34" charset="0"/>
              <a:buChar char="•"/>
            </a:pPr>
            <a:endParaRPr lang="en-US" altLang="en-US" sz="2200" dirty="0">
              <a:latin typeface="Times New Roman" panose="02020603050405020304" pitchFamily="18" charset="0"/>
              <a:cs typeface="Times New Roman" panose="02020603050405020304" pitchFamily="18" charset="0"/>
            </a:endParaRPr>
          </a:p>
          <a:p>
            <a:pPr marL="395288" lvl="1" indent="-395288" algn="just" eaLnBrk="1" hangingPunct="1">
              <a:buFont typeface="Arial" panose="020B0604020202020204" pitchFamily="34" charset="0"/>
              <a:buChar char="•"/>
            </a:pPr>
            <a:endParaRPr lang="en-US" altLang="en-US" sz="2200" dirty="0">
              <a:latin typeface="Times New Roman" panose="02020603050405020304" pitchFamily="18" charset="0"/>
              <a:cs typeface="Times New Roman" panose="02020603050405020304" pitchFamily="18" charset="0"/>
            </a:endParaRPr>
          </a:p>
          <a:p>
            <a:pPr marL="395288" lvl="1" indent="-395288" algn="just" eaLnBrk="1" hangingPunct="1">
              <a:buFont typeface="Arial" panose="020B0604020202020204" pitchFamily="34" charset="0"/>
              <a:buChar char="•"/>
            </a:pPr>
            <a:endParaRPr lang="en-US" alt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25147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065A5-69C0-4A51-9547-2DEEAC3479B6}"/>
              </a:ext>
            </a:extLst>
          </p:cNvPr>
          <p:cNvSpPr>
            <a:spLocks noGrp="1"/>
          </p:cNvSpPr>
          <p:nvPr>
            <p:ph type="title"/>
          </p:nvPr>
        </p:nvSpPr>
        <p:spPr>
          <a:xfrm>
            <a:off x="492919" y="499533"/>
            <a:ext cx="8079581" cy="1024467"/>
          </a:xfrm>
        </p:spPr>
        <p:txBody>
          <a:bodyPr rtlCol="0">
            <a:normAutofit/>
          </a:bodyPr>
          <a:lstStyle/>
          <a:p>
            <a:pPr eaLnBrk="1" fontAlgn="auto" hangingPunct="1">
              <a:spcAft>
                <a:spcPts val="0"/>
              </a:spcAft>
              <a:defRPr/>
            </a:pPr>
            <a:r>
              <a:rPr lang="en-US" dirty="0"/>
              <a:t>Error Detection</a:t>
            </a:r>
          </a:p>
        </p:txBody>
      </p:sp>
      <p:sp>
        <p:nvSpPr>
          <p:cNvPr id="29699" name="Content Placeholder 2">
            <a:extLst>
              <a:ext uri="{FF2B5EF4-FFF2-40B4-BE49-F238E27FC236}">
                <a16:creationId xmlns:a16="http://schemas.microsoft.com/office/drawing/2014/main" id="{673FBDF2-703A-4647-A632-531710A5A085}"/>
              </a:ext>
            </a:extLst>
          </p:cNvPr>
          <p:cNvSpPr>
            <a:spLocks noGrp="1"/>
          </p:cNvSpPr>
          <p:nvPr>
            <p:ph idx="1"/>
          </p:nvPr>
        </p:nvSpPr>
        <p:spPr>
          <a:xfrm>
            <a:off x="507206" y="1523999"/>
            <a:ext cx="8065294" cy="4235579"/>
          </a:xfrm>
        </p:spPr>
        <p:txBody>
          <a:bodyPr>
            <a:normAutofit/>
          </a:bodyPr>
          <a:lstStyle/>
          <a:p>
            <a:pPr marL="395288" lvl="1" indent="-395288" algn="just" eaLnBrk="1" hangingPunct="1">
              <a:buFont typeface="Arial" panose="020B0604020202020204" pitchFamily="34" charset="0"/>
              <a:buChar char="•"/>
            </a:pPr>
            <a:r>
              <a:rPr lang="en-US" altLang="en-US" sz="2200" dirty="0">
                <a:latin typeface="Times New Roman" panose="02020603050405020304" pitchFamily="18" charset="0"/>
                <a:cs typeface="Times New Roman" panose="02020603050405020304" pitchFamily="18" charset="0"/>
              </a:rPr>
              <a:t>Checksum:</a:t>
            </a:r>
          </a:p>
          <a:p>
            <a:pPr marL="395288" lvl="1" indent="-395288" algn="just" eaLnBrk="1" hangingPunct="1">
              <a:buFont typeface="Arial" panose="020B0604020202020204" pitchFamily="34" charset="0"/>
              <a:buChar char="•"/>
            </a:pPr>
            <a:endParaRPr lang="en-US" altLang="en-US" sz="1800" dirty="0">
              <a:latin typeface="Times New Roman" panose="02020603050405020304" pitchFamily="18" charset="0"/>
              <a:cs typeface="Times New Roman" panose="02020603050405020304" pitchFamily="18" charset="0"/>
            </a:endParaRPr>
          </a:p>
        </p:txBody>
      </p:sp>
      <p:pic>
        <p:nvPicPr>
          <p:cNvPr id="3074" name="Picture 2" descr="2 (1)">
            <a:extLst>
              <a:ext uri="{FF2B5EF4-FFF2-40B4-BE49-F238E27FC236}">
                <a16:creationId xmlns:a16="http://schemas.microsoft.com/office/drawing/2014/main" id="{0C28EE3E-F80F-4F5D-B96F-74C7E24F33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523998"/>
            <a:ext cx="5114925" cy="475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82272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065A5-69C0-4A51-9547-2DEEAC3479B6}"/>
              </a:ext>
            </a:extLst>
          </p:cNvPr>
          <p:cNvSpPr>
            <a:spLocks noGrp="1"/>
          </p:cNvSpPr>
          <p:nvPr>
            <p:ph type="title"/>
          </p:nvPr>
        </p:nvSpPr>
        <p:spPr>
          <a:xfrm>
            <a:off x="492919" y="499533"/>
            <a:ext cx="8079581" cy="1024467"/>
          </a:xfrm>
        </p:spPr>
        <p:txBody>
          <a:bodyPr rtlCol="0">
            <a:normAutofit/>
          </a:bodyPr>
          <a:lstStyle/>
          <a:p>
            <a:pPr eaLnBrk="1" fontAlgn="auto" hangingPunct="1">
              <a:spcAft>
                <a:spcPts val="0"/>
              </a:spcAft>
              <a:defRPr/>
            </a:pPr>
            <a:r>
              <a:rPr lang="en-US" dirty="0"/>
              <a:t>Error Detection</a:t>
            </a:r>
          </a:p>
        </p:txBody>
      </p:sp>
      <p:sp>
        <p:nvSpPr>
          <p:cNvPr id="29699" name="Content Placeholder 2">
            <a:extLst>
              <a:ext uri="{FF2B5EF4-FFF2-40B4-BE49-F238E27FC236}">
                <a16:creationId xmlns:a16="http://schemas.microsoft.com/office/drawing/2014/main" id="{673FBDF2-703A-4647-A632-531710A5A085}"/>
              </a:ext>
            </a:extLst>
          </p:cNvPr>
          <p:cNvSpPr>
            <a:spLocks noGrp="1"/>
          </p:cNvSpPr>
          <p:nvPr>
            <p:ph idx="1"/>
          </p:nvPr>
        </p:nvSpPr>
        <p:spPr>
          <a:xfrm>
            <a:off x="507206" y="1523999"/>
            <a:ext cx="8065294" cy="4235579"/>
          </a:xfrm>
        </p:spPr>
        <p:txBody>
          <a:bodyPr>
            <a:normAutofit/>
          </a:bodyPr>
          <a:lstStyle/>
          <a:p>
            <a:pPr marL="395288" lvl="1" indent="-395288" algn="just" eaLnBrk="1" hangingPunct="1">
              <a:buFont typeface="Arial" panose="020B0604020202020204" pitchFamily="34" charset="0"/>
              <a:buChar char="•"/>
            </a:pPr>
            <a:r>
              <a:rPr lang="en-US" altLang="en-US" sz="2200" dirty="0">
                <a:latin typeface="Times New Roman" panose="02020603050405020304" pitchFamily="18" charset="0"/>
                <a:cs typeface="Times New Roman" panose="02020603050405020304" pitchFamily="18" charset="0"/>
              </a:rPr>
              <a:t>CRC:</a:t>
            </a:r>
          </a:p>
          <a:p>
            <a:pPr algn="l" fontAlgn="base">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Basic idea: </a:t>
            </a:r>
            <a:r>
              <a:rPr lang="en-US" sz="2000" dirty="0">
                <a:latin typeface="Times New Roman" panose="02020603050405020304" pitchFamily="18" charset="0"/>
                <a:cs typeface="Times New Roman" panose="02020603050405020304" pitchFamily="18" charset="0"/>
              </a:rPr>
              <a:t>treat string of bits as coefficients of a polynomial that uses modulo 2 arithmetic – Ex. 1 0 1 0 0 1 represents x 5 + x 3 + 1</a:t>
            </a:r>
            <a:endParaRPr lang="en-US" sz="2000" b="0" i="0" dirty="0">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Based on binary division. </a:t>
            </a:r>
          </a:p>
          <a:p>
            <a:pPr algn="l" fontAlgn="base">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In CRC, a sequence of redundant bits, called cyclic redundancy check bits, are appended to the end of data unit so that the resulting data unit becomes exactly divisible by a second, predetermined binary number.</a:t>
            </a:r>
          </a:p>
          <a:p>
            <a:pPr algn="l" fontAlgn="base">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At the destination, the incoming data unit is divided by the same number. If at this step there is no remainder, the data unit is assumed to be correct and is therefore accepted.</a:t>
            </a:r>
          </a:p>
          <a:p>
            <a:pPr algn="l" fontAlgn="base">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A remainder indicates that the data unit has been damaged in transit and therefore must be rejected.</a:t>
            </a:r>
          </a:p>
          <a:p>
            <a:pPr marL="395288" lvl="1" indent="-395288" algn="just" eaLnBrk="1" hangingPunct="1">
              <a:buFont typeface="Arial" panose="020B0604020202020204" pitchFamily="34" charset="0"/>
              <a:buChar char="•"/>
            </a:pPr>
            <a:endParaRPr lang="en-US" altLang="en-US" sz="2200" dirty="0">
              <a:latin typeface="Times New Roman" panose="02020603050405020304" pitchFamily="18" charset="0"/>
              <a:cs typeface="Times New Roman" panose="02020603050405020304" pitchFamily="18" charset="0"/>
            </a:endParaRPr>
          </a:p>
          <a:p>
            <a:pPr marL="395288" lvl="1" indent="-395288" algn="just" eaLnBrk="1" hangingPunct="1">
              <a:buFont typeface="Arial" panose="020B0604020202020204" pitchFamily="34" charset="0"/>
              <a:buChar char="•"/>
            </a:pPr>
            <a:endParaRPr lang="en-US" alt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2233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065A5-69C0-4A51-9547-2DEEAC3479B6}"/>
              </a:ext>
            </a:extLst>
          </p:cNvPr>
          <p:cNvSpPr>
            <a:spLocks noGrp="1"/>
          </p:cNvSpPr>
          <p:nvPr>
            <p:ph type="title"/>
          </p:nvPr>
        </p:nvSpPr>
        <p:spPr>
          <a:xfrm>
            <a:off x="492919" y="499533"/>
            <a:ext cx="8079581" cy="1024467"/>
          </a:xfrm>
        </p:spPr>
        <p:txBody>
          <a:bodyPr rtlCol="0">
            <a:normAutofit/>
          </a:bodyPr>
          <a:lstStyle/>
          <a:p>
            <a:pPr eaLnBrk="1" fontAlgn="auto" hangingPunct="1">
              <a:spcAft>
                <a:spcPts val="0"/>
              </a:spcAft>
              <a:defRPr/>
            </a:pPr>
            <a:r>
              <a:rPr lang="en-US" dirty="0"/>
              <a:t>Error Detection</a:t>
            </a:r>
          </a:p>
        </p:txBody>
      </p:sp>
      <p:sp>
        <p:nvSpPr>
          <p:cNvPr id="29699" name="Content Placeholder 2">
            <a:extLst>
              <a:ext uri="{FF2B5EF4-FFF2-40B4-BE49-F238E27FC236}">
                <a16:creationId xmlns:a16="http://schemas.microsoft.com/office/drawing/2014/main" id="{673FBDF2-703A-4647-A632-531710A5A085}"/>
              </a:ext>
            </a:extLst>
          </p:cNvPr>
          <p:cNvSpPr>
            <a:spLocks noGrp="1"/>
          </p:cNvSpPr>
          <p:nvPr>
            <p:ph idx="1"/>
          </p:nvPr>
        </p:nvSpPr>
        <p:spPr>
          <a:xfrm>
            <a:off x="507206" y="1523999"/>
            <a:ext cx="8065294" cy="4235579"/>
          </a:xfrm>
        </p:spPr>
        <p:txBody>
          <a:bodyPr>
            <a:normAutofit/>
          </a:bodyPr>
          <a:lstStyle/>
          <a:p>
            <a:pPr marL="395288" lvl="1" indent="-395288" algn="just" eaLnBrk="1" hangingPunct="1">
              <a:buFont typeface="Arial" panose="020B0604020202020204" pitchFamily="34" charset="0"/>
              <a:buChar char="•"/>
            </a:pPr>
            <a:r>
              <a:rPr lang="en-US" altLang="en-US" sz="2200" dirty="0">
                <a:latin typeface="Times New Roman" panose="02020603050405020304" pitchFamily="18" charset="0"/>
                <a:cs typeface="Times New Roman" panose="02020603050405020304" pitchFamily="18" charset="0"/>
              </a:rPr>
              <a:t>CRC:</a:t>
            </a:r>
          </a:p>
          <a:p>
            <a:pPr marL="395288" lvl="1" indent="-395288" algn="just" eaLnBrk="1" hangingPunct="1">
              <a:buFont typeface="Arial" panose="020B0604020202020204" pitchFamily="34" charset="0"/>
              <a:buChar char="•"/>
            </a:pPr>
            <a:endParaRPr lang="en-US" altLang="en-US" sz="2200" dirty="0">
              <a:latin typeface="Times New Roman" panose="02020603050405020304" pitchFamily="18" charset="0"/>
              <a:cs typeface="Times New Roman" panose="02020603050405020304" pitchFamily="18" charset="0"/>
            </a:endParaRPr>
          </a:p>
          <a:p>
            <a:pPr marL="395288" lvl="1" indent="-395288" algn="just" eaLnBrk="1" hangingPunct="1">
              <a:buFont typeface="Arial" panose="020B0604020202020204" pitchFamily="34" charset="0"/>
              <a:buChar char="•"/>
            </a:pPr>
            <a:endParaRPr lang="en-US" altLang="en-US" sz="1800" dirty="0">
              <a:latin typeface="Times New Roman" panose="02020603050405020304" pitchFamily="18" charset="0"/>
              <a:cs typeface="Times New Roman" panose="02020603050405020304" pitchFamily="18" charset="0"/>
            </a:endParaRPr>
          </a:p>
        </p:txBody>
      </p:sp>
      <p:pic>
        <p:nvPicPr>
          <p:cNvPr id="4098" name="Picture 2">
            <a:extLst>
              <a:ext uri="{FF2B5EF4-FFF2-40B4-BE49-F238E27FC236}">
                <a16:creationId xmlns:a16="http://schemas.microsoft.com/office/drawing/2014/main" id="{1E258921-8EC4-4CEC-A35F-BBE299300A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757363"/>
            <a:ext cx="6250797" cy="4235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56947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065A5-69C0-4A51-9547-2DEEAC3479B6}"/>
              </a:ext>
            </a:extLst>
          </p:cNvPr>
          <p:cNvSpPr>
            <a:spLocks noGrp="1"/>
          </p:cNvSpPr>
          <p:nvPr>
            <p:ph type="title"/>
          </p:nvPr>
        </p:nvSpPr>
        <p:spPr>
          <a:xfrm>
            <a:off x="492919" y="499533"/>
            <a:ext cx="8079581" cy="1024467"/>
          </a:xfrm>
        </p:spPr>
        <p:txBody>
          <a:bodyPr rtlCol="0">
            <a:normAutofit/>
          </a:bodyPr>
          <a:lstStyle/>
          <a:p>
            <a:pPr eaLnBrk="1" fontAlgn="auto" hangingPunct="1">
              <a:spcAft>
                <a:spcPts val="0"/>
              </a:spcAft>
              <a:defRPr/>
            </a:pPr>
            <a:r>
              <a:rPr lang="en-US" dirty="0"/>
              <a:t>Error Detection</a:t>
            </a:r>
          </a:p>
        </p:txBody>
      </p:sp>
      <p:sp>
        <p:nvSpPr>
          <p:cNvPr id="29699" name="Content Placeholder 2">
            <a:extLst>
              <a:ext uri="{FF2B5EF4-FFF2-40B4-BE49-F238E27FC236}">
                <a16:creationId xmlns:a16="http://schemas.microsoft.com/office/drawing/2014/main" id="{673FBDF2-703A-4647-A632-531710A5A085}"/>
              </a:ext>
            </a:extLst>
          </p:cNvPr>
          <p:cNvSpPr>
            <a:spLocks noGrp="1"/>
          </p:cNvSpPr>
          <p:nvPr>
            <p:ph idx="1"/>
          </p:nvPr>
        </p:nvSpPr>
        <p:spPr>
          <a:xfrm>
            <a:off x="507206" y="1523999"/>
            <a:ext cx="8065294" cy="4235579"/>
          </a:xfrm>
        </p:spPr>
        <p:txBody>
          <a:bodyPr>
            <a:normAutofit/>
          </a:bodyPr>
          <a:lstStyle/>
          <a:p>
            <a:pPr marL="395288" lvl="1" indent="-395288" algn="just" eaLnBrk="1" hangingPunct="1">
              <a:buFont typeface="Arial" panose="020B0604020202020204" pitchFamily="34" charset="0"/>
              <a:buChar char="•"/>
            </a:pPr>
            <a:r>
              <a:rPr lang="en-US" altLang="en-US" sz="2200" dirty="0">
                <a:latin typeface="Times New Roman" panose="02020603050405020304" pitchFamily="18" charset="0"/>
                <a:cs typeface="Times New Roman" panose="02020603050405020304" pitchFamily="18" charset="0"/>
              </a:rPr>
              <a:t>Example:</a:t>
            </a:r>
          </a:p>
          <a:p>
            <a:pPr marL="395288" lvl="1" indent="-395288" algn="just" eaLnBrk="1" hangingPunct="1">
              <a:buFont typeface="Arial" panose="020B0604020202020204" pitchFamily="34" charset="0"/>
              <a:buChar char="•"/>
            </a:pPr>
            <a:r>
              <a:rPr lang="en-US" altLang="en-US" sz="2200" dirty="0">
                <a:latin typeface="Times New Roman" panose="02020603050405020304" pitchFamily="18" charset="0"/>
                <a:cs typeface="Times New Roman" panose="02020603050405020304" pitchFamily="18" charset="0"/>
              </a:rPr>
              <a:t>Find the CRC for the frame 100100 transmitted using divisor 1101</a:t>
            </a:r>
          </a:p>
          <a:p>
            <a:pPr marL="395288" lvl="1" indent="-395288" algn="just" eaLnBrk="1" hangingPunct="1">
              <a:buFont typeface="Arial" panose="020B0604020202020204" pitchFamily="34" charset="0"/>
              <a:buChar char="•"/>
            </a:pPr>
            <a:endParaRPr lang="en-US" altLang="en-US" sz="2200" dirty="0">
              <a:latin typeface="Times New Roman" panose="02020603050405020304" pitchFamily="18" charset="0"/>
              <a:cs typeface="Times New Roman" panose="02020603050405020304" pitchFamily="18" charset="0"/>
            </a:endParaRPr>
          </a:p>
          <a:p>
            <a:pPr marL="395288" lvl="1" indent="-395288" algn="just" eaLnBrk="1" hangingPunct="1">
              <a:buFont typeface="Arial" panose="020B0604020202020204" pitchFamily="34" charset="0"/>
              <a:buChar char="•"/>
            </a:pPr>
            <a:endParaRPr lang="en-US" alt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67699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08D78-3822-4769-86CC-4537BE80CF2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ED842D1-9B42-4735-818F-D89010C90803}"/>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A302AFFD-18A9-4A60-AC2A-D30DFDDBD44E}"/>
              </a:ext>
            </a:extLst>
          </p:cNvPr>
          <p:cNvSpPr>
            <a:spLocks noGrp="1"/>
          </p:cNvSpPr>
          <p:nvPr>
            <p:ph type="sldNum" sz="quarter" idx="12"/>
          </p:nvPr>
        </p:nvSpPr>
        <p:spPr/>
        <p:txBody>
          <a:bodyPr/>
          <a:lstStyle/>
          <a:p>
            <a:fld id="{5EDE6C07-4D23-4B5F-A2CA-6DC542D0D4A5}" type="slidenum">
              <a:rPr lang="en-US" smtClean="0"/>
              <a:t>46</a:t>
            </a:fld>
            <a:endParaRPr lang="en-US"/>
          </a:p>
        </p:txBody>
      </p:sp>
    </p:spTree>
    <p:extLst>
      <p:ext uri="{BB962C8B-B14F-4D97-AF65-F5344CB8AC3E}">
        <p14:creationId xmlns:p14="http://schemas.microsoft.com/office/powerpoint/2010/main" val="20736077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5" name="Picture 4" descr="3-08">
            <a:extLst>
              <a:ext uri="{FF2B5EF4-FFF2-40B4-BE49-F238E27FC236}">
                <a16:creationId xmlns:a16="http://schemas.microsoft.com/office/drawing/2014/main" id="{1F863637-8CF4-4153-BFB1-C069339170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0"/>
            <a:ext cx="5029200" cy="717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a:extLst>
              <a:ext uri="{FF2B5EF4-FFF2-40B4-BE49-F238E27FC236}">
                <a16:creationId xmlns:a16="http://schemas.microsoft.com/office/drawing/2014/main" id="{FD24A992-6B93-488D-A261-5D794CCB1FB5}"/>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21688409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065A5-69C0-4A51-9547-2DEEAC3479B6}"/>
              </a:ext>
            </a:extLst>
          </p:cNvPr>
          <p:cNvSpPr>
            <a:spLocks noGrp="1"/>
          </p:cNvSpPr>
          <p:nvPr>
            <p:ph type="title"/>
          </p:nvPr>
        </p:nvSpPr>
        <p:spPr>
          <a:xfrm>
            <a:off x="492919" y="499533"/>
            <a:ext cx="8079581" cy="1024467"/>
          </a:xfrm>
        </p:spPr>
        <p:txBody>
          <a:bodyPr rtlCol="0">
            <a:normAutofit/>
          </a:bodyPr>
          <a:lstStyle/>
          <a:p>
            <a:pPr eaLnBrk="1" fontAlgn="auto" hangingPunct="1">
              <a:spcAft>
                <a:spcPts val="0"/>
              </a:spcAft>
              <a:defRPr/>
            </a:pPr>
            <a:r>
              <a:rPr lang="en-US" dirty="0"/>
              <a:t>Error Detection</a:t>
            </a:r>
          </a:p>
        </p:txBody>
      </p:sp>
      <p:sp>
        <p:nvSpPr>
          <p:cNvPr id="29699" name="Content Placeholder 2">
            <a:extLst>
              <a:ext uri="{FF2B5EF4-FFF2-40B4-BE49-F238E27FC236}">
                <a16:creationId xmlns:a16="http://schemas.microsoft.com/office/drawing/2014/main" id="{673FBDF2-703A-4647-A632-531710A5A085}"/>
              </a:ext>
            </a:extLst>
          </p:cNvPr>
          <p:cNvSpPr>
            <a:spLocks noGrp="1"/>
          </p:cNvSpPr>
          <p:nvPr>
            <p:ph idx="1"/>
          </p:nvPr>
        </p:nvSpPr>
        <p:spPr>
          <a:xfrm>
            <a:off x="507206" y="1523999"/>
            <a:ext cx="8065294" cy="4235579"/>
          </a:xfrm>
        </p:spPr>
        <p:txBody>
          <a:bodyPr>
            <a:normAutofit/>
          </a:bodyPr>
          <a:lstStyle/>
          <a:p>
            <a:pPr marL="395288" lvl="1" indent="-395288" algn="just" eaLnBrk="1" hangingPunct="1">
              <a:buFont typeface="Arial" panose="020B0604020202020204" pitchFamily="34" charset="0"/>
              <a:buChar char="•"/>
            </a:pPr>
            <a:r>
              <a:rPr lang="en-US" altLang="en-US" sz="2200" dirty="0">
                <a:latin typeface="Times New Roman" panose="02020603050405020304" pitchFamily="18" charset="0"/>
                <a:cs typeface="Times New Roman" panose="02020603050405020304" pitchFamily="18" charset="0"/>
              </a:rPr>
              <a:t>CRC:</a:t>
            </a:r>
          </a:p>
          <a:p>
            <a:pPr marL="395288" lvl="1" indent="-395288" algn="just" eaLnBrk="1" hangingPunct="1">
              <a:buFont typeface="Arial" panose="020B0604020202020204" pitchFamily="34" charset="0"/>
              <a:buChar char="•"/>
            </a:pPr>
            <a:endParaRPr lang="en-US" altLang="en-US" sz="2200" dirty="0">
              <a:latin typeface="Times New Roman" panose="02020603050405020304" pitchFamily="18" charset="0"/>
              <a:cs typeface="Times New Roman" panose="02020603050405020304" pitchFamily="18" charset="0"/>
            </a:endParaRPr>
          </a:p>
          <a:p>
            <a:pPr marL="395288" lvl="1" indent="-395288" algn="just" eaLnBrk="1" hangingPunct="1">
              <a:buFont typeface="Arial" panose="020B0604020202020204" pitchFamily="34" charset="0"/>
              <a:buChar char="•"/>
            </a:pPr>
            <a:endParaRPr lang="en-US" altLang="en-US" sz="1800" dirty="0">
              <a:latin typeface="Times New Roman" panose="02020603050405020304" pitchFamily="18" charset="0"/>
              <a:cs typeface="Times New Roman" panose="02020603050405020304" pitchFamily="18" charset="0"/>
            </a:endParaRPr>
          </a:p>
        </p:txBody>
      </p:sp>
      <p:pic>
        <p:nvPicPr>
          <p:cNvPr id="7170" name="Picture 2" descr="4">
            <a:extLst>
              <a:ext uri="{FF2B5EF4-FFF2-40B4-BE49-F238E27FC236}">
                <a16:creationId xmlns:a16="http://schemas.microsoft.com/office/drawing/2014/main" id="{0AB222C8-126D-4C8F-BE99-B9739F16C6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159" y="1219200"/>
            <a:ext cx="7277100" cy="5762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95530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F482E-C3E7-4529-8118-A09A8E2E17B9}"/>
              </a:ext>
            </a:extLst>
          </p:cNvPr>
          <p:cNvSpPr>
            <a:spLocks noGrp="1"/>
          </p:cNvSpPr>
          <p:nvPr>
            <p:ph type="title"/>
          </p:nvPr>
        </p:nvSpPr>
        <p:spPr>
          <a:xfrm>
            <a:off x="492919" y="499534"/>
            <a:ext cx="8079581" cy="872068"/>
          </a:xfrm>
        </p:spPr>
        <p:txBody>
          <a:bodyPr/>
          <a:lstStyle/>
          <a:p>
            <a:r>
              <a:rPr lang="en-IN" dirty="0"/>
              <a:t>Error Correcting Codes</a:t>
            </a:r>
          </a:p>
        </p:txBody>
      </p:sp>
      <p:sp>
        <p:nvSpPr>
          <p:cNvPr id="3" name="Content Placeholder 2">
            <a:extLst>
              <a:ext uri="{FF2B5EF4-FFF2-40B4-BE49-F238E27FC236}">
                <a16:creationId xmlns:a16="http://schemas.microsoft.com/office/drawing/2014/main" id="{E0EAE673-BEAB-44C9-A08C-65B6CD76155F}"/>
              </a:ext>
            </a:extLst>
          </p:cNvPr>
          <p:cNvSpPr>
            <a:spLocks noGrp="1"/>
          </p:cNvSpPr>
          <p:nvPr>
            <p:ph idx="1"/>
          </p:nvPr>
        </p:nvSpPr>
        <p:spPr>
          <a:xfrm>
            <a:off x="507206" y="1371601"/>
            <a:ext cx="8065294" cy="4387978"/>
          </a:xfrm>
        </p:spPr>
        <p:txBody>
          <a:bodyPr>
            <a:normAutofit fontScale="92500" lnSpcReduction="10000"/>
          </a:bodyPr>
          <a:lstStyle/>
          <a:p>
            <a:r>
              <a:rPr lang="en-IN" dirty="0"/>
              <a:t>Basics:</a:t>
            </a:r>
          </a:p>
          <a:p>
            <a:pPr algn="l"/>
            <a:r>
              <a:rPr lang="en-US" sz="1800" b="0" i="0" u="none" strike="noStrike" baseline="0" dirty="0">
                <a:latin typeface="Times-Roman"/>
              </a:rPr>
              <a:t>All of these codes add redundancy to the information that is sent. </a:t>
            </a:r>
          </a:p>
          <a:p>
            <a:pPr algn="l"/>
            <a:r>
              <a:rPr lang="en-US" sz="1800" b="0" i="0" u="none" strike="noStrike" baseline="0" dirty="0">
                <a:latin typeface="Times-Roman"/>
              </a:rPr>
              <a:t>A frame consists of </a:t>
            </a:r>
            <a:r>
              <a:rPr lang="en-US" sz="1800" b="0" i="1" u="none" strike="noStrike" baseline="0" dirty="0">
                <a:latin typeface="Times-Italic"/>
              </a:rPr>
              <a:t>m </a:t>
            </a:r>
            <a:r>
              <a:rPr lang="en-US" sz="1800" b="0" i="0" u="none" strike="noStrike" baseline="0" dirty="0">
                <a:latin typeface="Times-Roman"/>
              </a:rPr>
              <a:t>data (i.e., message) bits and </a:t>
            </a:r>
            <a:r>
              <a:rPr lang="en-US" sz="1800" b="0" i="1" u="none" strike="noStrike" baseline="0" dirty="0">
                <a:latin typeface="Times-Italic"/>
              </a:rPr>
              <a:t>r </a:t>
            </a:r>
            <a:r>
              <a:rPr lang="en-US" sz="1800" b="0" i="0" u="none" strike="noStrike" baseline="0" dirty="0">
                <a:latin typeface="Times-Roman"/>
              </a:rPr>
              <a:t>redundant (i.e. check) bits.</a:t>
            </a:r>
            <a:endParaRPr lang="en-IN" sz="1800" b="0" i="0" u="none" strike="noStrike" baseline="0" dirty="0">
              <a:latin typeface="Times-Roman"/>
            </a:endParaRPr>
          </a:p>
          <a:p>
            <a:pPr algn="l"/>
            <a:r>
              <a:rPr lang="en-US" sz="1800" b="0" i="0" u="none" strike="noStrike" baseline="0" dirty="0">
                <a:latin typeface="Times-Roman"/>
              </a:rPr>
              <a:t>Let the total length of a block be </a:t>
            </a:r>
            <a:r>
              <a:rPr lang="en-US" sz="1800" b="0" i="1" u="none" strike="noStrike" baseline="0" dirty="0">
                <a:latin typeface="Times-Italic"/>
              </a:rPr>
              <a:t>n </a:t>
            </a:r>
            <a:r>
              <a:rPr lang="en-US" sz="1800" b="0" i="0" u="none" strike="noStrike" baseline="0" dirty="0">
                <a:latin typeface="Times-Roman"/>
              </a:rPr>
              <a:t>(i.e., </a:t>
            </a:r>
            <a:r>
              <a:rPr lang="en-US" sz="1800" b="0" i="1" u="none" strike="noStrike" baseline="0" dirty="0">
                <a:latin typeface="Times-Italic"/>
              </a:rPr>
              <a:t>n </a:t>
            </a:r>
            <a:r>
              <a:rPr lang="en-US" sz="1800" b="0" i="0" u="none" strike="noStrike" baseline="0" dirty="0">
                <a:latin typeface="Symbol" panose="05050102010706020507" pitchFamily="18" charset="2"/>
              </a:rPr>
              <a:t>= </a:t>
            </a:r>
            <a:r>
              <a:rPr lang="en-US" sz="1800" b="0" i="1" u="none" strike="noStrike" baseline="0" dirty="0">
                <a:latin typeface="Times-Italic"/>
              </a:rPr>
              <a:t>m </a:t>
            </a:r>
            <a:r>
              <a:rPr lang="en-US" sz="1800" b="0" i="0" u="none" strike="noStrike" baseline="0" dirty="0">
                <a:latin typeface="Symbol" panose="05050102010706020507" pitchFamily="18" charset="2"/>
              </a:rPr>
              <a:t>+ </a:t>
            </a:r>
            <a:r>
              <a:rPr lang="en-US" sz="1800" b="0" i="1" u="none" strike="noStrike" baseline="0" dirty="0">
                <a:latin typeface="Times-Italic"/>
              </a:rPr>
              <a:t>r</a:t>
            </a:r>
            <a:r>
              <a:rPr lang="en-US" sz="1800" b="0" i="0" u="none" strike="noStrike" baseline="0" dirty="0">
                <a:latin typeface="Times-Roman"/>
              </a:rPr>
              <a:t>), (</a:t>
            </a:r>
            <a:r>
              <a:rPr lang="en-US" sz="1800" b="0" i="1" u="none" strike="noStrike" baseline="0" dirty="0" err="1">
                <a:latin typeface="Times-Italic"/>
              </a:rPr>
              <a:t>n</a:t>
            </a:r>
            <a:r>
              <a:rPr lang="en-US" sz="1800" b="0" i="0" u="none" strike="noStrike" baseline="0" dirty="0" err="1">
                <a:latin typeface="Times-Roman"/>
              </a:rPr>
              <a:t>,</a:t>
            </a:r>
            <a:r>
              <a:rPr lang="en-US" sz="1800" b="0" i="1" u="none" strike="noStrike" baseline="0" dirty="0" err="1">
                <a:latin typeface="Times-Italic"/>
              </a:rPr>
              <a:t>m</a:t>
            </a:r>
            <a:r>
              <a:rPr lang="en-US" sz="1800" b="0" i="0" u="none" strike="noStrike" baseline="0" dirty="0">
                <a:latin typeface="Times-Roman"/>
              </a:rPr>
              <a:t>) code. </a:t>
            </a:r>
          </a:p>
          <a:p>
            <a:pPr algn="l"/>
            <a:r>
              <a:rPr lang="en-US" sz="1800" b="0" i="0" u="none" strike="noStrike" baseline="0" dirty="0">
                <a:latin typeface="Times-Roman"/>
              </a:rPr>
              <a:t>An </a:t>
            </a:r>
            <a:r>
              <a:rPr lang="en-US" sz="1800" b="0" i="1" u="none" strike="noStrike" baseline="0" dirty="0">
                <a:latin typeface="Times-Italic"/>
              </a:rPr>
              <a:t>n</a:t>
            </a:r>
            <a:r>
              <a:rPr lang="en-US" sz="1800" b="0" i="0" u="none" strike="noStrike" baseline="0" dirty="0">
                <a:latin typeface="Times-Roman"/>
              </a:rPr>
              <a:t>-bit unit containing data and check bits is referred to as an </a:t>
            </a:r>
            <a:r>
              <a:rPr lang="en-US" sz="1800" b="0" i="1" u="none" strike="noStrike" baseline="0" dirty="0">
                <a:latin typeface="Times-Italic"/>
              </a:rPr>
              <a:t>n </a:t>
            </a:r>
            <a:r>
              <a:rPr lang="en-US" sz="1800" b="0" i="0" u="none" strike="noStrike" baseline="0" dirty="0">
                <a:latin typeface="Times-Roman"/>
              </a:rPr>
              <a:t>bit</a:t>
            </a:r>
            <a:r>
              <a:rPr lang="en-US" sz="1800" dirty="0">
                <a:latin typeface="Times-Roman"/>
              </a:rPr>
              <a:t> </a:t>
            </a:r>
            <a:r>
              <a:rPr lang="en-IN" sz="1800" b="1" i="0" u="none" strike="noStrike" baseline="0" dirty="0">
                <a:latin typeface="Times-Bold"/>
              </a:rPr>
              <a:t>codeword</a:t>
            </a:r>
            <a:r>
              <a:rPr lang="en-IN" sz="1800" b="0" i="0" u="none" strike="noStrike" baseline="0" dirty="0">
                <a:latin typeface="Times-Roman"/>
              </a:rPr>
              <a:t>.</a:t>
            </a:r>
          </a:p>
          <a:p>
            <a:pPr algn="l"/>
            <a:r>
              <a:rPr lang="en-US" sz="1800" b="0" i="0" u="none" strike="noStrike" baseline="0" dirty="0">
                <a:latin typeface="Times-Roman"/>
              </a:rPr>
              <a:t>Given any two codewords say, 10001001 and 10110001—</a:t>
            </a:r>
          </a:p>
          <a:p>
            <a:pPr algn="l"/>
            <a:r>
              <a:rPr lang="en-US" sz="1800" b="0" i="0" u="none" strike="noStrike" baseline="0" dirty="0">
                <a:latin typeface="Times-Roman"/>
              </a:rPr>
              <a:t>it is possible to determine how many</a:t>
            </a:r>
            <a:r>
              <a:rPr lang="en-IN" sz="1800" dirty="0">
                <a:latin typeface="Times-Roman"/>
              </a:rPr>
              <a:t> </a:t>
            </a:r>
            <a:r>
              <a:rPr lang="en-US" sz="1800" b="0" i="0" u="none" strike="noStrike" baseline="0" dirty="0">
                <a:latin typeface="Times-Roman"/>
              </a:rPr>
              <a:t>corresponding bits differ. In this case, 3 bits differ. To determine how many bits differ, just XOR the two codewords and count the number of 1 bits in the result.</a:t>
            </a:r>
          </a:p>
          <a:p>
            <a:pPr algn="l"/>
            <a:r>
              <a:rPr lang="en-IN" sz="1800" b="0" i="0" u="none" strike="noStrike" baseline="0" dirty="0">
                <a:latin typeface="Times-Roman"/>
              </a:rPr>
              <a:t>For example:</a:t>
            </a:r>
          </a:p>
          <a:p>
            <a:pPr algn="l"/>
            <a:r>
              <a:rPr lang="en-IN" sz="1800" b="0" i="0" u="none" strike="noStrike" baseline="0" dirty="0">
                <a:latin typeface="Helvetica" panose="020B0604020202020204" pitchFamily="34" charset="0"/>
              </a:rPr>
              <a:t>10001001</a:t>
            </a:r>
          </a:p>
          <a:p>
            <a:pPr algn="l"/>
            <a:r>
              <a:rPr lang="en-IN" sz="1800" b="0" i="0" u="none" strike="noStrike" baseline="0" dirty="0">
                <a:latin typeface="Helvetica" panose="020B0604020202020204" pitchFamily="34" charset="0"/>
              </a:rPr>
              <a:t>10110001</a:t>
            </a:r>
          </a:p>
          <a:p>
            <a:pPr algn="l"/>
            <a:r>
              <a:rPr lang="en-IN" sz="1800" b="0" i="0" u="none" strike="noStrike" baseline="0" dirty="0">
                <a:latin typeface="Helvetica" panose="020B0604020202020204" pitchFamily="34" charset="0"/>
              </a:rPr>
              <a:t>00111000</a:t>
            </a:r>
            <a:endParaRPr lang="en-IN" dirty="0"/>
          </a:p>
          <a:p>
            <a:endParaRPr lang="en-IN" dirty="0"/>
          </a:p>
        </p:txBody>
      </p:sp>
      <p:sp>
        <p:nvSpPr>
          <p:cNvPr id="4" name="Slide Number Placeholder 3">
            <a:extLst>
              <a:ext uri="{FF2B5EF4-FFF2-40B4-BE49-F238E27FC236}">
                <a16:creationId xmlns:a16="http://schemas.microsoft.com/office/drawing/2014/main" id="{30440F68-7514-4358-957C-47ECCFB53945}"/>
              </a:ext>
            </a:extLst>
          </p:cNvPr>
          <p:cNvSpPr>
            <a:spLocks noGrp="1"/>
          </p:cNvSpPr>
          <p:nvPr>
            <p:ph type="sldNum" sz="quarter" idx="12"/>
          </p:nvPr>
        </p:nvSpPr>
        <p:spPr/>
        <p:txBody>
          <a:bodyPr/>
          <a:lstStyle/>
          <a:p>
            <a:fld id="{5EDE6C07-4D23-4B5F-A2CA-6DC542D0D4A5}" type="slidenum">
              <a:rPr lang="en-US" smtClean="0"/>
              <a:t>49</a:t>
            </a:fld>
            <a:endParaRPr lang="en-US"/>
          </a:p>
        </p:txBody>
      </p:sp>
    </p:spTree>
    <p:extLst>
      <p:ext uri="{BB962C8B-B14F-4D97-AF65-F5344CB8AC3E}">
        <p14:creationId xmlns:p14="http://schemas.microsoft.com/office/powerpoint/2010/main" val="601024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0E4A7EDB-EE42-4D2A-956C-0F7D2F792F8A}"/>
              </a:ext>
            </a:extLst>
          </p:cNvPr>
          <p:cNvSpPr>
            <a:spLocks noGrp="1"/>
          </p:cNvSpPr>
          <p:nvPr>
            <p:ph type="title"/>
          </p:nvPr>
        </p:nvSpPr>
        <p:spPr>
          <a:xfrm>
            <a:off x="492919" y="499533"/>
            <a:ext cx="8079581" cy="795867"/>
          </a:xfrm>
        </p:spPr>
        <p:txBody>
          <a:bodyPr>
            <a:normAutofit fontScale="90000"/>
          </a:bodyPr>
          <a:lstStyle/>
          <a:p>
            <a:pPr eaLnBrk="1" hangingPunct="1"/>
            <a:r>
              <a:rPr lang="en-US" altLang="en-US" dirty="0"/>
              <a:t>Data Link Layer Goals/design issues</a:t>
            </a:r>
          </a:p>
        </p:txBody>
      </p:sp>
      <p:sp>
        <p:nvSpPr>
          <p:cNvPr id="3075" name="Content Placeholder 2">
            <a:extLst>
              <a:ext uri="{FF2B5EF4-FFF2-40B4-BE49-F238E27FC236}">
                <a16:creationId xmlns:a16="http://schemas.microsoft.com/office/drawing/2014/main" id="{1D5F65DB-881B-4926-B1FA-05B731D808F1}"/>
              </a:ext>
            </a:extLst>
          </p:cNvPr>
          <p:cNvSpPr>
            <a:spLocks noGrp="1"/>
          </p:cNvSpPr>
          <p:nvPr>
            <p:ph idx="1"/>
          </p:nvPr>
        </p:nvSpPr>
        <p:spPr>
          <a:xfrm>
            <a:off x="153988" y="1468438"/>
            <a:ext cx="8680450" cy="4867275"/>
          </a:xfrm>
        </p:spPr>
        <p:txBody>
          <a:bodyPr/>
          <a:lstStyle/>
          <a:p>
            <a:pPr eaLnBrk="1" hangingPunct="1"/>
            <a:r>
              <a:rPr lang="en-US" altLang="en-US" sz="2800" dirty="0"/>
              <a:t>Providing a well-defined service interface to the network layer.</a:t>
            </a:r>
          </a:p>
          <a:p>
            <a:pPr eaLnBrk="1" hangingPunct="1"/>
            <a:endParaRPr lang="en-US" altLang="en-US" sz="2800" dirty="0"/>
          </a:p>
          <a:p>
            <a:pPr eaLnBrk="1" hangingPunct="1"/>
            <a:r>
              <a:rPr lang="en-US" altLang="en-US" sz="2800" dirty="0"/>
              <a:t>Dealing with transmission errors.</a:t>
            </a:r>
          </a:p>
          <a:p>
            <a:pPr eaLnBrk="1" hangingPunct="1"/>
            <a:endParaRPr lang="en-US" altLang="en-US" sz="2800" dirty="0"/>
          </a:p>
          <a:p>
            <a:pPr eaLnBrk="1" hangingPunct="1"/>
            <a:r>
              <a:rPr lang="en-US" altLang="en-US" sz="2800" dirty="0"/>
              <a:t>Regulating the flow of data so that slow receivers are not swamped by fast senders.</a:t>
            </a:r>
          </a:p>
          <a:p>
            <a:pPr eaLnBrk="1" hangingPunct="1"/>
            <a:endParaRPr lang="en-US" altLang="en-US" sz="2500" dirty="0">
              <a:cs typeface="Times New Roman" panose="02020603050405020304"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6ADE482F-841E-4020-9BDD-9722A17BF103}"/>
              </a:ext>
            </a:extLst>
          </p:cNvPr>
          <p:cNvSpPr>
            <a:spLocks noGrp="1"/>
          </p:cNvSpPr>
          <p:nvPr>
            <p:ph type="title"/>
          </p:nvPr>
        </p:nvSpPr>
        <p:spPr>
          <a:xfrm>
            <a:off x="492919" y="499533"/>
            <a:ext cx="8079581" cy="948267"/>
          </a:xfrm>
        </p:spPr>
        <p:txBody>
          <a:bodyPr>
            <a:normAutofit fontScale="90000"/>
          </a:bodyPr>
          <a:lstStyle/>
          <a:p>
            <a:pPr eaLnBrk="1" hangingPunct="1"/>
            <a:r>
              <a:rPr lang="en-US" altLang="en-US" dirty="0"/>
              <a:t>Error Correction : Hamming Codes</a:t>
            </a:r>
          </a:p>
        </p:txBody>
      </p:sp>
      <p:sp>
        <p:nvSpPr>
          <p:cNvPr id="3" name="Content Placeholder 2">
            <a:extLst>
              <a:ext uri="{FF2B5EF4-FFF2-40B4-BE49-F238E27FC236}">
                <a16:creationId xmlns:a16="http://schemas.microsoft.com/office/drawing/2014/main" id="{FA75102F-AAB6-4446-94FC-195F47BDF6AD}"/>
              </a:ext>
            </a:extLst>
          </p:cNvPr>
          <p:cNvSpPr>
            <a:spLocks noGrp="1"/>
          </p:cNvSpPr>
          <p:nvPr>
            <p:ph idx="1"/>
          </p:nvPr>
        </p:nvSpPr>
        <p:spPr>
          <a:xfrm>
            <a:off x="507206" y="1600201"/>
            <a:ext cx="8065294" cy="4159378"/>
          </a:xfrm>
        </p:spPr>
        <p:txBody>
          <a:bodyPr rtlCol="0">
            <a:normAutofit fontScale="92500" lnSpcReduction="10000"/>
          </a:bodyPr>
          <a:lstStyle/>
          <a:p>
            <a:pPr algn="l"/>
            <a:r>
              <a:rPr lang="en-US" sz="2400" b="0" i="0" u="none" strike="noStrike" baseline="0" dirty="0">
                <a:latin typeface="Times-Roman"/>
              </a:rPr>
              <a:t>Given any two codewords say, 10001001 and 10110001—</a:t>
            </a:r>
          </a:p>
          <a:p>
            <a:pPr algn="l"/>
            <a:r>
              <a:rPr lang="en-US" sz="2400" b="0" i="0" u="none" strike="noStrike" baseline="0" dirty="0">
                <a:latin typeface="Times-Roman"/>
              </a:rPr>
              <a:t>it is possible to determine how many</a:t>
            </a:r>
            <a:r>
              <a:rPr lang="en-IN" sz="2400" dirty="0">
                <a:latin typeface="Times-Roman"/>
              </a:rPr>
              <a:t> </a:t>
            </a:r>
            <a:r>
              <a:rPr lang="en-US" sz="2400" b="0" i="0" u="none" strike="noStrike" baseline="0" dirty="0">
                <a:latin typeface="Times-Roman"/>
              </a:rPr>
              <a:t>corresponding bits differ. In this case, 3 bits differ. To determine how many bits differ, just XOR the two codewords and count the number of 1 bits in the result.</a:t>
            </a:r>
          </a:p>
          <a:p>
            <a:pPr marL="395288" lvl="1" indent="-395288" algn="just" eaLnBrk="1" fontAlgn="auto" hangingPunct="1">
              <a:spcAft>
                <a:spcPts val="0"/>
              </a:spcAft>
              <a:buFont typeface="Arial" panose="020B0604020202020204" pitchFamily="34" charset="0"/>
              <a:buNone/>
              <a:defRPr/>
            </a:pPr>
            <a:endParaRPr lang="en-US" dirty="0">
              <a:latin typeface="Times New Roman" pitchFamily="18" charset="0"/>
              <a:cs typeface="Times New Roman" pitchFamily="18" charset="0"/>
            </a:endParaRPr>
          </a:p>
          <a:p>
            <a:pPr marL="395288" lvl="1" indent="-395288" algn="just" eaLnBrk="1" fontAlgn="auto" hangingPunct="1">
              <a:spcAft>
                <a:spcPts val="0"/>
              </a:spcAft>
              <a:buFont typeface="Arial" panose="020B0604020202020204" pitchFamily="34" charset="0"/>
              <a:buNone/>
              <a:defRPr/>
            </a:pPr>
            <a:r>
              <a:rPr lang="en-US" dirty="0">
                <a:latin typeface="Times New Roman" pitchFamily="18" charset="0"/>
                <a:cs typeface="Times New Roman" pitchFamily="18" charset="0"/>
              </a:rPr>
              <a:t>				10001001</a:t>
            </a:r>
          </a:p>
          <a:p>
            <a:pPr marL="395288" lvl="1" indent="-395288" algn="just" eaLnBrk="1" fontAlgn="auto" hangingPunct="1">
              <a:spcAft>
                <a:spcPts val="0"/>
              </a:spcAft>
              <a:buFont typeface="Arial" panose="020B0604020202020204" pitchFamily="34" charset="0"/>
              <a:buNone/>
              <a:defRPr/>
            </a:pPr>
            <a:r>
              <a:rPr lang="en-US" dirty="0">
                <a:latin typeface="Times New Roman" pitchFamily="18" charset="0"/>
                <a:cs typeface="Times New Roman" pitchFamily="18" charset="0"/>
              </a:rPr>
              <a:t>				10110001</a:t>
            </a:r>
          </a:p>
          <a:p>
            <a:pPr marL="395288" lvl="1" indent="-395288" algn="just" eaLnBrk="1" fontAlgn="auto" hangingPunct="1">
              <a:spcAft>
                <a:spcPts val="0"/>
              </a:spcAft>
              <a:buFont typeface="Arial" panose="020B0604020202020204" pitchFamily="34" charset="0"/>
              <a:buNone/>
              <a:defRPr/>
            </a:pPr>
            <a:r>
              <a:rPr lang="en-US" dirty="0">
                <a:latin typeface="Times New Roman" pitchFamily="18" charset="0"/>
                <a:cs typeface="Times New Roman" pitchFamily="18" charset="0"/>
              </a:rPr>
              <a:t>				00111000</a:t>
            </a:r>
          </a:p>
          <a:p>
            <a:pPr marL="395288" lvl="1" indent="-395288" algn="just" eaLnBrk="1" fontAlgn="auto" hangingPunct="1">
              <a:spcAft>
                <a:spcPts val="0"/>
              </a:spcAft>
              <a:buFont typeface="Arial" panose="020B0604020202020204" pitchFamily="34" charset="0"/>
              <a:buChar char="•"/>
              <a:defRPr/>
            </a:pPr>
            <a:r>
              <a:rPr lang="en-US" dirty="0">
                <a:latin typeface="Times New Roman" pitchFamily="18" charset="0"/>
                <a:cs typeface="Times New Roman" pitchFamily="18" charset="0"/>
              </a:rPr>
              <a:t>The number of bit positions in which two code words differ is called the Hamming distance (Hamming, 1950). </a:t>
            </a:r>
          </a:p>
          <a:p>
            <a:pPr marL="395288" lvl="1" indent="-395288" algn="just" eaLnBrk="1" fontAlgn="auto" hangingPunct="1">
              <a:spcAft>
                <a:spcPts val="0"/>
              </a:spcAft>
              <a:buFont typeface="Arial" panose="020B0604020202020204" pitchFamily="34" charset="0"/>
              <a:buChar char="•"/>
              <a:defRPr/>
            </a:pPr>
            <a:endParaRPr lang="en-US" dirty="0">
              <a:latin typeface="Times New Roman" pitchFamily="18" charset="0"/>
              <a:cs typeface="Times New Roman" pitchFamily="18" charset="0"/>
            </a:endParaRPr>
          </a:p>
          <a:p>
            <a:pPr marL="395288" lvl="1" indent="-395288" algn="just" eaLnBrk="1" fontAlgn="auto" hangingPunct="1">
              <a:spcAft>
                <a:spcPts val="0"/>
              </a:spcAft>
              <a:buFont typeface="Arial" panose="020B0604020202020204" pitchFamily="34" charset="0"/>
              <a:buChar char="•"/>
              <a:defRPr/>
            </a:pPr>
            <a:r>
              <a:rPr lang="en-US" dirty="0">
                <a:latin typeface="Times New Roman" pitchFamily="18" charset="0"/>
                <a:cs typeface="Times New Roman" pitchFamily="18" charset="0"/>
              </a:rPr>
              <a:t>If two code words are a Hamming distance d apart, it will require d single-bit errors to convert one into the other.</a:t>
            </a:r>
          </a:p>
          <a:p>
            <a:pPr marL="395288" lvl="1" indent="-395288" algn="just" eaLnBrk="1" fontAlgn="auto" hangingPunct="1">
              <a:spcAft>
                <a:spcPts val="0"/>
              </a:spcAft>
              <a:buFont typeface="Arial" panose="020B0604020202020204" pitchFamily="34" charset="0"/>
              <a:buChar char="•"/>
              <a:defRPr/>
            </a:pPr>
            <a:endParaRPr lang="en-US" sz="1800" dirty="0">
              <a:latin typeface="Times New Roman" pitchFamily="18" charset="0"/>
              <a:cs typeface="Times New Roman" pitchFamily="18" charset="0"/>
            </a:endParaRPr>
          </a:p>
        </p:txBody>
      </p:sp>
      <p:cxnSp>
        <p:nvCxnSpPr>
          <p:cNvPr id="5" name="Straight Connector 4">
            <a:extLst>
              <a:ext uri="{FF2B5EF4-FFF2-40B4-BE49-F238E27FC236}">
                <a16:creationId xmlns:a16="http://schemas.microsoft.com/office/drawing/2014/main" id="{192621BF-BE58-448B-BAF4-6987125385D1}"/>
              </a:ext>
            </a:extLst>
          </p:cNvPr>
          <p:cNvCxnSpPr/>
          <p:nvPr/>
        </p:nvCxnSpPr>
        <p:spPr>
          <a:xfrm>
            <a:off x="3276600" y="3808412"/>
            <a:ext cx="1143000" cy="15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08772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B57A38DD-B3DC-41C8-BA43-C193BF3207B4}"/>
              </a:ext>
            </a:extLst>
          </p:cNvPr>
          <p:cNvSpPr>
            <a:spLocks noGrp="1"/>
          </p:cNvSpPr>
          <p:nvPr>
            <p:ph type="title"/>
          </p:nvPr>
        </p:nvSpPr>
        <p:spPr/>
        <p:txBody>
          <a:bodyPr/>
          <a:lstStyle/>
          <a:p>
            <a:pPr eaLnBrk="1" hangingPunct="1"/>
            <a:r>
              <a:rPr lang="en-US" altLang="en-US"/>
              <a:t>Error Correction </a:t>
            </a:r>
          </a:p>
        </p:txBody>
      </p:sp>
      <p:sp>
        <p:nvSpPr>
          <p:cNvPr id="31747" name="Content Placeholder 2">
            <a:extLst>
              <a:ext uri="{FF2B5EF4-FFF2-40B4-BE49-F238E27FC236}">
                <a16:creationId xmlns:a16="http://schemas.microsoft.com/office/drawing/2014/main" id="{C5E4C3B2-C8D0-4FB6-AAE9-CB7C995BEE19}"/>
              </a:ext>
            </a:extLst>
          </p:cNvPr>
          <p:cNvSpPr>
            <a:spLocks noGrp="1"/>
          </p:cNvSpPr>
          <p:nvPr>
            <p:ph idx="1"/>
          </p:nvPr>
        </p:nvSpPr>
        <p:spPr/>
        <p:txBody>
          <a:bodyPr/>
          <a:lstStyle/>
          <a:p>
            <a:pPr marL="395288" lvl="1" indent="-395288" algn="just" eaLnBrk="1" hangingPunct="1">
              <a:buFont typeface="Arial" panose="020B0604020202020204" pitchFamily="34" charset="0"/>
              <a:buChar char="•"/>
            </a:pPr>
            <a:r>
              <a:rPr lang="en-US" altLang="en-US" sz="2200" dirty="0">
                <a:latin typeface="Times New Roman" panose="02020603050405020304" pitchFamily="18" charset="0"/>
                <a:cs typeface="Times New Roman" panose="02020603050405020304" pitchFamily="18" charset="0"/>
              </a:rPr>
              <a:t>In most data transmission applications, all 2</a:t>
            </a:r>
            <a:r>
              <a:rPr lang="en-US" altLang="en-US" sz="2200" baseline="30000" dirty="0">
                <a:latin typeface="Times New Roman" panose="02020603050405020304" pitchFamily="18" charset="0"/>
                <a:cs typeface="Times New Roman" panose="02020603050405020304" pitchFamily="18" charset="0"/>
              </a:rPr>
              <a:t>m</a:t>
            </a:r>
            <a:r>
              <a:rPr lang="en-US" altLang="en-US" sz="2200" dirty="0">
                <a:latin typeface="Times New Roman" panose="02020603050405020304" pitchFamily="18" charset="0"/>
                <a:cs typeface="Times New Roman" panose="02020603050405020304" pitchFamily="18" charset="0"/>
              </a:rPr>
              <a:t> possible data messages are legal, but due to the way the check bits are computed, not all of the 2</a:t>
            </a:r>
            <a:r>
              <a:rPr lang="en-US" altLang="en-US" sz="2200" baseline="30000" dirty="0">
                <a:latin typeface="Times New Roman" panose="02020603050405020304" pitchFamily="18" charset="0"/>
                <a:cs typeface="Times New Roman" panose="02020603050405020304" pitchFamily="18" charset="0"/>
              </a:rPr>
              <a:t>n</a:t>
            </a:r>
            <a:r>
              <a:rPr lang="en-US" altLang="en-US" sz="2200" dirty="0">
                <a:latin typeface="Times New Roman" panose="02020603050405020304" pitchFamily="18" charset="0"/>
                <a:cs typeface="Times New Roman" panose="02020603050405020304" pitchFamily="18" charset="0"/>
              </a:rPr>
              <a:t> possible code words are used.</a:t>
            </a:r>
          </a:p>
          <a:p>
            <a:pPr marL="395288" lvl="1" indent="-395288" algn="just" eaLnBrk="1" hangingPunct="1">
              <a:buFont typeface="Arial" panose="020B0604020202020204" pitchFamily="34" charset="0"/>
              <a:buChar char="•"/>
            </a:pPr>
            <a:endParaRPr lang="en-US" altLang="en-US" sz="2200" dirty="0">
              <a:latin typeface="Times New Roman" panose="02020603050405020304" pitchFamily="18" charset="0"/>
              <a:cs typeface="Times New Roman" panose="02020603050405020304" pitchFamily="18" charset="0"/>
            </a:endParaRPr>
          </a:p>
          <a:p>
            <a:pPr algn="l"/>
            <a:r>
              <a:rPr lang="en-US" sz="2200" dirty="0">
                <a:latin typeface="Times New Roman" panose="02020603050405020304" pitchFamily="18" charset="0"/>
                <a:cs typeface="Times New Roman" panose="02020603050405020304" pitchFamily="18" charset="0"/>
              </a:rPr>
              <a:t>The error-detecting and error-correcting properties of a block code depend on </a:t>
            </a:r>
            <a:r>
              <a:rPr lang="en-IN" sz="2200" dirty="0">
                <a:latin typeface="Times New Roman" panose="02020603050405020304" pitchFamily="18" charset="0"/>
                <a:cs typeface="Times New Roman" panose="02020603050405020304" pitchFamily="18" charset="0"/>
              </a:rPr>
              <a:t>its Hamming distance.</a:t>
            </a:r>
          </a:p>
          <a:p>
            <a:pPr algn="l"/>
            <a:endParaRPr lang="en-US" altLang="en-US" sz="2200" dirty="0">
              <a:latin typeface="Times New Roman" panose="02020603050405020304" pitchFamily="18" charset="0"/>
              <a:cs typeface="Times New Roman" panose="02020603050405020304" pitchFamily="18" charset="0"/>
            </a:endParaRPr>
          </a:p>
          <a:p>
            <a:pPr marL="395288" lvl="1" indent="-395288" algn="just" eaLnBrk="1" hangingPunct="1">
              <a:buFont typeface="Arial" panose="020B0604020202020204" pitchFamily="34" charset="0"/>
              <a:buChar char="•"/>
            </a:pPr>
            <a:r>
              <a:rPr lang="en-US" altLang="en-US" sz="2200" dirty="0">
                <a:latin typeface="Times New Roman" panose="02020603050405020304" pitchFamily="18" charset="0"/>
                <a:cs typeface="Times New Roman" panose="02020603050405020304" pitchFamily="18" charset="0"/>
              </a:rPr>
              <a:t>To detect d errors requires distance d+1 code </a:t>
            </a:r>
          </a:p>
          <a:p>
            <a:pPr marL="395288" lvl="1" indent="-395288" algn="just" eaLnBrk="1" hangingPunct="1">
              <a:buFont typeface="Arial" panose="020B0604020202020204" pitchFamily="34" charset="0"/>
              <a:buChar char="•"/>
            </a:pPr>
            <a:r>
              <a:rPr lang="en-US" altLang="en-US" sz="2200" dirty="0">
                <a:latin typeface="Times New Roman" panose="02020603050405020304" pitchFamily="18" charset="0"/>
                <a:cs typeface="Times New Roman" panose="02020603050405020304" pitchFamily="18" charset="0"/>
              </a:rPr>
              <a:t>To correct d errors requires a distance 2d+1 code </a:t>
            </a:r>
          </a:p>
          <a:p>
            <a:pPr marL="395288" lvl="1" indent="-395288" algn="just" eaLnBrk="1" hangingPunct="1">
              <a:buFont typeface="Arial" panose="020B0604020202020204" pitchFamily="34" charset="0"/>
              <a:buNone/>
            </a:pPr>
            <a:endParaRPr lang="en-US" alt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93432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2E6BF085-59F9-4F0C-A606-6855B12CBE44}"/>
              </a:ext>
            </a:extLst>
          </p:cNvPr>
          <p:cNvSpPr>
            <a:spLocks noGrp="1"/>
          </p:cNvSpPr>
          <p:nvPr>
            <p:ph type="title"/>
          </p:nvPr>
        </p:nvSpPr>
        <p:spPr/>
        <p:txBody>
          <a:bodyPr/>
          <a:lstStyle/>
          <a:p>
            <a:pPr eaLnBrk="1" hangingPunct="1"/>
            <a:r>
              <a:rPr lang="en-US" altLang="en-US"/>
              <a:t>Error Correction </a:t>
            </a:r>
          </a:p>
        </p:txBody>
      </p:sp>
      <p:sp>
        <p:nvSpPr>
          <p:cNvPr id="32771" name="Content Placeholder 2">
            <a:extLst>
              <a:ext uri="{FF2B5EF4-FFF2-40B4-BE49-F238E27FC236}">
                <a16:creationId xmlns:a16="http://schemas.microsoft.com/office/drawing/2014/main" id="{6CE85FBD-13F7-4CFB-87E0-ED617E345F69}"/>
              </a:ext>
            </a:extLst>
          </p:cNvPr>
          <p:cNvSpPr>
            <a:spLocks noGrp="1"/>
          </p:cNvSpPr>
          <p:nvPr>
            <p:ph idx="1"/>
          </p:nvPr>
        </p:nvSpPr>
        <p:spPr>
          <a:xfrm>
            <a:off x="492919" y="1676400"/>
            <a:ext cx="8065294" cy="4419599"/>
          </a:xfrm>
        </p:spPr>
        <p:txBody>
          <a:bodyPr/>
          <a:lstStyle/>
          <a:p>
            <a:pPr marL="0" lvl="1" indent="0" algn="just" eaLnBrk="1" hangingPunct="1">
              <a:buNone/>
            </a:pPr>
            <a:r>
              <a:rPr lang="en-US" altLang="en-US" dirty="0">
                <a:latin typeface="Times New Roman" panose="02020603050405020304" pitchFamily="18" charset="0"/>
                <a:cs typeface="Times New Roman" panose="02020603050405020304" pitchFamily="18" charset="0"/>
              </a:rPr>
              <a:t>At sender end:</a:t>
            </a:r>
            <a:endParaRPr lang="en-US" altLang="en-US" sz="2400" dirty="0">
              <a:latin typeface="Times New Roman" panose="02020603050405020304" pitchFamily="18" charset="0"/>
              <a:cs typeface="Times New Roman" panose="02020603050405020304" pitchFamily="18" charset="0"/>
            </a:endParaRPr>
          </a:p>
          <a:p>
            <a:pPr marL="395288" lvl="1" indent="-395288" algn="just" eaLnBrk="1" hangingPunct="1">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1. calculate the no. of redundant bits</a:t>
            </a:r>
          </a:p>
          <a:p>
            <a:pPr marL="395288" lvl="1" indent="-395288" algn="just" eaLnBrk="1" hangingPunct="1">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2. Determine the position of the redundant bits</a:t>
            </a:r>
          </a:p>
          <a:p>
            <a:pPr marL="395288" lvl="1" indent="-395288" algn="just" eaLnBrk="1" hangingPunct="1">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3. Calculate the values of the redundant bits</a:t>
            </a:r>
            <a:endParaRPr lang="en-US" altLang="en-US" sz="2400" dirty="0">
              <a:latin typeface="Times New Roman" panose="02020603050405020304" pitchFamily="18" charset="0"/>
              <a:cs typeface="Times New Roman" panose="02020603050405020304" pitchFamily="18" charset="0"/>
            </a:endParaRPr>
          </a:p>
          <a:p>
            <a:pPr marL="395288" lvl="1" indent="-395288" algn="just" eaLnBrk="1" hangingPunct="1">
              <a:buFont typeface="Arial" panose="020B0604020202020204" pitchFamily="34" charset="0"/>
              <a:buChar char="•"/>
            </a:pPr>
            <a:endParaRPr lang="en-US" altLang="en-US" sz="2200" dirty="0">
              <a:latin typeface="Times New Roman" panose="02020603050405020304" pitchFamily="18" charset="0"/>
              <a:cs typeface="Times New Roman" panose="02020603050405020304" pitchFamily="18" charset="0"/>
            </a:endParaRPr>
          </a:p>
          <a:p>
            <a:pPr marL="0" lvl="1" indent="0" algn="just" eaLnBrk="1" hangingPunct="1">
              <a:buNone/>
            </a:pPr>
            <a:r>
              <a:rPr lang="en-US" altLang="en-US" sz="2000" dirty="0">
                <a:latin typeface="Times New Roman" panose="02020603050405020304" pitchFamily="18" charset="0"/>
                <a:cs typeface="Times New Roman" panose="02020603050405020304" pitchFamily="18" charset="0"/>
              </a:rPr>
              <a:t>At receiver end:</a:t>
            </a:r>
          </a:p>
          <a:p>
            <a:pPr marL="395288" lvl="1" indent="-395288" algn="just" eaLnBrk="1" hangingPunct="1">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1. calculate the no. of redundant bits</a:t>
            </a:r>
          </a:p>
          <a:p>
            <a:pPr marL="395288" lvl="1" indent="-395288" algn="just" eaLnBrk="1" hangingPunct="1">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2. Determine the position of the redundant bits</a:t>
            </a:r>
          </a:p>
          <a:p>
            <a:pPr marL="395288" lvl="1" indent="-395288" algn="just" eaLnBrk="1" hangingPunct="1">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3. parity checking</a:t>
            </a:r>
          </a:p>
          <a:p>
            <a:pPr marL="395288" lvl="1" indent="-395288" algn="just" eaLnBrk="1" hangingPunct="1">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4. error detection or correction</a:t>
            </a:r>
          </a:p>
          <a:p>
            <a:pPr marL="395288" lvl="1" indent="-395288" algn="just" eaLnBrk="1" hangingPunct="1">
              <a:buFont typeface="Arial" panose="020B0604020202020204" pitchFamily="34" charset="0"/>
              <a:buChar char="•"/>
            </a:pPr>
            <a:endParaRPr lang="en-US" altLang="en-US"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2E6BF085-59F9-4F0C-A606-6855B12CBE44}"/>
              </a:ext>
            </a:extLst>
          </p:cNvPr>
          <p:cNvSpPr>
            <a:spLocks noGrp="1"/>
          </p:cNvSpPr>
          <p:nvPr>
            <p:ph type="title"/>
          </p:nvPr>
        </p:nvSpPr>
        <p:spPr/>
        <p:txBody>
          <a:bodyPr/>
          <a:lstStyle/>
          <a:p>
            <a:pPr eaLnBrk="1" hangingPunct="1"/>
            <a:r>
              <a:rPr lang="en-US" altLang="en-US"/>
              <a:t>Error Correction </a:t>
            </a:r>
          </a:p>
        </p:txBody>
      </p:sp>
      <p:sp>
        <p:nvSpPr>
          <p:cNvPr id="32771" name="Content Placeholder 2">
            <a:extLst>
              <a:ext uri="{FF2B5EF4-FFF2-40B4-BE49-F238E27FC236}">
                <a16:creationId xmlns:a16="http://schemas.microsoft.com/office/drawing/2014/main" id="{6CE85FBD-13F7-4CFB-87E0-ED617E345F69}"/>
              </a:ext>
            </a:extLst>
          </p:cNvPr>
          <p:cNvSpPr>
            <a:spLocks noGrp="1"/>
          </p:cNvSpPr>
          <p:nvPr>
            <p:ph idx="1"/>
          </p:nvPr>
        </p:nvSpPr>
        <p:spPr>
          <a:xfrm>
            <a:off x="507206" y="1524000"/>
            <a:ext cx="8065294" cy="4419599"/>
          </a:xfrm>
        </p:spPr>
        <p:txBody>
          <a:bodyPr>
            <a:normAutofit lnSpcReduction="10000"/>
          </a:bodyPr>
          <a:lstStyle/>
          <a:p>
            <a:pPr marL="0" lvl="1" indent="0" algn="just" eaLnBrk="1" hangingPunct="1">
              <a:buNone/>
            </a:pPr>
            <a:r>
              <a:rPr lang="en-US" altLang="en-US" dirty="0">
                <a:latin typeface="Times New Roman" panose="02020603050405020304" pitchFamily="18" charset="0"/>
                <a:cs typeface="Times New Roman" panose="02020603050405020304" pitchFamily="18" charset="0"/>
              </a:rPr>
              <a:t>At sender end:</a:t>
            </a:r>
            <a:endParaRPr lang="en-US" altLang="en-US" sz="2400" dirty="0">
              <a:latin typeface="Times New Roman" panose="02020603050405020304" pitchFamily="18" charset="0"/>
              <a:cs typeface="Times New Roman" panose="02020603050405020304" pitchFamily="18" charset="0"/>
            </a:endParaRPr>
          </a:p>
          <a:p>
            <a:pPr marL="395288" lvl="1" indent="-395288" algn="just" eaLnBrk="1" hangingPunct="1">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1. calculate the no. of redundant bits</a:t>
            </a:r>
          </a:p>
          <a:p>
            <a:pPr marL="395288" lvl="1" indent="-395288" algn="just" eaLnBrk="1" hangingPunct="1">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2. Determine the position of the redundant bits</a:t>
            </a:r>
          </a:p>
          <a:p>
            <a:pPr marL="395288" lvl="1" indent="-395288" algn="just" eaLnBrk="1" hangingPunct="1">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3. Calculate the values of the redundant bits</a:t>
            </a:r>
            <a:endParaRPr lang="en-US" altLang="en-US" sz="2400" dirty="0">
              <a:latin typeface="Times New Roman" panose="02020603050405020304" pitchFamily="18" charset="0"/>
              <a:cs typeface="Times New Roman" panose="02020603050405020304" pitchFamily="18" charset="0"/>
            </a:endParaRPr>
          </a:p>
          <a:p>
            <a:pPr marL="395288" lvl="1" indent="-395288" algn="just" eaLnBrk="1" hangingPunct="1">
              <a:buFont typeface="Arial" panose="020B0604020202020204" pitchFamily="34" charset="0"/>
              <a:buChar char="•"/>
            </a:pPr>
            <a:endParaRPr lang="en-US" altLang="en-US" sz="2200" dirty="0">
              <a:latin typeface="Times New Roman" panose="02020603050405020304" pitchFamily="18" charset="0"/>
              <a:cs typeface="Times New Roman" panose="02020603050405020304" pitchFamily="18" charset="0"/>
            </a:endParaRPr>
          </a:p>
          <a:p>
            <a:pPr marL="395288" lvl="1" indent="-395288" algn="just" eaLnBrk="1" hangingPunct="1">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1. fo</a:t>
            </a:r>
            <a:r>
              <a:rPr lang="en-US" dirty="0">
                <a:latin typeface="Times New Roman" panose="02020603050405020304" pitchFamily="18" charset="0"/>
                <a:cs typeface="Times New Roman" panose="02020603050405020304" pitchFamily="18" charset="0"/>
              </a:rPr>
              <a:t>llowing equation should hold  2r ≥ m+r+1</a:t>
            </a:r>
          </a:p>
          <a:p>
            <a:pPr marL="395288" lvl="1" indent="-395288" algn="just" eaLnBrk="1" hangingPunct="1">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2. </a:t>
            </a:r>
            <a:r>
              <a:rPr lang="en-US" dirty="0">
                <a:latin typeface="Times New Roman" panose="02020603050405020304" pitchFamily="18" charset="0"/>
                <a:cs typeface="Times New Roman" panose="02020603050405020304" pitchFamily="18" charset="0"/>
              </a:rPr>
              <a:t>The r redundant bits placed at bit positions of powers of 2, i.e. 1, 2, 4, 8, 16 </a:t>
            </a:r>
            <a:r>
              <a:rPr lang="en-US" dirty="0" err="1">
                <a:latin typeface="Times New Roman" panose="02020603050405020304" pitchFamily="18" charset="0"/>
                <a:cs typeface="Times New Roman" panose="02020603050405020304" pitchFamily="18" charset="0"/>
              </a:rPr>
              <a:t>etc</a:t>
            </a:r>
            <a:endParaRPr lang="en-US" dirty="0">
              <a:latin typeface="Times New Roman" panose="02020603050405020304" pitchFamily="18" charset="0"/>
              <a:cs typeface="Times New Roman" panose="02020603050405020304" pitchFamily="18" charset="0"/>
            </a:endParaRPr>
          </a:p>
          <a:p>
            <a:pPr marL="395288" lvl="1" indent="-395288" algn="just" eaLnBrk="1" hangingPunct="1">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3. </a:t>
            </a:r>
            <a:r>
              <a:rPr lang="en-US" dirty="0">
                <a:latin typeface="Times New Roman" panose="02020603050405020304" pitchFamily="18" charset="0"/>
                <a:cs typeface="Times New Roman" panose="02020603050405020304" pitchFamily="18" charset="0"/>
              </a:rPr>
              <a:t>The redundant bits are parity bits, even or odd</a:t>
            </a:r>
          </a:p>
          <a:p>
            <a:pPr marL="395288" lvl="1" indent="-395288" algn="just" eaLnBrk="1" hangingPunct="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Each redundant bit, </a:t>
            </a:r>
            <a:r>
              <a:rPr lang="en-US" dirty="0" err="1">
                <a:latin typeface="Times New Roman" panose="02020603050405020304" pitchFamily="18" charset="0"/>
                <a:cs typeface="Times New Roman" panose="02020603050405020304" pitchFamily="18" charset="0"/>
              </a:rPr>
              <a:t>ri</a:t>
            </a:r>
            <a:r>
              <a:rPr lang="en-US" dirty="0">
                <a:latin typeface="Times New Roman" panose="02020603050405020304" pitchFamily="18" charset="0"/>
                <a:cs typeface="Times New Roman" panose="02020603050405020304" pitchFamily="18" charset="0"/>
              </a:rPr>
              <a:t>, is calculated as the parity, generally even parity, based upon its bit position. It covers all bit positions whose binary representation includes a 1 in the </a:t>
            </a:r>
            <a:r>
              <a:rPr lang="en-US" dirty="0" err="1">
                <a:latin typeface="Times New Roman" panose="02020603050405020304" pitchFamily="18" charset="0"/>
                <a:cs typeface="Times New Roman" panose="02020603050405020304" pitchFamily="18" charset="0"/>
              </a:rPr>
              <a:t>ith</a:t>
            </a:r>
            <a:r>
              <a:rPr lang="en-US" dirty="0">
                <a:latin typeface="Times New Roman" panose="02020603050405020304" pitchFamily="18" charset="0"/>
                <a:cs typeface="Times New Roman" panose="02020603050405020304" pitchFamily="18" charset="0"/>
              </a:rPr>
              <a:t> position except the position of </a:t>
            </a:r>
            <a:r>
              <a:rPr lang="en-US" dirty="0" err="1">
                <a:latin typeface="Times New Roman" panose="02020603050405020304" pitchFamily="18" charset="0"/>
                <a:cs typeface="Times New Roman" panose="02020603050405020304" pitchFamily="18" charset="0"/>
              </a:rPr>
              <a:t>ri</a:t>
            </a:r>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05478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2E6BF085-59F9-4F0C-A606-6855B12CBE44}"/>
              </a:ext>
            </a:extLst>
          </p:cNvPr>
          <p:cNvSpPr>
            <a:spLocks noGrp="1"/>
          </p:cNvSpPr>
          <p:nvPr>
            <p:ph type="title"/>
          </p:nvPr>
        </p:nvSpPr>
        <p:spPr/>
        <p:txBody>
          <a:bodyPr/>
          <a:lstStyle/>
          <a:p>
            <a:pPr eaLnBrk="1" hangingPunct="1"/>
            <a:r>
              <a:rPr lang="en-US" altLang="en-US"/>
              <a:t>Error Correction </a:t>
            </a:r>
          </a:p>
        </p:txBody>
      </p:sp>
      <p:sp>
        <p:nvSpPr>
          <p:cNvPr id="32771" name="Content Placeholder 2">
            <a:extLst>
              <a:ext uri="{FF2B5EF4-FFF2-40B4-BE49-F238E27FC236}">
                <a16:creationId xmlns:a16="http://schemas.microsoft.com/office/drawing/2014/main" id="{6CE85FBD-13F7-4CFB-87E0-ED617E345F69}"/>
              </a:ext>
            </a:extLst>
          </p:cNvPr>
          <p:cNvSpPr>
            <a:spLocks noGrp="1"/>
          </p:cNvSpPr>
          <p:nvPr>
            <p:ph idx="1"/>
          </p:nvPr>
        </p:nvSpPr>
        <p:spPr>
          <a:xfrm>
            <a:off x="507206" y="1524000"/>
            <a:ext cx="8065294" cy="4419599"/>
          </a:xfrm>
        </p:spPr>
        <p:txBody>
          <a:bodyPr>
            <a:normAutofit lnSpcReduction="10000"/>
          </a:bodyPr>
          <a:lstStyle/>
          <a:p>
            <a:pPr marL="0" lvl="1" indent="0" algn="just" eaLnBrk="1" hangingPunct="1">
              <a:buNone/>
            </a:pPr>
            <a:r>
              <a:rPr lang="en-US" altLang="en-US" sz="2400" dirty="0">
                <a:latin typeface="Times New Roman" panose="02020603050405020304" pitchFamily="18" charset="0"/>
                <a:cs typeface="Times New Roman" panose="02020603050405020304" pitchFamily="18" charset="0"/>
              </a:rPr>
              <a:t>At receiver end:</a:t>
            </a:r>
          </a:p>
          <a:p>
            <a:pPr marL="395288" lvl="1" indent="-395288" algn="just" eaLnBrk="1" hangingPunct="1">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1. calculate the no. of redundant bits</a:t>
            </a:r>
          </a:p>
          <a:p>
            <a:pPr marL="395288" lvl="1" indent="-395288" algn="just" eaLnBrk="1" hangingPunct="1">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2. Determine the position of the redundant bits</a:t>
            </a:r>
          </a:p>
          <a:p>
            <a:pPr marL="395288" lvl="1" indent="-395288" algn="just" eaLnBrk="1" hangingPunct="1">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3. parity checking</a:t>
            </a:r>
          </a:p>
          <a:p>
            <a:pPr marL="395288" lvl="1" indent="-395288" algn="just" eaLnBrk="1" hangingPunct="1">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4. error detection or correction</a:t>
            </a:r>
          </a:p>
          <a:p>
            <a:pPr marL="395288" lvl="1" indent="-395288" algn="just" eaLnBrk="1" hangingPunct="1">
              <a:buFont typeface="Arial" panose="020B0604020202020204" pitchFamily="34" charset="0"/>
              <a:buChar char="•"/>
            </a:pPr>
            <a:endParaRPr lang="en-US" altLang="en-US" sz="2200" dirty="0">
              <a:latin typeface="Times New Roman" panose="02020603050405020304" pitchFamily="18" charset="0"/>
              <a:cs typeface="Times New Roman" panose="02020603050405020304" pitchFamily="18" charset="0"/>
            </a:endParaRPr>
          </a:p>
          <a:p>
            <a:pPr marL="395288" lvl="1" indent="-395288" algn="just">
              <a:buFont typeface="Arial" panose="020B0604020202020204" pitchFamily="34" charset="0"/>
              <a:buChar char="•"/>
            </a:pPr>
            <a:r>
              <a:rPr lang="en-US" altLang="en-US" sz="2200" dirty="0">
                <a:latin typeface="Times New Roman" panose="02020603050405020304" pitchFamily="18" charset="0"/>
                <a:cs typeface="Times New Roman" panose="02020603050405020304" pitchFamily="18" charset="0"/>
              </a:rPr>
              <a:t>3.</a:t>
            </a:r>
            <a:r>
              <a:rPr lang="en-US" sz="1600" b="0" i="0" dirty="0">
                <a:solidFill>
                  <a:srgbClr val="000000"/>
                </a:solidFill>
                <a:effectLst/>
                <a:latin typeface="Arial" panose="020B0604020202020204" pitchFamily="34" charset="0"/>
              </a:rPr>
              <a:t> </a:t>
            </a:r>
            <a:r>
              <a:rPr lang="en-US" dirty="0">
                <a:latin typeface="Times New Roman" panose="02020603050405020304" pitchFamily="18" charset="0"/>
                <a:cs typeface="Times New Roman" panose="02020603050405020304" pitchFamily="18" charset="0"/>
              </a:rPr>
              <a:t>c1 = parity(1, 3, 5, 7, 9, 11 and so on)</a:t>
            </a:r>
          </a:p>
          <a:p>
            <a:pPr marL="395288" lvl="1" indent="-395288"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c2 = parity(2, 3, 6, 7, 10, 11 and so on)</a:t>
            </a:r>
          </a:p>
          <a:p>
            <a:pPr marL="395288" lvl="1" indent="-395288"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c3 = parity(4-7, 12-15, 20-23 and so on)</a:t>
            </a:r>
          </a:p>
          <a:p>
            <a:pPr marL="395288" lvl="1" indent="-395288"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4. The decimal equivalent of the parity bits binary values is calculated. If it is 0, there is no error. Otherwise, the decimal value gives the bit position which has error.</a:t>
            </a:r>
          </a:p>
          <a:p>
            <a:pPr marL="395288" lvl="1" indent="-395288" algn="just" eaLnBrk="1" hangingPunct="1">
              <a:buFont typeface="Arial" panose="020B0604020202020204" pitchFamily="34" charset="0"/>
              <a:buChar char="•"/>
            </a:pPr>
            <a:endParaRPr lang="en-US" alt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43799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2E6BF085-59F9-4F0C-A606-6855B12CBE44}"/>
              </a:ext>
            </a:extLst>
          </p:cNvPr>
          <p:cNvSpPr>
            <a:spLocks noGrp="1"/>
          </p:cNvSpPr>
          <p:nvPr>
            <p:ph type="title"/>
          </p:nvPr>
        </p:nvSpPr>
        <p:spPr/>
        <p:txBody>
          <a:bodyPr/>
          <a:lstStyle/>
          <a:p>
            <a:pPr eaLnBrk="1" hangingPunct="1"/>
            <a:r>
              <a:rPr lang="en-US" altLang="en-US"/>
              <a:t>Error Correction </a:t>
            </a:r>
          </a:p>
        </p:txBody>
      </p:sp>
      <p:sp>
        <p:nvSpPr>
          <p:cNvPr id="32771" name="Content Placeholder 2">
            <a:extLst>
              <a:ext uri="{FF2B5EF4-FFF2-40B4-BE49-F238E27FC236}">
                <a16:creationId xmlns:a16="http://schemas.microsoft.com/office/drawing/2014/main" id="{6CE85FBD-13F7-4CFB-87E0-ED617E345F69}"/>
              </a:ext>
            </a:extLst>
          </p:cNvPr>
          <p:cNvSpPr>
            <a:spLocks noGrp="1"/>
          </p:cNvSpPr>
          <p:nvPr>
            <p:ph idx="1"/>
          </p:nvPr>
        </p:nvSpPr>
        <p:spPr>
          <a:xfrm>
            <a:off x="507206" y="1524000"/>
            <a:ext cx="8065294" cy="4419599"/>
          </a:xfrm>
        </p:spPr>
        <p:txBody>
          <a:bodyPr>
            <a:normAutofit/>
          </a:bodyPr>
          <a:lstStyle/>
          <a:p>
            <a:pPr marL="0" lvl="1" indent="0" algn="just" eaLnBrk="1" hangingPunct="1">
              <a:buNone/>
            </a:pPr>
            <a:r>
              <a:rPr lang="en-US" altLang="en-US" sz="2400" dirty="0">
                <a:latin typeface="Times New Roman" panose="02020603050405020304" pitchFamily="18" charset="0"/>
                <a:cs typeface="Times New Roman" panose="02020603050405020304" pitchFamily="18" charset="0"/>
              </a:rPr>
              <a:t>Example: 7-bit hamming code, if v have 4 data bits, 1011</a:t>
            </a:r>
          </a:p>
          <a:p>
            <a:pPr marL="0" lvl="1" indent="0" algn="just" eaLnBrk="1" hangingPunct="1">
              <a:buNone/>
            </a:pPr>
            <a:endParaRPr lang="en-US" altLang="en-US" sz="2400" dirty="0">
              <a:latin typeface="Times New Roman" panose="02020603050405020304" pitchFamily="18" charset="0"/>
              <a:cs typeface="Times New Roman" panose="02020603050405020304" pitchFamily="18" charset="0"/>
            </a:endParaRPr>
          </a:p>
          <a:p>
            <a:pPr marL="0" lvl="1" indent="0" algn="just" eaLnBrk="1" hangingPunct="1">
              <a:buNone/>
            </a:pPr>
            <a:endParaRPr lang="en-US" dirty="0">
              <a:latin typeface="Times New Roman" panose="02020603050405020304" pitchFamily="18" charset="0"/>
              <a:cs typeface="Times New Roman" panose="02020603050405020304" pitchFamily="18" charset="0"/>
            </a:endParaRPr>
          </a:p>
          <a:p>
            <a:pPr marL="395288" lvl="1" indent="-395288" algn="just" eaLnBrk="1" hangingPunct="1">
              <a:buFont typeface="Arial" panose="020B0604020202020204" pitchFamily="34" charset="0"/>
              <a:buChar char="•"/>
            </a:pPr>
            <a:endParaRPr lang="en-US" alt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65996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E1F92101-912D-4CF4-9255-561A54B330AB}"/>
              </a:ext>
            </a:extLst>
          </p:cNvPr>
          <p:cNvSpPr>
            <a:spLocks noGrp="1"/>
          </p:cNvSpPr>
          <p:nvPr>
            <p:ph type="title"/>
          </p:nvPr>
        </p:nvSpPr>
        <p:spPr/>
        <p:txBody>
          <a:bodyPr/>
          <a:lstStyle/>
          <a:p>
            <a:pPr eaLnBrk="1" hangingPunct="1"/>
            <a:r>
              <a:rPr lang="en-US" altLang="en-US"/>
              <a:t>Error Correction </a:t>
            </a:r>
          </a:p>
        </p:txBody>
      </p:sp>
      <p:sp>
        <p:nvSpPr>
          <p:cNvPr id="33795" name="Content Placeholder 2">
            <a:extLst>
              <a:ext uri="{FF2B5EF4-FFF2-40B4-BE49-F238E27FC236}">
                <a16:creationId xmlns:a16="http://schemas.microsoft.com/office/drawing/2014/main" id="{797DEAAC-DB71-4744-8055-1D474041A32B}"/>
              </a:ext>
            </a:extLst>
          </p:cNvPr>
          <p:cNvSpPr>
            <a:spLocks noGrp="1"/>
          </p:cNvSpPr>
          <p:nvPr>
            <p:ph idx="1"/>
          </p:nvPr>
        </p:nvSpPr>
        <p:spPr/>
        <p:txBody>
          <a:bodyPr/>
          <a:lstStyle/>
          <a:p>
            <a:pPr marL="395288" lvl="1" indent="-395288" algn="just" eaLnBrk="1" hangingPunct="1">
              <a:buFont typeface="Arial" panose="020B0604020202020204" pitchFamily="34" charset="0"/>
              <a:buChar char="•"/>
            </a:pPr>
            <a:r>
              <a:rPr lang="en-US" altLang="en-US" sz="2200">
                <a:latin typeface="Times New Roman" panose="02020603050405020304" pitchFamily="18" charset="0"/>
                <a:cs typeface="Times New Roman" panose="02020603050405020304" pitchFamily="18" charset="0"/>
              </a:rPr>
              <a:t> How distance 2?</a:t>
            </a:r>
          </a:p>
          <a:p>
            <a:pPr marL="395288" lvl="1" indent="-395288" algn="just" eaLnBrk="1" hangingPunct="1">
              <a:buFont typeface="Arial" panose="020B0604020202020204" pitchFamily="34" charset="0"/>
              <a:buChar char="•"/>
            </a:pPr>
            <a:r>
              <a:rPr lang="en-US" altLang="en-US" sz="2200">
                <a:latin typeface="Times New Roman" panose="02020603050405020304" pitchFamily="18" charset="0"/>
                <a:cs typeface="Times New Roman" panose="02020603050405020304" pitchFamily="18" charset="0"/>
              </a:rPr>
              <a:t>Consider even parity</a:t>
            </a:r>
          </a:p>
          <a:p>
            <a:pPr marL="395288" lvl="1" indent="-395288" algn="just" eaLnBrk="1" hangingPunct="1">
              <a:buFont typeface="Arial" panose="020B0604020202020204" pitchFamily="34" charset="0"/>
              <a:buChar char="•"/>
            </a:pPr>
            <a:r>
              <a:rPr lang="en-US" altLang="en-US" sz="2200">
                <a:latin typeface="Times New Roman" panose="02020603050405020304" pitchFamily="18" charset="0"/>
                <a:cs typeface="Times New Roman" panose="02020603050405020304" pitchFamily="18" charset="0"/>
              </a:rPr>
              <a:t>Consider number like 1011010 to make even parity 0 will be added hence 10110100</a:t>
            </a:r>
          </a:p>
          <a:p>
            <a:pPr marL="395288" lvl="1" indent="-395288" algn="just" eaLnBrk="1" hangingPunct="1">
              <a:buFont typeface="Arial" panose="020B0604020202020204" pitchFamily="34" charset="0"/>
              <a:buChar char="•"/>
            </a:pPr>
            <a:r>
              <a:rPr lang="en-US" altLang="en-US" sz="2200">
                <a:latin typeface="Times New Roman" panose="02020603050405020304" pitchFamily="18" charset="0"/>
                <a:cs typeface="Times New Roman" panose="02020603050405020304" pitchFamily="18" charset="0"/>
              </a:rPr>
              <a:t>If error occurred and second 0 is converted into 1 that is 11110100</a:t>
            </a:r>
          </a:p>
          <a:p>
            <a:pPr marL="395288" lvl="1" indent="-395288" algn="just" eaLnBrk="1" hangingPunct="1">
              <a:buFont typeface="Arial" panose="020B0604020202020204" pitchFamily="34" charset="0"/>
              <a:buChar char="•"/>
            </a:pPr>
            <a:r>
              <a:rPr lang="en-US" altLang="en-US" sz="2200">
                <a:latin typeface="Times New Roman" panose="02020603050405020304" pitchFamily="18" charset="0"/>
                <a:cs typeface="Times New Roman" panose="02020603050405020304" pitchFamily="18" charset="0"/>
              </a:rPr>
              <a:t>Original number : 10110100 Number with error: 11110100</a:t>
            </a:r>
          </a:p>
          <a:p>
            <a:pPr marL="395288" lvl="1" indent="-395288" algn="just" eaLnBrk="1" hangingPunct="1">
              <a:buFont typeface="Arial" panose="020B0604020202020204" pitchFamily="34" charset="0"/>
              <a:buChar char="•"/>
            </a:pPr>
            <a:r>
              <a:rPr lang="en-US" altLang="en-US" sz="2200">
                <a:latin typeface="Times New Roman" panose="02020603050405020304" pitchFamily="18" charset="0"/>
                <a:cs typeface="Times New Roman" panose="02020603050405020304" pitchFamily="18" charset="0"/>
              </a:rPr>
              <a:t>Perform exclusive OR</a:t>
            </a:r>
          </a:p>
          <a:p>
            <a:pPr marL="795338" lvl="2" indent="-395288" algn="just" eaLnBrk="1" hangingPunct="1">
              <a:buFont typeface="Arial" panose="020B0604020202020204" pitchFamily="34" charset="0"/>
              <a:buNone/>
            </a:pPr>
            <a:r>
              <a:rPr lang="en-US" altLang="en-US" sz="1800">
                <a:latin typeface="Times New Roman" panose="02020603050405020304" pitchFamily="18" charset="0"/>
                <a:cs typeface="Times New Roman" panose="02020603050405020304" pitchFamily="18" charset="0"/>
              </a:rPr>
              <a:t>				10110100</a:t>
            </a:r>
          </a:p>
          <a:p>
            <a:pPr marL="795338" lvl="2" indent="-395288" algn="just" eaLnBrk="1" hangingPunct="1">
              <a:buFont typeface="Arial" panose="020B0604020202020204" pitchFamily="34" charset="0"/>
              <a:buNone/>
            </a:pPr>
            <a:r>
              <a:rPr lang="en-US" altLang="en-US" sz="1800">
                <a:latin typeface="Times New Roman" panose="02020603050405020304" pitchFamily="18" charset="0"/>
                <a:cs typeface="Times New Roman" panose="02020603050405020304" pitchFamily="18" charset="0"/>
              </a:rPr>
              <a:t>				11110100</a:t>
            </a:r>
          </a:p>
          <a:p>
            <a:pPr marL="795338" lvl="2" indent="-395288" algn="just" eaLnBrk="1" hangingPunct="1">
              <a:buFont typeface="Arial" panose="020B0604020202020204" pitchFamily="34" charset="0"/>
              <a:buNone/>
            </a:pPr>
            <a:r>
              <a:rPr lang="en-US" altLang="en-US" sz="1800">
                <a:latin typeface="Times New Roman" panose="02020603050405020304" pitchFamily="18" charset="0"/>
                <a:cs typeface="Times New Roman" panose="02020603050405020304" pitchFamily="18" charset="0"/>
              </a:rPr>
              <a:t>				01000000</a:t>
            </a:r>
          </a:p>
        </p:txBody>
      </p:sp>
      <p:cxnSp>
        <p:nvCxnSpPr>
          <p:cNvPr id="5" name="Straight Connector 4">
            <a:extLst>
              <a:ext uri="{FF2B5EF4-FFF2-40B4-BE49-F238E27FC236}">
                <a16:creationId xmlns:a16="http://schemas.microsoft.com/office/drawing/2014/main" id="{C9E61B34-21B0-44B5-AB8C-2FFC573434C9}"/>
              </a:ext>
            </a:extLst>
          </p:cNvPr>
          <p:cNvCxnSpPr/>
          <p:nvPr/>
        </p:nvCxnSpPr>
        <p:spPr>
          <a:xfrm>
            <a:off x="3048000" y="5029200"/>
            <a:ext cx="1524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7AB55C38-AEF1-4195-B9B4-6B86C69F5245}"/>
              </a:ext>
            </a:extLst>
          </p:cNvPr>
          <p:cNvSpPr>
            <a:spLocks noGrp="1"/>
          </p:cNvSpPr>
          <p:nvPr>
            <p:ph type="title"/>
          </p:nvPr>
        </p:nvSpPr>
        <p:spPr/>
        <p:txBody>
          <a:bodyPr/>
          <a:lstStyle/>
          <a:p>
            <a:pPr eaLnBrk="1" hangingPunct="1"/>
            <a:r>
              <a:rPr lang="en-US" altLang="en-US"/>
              <a:t>Error Correction </a:t>
            </a:r>
          </a:p>
        </p:txBody>
      </p:sp>
      <p:sp>
        <p:nvSpPr>
          <p:cNvPr id="34819" name="Content Placeholder 2">
            <a:extLst>
              <a:ext uri="{FF2B5EF4-FFF2-40B4-BE49-F238E27FC236}">
                <a16:creationId xmlns:a16="http://schemas.microsoft.com/office/drawing/2014/main" id="{21039005-62D4-46D5-AA9F-A72465FEF05E}"/>
              </a:ext>
            </a:extLst>
          </p:cNvPr>
          <p:cNvSpPr>
            <a:spLocks noGrp="1"/>
          </p:cNvSpPr>
          <p:nvPr>
            <p:ph idx="1"/>
          </p:nvPr>
        </p:nvSpPr>
        <p:spPr/>
        <p:txBody>
          <a:bodyPr>
            <a:normAutofit fontScale="92500" lnSpcReduction="10000"/>
          </a:bodyPr>
          <a:lstStyle/>
          <a:p>
            <a:pPr eaLnBrk="1" hangingPunct="1"/>
            <a:r>
              <a:rPr lang="en-US" altLang="en-US" sz="2200">
                <a:latin typeface="Times New Roman" panose="02020603050405020304" pitchFamily="18" charset="0"/>
                <a:cs typeface="Times New Roman" panose="02020603050405020304" pitchFamily="18" charset="0"/>
              </a:rPr>
              <a:t> </a:t>
            </a:r>
            <a:r>
              <a:rPr lang="en-US" altLang="en-US" sz="2500">
                <a:latin typeface="Times New Roman" panose="02020603050405020304" pitchFamily="18" charset="0"/>
                <a:cs typeface="Times New Roman" panose="02020603050405020304" pitchFamily="18" charset="0"/>
              </a:rPr>
              <a:t>As a simple example of an error-correcting code, consider a code with only four valid code words:</a:t>
            </a:r>
          </a:p>
          <a:p>
            <a:pPr eaLnBrk="1" hangingPunct="1"/>
            <a:endParaRPr lang="en-US" altLang="en-US" sz="2500">
              <a:latin typeface="Times New Roman" panose="02020603050405020304" pitchFamily="18" charset="0"/>
              <a:cs typeface="Times New Roman" panose="02020603050405020304" pitchFamily="18" charset="0"/>
            </a:endParaRPr>
          </a:p>
          <a:p>
            <a:pPr eaLnBrk="1" hangingPunct="1"/>
            <a:r>
              <a:rPr lang="en-US" altLang="en-US" sz="2500">
                <a:latin typeface="Times New Roman" panose="02020603050405020304" pitchFamily="18" charset="0"/>
                <a:cs typeface="Times New Roman" panose="02020603050405020304" pitchFamily="18" charset="0"/>
              </a:rPr>
              <a:t>0000000000, 0000011111, 1111100000, and 1111111111</a:t>
            </a:r>
          </a:p>
          <a:p>
            <a:pPr eaLnBrk="1" hangingPunct="1"/>
            <a:r>
              <a:rPr lang="en-US" altLang="en-US" sz="2500">
                <a:latin typeface="Times New Roman" panose="02020603050405020304" pitchFamily="18" charset="0"/>
                <a:cs typeface="Times New Roman" panose="02020603050405020304" pitchFamily="18" charset="0"/>
              </a:rPr>
              <a:t>This code has a distance 5</a:t>
            </a:r>
          </a:p>
          <a:p>
            <a:pPr eaLnBrk="1" hangingPunct="1"/>
            <a:r>
              <a:rPr lang="en-US" altLang="en-US" sz="2500">
                <a:latin typeface="Times New Roman" panose="02020603050405020304" pitchFamily="18" charset="0"/>
                <a:cs typeface="Times New Roman" panose="02020603050405020304" pitchFamily="18" charset="0"/>
              </a:rPr>
              <a:t>it can correct double errors. </a:t>
            </a:r>
          </a:p>
          <a:p>
            <a:pPr eaLnBrk="1" hangingPunct="1"/>
            <a:r>
              <a:rPr lang="en-US" altLang="en-US" sz="2500">
                <a:latin typeface="Times New Roman" panose="02020603050405020304" pitchFamily="18" charset="0"/>
                <a:cs typeface="Times New Roman" panose="02020603050405020304" pitchFamily="18" charset="0"/>
              </a:rPr>
              <a:t>If the codeword 0000000111 arrives, the receiver knows that the original must have been 0000011111. </a:t>
            </a:r>
          </a:p>
          <a:p>
            <a:pPr eaLnBrk="1" hangingPunct="1"/>
            <a:r>
              <a:rPr lang="en-US" altLang="en-US" sz="2500">
                <a:latin typeface="Times New Roman" panose="02020603050405020304" pitchFamily="18" charset="0"/>
                <a:cs typeface="Times New Roman" panose="02020603050405020304" pitchFamily="18" charset="0"/>
              </a:rPr>
              <a:t>If, however, a triple error changes 0000000000 into 0000000111, the error will not be corrected properly</a:t>
            </a:r>
          </a:p>
          <a:p>
            <a:pPr marL="395288" lvl="1" indent="-395288" algn="just" eaLnBrk="1" hangingPunct="1">
              <a:buFont typeface="Arial" panose="020B0604020202020204" pitchFamily="34" charset="0"/>
              <a:buChar char="•"/>
            </a:pPr>
            <a:endParaRPr lang="en-US" altLang="en-US" sz="2500">
              <a:latin typeface="Times New Roman" panose="02020603050405020304" pitchFamily="18" charset="0"/>
              <a:cs typeface="Times New Roman" panose="02020603050405020304"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61C9BBDC-79BC-4B52-B09F-2F16F778D576}"/>
              </a:ext>
            </a:extLst>
          </p:cNvPr>
          <p:cNvSpPr>
            <a:spLocks noGrp="1"/>
          </p:cNvSpPr>
          <p:nvPr>
            <p:ph type="title"/>
          </p:nvPr>
        </p:nvSpPr>
        <p:spPr/>
        <p:txBody>
          <a:bodyPr/>
          <a:lstStyle/>
          <a:p>
            <a:pPr eaLnBrk="1" hangingPunct="1"/>
            <a:r>
              <a:rPr lang="en-US" altLang="en-US"/>
              <a:t>Error Correction </a:t>
            </a:r>
          </a:p>
        </p:txBody>
      </p:sp>
      <p:sp>
        <p:nvSpPr>
          <p:cNvPr id="35843" name="Content Placeholder 2">
            <a:extLst>
              <a:ext uri="{FF2B5EF4-FFF2-40B4-BE49-F238E27FC236}">
                <a16:creationId xmlns:a16="http://schemas.microsoft.com/office/drawing/2014/main" id="{01DE6AC8-0A9D-4E33-AF0E-CCC4346619BD}"/>
              </a:ext>
            </a:extLst>
          </p:cNvPr>
          <p:cNvSpPr>
            <a:spLocks noGrp="1"/>
          </p:cNvSpPr>
          <p:nvPr>
            <p:ph idx="1"/>
          </p:nvPr>
        </p:nvSpPr>
        <p:spPr/>
        <p:txBody>
          <a:bodyPr>
            <a:normAutofit lnSpcReduction="10000"/>
          </a:bodyPr>
          <a:lstStyle/>
          <a:p>
            <a:pPr eaLnBrk="1" hangingPunct="1"/>
            <a:r>
              <a:rPr lang="en-US" altLang="en-US" sz="2200">
                <a:latin typeface="Times New Roman" panose="02020603050405020304" pitchFamily="18" charset="0"/>
                <a:cs typeface="Times New Roman" panose="02020603050405020304" pitchFamily="18" charset="0"/>
              </a:rPr>
              <a:t> To use hamming codes for error detection and correction bits of code words are numbered consecutively starting from 1 at the left hand, bit 2 to its immediate side and so on.</a:t>
            </a:r>
          </a:p>
          <a:p>
            <a:pPr eaLnBrk="1" hangingPunct="1"/>
            <a:endParaRPr lang="en-US" altLang="en-US" sz="2200">
              <a:latin typeface="Times New Roman" panose="02020603050405020304" pitchFamily="18" charset="0"/>
              <a:cs typeface="Times New Roman" panose="02020603050405020304" pitchFamily="18" charset="0"/>
            </a:endParaRPr>
          </a:p>
          <a:p>
            <a:pPr eaLnBrk="1" hangingPunct="1"/>
            <a:r>
              <a:rPr lang="en-US" altLang="en-US" sz="2200">
                <a:latin typeface="Times New Roman" panose="02020603050405020304" pitchFamily="18" charset="0"/>
                <a:cs typeface="Times New Roman" panose="02020603050405020304" pitchFamily="18" charset="0"/>
              </a:rPr>
              <a:t>The bits that are power of 2 (1,2,4,8,16 etc..) are check bits</a:t>
            </a:r>
          </a:p>
          <a:p>
            <a:pPr eaLnBrk="1" hangingPunct="1"/>
            <a:endParaRPr lang="en-US" altLang="en-US" sz="2200">
              <a:latin typeface="Times New Roman" panose="02020603050405020304" pitchFamily="18" charset="0"/>
              <a:cs typeface="Times New Roman" panose="02020603050405020304" pitchFamily="18" charset="0"/>
            </a:endParaRPr>
          </a:p>
          <a:p>
            <a:pPr eaLnBrk="1" hangingPunct="1"/>
            <a:r>
              <a:rPr lang="en-US" altLang="en-US" sz="2200">
                <a:latin typeface="Times New Roman" panose="02020603050405020304" pitchFamily="18" charset="0"/>
                <a:cs typeface="Times New Roman" panose="02020603050405020304" pitchFamily="18" charset="0"/>
              </a:rPr>
              <a:t>The rest(3,5,7,9..) are m data bits</a:t>
            </a:r>
          </a:p>
          <a:p>
            <a:pPr eaLnBrk="1" hangingPunct="1"/>
            <a:endParaRPr lang="en-US" altLang="en-US" sz="2200">
              <a:latin typeface="Times New Roman" panose="02020603050405020304" pitchFamily="18" charset="0"/>
              <a:cs typeface="Times New Roman" panose="02020603050405020304" pitchFamily="18" charset="0"/>
            </a:endParaRPr>
          </a:p>
          <a:p>
            <a:pPr eaLnBrk="1" hangingPunct="1"/>
            <a:r>
              <a:rPr lang="en-US" altLang="en-US" sz="2200">
                <a:latin typeface="Times New Roman" panose="02020603050405020304" pitchFamily="18" charset="0"/>
                <a:cs typeface="Times New Roman" panose="02020603050405020304" pitchFamily="18" charset="0"/>
              </a:rPr>
              <a:t> Total number of check bits in entire codeword should be either even or odd.</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BC07DC93-DA4F-493A-91D3-D2D925547BEC}"/>
              </a:ext>
            </a:extLst>
          </p:cNvPr>
          <p:cNvSpPr>
            <a:spLocks noGrp="1"/>
          </p:cNvSpPr>
          <p:nvPr>
            <p:ph type="title"/>
          </p:nvPr>
        </p:nvSpPr>
        <p:spPr/>
        <p:txBody>
          <a:bodyPr/>
          <a:lstStyle/>
          <a:p>
            <a:pPr eaLnBrk="1" hangingPunct="1"/>
            <a:r>
              <a:rPr lang="en-US" altLang="en-US"/>
              <a:t>Calculating the Hamming Code(how to create code word)</a:t>
            </a:r>
          </a:p>
        </p:txBody>
      </p:sp>
      <p:sp>
        <p:nvSpPr>
          <p:cNvPr id="36867" name="Content Placeholder 2">
            <a:extLst>
              <a:ext uri="{FF2B5EF4-FFF2-40B4-BE49-F238E27FC236}">
                <a16:creationId xmlns:a16="http://schemas.microsoft.com/office/drawing/2014/main" id="{4D72C7C3-C5CA-4536-8175-67A8FF929086}"/>
              </a:ext>
            </a:extLst>
          </p:cNvPr>
          <p:cNvSpPr>
            <a:spLocks noGrp="1"/>
          </p:cNvSpPr>
          <p:nvPr>
            <p:ph idx="1"/>
          </p:nvPr>
        </p:nvSpPr>
        <p:spPr/>
        <p:txBody>
          <a:bodyPr>
            <a:normAutofit lnSpcReduction="10000"/>
          </a:bodyPr>
          <a:lstStyle/>
          <a:p>
            <a:pPr algn="just" eaLnBrk="1" hangingPunct="1"/>
            <a:r>
              <a:rPr lang="en-US" altLang="en-US" sz="2500">
                <a:latin typeface="Times New Roman" panose="02020603050405020304" pitchFamily="18" charset="0"/>
                <a:cs typeface="Times New Roman" panose="02020603050405020304" pitchFamily="18" charset="0"/>
              </a:rPr>
              <a:t>Mark all bit positions that are powers of two as parity bits. (positions 1, 2, 4, 8, 16, 32, 64, etc.) </a:t>
            </a:r>
          </a:p>
          <a:p>
            <a:pPr algn="just" eaLnBrk="1" hangingPunct="1"/>
            <a:endParaRPr lang="en-US" altLang="en-US" sz="2500">
              <a:latin typeface="Times New Roman" panose="02020603050405020304" pitchFamily="18" charset="0"/>
              <a:cs typeface="Times New Roman" panose="02020603050405020304" pitchFamily="18" charset="0"/>
            </a:endParaRPr>
          </a:p>
          <a:p>
            <a:pPr algn="just" eaLnBrk="1" hangingPunct="1"/>
            <a:r>
              <a:rPr lang="en-US" altLang="en-US" sz="2500">
                <a:latin typeface="Times New Roman" panose="02020603050405020304" pitchFamily="18" charset="0"/>
                <a:cs typeface="Times New Roman" panose="02020603050405020304" pitchFamily="18" charset="0"/>
              </a:rPr>
              <a:t>All other bit positions are for the data to be encoded. (positions 3, 5, 6, 7, 9, 10, 11, 12, 13, 14, 15, 17, etc.) </a:t>
            </a:r>
          </a:p>
          <a:p>
            <a:pPr eaLnBrk="1" hangingPunct="1"/>
            <a:endParaRPr lang="en-US" altLang="en-US" sz="2500">
              <a:latin typeface="Times New Roman" panose="02020603050405020304" pitchFamily="18" charset="0"/>
              <a:cs typeface="Times New Roman" panose="02020603050405020304" pitchFamily="18" charset="0"/>
            </a:endParaRPr>
          </a:p>
          <a:p>
            <a:pPr algn="just" eaLnBrk="1" hangingPunct="1"/>
            <a:r>
              <a:rPr lang="en-US" altLang="en-US" sz="2500">
                <a:latin typeface="Times New Roman" panose="02020603050405020304" pitchFamily="18" charset="0"/>
                <a:cs typeface="Times New Roman" panose="02020603050405020304" pitchFamily="18" charset="0"/>
              </a:rPr>
              <a:t>Each parity bit calculates the parity for some of the bits in the code word. The position of the parity bit determines the sequence of bits that it alternately checks and skips. </a:t>
            </a:r>
            <a:br>
              <a:rPr lang="en-US" altLang="en-US" sz="2500">
                <a:latin typeface="Times New Roman" panose="02020603050405020304" pitchFamily="18" charset="0"/>
                <a:cs typeface="Times New Roman" panose="02020603050405020304" pitchFamily="18" charset="0"/>
              </a:rPr>
            </a:br>
            <a:endParaRPr lang="en-US" altLang="en-US" sz="2500">
              <a:latin typeface="Times New Roman" panose="02020603050405020304" pitchFamily="18" charset="0"/>
              <a:cs typeface="Times New Roman" panose="02020603050405020304" pitchFamily="18" charset="0"/>
            </a:endParaRPr>
          </a:p>
          <a:p>
            <a:pPr eaLnBrk="1" hangingPunct="1"/>
            <a:endParaRPr lang="en-US" altLang="en-US" sz="250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F32B3374-384E-420D-BECB-AB233E16F4A6}"/>
              </a:ext>
            </a:extLst>
          </p:cNvPr>
          <p:cNvSpPr>
            <a:spLocks noGrp="1"/>
          </p:cNvSpPr>
          <p:nvPr>
            <p:ph type="title"/>
          </p:nvPr>
        </p:nvSpPr>
        <p:spPr>
          <a:xfrm>
            <a:off x="492919" y="499533"/>
            <a:ext cx="8079581" cy="762530"/>
          </a:xfrm>
        </p:spPr>
        <p:txBody>
          <a:bodyPr/>
          <a:lstStyle/>
          <a:p>
            <a:pPr eaLnBrk="1" hangingPunct="1"/>
            <a:r>
              <a:rPr lang="en-US" altLang="en-US" dirty="0"/>
              <a:t>Data Link Layer Design issues</a:t>
            </a:r>
          </a:p>
        </p:txBody>
      </p:sp>
      <p:sp>
        <p:nvSpPr>
          <p:cNvPr id="4099" name="Content Placeholder 2">
            <a:extLst>
              <a:ext uri="{FF2B5EF4-FFF2-40B4-BE49-F238E27FC236}">
                <a16:creationId xmlns:a16="http://schemas.microsoft.com/office/drawing/2014/main" id="{C74B6423-CF31-4500-8378-72E4A31B660B}"/>
              </a:ext>
            </a:extLst>
          </p:cNvPr>
          <p:cNvSpPr>
            <a:spLocks noGrp="1"/>
          </p:cNvSpPr>
          <p:nvPr>
            <p:ph idx="1"/>
          </p:nvPr>
        </p:nvSpPr>
        <p:spPr>
          <a:xfrm>
            <a:off x="457200" y="1262063"/>
            <a:ext cx="8229600" cy="2471737"/>
          </a:xfrm>
        </p:spPr>
        <p:txBody>
          <a:bodyPr/>
          <a:lstStyle/>
          <a:p>
            <a:pPr eaLnBrk="1" hangingPunct="1"/>
            <a:r>
              <a:rPr lang="en-US" altLang="en-US" sz="2500">
                <a:cs typeface="Times New Roman" panose="02020603050405020304" pitchFamily="18" charset="0"/>
              </a:rPr>
              <a:t> To accomplish goals data link layer (DLL) takes the packets it gets from network layer </a:t>
            </a:r>
          </a:p>
          <a:p>
            <a:pPr eaLnBrk="1" hangingPunct="1"/>
            <a:r>
              <a:rPr lang="en-US" altLang="en-US" sz="2500">
                <a:cs typeface="Times New Roman" panose="02020603050405020304" pitchFamily="18" charset="0"/>
              </a:rPr>
              <a:t>Encapsulates them into frames for transmission</a:t>
            </a:r>
          </a:p>
          <a:p>
            <a:pPr eaLnBrk="1" hangingPunct="1"/>
            <a:r>
              <a:rPr lang="en-US" altLang="en-US" sz="2500">
                <a:cs typeface="Times New Roman" panose="02020603050405020304" pitchFamily="18" charset="0"/>
              </a:rPr>
              <a:t> Frame contains frame header, a payload field for holding the packet and Trailer </a:t>
            </a:r>
          </a:p>
        </p:txBody>
      </p:sp>
      <p:pic>
        <p:nvPicPr>
          <p:cNvPr id="4100" name="Picture 4" descr="3-01">
            <a:extLst>
              <a:ext uri="{FF2B5EF4-FFF2-40B4-BE49-F238E27FC236}">
                <a16:creationId xmlns:a16="http://schemas.microsoft.com/office/drawing/2014/main" id="{F5ED67C0-180E-4485-9AD3-DFD7F81B71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886200"/>
            <a:ext cx="7867650" cy="262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D4F8EC61-65B1-4790-A843-6F729A826430}"/>
              </a:ext>
            </a:extLst>
          </p:cNvPr>
          <p:cNvSpPr>
            <a:spLocks noGrp="1"/>
          </p:cNvSpPr>
          <p:nvPr>
            <p:ph type="title"/>
          </p:nvPr>
        </p:nvSpPr>
        <p:spPr/>
        <p:txBody>
          <a:bodyPr/>
          <a:lstStyle/>
          <a:p>
            <a:pPr eaLnBrk="1" hangingPunct="1"/>
            <a:r>
              <a:rPr lang="en-US" altLang="en-US"/>
              <a:t>Calculating the Hamming Code(how to create code word)</a:t>
            </a:r>
          </a:p>
        </p:txBody>
      </p:sp>
      <p:sp>
        <p:nvSpPr>
          <p:cNvPr id="37891" name="Content Placeholder 2">
            <a:extLst>
              <a:ext uri="{FF2B5EF4-FFF2-40B4-BE49-F238E27FC236}">
                <a16:creationId xmlns:a16="http://schemas.microsoft.com/office/drawing/2014/main" id="{435E87CA-2345-4724-98E4-6F76A07BB985}"/>
              </a:ext>
            </a:extLst>
          </p:cNvPr>
          <p:cNvSpPr>
            <a:spLocks noGrp="1"/>
          </p:cNvSpPr>
          <p:nvPr>
            <p:ph idx="1"/>
          </p:nvPr>
        </p:nvSpPr>
        <p:spPr/>
        <p:txBody>
          <a:bodyPr/>
          <a:lstStyle/>
          <a:p>
            <a:pPr eaLnBrk="1" hangingPunct="1"/>
            <a:r>
              <a:rPr lang="en-US" altLang="en-US" sz="2500">
                <a:latin typeface="Times New Roman" panose="02020603050405020304" pitchFamily="18" charset="0"/>
                <a:cs typeface="Times New Roman" panose="02020603050405020304" pitchFamily="18" charset="0"/>
              </a:rPr>
              <a:t>Position 1: check 1 bit, skip 1 bit, check 1 bit, skip 1 bit, etc. (1,3,5,7,9,11,13,15,...)</a:t>
            </a:r>
            <a:br>
              <a:rPr lang="en-US" altLang="en-US" sz="2500">
                <a:latin typeface="Times New Roman" panose="02020603050405020304" pitchFamily="18" charset="0"/>
                <a:cs typeface="Times New Roman" panose="02020603050405020304" pitchFamily="18" charset="0"/>
              </a:rPr>
            </a:br>
            <a:endParaRPr lang="en-US" altLang="en-US" sz="2500">
              <a:latin typeface="Times New Roman" panose="02020603050405020304" pitchFamily="18" charset="0"/>
              <a:cs typeface="Times New Roman" panose="02020603050405020304" pitchFamily="18" charset="0"/>
            </a:endParaRPr>
          </a:p>
          <a:p>
            <a:pPr eaLnBrk="1" hangingPunct="1"/>
            <a:r>
              <a:rPr lang="en-US" altLang="en-US" sz="2500">
                <a:latin typeface="Times New Roman" panose="02020603050405020304" pitchFamily="18" charset="0"/>
                <a:cs typeface="Times New Roman" panose="02020603050405020304" pitchFamily="18" charset="0"/>
              </a:rPr>
              <a:t>Position 2: check 2 bits, skip 2 bits, check 2 bits, skip 2 bits, etc. (2,3,6,7,10,11,14,15,...)</a:t>
            </a:r>
            <a:br>
              <a:rPr lang="en-US" altLang="en-US" sz="2500">
                <a:latin typeface="Times New Roman" panose="02020603050405020304" pitchFamily="18" charset="0"/>
                <a:cs typeface="Times New Roman" panose="02020603050405020304" pitchFamily="18" charset="0"/>
              </a:rPr>
            </a:br>
            <a:endParaRPr lang="en-US" altLang="en-US" sz="2500">
              <a:latin typeface="Times New Roman" panose="02020603050405020304" pitchFamily="18" charset="0"/>
              <a:cs typeface="Times New Roman" panose="02020603050405020304" pitchFamily="18" charset="0"/>
            </a:endParaRPr>
          </a:p>
          <a:p>
            <a:pPr eaLnBrk="1" hangingPunct="1"/>
            <a:r>
              <a:rPr lang="en-US" altLang="en-US" sz="2500">
                <a:latin typeface="Times New Roman" panose="02020603050405020304" pitchFamily="18" charset="0"/>
                <a:cs typeface="Times New Roman" panose="02020603050405020304" pitchFamily="18" charset="0"/>
              </a:rPr>
              <a:t>Position 4: check 4 bits, skip 4 bits, check 4 bits, skip 4 bits, etc. (4,5,6,7,12,13,14,15,20,21,22,23,...)</a:t>
            </a:r>
            <a:br>
              <a:rPr lang="en-US" altLang="en-US" sz="2500">
                <a:latin typeface="Times New Roman" panose="02020603050405020304" pitchFamily="18" charset="0"/>
                <a:cs typeface="Times New Roman" panose="02020603050405020304" pitchFamily="18" charset="0"/>
              </a:rPr>
            </a:br>
            <a:endParaRPr lang="en-US" altLang="en-US" sz="2500">
              <a:latin typeface="Times New Roman" panose="02020603050405020304" pitchFamily="18" charset="0"/>
              <a:cs typeface="Times New Roman" panose="02020603050405020304" pitchFamily="18"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E286CE1A-0659-4D9D-A461-9E2E99A7BD9A}"/>
              </a:ext>
            </a:extLst>
          </p:cNvPr>
          <p:cNvSpPr>
            <a:spLocks noGrp="1"/>
          </p:cNvSpPr>
          <p:nvPr>
            <p:ph type="title"/>
          </p:nvPr>
        </p:nvSpPr>
        <p:spPr/>
        <p:txBody>
          <a:bodyPr/>
          <a:lstStyle/>
          <a:p>
            <a:pPr eaLnBrk="1" hangingPunct="1"/>
            <a:r>
              <a:rPr lang="en-US" altLang="en-US"/>
              <a:t>Calculating the Hamming Code(how to create code word)</a:t>
            </a:r>
          </a:p>
        </p:txBody>
      </p:sp>
      <p:sp>
        <p:nvSpPr>
          <p:cNvPr id="38915" name="Content Placeholder 2">
            <a:extLst>
              <a:ext uri="{FF2B5EF4-FFF2-40B4-BE49-F238E27FC236}">
                <a16:creationId xmlns:a16="http://schemas.microsoft.com/office/drawing/2014/main" id="{6F0A2506-4217-4859-962B-81956B8B69EA}"/>
              </a:ext>
            </a:extLst>
          </p:cNvPr>
          <p:cNvSpPr>
            <a:spLocks noGrp="1"/>
          </p:cNvSpPr>
          <p:nvPr>
            <p:ph idx="1"/>
          </p:nvPr>
        </p:nvSpPr>
        <p:spPr/>
        <p:txBody>
          <a:bodyPr/>
          <a:lstStyle/>
          <a:p>
            <a:pPr eaLnBrk="1" hangingPunct="1"/>
            <a:r>
              <a:rPr lang="en-US" altLang="en-US" sz="2500">
                <a:latin typeface="Times New Roman" panose="02020603050405020304" pitchFamily="18" charset="0"/>
                <a:cs typeface="Times New Roman" panose="02020603050405020304" pitchFamily="18" charset="0"/>
              </a:rPr>
              <a:t>Position 8: check 8 bits, skip 8 bits, check 8 bits, skip 8 bits, etc. (8-15,24-31,40-47,...)</a:t>
            </a:r>
            <a:br>
              <a:rPr lang="en-US" altLang="en-US" sz="2500">
                <a:latin typeface="Times New Roman" panose="02020603050405020304" pitchFamily="18" charset="0"/>
                <a:cs typeface="Times New Roman" panose="02020603050405020304" pitchFamily="18" charset="0"/>
              </a:rPr>
            </a:br>
            <a:endParaRPr lang="en-US" altLang="en-US" sz="2500">
              <a:latin typeface="Times New Roman" panose="02020603050405020304" pitchFamily="18" charset="0"/>
              <a:cs typeface="Times New Roman" panose="02020603050405020304" pitchFamily="18" charset="0"/>
            </a:endParaRPr>
          </a:p>
          <a:p>
            <a:pPr eaLnBrk="1" hangingPunct="1"/>
            <a:r>
              <a:rPr lang="en-US" altLang="en-US" sz="2500">
                <a:latin typeface="Times New Roman" panose="02020603050405020304" pitchFamily="18" charset="0"/>
                <a:cs typeface="Times New Roman" panose="02020603050405020304" pitchFamily="18" charset="0"/>
              </a:rPr>
              <a:t>Position 16: check 16 bits, skip 16 bits, check 16 bits, skip 16 bits, etc. (16-31,48-63,80-95,...)</a:t>
            </a:r>
            <a:br>
              <a:rPr lang="en-US" altLang="en-US" sz="2500">
                <a:latin typeface="Times New Roman" panose="02020603050405020304" pitchFamily="18" charset="0"/>
                <a:cs typeface="Times New Roman" panose="02020603050405020304" pitchFamily="18" charset="0"/>
              </a:rPr>
            </a:br>
            <a:endParaRPr lang="en-US" altLang="en-US" sz="2500">
              <a:latin typeface="Times New Roman" panose="02020603050405020304" pitchFamily="18" charset="0"/>
              <a:cs typeface="Times New Roman" panose="02020603050405020304" pitchFamily="18" charset="0"/>
            </a:endParaRPr>
          </a:p>
          <a:p>
            <a:pPr eaLnBrk="1" hangingPunct="1"/>
            <a:r>
              <a:rPr lang="en-US" altLang="en-US" sz="2500">
                <a:latin typeface="Times New Roman" panose="02020603050405020304" pitchFamily="18" charset="0"/>
                <a:cs typeface="Times New Roman" panose="02020603050405020304" pitchFamily="18" charset="0"/>
              </a:rPr>
              <a:t>Position 32: check 32 bits, skip 32 bits, check 32 bits, skip 32 bits, etc. (32-63,96-127,160-191,...)</a:t>
            </a:r>
            <a:br>
              <a:rPr lang="en-US" altLang="en-US" sz="2500">
                <a:latin typeface="Times New Roman" panose="02020603050405020304" pitchFamily="18" charset="0"/>
                <a:cs typeface="Times New Roman" panose="02020603050405020304" pitchFamily="18" charset="0"/>
              </a:rPr>
            </a:br>
            <a:r>
              <a:rPr lang="en-US" altLang="en-US" sz="2500">
                <a:latin typeface="Times New Roman" panose="02020603050405020304" pitchFamily="18" charset="0"/>
                <a:cs typeface="Times New Roman" panose="02020603050405020304" pitchFamily="18" charset="0"/>
              </a:rPr>
              <a:t>etc.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FF281B86-26A6-4795-9980-3259298FBC1F}"/>
              </a:ext>
            </a:extLst>
          </p:cNvPr>
          <p:cNvSpPr>
            <a:spLocks noGrp="1"/>
          </p:cNvSpPr>
          <p:nvPr>
            <p:ph type="title"/>
          </p:nvPr>
        </p:nvSpPr>
        <p:spPr/>
        <p:txBody>
          <a:bodyPr/>
          <a:lstStyle/>
          <a:p>
            <a:pPr eaLnBrk="1" hangingPunct="1"/>
            <a:r>
              <a:rPr lang="en-US" altLang="en-US"/>
              <a:t>Calculating the Hamming Code(how to create code word)</a:t>
            </a:r>
          </a:p>
        </p:txBody>
      </p:sp>
      <p:sp>
        <p:nvSpPr>
          <p:cNvPr id="39939" name="Content Placeholder 2">
            <a:extLst>
              <a:ext uri="{FF2B5EF4-FFF2-40B4-BE49-F238E27FC236}">
                <a16:creationId xmlns:a16="http://schemas.microsoft.com/office/drawing/2014/main" id="{07E7221D-A32B-4C3F-839C-13C1C33BDB7E}"/>
              </a:ext>
            </a:extLst>
          </p:cNvPr>
          <p:cNvSpPr>
            <a:spLocks noGrp="1"/>
          </p:cNvSpPr>
          <p:nvPr>
            <p:ph idx="1"/>
          </p:nvPr>
        </p:nvSpPr>
        <p:spPr/>
        <p:txBody>
          <a:bodyPr/>
          <a:lstStyle/>
          <a:p>
            <a:pPr algn="just" eaLnBrk="1" hangingPunct="1"/>
            <a:r>
              <a:rPr lang="en-US" altLang="en-US" sz="2500">
                <a:latin typeface="Times New Roman" panose="02020603050405020304" pitchFamily="18" charset="0"/>
                <a:cs typeface="Times New Roman" panose="02020603050405020304" pitchFamily="18" charset="0"/>
              </a:rPr>
              <a:t>Set a parity bit to 1 if the total number of ones in the positions it checks is odd. Set a parity bit to 0 if the total number of ones in the positions it checks is even.</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7231289D-5C31-439F-862D-970416E4B242}"/>
              </a:ext>
            </a:extLst>
          </p:cNvPr>
          <p:cNvSpPr>
            <a:spLocks noGrp="1"/>
          </p:cNvSpPr>
          <p:nvPr>
            <p:ph type="title"/>
          </p:nvPr>
        </p:nvSpPr>
        <p:spPr/>
        <p:txBody>
          <a:bodyPr/>
          <a:lstStyle/>
          <a:p>
            <a:pPr eaLnBrk="1" hangingPunct="1"/>
            <a:r>
              <a:rPr lang="en-US" altLang="en-US"/>
              <a:t>Calculating the Hamming Code(how to create code word)</a:t>
            </a:r>
          </a:p>
        </p:txBody>
      </p:sp>
      <p:sp>
        <p:nvSpPr>
          <p:cNvPr id="40963" name="Content Placeholder 2">
            <a:extLst>
              <a:ext uri="{FF2B5EF4-FFF2-40B4-BE49-F238E27FC236}">
                <a16:creationId xmlns:a16="http://schemas.microsoft.com/office/drawing/2014/main" id="{CFEB35BC-83B1-4932-AD4B-EE98DFA561B1}"/>
              </a:ext>
            </a:extLst>
          </p:cNvPr>
          <p:cNvSpPr>
            <a:spLocks noGrp="1"/>
          </p:cNvSpPr>
          <p:nvPr>
            <p:ph idx="1"/>
          </p:nvPr>
        </p:nvSpPr>
        <p:spPr/>
        <p:txBody>
          <a:bodyPr/>
          <a:lstStyle/>
          <a:p>
            <a:pPr algn="just" eaLnBrk="1" hangingPunct="1"/>
            <a:r>
              <a:rPr lang="en-US" altLang="en-US" sz="2500" b="1">
                <a:latin typeface="Times New Roman" panose="02020603050405020304" pitchFamily="18" charset="0"/>
                <a:cs typeface="Times New Roman" panose="02020603050405020304" pitchFamily="18" charset="0"/>
              </a:rPr>
              <a:t>Example</a:t>
            </a:r>
          </a:p>
          <a:p>
            <a:pPr eaLnBrk="1" hangingPunct="1">
              <a:buFont typeface="Arial" panose="020B0604020202020204" pitchFamily="34" charset="0"/>
              <a:buNone/>
            </a:pPr>
            <a:r>
              <a:rPr lang="en-US" altLang="en-US" sz="2800"/>
              <a:t>	A byte of data: 10011010</a:t>
            </a:r>
            <a:br>
              <a:rPr lang="en-US" altLang="en-US" sz="2800"/>
            </a:br>
            <a:endParaRPr lang="en-US" altLang="en-US" sz="2800"/>
          </a:p>
          <a:p>
            <a:pPr eaLnBrk="1" hangingPunct="1">
              <a:buFont typeface="Arial" panose="020B0604020202020204" pitchFamily="34" charset="0"/>
              <a:buNone/>
            </a:pPr>
            <a:r>
              <a:rPr lang="en-US" altLang="en-US" sz="2800"/>
              <a:t>	Create the data word, leaving spaces for the parity bits: _ _ 1 _ 0 0 1 _ 1 0 1 0</a:t>
            </a:r>
            <a:br>
              <a:rPr lang="en-US" altLang="en-US" sz="2800"/>
            </a:br>
            <a:endParaRPr lang="en-US" altLang="en-US" sz="2800"/>
          </a:p>
          <a:p>
            <a:pPr eaLnBrk="1" hangingPunct="1">
              <a:buFont typeface="Arial" panose="020B0604020202020204" pitchFamily="34" charset="0"/>
              <a:buNone/>
            </a:pPr>
            <a:r>
              <a:rPr lang="en-US" altLang="en-US" sz="2800"/>
              <a:t>	Calculate the parity for each parity bit  </a:t>
            </a:r>
          </a:p>
          <a:p>
            <a:pPr algn="just" eaLnBrk="1" hangingPunct="1">
              <a:buFont typeface="Arial" panose="020B0604020202020204" pitchFamily="34" charset="0"/>
              <a:buNone/>
            </a:pPr>
            <a:endParaRPr lang="en-US" altLang="en-US" sz="2500" b="1">
              <a:latin typeface="Times New Roman" panose="02020603050405020304" pitchFamily="18" charset="0"/>
              <a:cs typeface="Times New Roman" panose="02020603050405020304" pitchFamily="18"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FDCF8303-B81A-45BA-979B-DCB0902E4B05}"/>
              </a:ext>
            </a:extLst>
          </p:cNvPr>
          <p:cNvSpPr>
            <a:spLocks noGrp="1"/>
          </p:cNvSpPr>
          <p:nvPr>
            <p:ph type="title"/>
          </p:nvPr>
        </p:nvSpPr>
        <p:spPr/>
        <p:txBody>
          <a:bodyPr/>
          <a:lstStyle/>
          <a:p>
            <a:pPr eaLnBrk="1" hangingPunct="1"/>
            <a:r>
              <a:rPr lang="en-US" altLang="en-US"/>
              <a:t>Calculating the Hamming Code(how to create code word)</a:t>
            </a:r>
          </a:p>
        </p:txBody>
      </p:sp>
      <p:sp>
        <p:nvSpPr>
          <p:cNvPr id="41987" name="Content Placeholder 2">
            <a:extLst>
              <a:ext uri="{FF2B5EF4-FFF2-40B4-BE49-F238E27FC236}">
                <a16:creationId xmlns:a16="http://schemas.microsoft.com/office/drawing/2014/main" id="{A9F3D48B-F5AC-42F5-9FD8-D7C5C85C9BD1}"/>
              </a:ext>
            </a:extLst>
          </p:cNvPr>
          <p:cNvSpPr>
            <a:spLocks noGrp="1"/>
          </p:cNvSpPr>
          <p:nvPr>
            <p:ph idx="1"/>
          </p:nvPr>
        </p:nvSpPr>
        <p:spPr>
          <a:xfrm>
            <a:off x="457200" y="2057400"/>
            <a:ext cx="8229600" cy="4419600"/>
          </a:xfrm>
        </p:spPr>
        <p:txBody>
          <a:bodyPr>
            <a:normAutofit lnSpcReduction="10000"/>
          </a:bodyPr>
          <a:lstStyle/>
          <a:p>
            <a:pPr eaLnBrk="1" hangingPunct="1"/>
            <a:r>
              <a:rPr lang="en-US" altLang="en-US" sz="2200" b="1" dirty="0">
                <a:latin typeface="Times New Roman" panose="02020603050405020304" pitchFamily="18" charset="0"/>
                <a:cs typeface="Times New Roman" panose="02020603050405020304" pitchFamily="18" charset="0"/>
              </a:rPr>
              <a:t> </a:t>
            </a:r>
            <a:r>
              <a:rPr lang="en-US" altLang="en-US" sz="2200" dirty="0"/>
              <a:t>Position 1 checks bits 1,3,5,7,9,11: </a:t>
            </a:r>
            <a:br>
              <a:rPr lang="en-US" altLang="en-US" sz="2200" b="1" dirty="0"/>
            </a:br>
            <a:r>
              <a:rPr lang="en-US" altLang="en-US" sz="2200" b="1" dirty="0">
                <a:solidFill>
                  <a:srgbClr val="FF0000"/>
                </a:solidFill>
              </a:rPr>
              <a:t>?</a:t>
            </a:r>
            <a:r>
              <a:rPr lang="en-US" altLang="en-US" sz="2200" dirty="0"/>
              <a:t> _ </a:t>
            </a:r>
            <a:r>
              <a:rPr lang="en-US" altLang="en-US" sz="2200" b="1" dirty="0">
                <a:solidFill>
                  <a:srgbClr val="FF0000"/>
                </a:solidFill>
              </a:rPr>
              <a:t>1</a:t>
            </a:r>
            <a:r>
              <a:rPr lang="en-US" altLang="en-US" sz="2200" dirty="0"/>
              <a:t> _ </a:t>
            </a:r>
            <a:r>
              <a:rPr lang="en-US" altLang="en-US" sz="2200" b="1" dirty="0">
                <a:solidFill>
                  <a:srgbClr val="FF0000"/>
                </a:solidFill>
              </a:rPr>
              <a:t>0</a:t>
            </a:r>
            <a:r>
              <a:rPr lang="en-US" altLang="en-US" sz="2200" dirty="0"/>
              <a:t> 0 </a:t>
            </a:r>
            <a:r>
              <a:rPr lang="en-US" altLang="en-US" sz="2200" b="1" dirty="0">
                <a:solidFill>
                  <a:srgbClr val="FF0000"/>
                </a:solidFill>
              </a:rPr>
              <a:t>1</a:t>
            </a:r>
            <a:r>
              <a:rPr lang="en-US" altLang="en-US" sz="2200" dirty="0"/>
              <a:t> _ </a:t>
            </a:r>
            <a:r>
              <a:rPr lang="en-US" altLang="en-US" sz="2200" b="1" dirty="0">
                <a:solidFill>
                  <a:srgbClr val="FF0000"/>
                </a:solidFill>
              </a:rPr>
              <a:t>1</a:t>
            </a:r>
            <a:r>
              <a:rPr lang="en-US" altLang="en-US" sz="2200" dirty="0"/>
              <a:t> 0 </a:t>
            </a:r>
            <a:r>
              <a:rPr lang="en-US" altLang="en-US" sz="2200" b="1" dirty="0">
                <a:solidFill>
                  <a:srgbClr val="FF0000"/>
                </a:solidFill>
              </a:rPr>
              <a:t>1</a:t>
            </a:r>
            <a:r>
              <a:rPr lang="en-US" altLang="en-US" sz="2200" dirty="0"/>
              <a:t> 0. Even parity so set position 1 to a 0: </a:t>
            </a:r>
            <a:r>
              <a:rPr lang="en-US" altLang="en-US" sz="2200" b="1" dirty="0">
                <a:solidFill>
                  <a:srgbClr val="FF0000"/>
                </a:solidFill>
              </a:rPr>
              <a:t>0</a:t>
            </a:r>
            <a:r>
              <a:rPr lang="en-US" altLang="en-US" sz="2200" dirty="0"/>
              <a:t> _ </a:t>
            </a:r>
            <a:r>
              <a:rPr lang="en-US" altLang="en-US" sz="2200" b="1" dirty="0">
                <a:solidFill>
                  <a:srgbClr val="FF0000"/>
                </a:solidFill>
              </a:rPr>
              <a:t>1</a:t>
            </a:r>
            <a:r>
              <a:rPr lang="en-US" altLang="en-US" sz="2200" dirty="0"/>
              <a:t> _ </a:t>
            </a:r>
            <a:r>
              <a:rPr lang="en-US" altLang="en-US" sz="2200" b="1" dirty="0">
                <a:solidFill>
                  <a:srgbClr val="FF0000"/>
                </a:solidFill>
              </a:rPr>
              <a:t>0</a:t>
            </a:r>
            <a:r>
              <a:rPr lang="en-US" altLang="en-US" sz="2200" dirty="0"/>
              <a:t> 0 </a:t>
            </a:r>
            <a:r>
              <a:rPr lang="en-US" altLang="en-US" sz="2200" b="1" dirty="0">
                <a:solidFill>
                  <a:srgbClr val="FF0000"/>
                </a:solidFill>
              </a:rPr>
              <a:t>1</a:t>
            </a:r>
            <a:r>
              <a:rPr lang="en-US" altLang="en-US" sz="2200" dirty="0"/>
              <a:t> _ </a:t>
            </a:r>
            <a:r>
              <a:rPr lang="en-US" altLang="en-US" sz="2200" b="1" dirty="0">
                <a:solidFill>
                  <a:srgbClr val="FF0000"/>
                </a:solidFill>
              </a:rPr>
              <a:t>1</a:t>
            </a:r>
            <a:r>
              <a:rPr lang="en-US" altLang="en-US" sz="2200" dirty="0"/>
              <a:t> 0 </a:t>
            </a:r>
            <a:r>
              <a:rPr lang="en-US" altLang="en-US" sz="2200" b="1" dirty="0">
                <a:solidFill>
                  <a:srgbClr val="FF0000"/>
                </a:solidFill>
              </a:rPr>
              <a:t>1</a:t>
            </a:r>
            <a:r>
              <a:rPr lang="en-US" altLang="en-US" sz="2200" dirty="0"/>
              <a:t> 0 </a:t>
            </a:r>
          </a:p>
          <a:p>
            <a:pPr eaLnBrk="1" hangingPunct="1"/>
            <a:r>
              <a:rPr lang="en-US" altLang="en-US" sz="2200" dirty="0"/>
              <a:t>Position 2 checks bits 2,3,6,7,10,11:</a:t>
            </a:r>
            <a:br>
              <a:rPr lang="en-US" altLang="en-US" sz="2200" dirty="0"/>
            </a:br>
            <a:r>
              <a:rPr lang="en-US" altLang="en-US" sz="2200" dirty="0"/>
              <a:t>0 </a:t>
            </a:r>
            <a:r>
              <a:rPr lang="en-US" altLang="en-US" sz="2200" b="1" dirty="0">
                <a:solidFill>
                  <a:srgbClr val="FF0000"/>
                </a:solidFill>
              </a:rPr>
              <a:t>?</a:t>
            </a:r>
            <a:r>
              <a:rPr lang="en-US" altLang="en-US" sz="2200" b="1" dirty="0"/>
              <a:t> </a:t>
            </a:r>
            <a:r>
              <a:rPr lang="en-US" altLang="en-US" sz="2200" b="1" dirty="0">
                <a:solidFill>
                  <a:srgbClr val="FF0000"/>
                </a:solidFill>
              </a:rPr>
              <a:t>1</a:t>
            </a:r>
            <a:r>
              <a:rPr lang="en-US" altLang="en-US" sz="2200" b="1" dirty="0"/>
              <a:t> </a:t>
            </a:r>
            <a:r>
              <a:rPr lang="en-US" altLang="en-US" sz="2200" dirty="0"/>
              <a:t>_ 0 </a:t>
            </a:r>
            <a:r>
              <a:rPr lang="en-US" altLang="en-US" sz="2200" b="1" dirty="0">
                <a:solidFill>
                  <a:srgbClr val="FF0000"/>
                </a:solidFill>
              </a:rPr>
              <a:t>0</a:t>
            </a:r>
            <a:r>
              <a:rPr lang="en-US" altLang="en-US" sz="2200" b="1" dirty="0"/>
              <a:t> </a:t>
            </a:r>
            <a:r>
              <a:rPr lang="en-US" altLang="en-US" sz="2200" b="1" dirty="0">
                <a:solidFill>
                  <a:srgbClr val="FF0000"/>
                </a:solidFill>
              </a:rPr>
              <a:t>1</a:t>
            </a:r>
            <a:r>
              <a:rPr lang="en-US" altLang="en-US" sz="2200" dirty="0"/>
              <a:t> _ 1 </a:t>
            </a:r>
            <a:r>
              <a:rPr lang="en-US" altLang="en-US" sz="2200" b="1" dirty="0">
                <a:solidFill>
                  <a:srgbClr val="FF0000"/>
                </a:solidFill>
              </a:rPr>
              <a:t>0 1</a:t>
            </a:r>
            <a:r>
              <a:rPr lang="en-US" altLang="en-US" sz="2200" dirty="0"/>
              <a:t> 0. Odd parity so set position 2 to a 1: 0 </a:t>
            </a:r>
            <a:r>
              <a:rPr lang="en-US" altLang="en-US" sz="2200" b="1" dirty="0">
                <a:solidFill>
                  <a:srgbClr val="FF0000"/>
                </a:solidFill>
              </a:rPr>
              <a:t>1 1</a:t>
            </a:r>
            <a:r>
              <a:rPr lang="en-US" altLang="en-US" sz="2200" dirty="0"/>
              <a:t> _ 0 </a:t>
            </a:r>
            <a:r>
              <a:rPr lang="en-US" altLang="en-US" sz="2200" b="1" dirty="0">
                <a:solidFill>
                  <a:srgbClr val="FF0000"/>
                </a:solidFill>
              </a:rPr>
              <a:t>0 1</a:t>
            </a:r>
            <a:r>
              <a:rPr lang="en-US" altLang="en-US" sz="2200" dirty="0"/>
              <a:t> _ 1 </a:t>
            </a:r>
            <a:r>
              <a:rPr lang="en-US" altLang="en-US" sz="2200" b="1" dirty="0">
                <a:solidFill>
                  <a:srgbClr val="FF0000"/>
                </a:solidFill>
              </a:rPr>
              <a:t>0 1</a:t>
            </a:r>
            <a:r>
              <a:rPr lang="en-US" altLang="en-US" sz="2200" dirty="0"/>
              <a:t> 0 </a:t>
            </a:r>
          </a:p>
          <a:p>
            <a:pPr eaLnBrk="1" hangingPunct="1"/>
            <a:r>
              <a:rPr lang="en-US" altLang="en-US" sz="2200" dirty="0"/>
              <a:t>Position 4 checks bits 4,5,6,7,12:</a:t>
            </a:r>
            <a:br>
              <a:rPr lang="en-US" altLang="en-US" sz="2200" dirty="0"/>
            </a:br>
            <a:r>
              <a:rPr lang="en-US" altLang="en-US" sz="2200" dirty="0"/>
              <a:t>0 1 1 </a:t>
            </a:r>
            <a:r>
              <a:rPr lang="en-US" altLang="en-US" sz="2200" b="1" dirty="0">
                <a:solidFill>
                  <a:srgbClr val="FF0000"/>
                </a:solidFill>
              </a:rPr>
              <a:t>? 0 0 1</a:t>
            </a:r>
            <a:r>
              <a:rPr lang="en-US" altLang="en-US" sz="2200" dirty="0"/>
              <a:t> _ 1 0 1 </a:t>
            </a:r>
            <a:r>
              <a:rPr lang="en-US" altLang="en-US" sz="2200" b="1" dirty="0">
                <a:solidFill>
                  <a:srgbClr val="FF0000"/>
                </a:solidFill>
              </a:rPr>
              <a:t>0</a:t>
            </a:r>
            <a:r>
              <a:rPr lang="en-US" altLang="en-US" sz="2200" dirty="0"/>
              <a:t>. Odd parity so set position 4 to a 1: 0 1 1 </a:t>
            </a:r>
            <a:r>
              <a:rPr lang="en-US" altLang="en-US" sz="2200" b="1" dirty="0">
                <a:solidFill>
                  <a:srgbClr val="FF0000"/>
                </a:solidFill>
              </a:rPr>
              <a:t>1 0 0 1 </a:t>
            </a:r>
            <a:r>
              <a:rPr lang="en-US" altLang="en-US" sz="2200" dirty="0"/>
              <a:t>_ 1 0 1 </a:t>
            </a:r>
            <a:r>
              <a:rPr lang="en-US" altLang="en-US" sz="2200" b="1" dirty="0">
                <a:solidFill>
                  <a:srgbClr val="FF0000"/>
                </a:solidFill>
              </a:rPr>
              <a:t>0</a:t>
            </a:r>
            <a:r>
              <a:rPr lang="en-US" altLang="en-US" sz="2200" dirty="0"/>
              <a:t> </a:t>
            </a:r>
          </a:p>
          <a:p>
            <a:pPr eaLnBrk="1" hangingPunct="1"/>
            <a:r>
              <a:rPr lang="en-US" altLang="en-US" sz="2200" dirty="0"/>
              <a:t>Position 8 checks bits 8,9,10,11,12:</a:t>
            </a:r>
            <a:br>
              <a:rPr lang="en-US" altLang="en-US" sz="2200" dirty="0"/>
            </a:br>
            <a:r>
              <a:rPr lang="en-US" altLang="en-US" sz="2200" dirty="0"/>
              <a:t>0 1 1 1 0 0 1 </a:t>
            </a:r>
            <a:r>
              <a:rPr lang="en-US" altLang="en-US" sz="2200" b="1" dirty="0">
                <a:solidFill>
                  <a:srgbClr val="FF0000"/>
                </a:solidFill>
              </a:rPr>
              <a:t>? 1 0 1 0</a:t>
            </a:r>
            <a:r>
              <a:rPr lang="en-US" altLang="en-US" sz="2200" dirty="0"/>
              <a:t>. Even parity so set position 8 to a 0: 0 1 1 1 0 0 1 </a:t>
            </a:r>
            <a:r>
              <a:rPr lang="en-US" altLang="en-US" sz="2200" b="1" dirty="0">
                <a:solidFill>
                  <a:srgbClr val="FF0000"/>
                </a:solidFill>
              </a:rPr>
              <a:t>0 1 0 1 0</a:t>
            </a:r>
            <a:r>
              <a:rPr lang="en-US" altLang="en-US" sz="2200" dirty="0"/>
              <a:t> </a:t>
            </a:r>
          </a:p>
          <a:p>
            <a:pPr eaLnBrk="1" hangingPunct="1"/>
            <a:r>
              <a:rPr lang="en-US" altLang="en-US" sz="2200" dirty="0"/>
              <a:t>Code word: 011100101010</a:t>
            </a:r>
          </a:p>
          <a:p>
            <a:pPr algn="just" eaLnBrk="1" hangingPunct="1"/>
            <a:endParaRPr lang="en-US" altLang="en-US" sz="2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9916B677-A360-4CFC-9AB5-4F6976C4BCFE}"/>
              </a:ext>
            </a:extLst>
          </p:cNvPr>
          <p:cNvSpPr>
            <a:spLocks noGrp="1"/>
          </p:cNvSpPr>
          <p:nvPr>
            <p:ph type="title"/>
          </p:nvPr>
        </p:nvSpPr>
        <p:spPr/>
        <p:txBody>
          <a:bodyPr/>
          <a:lstStyle/>
          <a:p>
            <a:pPr eaLnBrk="1" hangingPunct="1"/>
            <a:r>
              <a:rPr lang="en-US" altLang="en-US"/>
              <a:t>Calculating the Hamming Code(Finding and fixing a bad bit)</a:t>
            </a:r>
          </a:p>
        </p:txBody>
      </p:sp>
      <p:sp>
        <p:nvSpPr>
          <p:cNvPr id="43011" name="Content Placeholder 2">
            <a:extLst>
              <a:ext uri="{FF2B5EF4-FFF2-40B4-BE49-F238E27FC236}">
                <a16:creationId xmlns:a16="http://schemas.microsoft.com/office/drawing/2014/main" id="{0CBACD47-122C-4EA9-A82C-3726C612F464}"/>
              </a:ext>
            </a:extLst>
          </p:cNvPr>
          <p:cNvSpPr>
            <a:spLocks noGrp="1"/>
          </p:cNvSpPr>
          <p:nvPr>
            <p:ph idx="1"/>
          </p:nvPr>
        </p:nvSpPr>
        <p:spPr>
          <a:xfrm>
            <a:off x="457200" y="2157730"/>
            <a:ext cx="8229600" cy="4319269"/>
          </a:xfrm>
        </p:spPr>
        <p:txBody>
          <a:bodyPr/>
          <a:lstStyle/>
          <a:p>
            <a:pPr eaLnBrk="1" hangingPunct="1"/>
            <a:r>
              <a:rPr lang="en-US" altLang="en-US" sz="2500" dirty="0">
                <a:latin typeface="Times New Roman" panose="02020603050405020304" pitchFamily="18" charset="0"/>
                <a:cs typeface="Times New Roman" panose="02020603050405020304" pitchFamily="18" charset="0"/>
              </a:rPr>
              <a:t> code word : </a:t>
            </a:r>
            <a:r>
              <a:rPr lang="en-US" altLang="en-US" sz="2800" dirty="0"/>
              <a:t>011100101010</a:t>
            </a:r>
          </a:p>
          <a:p>
            <a:pPr eaLnBrk="1" hangingPunct="1"/>
            <a:r>
              <a:rPr lang="en-US" altLang="en-US" sz="2800" dirty="0">
                <a:latin typeface="Times New Roman" panose="02020603050405020304" pitchFamily="18" charset="0"/>
                <a:cs typeface="Times New Roman" panose="02020603050405020304" pitchFamily="18" charset="0"/>
              </a:rPr>
              <a:t>Received code word with error : </a:t>
            </a:r>
            <a:r>
              <a:rPr lang="en-US" altLang="en-US" sz="2800" dirty="0"/>
              <a:t>011100101110 </a:t>
            </a:r>
          </a:p>
          <a:p>
            <a:pPr eaLnBrk="1" hangingPunct="1"/>
            <a:r>
              <a:rPr lang="en-US" altLang="en-US" sz="2800" dirty="0">
                <a:latin typeface="Times New Roman" panose="02020603050405020304" pitchFamily="18" charset="0"/>
                <a:cs typeface="Times New Roman" panose="02020603050405020304" pitchFamily="18" charset="0"/>
              </a:rPr>
              <a:t> Receiver will calculate which bit was wrong and correct it</a:t>
            </a:r>
          </a:p>
          <a:p>
            <a:pPr eaLnBrk="1" hangingPunct="1"/>
            <a:r>
              <a:rPr lang="en-US" altLang="en-US" sz="2800" dirty="0">
                <a:latin typeface="Times New Roman" panose="02020603050405020304" pitchFamily="18" charset="0"/>
                <a:cs typeface="Times New Roman" panose="02020603050405020304" pitchFamily="18" charset="0"/>
              </a:rPr>
              <a:t> Check each check bit</a:t>
            </a:r>
          </a:p>
          <a:p>
            <a:pPr eaLnBrk="1" hangingPunct="1"/>
            <a:r>
              <a:rPr lang="en-US" altLang="en-US" sz="2800" dirty="0">
                <a:latin typeface="Times New Roman" panose="02020603050405020304" pitchFamily="18" charset="0"/>
                <a:cs typeface="Times New Roman" panose="02020603050405020304" pitchFamily="18" charset="0"/>
              </a:rPr>
              <a:t> Write down all incorrect parity bits</a:t>
            </a:r>
          </a:p>
          <a:p>
            <a:pPr eaLnBrk="1" hangingPunct="1"/>
            <a:r>
              <a:rPr lang="en-US" altLang="en-US" sz="2800" dirty="0">
                <a:latin typeface="Times New Roman" panose="02020603050405020304" pitchFamily="18" charset="0"/>
                <a:cs typeface="Times New Roman" panose="02020603050405020304" pitchFamily="18" charset="0"/>
              </a:rPr>
              <a:t> Here parity bits 2 and 8 are wrong so 2+8=10, 10</a:t>
            </a:r>
            <a:r>
              <a:rPr lang="en-US" altLang="en-US" sz="2800" baseline="30000" dirty="0">
                <a:latin typeface="Times New Roman" panose="02020603050405020304" pitchFamily="18" charset="0"/>
                <a:cs typeface="Times New Roman" panose="02020603050405020304" pitchFamily="18" charset="0"/>
              </a:rPr>
              <a:t>th</a:t>
            </a:r>
            <a:r>
              <a:rPr lang="en-US" altLang="en-US" sz="2800" dirty="0">
                <a:latin typeface="Times New Roman" panose="02020603050405020304" pitchFamily="18" charset="0"/>
                <a:cs typeface="Times New Roman" panose="02020603050405020304" pitchFamily="18" charset="0"/>
              </a:rPr>
              <a:t> bit is a position of wrong bit</a:t>
            </a:r>
            <a:endParaRPr lang="en-US" altLang="en-US" sz="25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B1BBC79D-FDA4-4C36-87DA-2B54679B8573}"/>
              </a:ext>
            </a:extLst>
          </p:cNvPr>
          <p:cNvSpPr>
            <a:spLocks noGrp="1"/>
          </p:cNvSpPr>
          <p:nvPr>
            <p:ph type="title"/>
          </p:nvPr>
        </p:nvSpPr>
        <p:spPr/>
        <p:txBody>
          <a:bodyPr/>
          <a:lstStyle/>
          <a:p>
            <a:r>
              <a:rPr lang="en-US" altLang="en-US"/>
              <a:t>Elementary Data Link Layer Protocols (Assumptions)</a:t>
            </a:r>
          </a:p>
        </p:txBody>
      </p:sp>
      <p:sp>
        <p:nvSpPr>
          <p:cNvPr id="47107" name="Content Placeholder 2">
            <a:extLst>
              <a:ext uri="{FF2B5EF4-FFF2-40B4-BE49-F238E27FC236}">
                <a16:creationId xmlns:a16="http://schemas.microsoft.com/office/drawing/2014/main" id="{9BDB11CA-0B33-43EC-9EE6-D50FB52E9216}"/>
              </a:ext>
            </a:extLst>
          </p:cNvPr>
          <p:cNvSpPr>
            <a:spLocks noGrp="1"/>
          </p:cNvSpPr>
          <p:nvPr>
            <p:ph idx="1"/>
          </p:nvPr>
        </p:nvSpPr>
        <p:spPr>
          <a:xfrm>
            <a:off x="507206" y="1993393"/>
            <a:ext cx="8065294" cy="4178807"/>
          </a:xfrm>
        </p:spPr>
        <p:txBody>
          <a:bodyPr>
            <a:normAutofit/>
          </a:bodyPr>
          <a:lstStyle/>
          <a:p>
            <a:r>
              <a:rPr lang="en-US" altLang="en-US" sz="2500" dirty="0">
                <a:latin typeface="Times New Roman" panose="02020603050405020304" pitchFamily="18" charset="0"/>
                <a:cs typeface="Times New Roman" panose="02020603050405020304" pitchFamily="18" charset="0"/>
              </a:rPr>
              <a:t>Machine A wants to send data to machine B using a reliable, connection oriented service</a:t>
            </a:r>
          </a:p>
          <a:p>
            <a:r>
              <a:rPr lang="en-US" altLang="en-US" sz="2500" dirty="0">
                <a:latin typeface="Times New Roman" panose="02020603050405020304" pitchFamily="18" charset="0"/>
                <a:cs typeface="Times New Roman" panose="02020603050405020304" pitchFamily="18" charset="0"/>
              </a:rPr>
              <a:t>A has infinite amount of data to send and never has to wait for data to be produced</a:t>
            </a:r>
          </a:p>
          <a:p>
            <a:r>
              <a:rPr lang="en-US" altLang="en-US" sz="2500" dirty="0">
                <a:latin typeface="Times New Roman" panose="02020603050405020304" pitchFamily="18" charset="0"/>
                <a:cs typeface="Times New Roman" panose="02020603050405020304" pitchFamily="18" charset="0"/>
              </a:rPr>
              <a:t>Machines do not crash</a:t>
            </a:r>
          </a:p>
          <a:p>
            <a:r>
              <a:rPr lang="en-US" altLang="en-US" sz="2500" dirty="0">
                <a:latin typeface="Times New Roman" panose="02020603050405020304" pitchFamily="18" charset="0"/>
                <a:cs typeface="Times New Roman" panose="02020603050405020304" pitchFamily="18" charset="0"/>
              </a:rPr>
              <a:t>Protocol deals with communication errors but not with crashing and rebooting</a:t>
            </a:r>
          </a:p>
          <a:p>
            <a:pPr>
              <a:buFont typeface="Arial" panose="020B0604020202020204" pitchFamily="34" charset="0"/>
              <a:buNone/>
            </a:pPr>
            <a:endParaRPr lang="en-US" altLang="en-US" sz="25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6A549C51-4BDE-4421-B6D0-37C6A477223A}"/>
              </a:ext>
            </a:extLst>
          </p:cNvPr>
          <p:cNvSpPr>
            <a:spLocks noGrp="1"/>
          </p:cNvSpPr>
          <p:nvPr>
            <p:ph type="title"/>
          </p:nvPr>
        </p:nvSpPr>
        <p:spPr/>
        <p:txBody>
          <a:bodyPr/>
          <a:lstStyle/>
          <a:p>
            <a:r>
              <a:rPr lang="en-US" altLang="en-US"/>
              <a:t>Elementary Data Link Layer Protocols</a:t>
            </a:r>
          </a:p>
        </p:txBody>
      </p:sp>
      <p:sp>
        <p:nvSpPr>
          <p:cNvPr id="48131" name="Content Placeholder 2">
            <a:extLst>
              <a:ext uri="{FF2B5EF4-FFF2-40B4-BE49-F238E27FC236}">
                <a16:creationId xmlns:a16="http://schemas.microsoft.com/office/drawing/2014/main" id="{578E9513-E4D5-4310-984A-9207F87B5F5A}"/>
              </a:ext>
            </a:extLst>
          </p:cNvPr>
          <p:cNvSpPr>
            <a:spLocks noGrp="1"/>
          </p:cNvSpPr>
          <p:nvPr>
            <p:ph idx="1"/>
          </p:nvPr>
        </p:nvSpPr>
        <p:spPr/>
        <p:txBody>
          <a:bodyPr/>
          <a:lstStyle/>
          <a:p>
            <a:r>
              <a:rPr lang="en-US" altLang="en-US" sz="2500" dirty="0">
                <a:latin typeface="Times New Roman" panose="02020603050405020304" pitchFamily="18" charset="0"/>
                <a:cs typeface="Times New Roman" panose="02020603050405020304" pitchFamily="18" charset="0"/>
              </a:rPr>
              <a:t>Data link layer accepts packet</a:t>
            </a:r>
          </a:p>
          <a:p>
            <a:r>
              <a:rPr lang="en-US" altLang="en-US" sz="2500" dirty="0">
                <a:latin typeface="Times New Roman" panose="02020603050405020304" pitchFamily="18" charset="0"/>
                <a:cs typeface="Times New Roman" panose="02020603050405020304" pitchFamily="18" charset="0"/>
              </a:rPr>
              <a:t>Encapsulates packets into frame</a:t>
            </a:r>
          </a:p>
          <a:p>
            <a:r>
              <a:rPr lang="en-US" altLang="en-US" sz="2500" dirty="0">
                <a:latin typeface="Times New Roman" panose="02020603050405020304" pitchFamily="18" charset="0"/>
                <a:cs typeface="Times New Roman" panose="02020603050405020304" pitchFamily="18" charset="0"/>
              </a:rPr>
              <a:t>Add control info(in header) and checksum (in trailer)</a:t>
            </a:r>
          </a:p>
          <a:p>
            <a:r>
              <a:rPr lang="en-US" altLang="en-US" sz="2500" dirty="0">
                <a:latin typeface="Times New Roman" panose="02020603050405020304" pitchFamily="18" charset="0"/>
                <a:cs typeface="Times New Roman" panose="02020603050405020304" pitchFamily="18" charset="0"/>
              </a:rPr>
              <a:t>Frame is transmitted to other machine</a:t>
            </a:r>
          </a:p>
          <a:p>
            <a:r>
              <a:rPr lang="en-US" altLang="en-US" sz="2500" dirty="0">
                <a:latin typeface="Times New Roman" panose="02020603050405020304" pitchFamily="18" charset="0"/>
                <a:cs typeface="Times New Roman" panose="02020603050405020304" pitchFamily="18" charset="0"/>
              </a:rPr>
              <a:t>Library procedure </a:t>
            </a:r>
            <a:r>
              <a:rPr lang="en-US" altLang="en-US" sz="2500" dirty="0" err="1">
                <a:latin typeface="Times New Roman" panose="02020603050405020304" pitchFamily="18" charset="0"/>
                <a:cs typeface="Times New Roman" panose="02020603050405020304" pitchFamily="18" charset="0"/>
              </a:rPr>
              <a:t>to_physical_layer</a:t>
            </a:r>
            <a:r>
              <a:rPr lang="en-US" altLang="en-US" sz="2500" dirty="0">
                <a:latin typeface="Times New Roman" panose="02020603050405020304" pitchFamily="18" charset="0"/>
                <a:cs typeface="Times New Roman" panose="02020603050405020304" pitchFamily="18" charset="0"/>
              </a:rPr>
              <a:t> : send a frame</a:t>
            </a:r>
          </a:p>
          <a:p>
            <a:r>
              <a:rPr lang="en-US" altLang="en-US" sz="2500" dirty="0" err="1">
                <a:latin typeface="Times New Roman" panose="02020603050405020304" pitchFamily="18" charset="0"/>
                <a:cs typeface="Times New Roman" panose="02020603050405020304" pitchFamily="18" charset="0"/>
              </a:rPr>
              <a:t>From_physical_layer</a:t>
            </a:r>
            <a:r>
              <a:rPr lang="en-US" altLang="en-US" sz="2500" dirty="0">
                <a:latin typeface="Times New Roman" panose="02020603050405020304" pitchFamily="18" charset="0"/>
                <a:cs typeface="Times New Roman" panose="02020603050405020304" pitchFamily="18" charset="0"/>
              </a:rPr>
              <a:t> : receive a frame</a:t>
            </a:r>
          </a:p>
          <a:p>
            <a:r>
              <a:rPr lang="en-US" altLang="en-US" sz="2500" dirty="0">
                <a:latin typeface="Times New Roman" panose="02020603050405020304" pitchFamily="18" charset="0"/>
                <a:cs typeface="Times New Roman" panose="02020603050405020304" pitchFamily="18" charset="0"/>
              </a:rPr>
              <a:t>Transmitting hardware : computes and append checksum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1FD0AB55-AD13-40E7-A93D-6F6F892D9B03}"/>
              </a:ext>
            </a:extLst>
          </p:cNvPr>
          <p:cNvSpPr>
            <a:spLocks noGrp="1"/>
          </p:cNvSpPr>
          <p:nvPr>
            <p:ph type="title"/>
          </p:nvPr>
        </p:nvSpPr>
        <p:spPr/>
        <p:txBody>
          <a:bodyPr/>
          <a:lstStyle/>
          <a:p>
            <a:r>
              <a:rPr lang="en-US" altLang="en-US"/>
              <a:t>Elementary Data Link Layer Protocols</a:t>
            </a:r>
          </a:p>
        </p:txBody>
      </p:sp>
      <p:sp>
        <p:nvSpPr>
          <p:cNvPr id="49155" name="Content Placeholder 2">
            <a:extLst>
              <a:ext uri="{FF2B5EF4-FFF2-40B4-BE49-F238E27FC236}">
                <a16:creationId xmlns:a16="http://schemas.microsoft.com/office/drawing/2014/main" id="{67B59C29-CA5B-41C3-9312-F0D38B811A90}"/>
              </a:ext>
            </a:extLst>
          </p:cNvPr>
          <p:cNvSpPr>
            <a:spLocks noGrp="1"/>
          </p:cNvSpPr>
          <p:nvPr>
            <p:ph idx="1"/>
          </p:nvPr>
        </p:nvSpPr>
        <p:spPr/>
        <p:txBody>
          <a:bodyPr>
            <a:normAutofit lnSpcReduction="10000"/>
          </a:bodyPr>
          <a:lstStyle/>
          <a:p>
            <a:r>
              <a:rPr lang="en-US" altLang="en-US" sz="2400">
                <a:latin typeface="Times New Roman" panose="02020603050405020304" pitchFamily="18" charset="0"/>
                <a:cs typeface="Times New Roman" panose="02020603050405020304" pitchFamily="18" charset="0"/>
              </a:rPr>
              <a:t> Initially DLL will do nothing</a:t>
            </a:r>
          </a:p>
          <a:p>
            <a:r>
              <a:rPr lang="en-US" altLang="en-US" sz="2400">
                <a:latin typeface="Times New Roman" panose="02020603050405020304" pitchFamily="18" charset="0"/>
                <a:cs typeface="Times New Roman" panose="02020603050405020304" pitchFamily="18" charset="0"/>
              </a:rPr>
              <a:t>Wait for some event to occur denoted by procedure call: wait_for_event(&amp;event)</a:t>
            </a:r>
          </a:p>
          <a:p>
            <a:r>
              <a:rPr lang="en-US" altLang="en-US" sz="2400">
                <a:latin typeface="Times New Roman" panose="02020603050405020304" pitchFamily="18" charset="0"/>
                <a:cs typeface="Times New Roman" panose="02020603050405020304" pitchFamily="18" charset="0"/>
              </a:rPr>
              <a:t> This procedure only returns when something happens (e.g frame has arrived)</a:t>
            </a:r>
          </a:p>
          <a:p>
            <a:r>
              <a:rPr lang="en-US" altLang="en-US" sz="2400">
                <a:latin typeface="Times New Roman" panose="02020603050405020304" pitchFamily="18" charset="0"/>
                <a:cs typeface="Times New Roman" panose="02020603050405020304" pitchFamily="18" charset="0"/>
              </a:rPr>
              <a:t> When frame arrives at receiver : hardware computes checksum</a:t>
            </a:r>
          </a:p>
          <a:p>
            <a:r>
              <a:rPr lang="en-US" altLang="en-US" sz="2400">
                <a:latin typeface="Times New Roman" panose="02020603050405020304" pitchFamily="18" charset="0"/>
                <a:cs typeface="Times New Roman" panose="02020603050405020304" pitchFamily="18" charset="0"/>
              </a:rPr>
              <a:t> checksum incorrect : the dll is informed: event : cksum_err</a:t>
            </a:r>
          </a:p>
          <a:p>
            <a:r>
              <a:rPr lang="en-US" altLang="en-US" sz="2400">
                <a:latin typeface="Times New Roman" panose="02020603050405020304" pitchFamily="18" charset="0"/>
                <a:cs typeface="Times New Roman" panose="02020603050405020304" pitchFamily="18" charset="0"/>
              </a:rPr>
              <a:t> checksum correct : the dll is informed: event : frame_arrival</a:t>
            </a:r>
          </a:p>
          <a:p>
            <a:r>
              <a:rPr lang="en-US" altLang="en-US" sz="2400">
                <a:latin typeface="Times New Roman" panose="02020603050405020304" pitchFamily="18" charset="0"/>
                <a:cs typeface="Times New Roman" panose="02020603050405020304" pitchFamily="18" charset="0"/>
              </a:rPr>
              <a:t>Dll accquires frame using from_physical_layer for inspection</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9B3A7E4D-E0D9-427F-863B-F0F29C44E38C}"/>
              </a:ext>
            </a:extLst>
          </p:cNvPr>
          <p:cNvSpPr>
            <a:spLocks noGrp="1"/>
          </p:cNvSpPr>
          <p:nvPr>
            <p:ph type="title"/>
          </p:nvPr>
        </p:nvSpPr>
        <p:spPr/>
        <p:txBody>
          <a:bodyPr/>
          <a:lstStyle/>
          <a:p>
            <a:r>
              <a:rPr lang="en-US" altLang="en-US"/>
              <a:t>Elementary Data Link Layer Protocols</a:t>
            </a:r>
          </a:p>
        </p:txBody>
      </p:sp>
      <p:sp>
        <p:nvSpPr>
          <p:cNvPr id="50179" name="Content Placeholder 2">
            <a:extLst>
              <a:ext uri="{FF2B5EF4-FFF2-40B4-BE49-F238E27FC236}">
                <a16:creationId xmlns:a16="http://schemas.microsoft.com/office/drawing/2014/main" id="{79A46631-2854-4B28-A286-A090BAB33C04}"/>
              </a:ext>
            </a:extLst>
          </p:cNvPr>
          <p:cNvSpPr>
            <a:spLocks noGrp="1"/>
          </p:cNvSpPr>
          <p:nvPr>
            <p:ph idx="1"/>
          </p:nvPr>
        </p:nvSpPr>
        <p:spPr/>
        <p:txBody>
          <a:bodyPr/>
          <a:lstStyle/>
          <a:p>
            <a:r>
              <a:rPr lang="en-US" altLang="en-US" sz="2400" dirty="0">
                <a:latin typeface="Times New Roman" panose="02020603050405020304" pitchFamily="18" charset="0"/>
                <a:cs typeface="Times New Roman" panose="02020603050405020304" pitchFamily="18" charset="0"/>
              </a:rPr>
              <a:t> when undamaged frame is arrived , data link layer will check control information in header.</a:t>
            </a:r>
          </a:p>
          <a:p>
            <a:r>
              <a:rPr lang="en-US" altLang="en-US" sz="2400" dirty="0">
                <a:latin typeface="Times New Roman" panose="02020603050405020304" pitchFamily="18" charset="0"/>
                <a:cs typeface="Times New Roman" panose="02020603050405020304" pitchFamily="18" charset="0"/>
              </a:rPr>
              <a:t> data link layer will remove header and pass packet to network layer</a:t>
            </a:r>
          </a:p>
          <a:p>
            <a:r>
              <a:rPr lang="en-US" altLang="en-US" sz="2400" dirty="0">
                <a:latin typeface="Times New Roman" panose="02020603050405020304" pitchFamily="18" charset="0"/>
                <a:cs typeface="Times New Roman" panose="02020603050405020304" pitchFamily="18" charset="0"/>
              </a:rPr>
              <a:t> Data link layer will not pass header to network layer</a:t>
            </a:r>
          </a:p>
          <a:p>
            <a:r>
              <a:rPr lang="en-US" altLang="en-US" sz="2400" dirty="0">
                <a:latin typeface="Times New Roman" panose="02020603050405020304" pitchFamily="18" charset="0"/>
                <a:cs typeface="Times New Roman" panose="02020603050405020304" pitchFamily="18" charset="0"/>
              </a:rPr>
              <a:t>Reason: to implement abstraction and to keep DLL protocols separate from Network layer protocols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DC20D6D0-2D6A-4E2C-B46E-2726D7088444}"/>
              </a:ext>
            </a:extLst>
          </p:cNvPr>
          <p:cNvSpPr>
            <a:spLocks noGrp="1"/>
          </p:cNvSpPr>
          <p:nvPr>
            <p:ph type="title"/>
          </p:nvPr>
        </p:nvSpPr>
        <p:spPr>
          <a:xfrm>
            <a:off x="492919" y="499533"/>
            <a:ext cx="8079581" cy="795867"/>
          </a:xfrm>
        </p:spPr>
        <p:txBody>
          <a:bodyPr>
            <a:normAutofit/>
          </a:bodyPr>
          <a:lstStyle/>
          <a:p>
            <a:pPr eaLnBrk="1" hangingPunct="1"/>
            <a:r>
              <a:rPr lang="en-US" altLang="en-US" dirty="0"/>
              <a:t>Data Link Layer Design issues</a:t>
            </a:r>
          </a:p>
        </p:txBody>
      </p:sp>
      <p:sp>
        <p:nvSpPr>
          <p:cNvPr id="5123" name="Content Placeholder 2">
            <a:extLst>
              <a:ext uri="{FF2B5EF4-FFF2-40B4-BE49-F238E27FC236}">
                <a16:creationId xmlns:a16="http://schemas.microsoft.com/office/drawing/2014/main" id="{91936C23-0772-4037-93A5-09BDD7A7B2E0}"/>
              </a:ext>
            </a:extLst>
          </p:cNvPr>
          <p:cNvSpPr>
            <a:spLocks noGrp="1"/>
          </p:cNvSpPr>
          <p:nvPr>
            <p:ph idx="1"/>
          </p:nvPr>
        </p:nvSpPr>
        <p:spPr>
          <a:xfrm>
            <a:off x="309563" y="1403350"/>
            <a:ext cx="8628062" cy="4791075"/>
          </a:xfrm>
        </p:spPr>
        <p:txBody>
          <a:bodyPr/>
          <a:lstStyle/>
          <a:p>
            <a:pPr eaLnBrk="1" hangingPunct="1"/>
            <a:r>
              <a:rPr lang="en-US" altLang="en-US" sz="2500" dirty="0">
                <a:cs typeface="Times New Roman" panose="02020603050405020304" pitchFamily="18" charset="0"/>
              </a:rPr>
              <a:t>Services provided to the network layer</a:t>
            </a:r>
          </a:p>
          <a:p>
            <a:pPr eaLnBrk="1" hangingPunct="1"/>
            <a:r>
              <a:rPr lang="en-US" altLang="en-US" sz="2500" dirty="0">
                <a:cs typeface="Times New Roman" panose="02020603050405020304" pitchFamily="18" charset="0"/>
              </a:rPr>
              <a:t>Framing</a:t>
            </a:r>
          </a:p>
          <a:p>
            <a:pPr eaLnBrk="1" hangingPunct="1"/>
            <a:r>
              <a:rPr lang="en-US" altLang="en-US" sz="2500" dirty="0">
                <a:cs typeface="Times New Roman" panose="02020603050405020304" pitchFamily="18" charset="0"/>
              </a:rPr>
              <a:t>Error control </a:t>
            </a:r>
          </a:p>
          <a:p>
            <a:pPr eaLnBrk="1" hangingPunct="1"/>
            <a:r>
              <a:rPr lang="en-US" altLang="en-US" sz="2500" dirty="0">
                <a:cs typeface="Times New Roman" panose="02020603050405020304" pitchFamily="18" charset="0"/>
              </a:rPr>
              <a:t>Flow control</a:t>
            </a:r>
          </a:p>
        </p:txBody>
      </p:sp>
    </p:spTree>
    <p:extLst>
      <p:ext uri="{BB962C8B-B14F-4D97-AF65-F5344CB8AC3E}">
        <p14:creationId xmlns:p14="http://schemas.microsoft.com/office/powerpoint/2010/main" val="308749879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3A1F8051-2E07-493E-A8EE-A605D342B606}"/>
              </a:ext>
            </a:extLst>
          </p:cNvPr>
          <p:cNvSpPr>
            <a:spLocks noGrp="1"/>
          </p:cNvSpPr>
          <p:nvPr>
            <p:ph type="title"/>
          </p:nvPr>
        </p:nvSpPr>
        <p:spPr/>
        <p:txBody>
          <a:bodyPr/>
          <a:lstStyle/>
          <a:p>
            <a:r>
              <a:rPr lang="en-US" altLang="en-US"/>
              <a:t>Protocol Definition in ‘C’</a:t>
            </a:r>
          </a:p>
        </p:txBody>
      </p:sp>
      <p:pic>
        <p:nvPicPr>
          <p:cNvPr id="51203" name="Picture 4" descr="3-9">
            <a:extLst>
              <a:ext uri="{FF2B5EF4-FFF2-40B4-BE49-F238E27FC236}">
                <a16:creationId xmlns:a16="http://schemas.microsoft.com/office/drawing/2014/main" id="{A653BD72-2305-4611-B772-7FA32F2E95D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23235" b="69023"/>
          <a:stretch>
            <a:fillRect/>
          </a:stretch>
        </p:blipFill>
        <p:spPr>
          <a:xfrm>
            <a:off x="762000" y="1524000"/>
            <a:ext cx="7315200" cy="4267200"/>
          </a:xfrm>
          <a:noFill/>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F7B9904C-0944-4490-8801-3A844609EB1B}"/>
              </a:ext>
            </a:extLst>
          </p:cNvPr>
          <p:cNvSpPr>
            <a:spLocks noGrp="1"/>
          </p:cNvSpPr>
          <p:nvPr>
            <p:ph type="title"/>
          </p:nvPr>
        </p:nvSpPr>
        <p:spPr>
          <a:xfrm>
            <a:off x="228600" y="533400"/>
            <a:ext cx="2438400" cy="1143000"/>
          </a:xfrm>
        </p:spPr>
        <p:txBody>
          <a:bodyPr>
            <a:normAutofit fontScale="90000"/>
          </a:bodyPr>
          <a:lstStyle/>
          <a:p>
            <a:r>
              <a:rPr lang="en-US" altLang="en-US"/>
              <a:t>Protocol Definition in ‘C’</a:t>
            </a:r>
          </a:p>
        </p:txBody>
      </p:sp>
      <p:pic>
        <p:nvPicPr>
          <p:cNvPr id="52227" name="Picture 4" descr="3-9">
            <a:extLst>
              <a:ext uri="{FF2B5EF4-FFF2-40B4-BE49-F238E27FC236}">
                <a16:creationId xmlns:a16="http://schemas.microsoft.com/office/drawing/2014/main" id="{7955E191-F050-4244-8348-404F3C88C8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3235" t="30003" b="-2478"/>
          <a:stretch>
            <a:fillRect/>
          </a:stretch>
        </p:blipFill>
        <p:spPr bwMode="auto">
          <a:xfrm>
            <a:off x="2605088" y="0"/>
            <a:ext cx="6538912"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1ED89372-6CE1-441E-BB91-0C3499461EB0}"/>
              </a:ext>
            </a:extLst>
          </p:cNvPr>
          <p:cNvSpPr>
            <a:spLocks noGrp="1"/>
          </p:cNvSpPr>
          <p:nvPr>
            <p:ph type="title"/>
          </p:nvPr>
        </p:nvSpPr>
        <p:spPr/>
        <p:txBody>
          <a:bodyPr/>
          <a:lstStyle/>
          <a:p>
            <a:r>
              <a:rPr lang="en-US" altLang="en-US"/>
              <a:t>Elementary Data Link Layer Protocols</a:t>
            </a:r>
          </a:p>
        </p:txBody>
      </p:sp>
      <p:sp>
        <p:nvSpPr>
          <p:cNvPr id="3" name="Content Placeholder 2">
            <a:extLst>
              <a:ext uri="{FF2B5EF4-FFF2-40B4-BE49-F238E27FC236}">
                <a16:creationId xmlns:a16="http://schemas.microsoft.com/office/drawing/2014/main" id="{24202497-7740-41CC-8B17-AC4C09F9E52E}"/>
              </a:ext>
            </a:extLst>
          </p:cNvPr>
          <p:cNvSpPr>
            <a:spLocks noGrp="1"/>
          </p:cNvSpPr>
          <p:nvPr>
            <p:ph idx="1"/>
          </p:nvPr>
        </p:nvSpPr>
        <p:spPr/>
        <p:txBody>
          <a:bodyPr/>
          <a:lstStyle/>
          <a:p>
            <a:pPr>
              <a:buFont typeface="Arial" charset="0"/>
              <a:buChar char="•"/>
              <a:defRPr/>
            </a:pPr>
            <a:r>
              <a:rPr lang="en-US" sz="2400" dirty="0">
                <a:latin typeface="Times New Roman" pitchFamily="18" charset="0"/>
                <a:cs typeface="Times New Roman" pitchFamily="18" charset="0"/>
              </a:rPr>
              <a:t> Frame consist four fields</a:t>
            </a:r>
          </a:p>
          <a:p>
            <a:pPr lvl="1">
              <a:buFont typeface="Arial" charset="0"/>
              <a:buChar char="–"/>
              <a:defRPr/>
            </a:pPr>
            <a:r>
              <a:rPr lang="en-US" sz="2000" dirty="0">
                <a:latin typeface="Times New Roman" pitchFamily="18" charset="0"/>
                <a:cs typeface="Times New Roman" pitchFamily="18" charset="0"/>
              </a:rPr>
              <a:t>Kind</a:t>
            </a:r>
          </a:p>
          <a:p>
            <a:pPr lvl="1">
              <a:buFont typeface="Arial" charset="0"/>
              <a:buChar char="–"/>
              <a:defRPr/>
            </a:pPr>
            <a:r>
              <a:rPr lang="en-US" sz="2000" dirty="0" err="1">
                <a:latin typeface="Times New Roman" pitchFamily="18" charset="0"/>
                <a:cs typeface="Times New Roman" pitchFamily="18" charset="0"/>
              </a:rPr>
              <a:t>Seq</a:t>
            </a:r>
            <a:endParaRPr lang="en-US" sz="2000" dirty="0">
              <a:latin typeface="Times New Roman" pitchFamily="18" charset="0"/>
              <a:cs typeface="Times New Roman" pitchFamily="18" charset="0"/>
            </a:endParaRPr>
          </a:p>
          <a:p>
            <a:pPr lvl="1">
              <a:buFont typeface="Arial" charset="0"/>
              <a:buChar char="–"/>
              <a:defRPr/>
            </a:pPr>
            <a:r>
              <a:rPr lang="en-US" sz="2000" dirty="0" err="1">
                <a:latin typeface="Times New Roman" pitchFamily="18" charset="0"/>
                <a:cs typeface="Times New Roman" pitchFamily="18" charset="0"/>
              </a:rPr>
              <a:t>Ack</a:t>
            </a:r>
            <a:endParaRPr lang="en-US" sz="2000" dirty="0">
              <a:latin typeface="Times New Roman" pitchFamily="18" charset="0"/>
              <a:cs typeface="Times New Roman" pitchFamily="18" charset="0"/>
            </a:endParaRPr>
          </a:p>
          <a:p>
            <a:pPr lvl="1">
              <a:buFont typeface="Arial" charset="0"/>
              <a:buChar char="–"/>
              <a:defRPr/>
            </a:pPr>
            <a:r>
              <a:rPr lang="en-US" sz="2000" dirty="0">
                <a:latin typeface="Times New Roman" pitchFamily="18" charset="0"/>
                <a:cs typeface="Times New Roman" pitchFamily="18" charset="0"/>
              </a:rPr>
              <a:t>Info</a:t>
            </a:r>
          </a:p>
          <a:p>
            <a:pPr marL="395288" lvl="1" indent="-395288">
              <a:buFont typeface="Arial" panose="020B0604020202020204" pitchFamily="34" charset="0"/>
              <a:buChar char="•"/>
              <a:defRPr/>
            </a:pPr>
            <a:r>
              <a:rPr lang="en-US" sz="2000" dirty="0">
                <a:latin typeface="Times New Roman" pitchFamily="18" charset="0"/>
                <a:cs typeface="Times New Roman" pitchFamily="18" charset="0"/>
              </a:rPr>
              <a:t>The first three contain control information</a:t>
            </a:r>
          </a:p>
          <a:p>
            <a:pPr marL="395288" lvl="1" indent="-395288">
              <a:buFont typeface="Arial" panose="020B0604020202020204" pitchFamily="34" charset="0"/>
              <a:buChar char="•"/>
              <a:defRPr/>
            </a:pPr>
            <a:r>
              <a:rPr lang="en-US" sz="2000" dirty="0">
                <a:latin typeface="Times New Roman" pitchFamily="18" charset="0"/>
                <a:cs typeface="Times New Roman" pitchFamily="18" charset="0"/>
              </a:rPr>
              <a:t> Info contain actual data</a:t>
            </a:r>
          </a:p>
          <a:p>
            <a:pPr marL="395288" lvl="1" indent="-395288">
              <a:buFont typeface="Arial" panose="020B0604020202020204" pitchFamily="34" charset="0"/>
              <a:buChar char="•"/>
              <a:defRPr/>
            </a:pPr>
            <a:r>
              <a:rPr lang="en-US" sz="2000" dirty="0">
                <a:latin typeface="Times New Roman" pitchFamily="18" charset="0"/>
                <a:cs typeface="Times New Roman" pitchFamily="18" charset="0"/>
              </a:rPr>
              <a:t> Control fields are collectively called </a:t>
            </a:r>
            <a:r>
              <a:rPr lang="en-US" sz="2000" b="1" dirty="0">
                <a:latin typeface="Times New Roman" pitchFamily="18" charset="0"/>
                <a:cs typeface="Times New Roman" pitchFamily="18" charset="0"/>
              </a:rPr>
              <a:t>frame header </a:t>
            </a:r>
          </a:p>
          <a:p>
            <a:pPr marL="395288" lvl="1" indent="-395288">
              <a:buFont typeface="Arial" panose="020B0604020202020204" pitchFamily="34" charset="0"/>
              <a:buChar char="•"/>
              <a:defRPr/>
            </a:pPr>
            <a:r>
              <a:rPr lang="en-US" sz="2000" dirty="0">
                <a:latin typeface="Times New Roman" pitchFamily="18" charset="0"/>
                <a:cs typeface="Times New Roman" pitchFamily="18" charset="0"/>
              </a:rPr>
              <a:t> Kind tells whether it is control frame or data frame</a:t>
            </a:r>
          </a:p>
          <a:p>
            <a:pPr marL="395288" lvl="1" indent="-395288">
              <a:buFont typeface="Arial" panose="020B0604020202020204" pitchFamily="34" charset="0"/>
              <a:buChar char="•"/>
              <a:defRPr/>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Seq</a:t>
            </a:r>
            <a:r>
              <a:rPr lang="en-US" sz="2000" dirty="0">
                <a:latin typeface="Times New Roman" pitchFamily="18" charset="0"/>
                <a:cs typeface="Times New Roman" pitchFamily="18" charset="0"/>
              </a:rPr>
              <a:t> and </a:t>
            </a:r>
            <a:r>
              <a:rPr lang="en-US" sz="2000" dirty="0" err="1">
                <a:latin typeface="Times New Roman" pitchFamily="18" charset="0"/>
                <a:cs typeface="Times New Roman" pitchFamily="18" charset="0"/>
              </a:rPr>
              <a:t>Ack</a:t>
            </a:r>
            <a:r>
              <a:rPr lang="en-US" sz="2000" dirty="0">
                <a:latin typeface="Times New Roman" pitchFamily="18" charset="0"/>
                <a:cs typeface="Times New Roman" pitchFamily="18" charset="0"/>
              </a:rPr>
              <a:t> : Sequence number and Acknowledgment</a:t>
            </a:r>
          </a:p>
          <a:p>
            <a:pPr marL="395288" lvl="1" indent="-395288">
              <a:buFont typeface="Arial" panose="020B0604020202020204" pitchFamily="34" charset="0"/>
              <a:buChar char="•"/>
              <a:defRPr/>
            </a:pPr>
            <a:r>
              <a:rPr lang="en-US" sz="2000" dirty="0">
                <a:latin typeface="Times New Roman" pitchFamily="18" charset="0"/>
                <a:cs typeface="Times New Roman" pitchFamily="18" charset="0"/>
              </a:rPr>
              <a:t>Frame </a:t>
            </a:r>
            <a:r>
              <a:rPr lang="en-US" sz="2000" dirty="0" err="1">
                <a:latin typeface="Times New Roman" pitchFamily="18" charset="0"/>
                <a:cs typeface="Times New Roman" pitchFamily="18" charset="0"/>
              </a:rPr>
              <a:t>seq</a:t>
            </a:r>
            <a:r>
              <a:rPr lang="en-US" sz="2000" dirty="0">
                <a:latin typeface="Times New Roman" pitchFamily="18" charset="0"/>
                <a:cs typeface="Times New Roman" pitchFamily="18" charset="0"/>
              </a:rPr>
              <a:t> number : in range of 0 to </a:t>
            </a:r>
            <a:r>
              <a:rPr lang="en-US" sz="2000" dirty="0" err="1">
                <a:latin typeface="Times New Roman" pitchFamily="18" charset="0"/>
                <a:cs typeface="Times New Roman" pitchFamily="18" charset="0"/>
              </a:rPr>
              <a:t>max_seq</a:t>
            </a:r>
            <a:endParaRPr lang="en-US" sz="2000" dirty="0">
              <a:latin typeface="Times New Roman" pitchFamily="18" charset="0"/>
              <a:cs typeface="Times New Roman" pitchFamily="18"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49EBF376-A85C-44EA-9549-7BA49FCC704C}"/>
              </a:ext>
            </a:extLst>
          </p:cNvPr>
          <p:cNvSpPr>
            <a:spLocks noGrp="1"/>
          </p:cNvSpPr>
          <p:nvPr>
            <p:ph type="title"/>
          </p:nvPr>
        </p:nvSpPr>
        <p:spPr/>
        <p:txBody>
          <a:bodyPr/>
          <a:lstStyle/>
          <a:p>
            <a:r>
              <a:rPr lang="en-US" altLang="en-US"/>
              <a:t>Elementary Data Link Layer Protocols</a:t>
            </a:r>
          </a:p>
        </p:txBody>
      </p:sp>
      <p:sp>
        <p:nvSpPr>
          <p:cNvPr id="54275" name="Content Placeholder 2">
            <a:extLst>
              <a:ext uri="{FF2B5EF4-FFF2-40B4-BE49-F238E27FC236}">
                <a16:creationId xmlns:a16="http://schemas.microsoft.com/office/drawing/2014/main" id="{EA1BC271-8F98-48BB-B087-427ABBDA3962}"/>
              </a:ext>
            </a:extLst>
          </p:cNvPr>
          <p:cNvSpPr>
            <a:spLocks noGrp="1"/>
          </p:cNvSpPr>
          <p:nvPr>
            <p:ph idx="1"/>
          </p:nvPr>
        </p:nvSpPr>
        <p:spPr/>
        <p:txBody>
          <a:bodyPr/>
          <a:lstStyle/>
          <a:p>
            <a:r>
              <a:rPr lang="en-US" altLang="en-US" sz="2400">
                <a:latin typeface="Times New Roman" panose="02020603050405020304" pitchFamily="18" charset="0"/>
                <a:cs typeface="Times New Roman" panose="02020603050405020304" pitchFamily="18" charset="0"/>
              </a:rPr>
              <a:t>Three types</a:t>
            </a:r>
          </a:p>
          <a:p>
            <a:pPr lvl="1"/>
            <a:r>
              <a:rPr lang="en-US" altLang="en-US" sz="2000">
                <a:latin typeface="Times New Roman" panose="02020603050405020304" pitchFamily="18" charset="0"/>
                <a:cs typeface="Times New Roman" panose="02020603050405020304" pitchFamily="18" charset="0"/>
              </a:rPr>
              <a:t>An unrestricted simplex protocol</a:t>
            </a:r>
          </a:p>
          <a:p>
            <a:pPr lvl="1"/>
            <a:r>
              <a:rPr lang="en-US" altLang="en-US" sz="2000">
                <a:latin typeface="Times New Roman" panose="02020603050405020304" pitchFamily="18" charset="0"/>
                <a:cs typeface="Times New Roman" panose="02020603050405020304" pitchFamily="18" charset="0"/>
              </a:rPr>
              <a:t>A simplex stop-and-wait protocol</a:t>
            </a:r>
          </a:p>
          <a:p>
            <a:pPr lvl="1"/>
            <a:r>
              <a:rPr lang="en-US" altLang="en-US" sz="2000">
                <a:latin typeface="Times New Roman" panose="02020603050405020304" pitchFamily="18" charset="0"/>
                <a:cs typeface="Times New Roman" panose="02020603050405020304" pitchFamily="18" charset="0"/>
              </a:rPr>
              <a:t>A simplex protocol for a noisy channel </a:t>
            </a:r>
            <a:endParaRPr lang="en-US" altLang="en-US" sz="1600">
              <a:latin typeface="Times New Roman" panose="02020603050405020304" pitchFamily="18" charset="0"/>
              <a:cs typeface="Times New Roman" panose="02020603050405020304" pitchFamily="18"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D081750E-8E7C-4DC4-A278-B856F77A83A7}"/>
              </a:ext>
            </a:extLst>
          </p:cNvPr>
          <p:cNvSpPr>
            <a:spLocks noGrp="1"/>
          </p:cNvSpPr>
          <p:nvPr>
            <p:ph type="title"/>
          </p:nvPr>
        </p:nvSpPr>
        <p:spPr/>
        <p:txBody>
          <a:bodyPr/>
          <a:lstStyle/>
          <a:p>
            <a:r>
              <a:rPr lang="en-US" altLang="en-US" sz="4000"/>
              <a:t>Unrestricted Simplex protocol</a:t>
            </a:r>
          </a:p>
        </p:txBody>
      </p:sp>
      <p:sp>
        <p:nvSpPr>
          <p:cNvPr id="55299" name="Content Placeholder 2">
            <a:extLst>
              <a:ext uri="{FF2B5EF4-FFF2-40B4-BE49-F238E27FC236}">
                <a16:creationId xmlns:a16="http://schemas.microsoft.com/office/drawing/2014/main" id="{ECDF6745-DC2A-4014-BD11-E987B3FA658A}"/>
              </a:ext>
            </a:extLst>
          </p:cNvPr>
          <p:cNvSpPr>
            <a:spLocks noGrp="1"/>
          </p:cNvSpPr>
          <p:nvPr>
            <p:ph idx="1"/>
          </p:nvPr>
        </p:nvSpPr>
        <p:spPr>
          <a:xfrm>
            <a:off x="507206" y="1676401"/>
            <a:ext cx="8065294" cy="4083178"/>
          </a:xfrm>
        </p:spPr>
        <p:txBody>
          <a:bodyPr>
            <a:normAutofit fontScale="92500" lnSpcReduction="20000"/>
          </a:bodyPr>
          <a:lstStyle/>
          <a:p>
            <a:pPr marL="0" indent="0">
              <a:buNone/>
            </a:pPr>
            <a:r>
              <a:rPr lang="en-US" altLang="en-US" sz="2800" dirty="0">
                <a:latin typeface="Times New Roman" panose="02020603050405020304" pitchFamily="18" charset="0"/>
                <a:cs typeface="Times New Roman" panose="02020603050405020304" pitchFamily="18" charset="0"/>
              </a:rPr>
              <a:t>Assumptions: </a:t>
            </a:r>
          </a:p>
          <a:p>
            <a:pPr marL="0" indent="0">
              <a:buNone/>
            </a:pPr>
            <a:r>
              <a:rPr lang="en-US" altLang="en-US" sz="2800" dirty="0">
                <a:latin typeface="Times New Roman" panose="02020603050405020304" pitchFamily="18" charset="0"/>
                <a:cs typeface="Times New Roman" panose="02020603050405020304" pitchFamily="18" charset="0"/>
              </a:rPr>
              <a:t>Data are transmitted in one direction</a:t>
            </a:r>
          </a:p>
          <a:p>
            <a:pPr marL="0" indent="0">
              <a:buNone/>
            </a:pPr>
            <a:r>
              <a:rPr lang="en-US" altLang="en-US" sz="2800" dirty="0">
                <a:latin typeface="Times New Roman" panose="02020603050405020304" pitchFamily="18" charset="0"/>
                <a:cs typeface="Times New Roman" panose="02020603050405020304" pitchFamily="18" charset="0"/>
              </a:rPr>
              <a:t>Both the transmitting and receiving N/W layers are always ready</a:t>
            </a:r>
          </a:p>
          <a:p>
            <a:pPr marL="0" indent="0">
              <a:buNone/>
            </a:pPr>
            <a:r>
              <a:rPr lang="en-US" altLang="en-US" sz="2800" dirty="0">
                <a:latin typeface="Times New Roman" panose="02020603050405020304" pitchFamily="18" charset="0"/>
                <a:cs typeface="Times New Roman" panose="02020603050405020304" pitchFamily="18" charset="0"/>
              </a:rPr>
              <a:t>Processing time is ignored</a:t>
            </a:r>
          </a:p>
          <a:p>
            <a:pPr marL="0" indent="0">
              <a:buNone/>
            </a:pPr>
            <a:r>
              <a:rPr lang="en-US" altLang="en-US" sz="2800" dirty="0">
                <a:latin typeface="Times New Roman" panose="02020603050405020304" pitchFamily="18" charset="0"/>
                <a:cs typeface="Times New Roman" panose="02020603050405020304" pitchFamily="18" charset="0"/>
              </a:rPr>
              <a:t>Infinite buffer space available</a:t>
            </a:r>
          </a:p>
          <a:p>
            <a:pPr marL="0" indent="0">
              <a:buNone/>
            </a:pPr>
            <a:r>
              <a:rPr lang="en-US" altLang="en-US" sz="2800" dirty="0">
                <a:latin typeface="Times New Roman" panose="02020603050405020304" pitchFamily="18" charset="0"/>
                <a:cs typeface="Times New Roman" panose="02020603050405020304" pitchFamily="18" charset="0"/>
              </a:rPr>
              <a:t>No loss of frame, communication channel is never damaged</a:t>
            </a:r>
          </a:p>
          <a:p>
            <a:pPr marL="0" indent="0">
              <a:buNone/>
            </a:pPr>
            <a:r>
              <a:rPr lang="en-US" altLang="en-US" sz="2800" dirty="0">
                <a:latin typeface="Times New Roman" panose="02020603050405020304" pitchFamily="18" charset="0"/>
                <a:cs typeface="Times New Roman" panose="02020603050405020304" pitchFamily="18" charset="0"/>
              </a:rPr>
              <a:t>2 procedures: sender and receiver</a:t>
            </a:r>
          </a:p>
          <a:p>
            <a:pPr marL="0" indent="0">
              <a:buNone/>
            </a:pPr>
            <a:r>
              <a:rPr lang="en-US" altLang="en-US" sz="2800" dirty="0">
                <a:latin typeface="Times New Roman" panose="02020603050405020304" pitchFamily="18" charset="0"/>
                <a:cs typeface="Times New Roman" panose="02020603050405020304" pitchFamily="18" charset="0"/>
              </a:rPr>
              <a:t>Protocol is known as “utopia”</a:t>
            </a:r>
          </a:p>
          <a:p>
            <a:endParaRPr lang="en-US" altLang="en-US" sz="2800" dirty="0">
              <a:latin typeface="Times New Roman" panose="02020603050405020304" pitchFamily="18" charset="0"/>
              <a:cs typeface="Times New Roman" panose="02020603050405020304" pitchFamily="18" charset="0"/>
            </a:endParaRPr>
          </a:p>
          <a:p>
            <a:endParaRPr lang="en-US" alt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D081750E-8E7C-4DC4-A278-B856F77A83A7}"/>
              </a:ext>
            </a:extLst>
          </p:cNvPr>
          <p:cNvSpPr>
            <a:spLocks noGrp="1"/>
          </p:cNvSpPr>
          <p:nvPr>
            <p:ph type="title"/>
          </p:nvPr>
        </p:nvSpPr>
        <p:spPr/>
        <p:txBody>
          <a:bodyPr/>
          <a:lstStyle/>
          <a:p>
            <a:r>
              <a:rPr lang="en-US" altLang="en-US" sz="4000"/>
              <a:t>Unrestricted Simplex protocol</a:t>
            </a:r>
          </a:p>
        </p:txBody>
      </p:sp>
      <p:sp>
        <p:nvSpPr>
          <p:cNvPr id="55299" name="Content Placeholder 2">
            <a:extLst>
              <a:ext uri="{FF2B5EF4-FFF2-40B4-BE49-F238E27FC236}">
                <a16:creationId xmlns:a16="http://schemas.microsoft.com/office/drawing/2014/main" id="{ECDF6745-DC2A-4014-BD11-E987B3FA658A}"/>
              </a:ext>
            </a:extLst>
          </p:cNvPr>
          <p:cNvSpPr>
            <a:spLocks noGrp="1"/>
          </p:cNvSpPr>
          <p:nvPr>
            <p:ph idx="1"/>
          </p:nvPr>
        </p:nvSpPr>
        <p:spPr/>
        <p:txBody>
          <a:bodyPr>
            <a:normAutofit/>
          </a:bodyPr>
          <a:lstStyle/>
          <a:p>
            <a:r>
              <a:rPr lang="en-US" altLang="en-US" sz="2800" dirty="0">
                <a:latin typeface="Times New Roman" panose="02020603050405020304" pitchFamily="18" charset="0"/>
                <a:cs typeface="Times New Roman" panose="02020603050405020304" pitchFamily="18" charset="0"/>
              </a:rPr>
              <a:t> </a:t>
            </a:r>
          </a:p>
          <a:p>
            <a:endParaRPr lang="en-US" altLang="en-US" sz="2800" dirty="0">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DE3B3DB7-DF71-4CD2-9D91-9359444816DB}"/>
              </a:ext>
            </a:extLst>
          </p:cNvPr>
          <p:cNvGraphicFramePr>
            <a:graphicFrameLocks noGrp="1"/>
          </p:cNvGraphicFramePr>
          <p:nvPr>
            <p:extLst>
              <p:ext uri="{D42A27DB-BD31-4B8C-83A1-F6EECF244321}">
                <p14:modId xmlns:p14="http://schemas.microsoft.com/office/powerpoint/2010/main" val="2498546155"/>
              </p:ext>
            </p:extLst>
          </p:nvPr>
        </p:nvGraphicFramePr>
        <p:xfrm>
          <a:off x="1295400" y="1777366"/>
          <a:ext cx="7277100" cy="4166234"/>
        </p:xfrm>
        <a:graphic>
          <a:graphicData uri="http://schemas.openxmlformats.org/drawingml/2006/table">
            <a:tbl>
              <a:tblPr firstRow="1" bandRow="1">
                <a:tableStyleId>{5C22544A-7EE6-4342-B048-85BDC9FD1C3A}</a:tableStyleId>
              </a:tblPr>
              <a:tblGrid>
                <a:gridCol w="3638550">
                  <a:extLst>
                    <a:ext uri="{9D8B030D-6E8A-4147-A177-3AD203B41FA5}">
                      <a16:colId xmlns:a16="http://schemas.microsoft.com/office/drawing/2014/main" val="435189711"/>
                    </a:ext>
                  </a:extLst>
                </a:gridCol>
                <a:gridCol w="3638550">
                  <a:extLst>
                    <a:ext uri="{9D8B030D-6E8A-4147-A177-3AD203B41FA5}">
                      <a16:colId xmlns:a16="http://schemas.microsoft.com/office/drawing/2014/main" val="184470945"/>
                    </a:ext>
                  </a:extLst>
                </a:gridCol>
              </a:tblGrid>
              <a:tr h="4166234">
                <a:tc>
                  <a:txBody>
                    <a:bodyPr/>
                    <a:lstStyle/>
                    <a:p>
                      <a:r>
                        <a:rPr lang="en-IN" sz="2200" dirty="0"/>
                        <a:t>void sender (void) </a:t>
                      </a:r>
                    </a:p>
                    <a:p>
                      <a:r>
                        <a:rPr lang="en-IN" sz="2200" dirty="0"/>
                        <a:t>{</a:t>
                      </a:r>
                    </a:p>
                    <a:p>
                      <a:r>
                        <a:rPr lang="en-IN" sz="2200" dirty="0"/>
                        <a:t>frame s; </a:t>
                      </a:r>
                    </a:p>
                    <a:p>
                      <a:r>
                        <a:rPr lang="en-IN" sz="2200" dirty="0"/>
                        <a:t>packet buffer; </a:t>
                      </a:r>
                    </a:p>
                    <a:p>
                      <a:r>
                        <a:rPr lang="en-IN" sz="2200" dirty="0"/>
                        <a:t>while (true) { </a:t>
                      </a:r>
                      <a:r>
                        <a:rPr lang="en-IN" sz="2200" dirty="0" err="1"/>
                        <a:t>from_network_layer</a:t>
                      </a:r>
                      <a:r>
                        <a:rPr lang="en-IN" sz="2200" dirty="0"/>
                        <a:t>(&amp;buffer); </a:t>
                      </a:r>
                    </a:p>
                    <a:p>
                      <a:r>
                        <a:rPr lang="en-IN" sz="2200" dirty="0"/>
                        <a:t>s.info = buffer; </a:t>
                      </a:r>
                      <a:r>
                        <a:rPr lang="en-IN" sz="2200" dirty="0" err="1"/>
                        <a:t>to_physical_layer</a:t>
                      </a:r>
                      <a:r>
                        <a:rPr lang="en-IN" sz="2200" dirty="0"/>
                        <a:t>(&amp;s); </a:t>
                      </a:r>
                    </a:p>
                    <a:p>
                      <a:r>
                        <a:rPr lang="en-IN" sz="2200" dirty="0"/>
                        <a:t>} </a:t>
                      </a:r>
                    </a:p>
                    <a:p>
                      <a:r>
                        <a:rPr lang="en-IN" sz="2200" dirty="0"/>
                        <a:t>}</a:t>
                      </a:r>
                    </a:p>
                  </a:txBody>
                  <a:tcPr/>
                </a:tc>
                <a:tc>
                  <a:txBody>
                    <a:bodyPr/>
                    <a:lstStyle/>
                    <a:p>
                      <a:r>
                        <a:rPr lang="en-IN" sz="2200" dirty="0"/>
                        <a:t>void receiver (void) </a:t>
                      </a:r>
                    </a:p>
                    <a:p>
                      <a:r>
                        <a:rPr lang="en-IN" sz="2200" dirty="0"/>
                        <a:t>{ </a:t>
                      </a:r>
                    </a:p>
                    <a:p>
                      <a:r>
                        <a:rPr lang="en-IN" sz="2200" dirty="0"/>
                        <a:t>frame r; </a:t>
                      </a:r>
                    </a:p>
                    <a:p>
                      <a:r>
                        <a:rPr lang="en-IN" sz="2200" dirty="0" err="1"/>
                        <a:t>event_type</a:t>
                      </a:r>
                      <a:r>
                        <a:rPr lang="en-IN" sz="2200" dirty="0"/>
                        <a:t> event; </a:t>
                      </a:r>
                    </a:p>
                    <a:p>
                      <a:r>
                        <a:rPr lang="en-IN" sz="2200" dirty="0"/>
                        <a:t>while (true) { </a:t>
                      </a:r>
                      <a:r>
                        <a:rPr lang="en-IN" sz="2200" dirty="0" err="1"/>
                        <a:t>wait_for_event</a:t>
                      </a:r>
                      <a:r>
                        <a:rPr lang="en-IN" sz="2200" dirty="0"/>
                        <a:t>(&amp;event); </a:t>
                      </a:r>
                      <a:r>
                        <a:rPr lang="en-IN" sz="2200" dirty="0" err="1"/>
                        <a:t>from_physical_layer</a:t>
                      </a:r>
                      <a:r>
                        <a:rPr lang="en-IN" sz="2200" dirty="0"/>
                        <a:t>(&amp;r); </a:t>
                      </a:r>
                      <a:r>
                        <a:rPr lang="en-IN" sz="2200" dirty="0" err="1"/>
                        <a:t>to_network_layer</a:t>
                      </a:r>
                      <a:r>
                        <a:rPr lang="en-IN" sz="2200" dirty="0"/>
                        <a:t>(&amp;r.info); </a:t>
                      </a:r>
                    </a:p>
                    <a:p>
                      <a:r>
                        <a:rPr lang="en-IN" sz="2200" dirty="0"/>
                        <a:t>} </a:t>
                      </a:r>
                    </a:p>
                    <a:p>
                      <a:r>
                        <a:rPr lang="en-IN" sz="2200" dirty="0"/>
                        <a:t>}</a:t>
                      </a:r>
                    </a:p>
                  </a:txBody>
                  <a:tcPr/>
                </a:tc>
                <a:extLst>
                  <a:ext uri="{0D108BD9-81ED-4DB2-BD59-A6C34878D82A}">
                    <a16:rowId xmlns:a16="http://schemas.microsoft.com/office/drawing/2014/main" val="3411277405"/>
                  </a:ext>
                </a:extLst>
              </a:tr>
            </a:tbl>
          </a:graphicData>
        </a:graphic>
      </p:graphicFrame>
    </p:spTree>
    <p:extLst>
      <p:ext uri="{BB962C8B-B14F-4D97-AF65-F5344CB8AC3E}">
        <p14:creationId xmlns:p14="http://schemas.microsoft.com/office/powerpoint/2010/main" val="364907280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F5426A43-5B8A-46E2-9030-31AD7D0E6F0B}"/>
              </a:ext>
            </a:extLst>
          </p:cNvPr>
          <p:cNvSpPr>
            <a:spLocks noGrp="1"/>
          </p:cNvSpPr>
          <p:nvPr>
            <p:ph type="title"/>
          </p:nvPr>
        </p:nvSpPr>
        <p:spPr>
          <a:xfrm>
            <a:off x="457200" y="274638"/>
            <a:ext cx="2514600" cy="2239962"/>
          </a:xfrm>
        </p:spPr>
        <p:txBody>
          <a:bodyPr/>
          <a:lstStyle/>
          <a:p>
            <a:r>
              <a:rPr lang="en-US" altLang="en-US" sz="3500" b="1"/>
              <a:t>Unrestricted Simplex protocol</a:t>
            </a:r>
          </a:p>
        </p:txBody>
      </p:sp>
      <p:pic>
        <p:nvPicPr>
          <p:cNvPr id="57347" name="Picture 4" descr="3-10">
            <a:extLst>
              <a:ext uri="{FF2B5EF4-FFF2-40B4-BE49-F238E27FC236}">
                <a16:creationId xmlns:a16="http://schemas.microsoft.com/office/drawing/2014/main" id="{B656E2C4-71B6-4AEF-B754-D6A42862303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40075" y="122238"/>
            <a:ext cx="5915025" cy="665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FA3FC1C7-82F9-4221-97CF-38CBA79B6305}"/>
              </a:ext>
            </a:extLst>
          </p:cNvPr>
          <p:cNvSpPr>
            <a:spLocks noGrp="1"/>
          </p:cNvSpPr>
          <p:nvPr>
            <p:ph type="title"/>
          </p:nvPr>
        </p:nvSpPr>
        <p:spPr/>
        <p:txBody>
          <a:bodyPr/>
          <a:lstStyle/>
          <a:p>
            <a:r>
              <a:rPr lang="en-US" altLang="en-US"/>
              <a:t>Unrestricted Simplex protocol</a:t>
            </a:r>
          </a:p>
        </p:txBody>
      </p:sp>
      <p:sp>
        <p:nvSpPr>
          <p:cNvPr id="3" name="Content Placeholder 2">
            <a:extLst>
              <a:ext uri="{FF2B5EF4-FFF2-40B4-BE49-F238E27FC236}">
                <a16:creationId xmlns:a16="http://schemas.microsoft.com/office/drawing/2014/main" id="{4DD15876-CB12-406E-9D3D-78AC7111C6B2}"/>
              </a:ext>
            </a:extLst>
          </p:cNvPr>
          <p:cNvSpPr>
            <a:spLocks noGrp="1"/>
          </p:cNvSpPr>
          <p:nvPr>
            <p:ph idx="1"/>
          </p:nvPr>
        </p:nvSpPr>
        <p:spPr/>
        <p:txBody>
          <a:bodyPr/>
          <a:lstStyle/>
          <a:p>
            <a:pPr>
              <a:buFont typeface="Arial" charset="0"/>
              <a:buChar char="•"/>
              <a:defRPr/>
            </a:pPr>
            <a:r>
              <a:rPr lang="en-US" sz="2800" dirty="0">
                <a:latin typeface="Times New Roman" pitchFamily="18" charset="0"/>
                <a:cs typeface="Times New Roman" pitchFamily="18" charset="0"/>
              </a:rPr>
              <a:t> Protocol consist two procedure</a:t>
            </a:r>
          </a:p>
          <a:p>
            <a:pPr lvl="1">
              <a:buFont typeface="Arial" charset="0"/>
              <a:buChar char="–"/>
              <a:defRPr/>
            </a:pPr>
            <a:r>
              <a:rPr lang="en-US" dirty="0">
                <a:latin typeface="Times New Roman" pitchFamily="18" charset="0"/>
                <a:cs typeface="Times New Roman" pitchFamily="18" charset="0"/>
              </a:rPr>
              <a:t>Sender : runs in DLL of sending machine</a:t>
            </a:r>
          </a:p>
          <a:p>
            <a:pPr lvl="1">
              <a:buFont typeface="Arial" charset="0"/>
              <a:buChar char="–"/>
              <a:defRPr/>
            </a:pPr>
            <a:r>
              <a:rPr lang="en-US" dirty="0">
                <a:latin typeface="Times New Roman" pitchFamily="18" charset="0"/>
                <a:cs typeface="Times New Roman" pitchFamily="18" charset="0"/>
              </a:rPr>
              <a:t>Receiver: runs in DLL of receiving machine</a:t>
            </a:r>
          </a:p>
          <a:p>
            <a:pPr marL="411163" lvl="1" indent="-411163">
              <a:buFont typeface="Arial" panose="020B0604020202020204" pitchFamily="34" charset="0"/>
              <a:buChar char="•"/>
              <a:defRPr/>
            </a:pPr>
            <a:endParaRPr lang="en-US" dirty="0">
              <a:latin typeface="Times New Roman" pitchFamily="18" charset="0"/>
              <a:cs typeface="Times New Roman" pitchFamily="18" charset="0"/>
            </a:endParaRPr>
          </a:p>
          <a:p>
            <a:pPr marL="411163" lvl="1" indent="-411163">
              <a:buFont typeface="Arial" panose="020B0604020202020204" pitchFamily="34" charset="0"/>
              <a:buChar char="•"/>
              <a:defRPr/>
            </a:pPr>
            <a:r>
              <a:rPr lang="en-US" dirty="0">
                <a:latin typeface="Times New Roman" pitchFamily="18" charset="0"/>
                <a:cs typeface="Times New Roman" pitchFamily="18" charset="0"/>
              </a:rPr>
              <a:t>No ACK or </a:t>
            </a:r>
            <a:r>
              <a:rPr lang="en-US" dirty="0" err="1">
                <a:latin typeface="Times New Roman" pitchFamily="18" charset="0"/>
                <a:cs typeface="Times New Roman" pitchFamily="18" charset="0"/>
              </a:rPr>
              <a:t>Seq</a:t>
            </a:r>
            <a:r>
              <a:rPr lang="en-US" dirty="0">
                <a:latin typeface="Times New Roman" pitchFamily="18" charset="0"/>
                <a:cs typeface="Times New Roman" pitchFamily="18" charset="0"/>
              </a:rPr>
              <a:t> Number</a:t>
            </a:r>
          </a:p>
          <a:p>
            <a:pPr marL="411163" lvl="1" indent="-411163">
              <a:buFont typeface="Arial" panose="020B0604020202020204" pitchFamily="34" charset="0"/>
              <a:buChar char="•"/>
              <a:defRPr/>
            </a:pPr>
            <a:r>
              <a:rPr lang="en-US" dirty="0">
                <a:latin typeface="Times New Roman" pitchFamily="18" charset="0"/>
                <a:cs typeface="Times New Roman" pitchFamily="18" charset="0"/>
              </a:rPr>
              <a:t>Only one event : </a:t>
            </a:r>
            <a:r>
              <a:rPr lang="en-US" b="1" dirty="0" err="1">
                <a:latin typeface="Times New Roman" pitchFamily="18" charset="0"/>
                <a:cs typeface="Times New Roman" pitchFamily="18" charset="0"/>
              </a:rPr>
              <a:t>frame_arrival</a:t>
            </a:r>
            <a:endParaRPr lang="en-US" b="1" dirty="0">
              <a:latin typeface="Times New Roman" pitchFamily="18" charset="0"/>
              <a:cs typeface="Times New Roman" pitchFamily="18" charset="0"/>
            </a:endParaRPr>
          </a:p>
          <a:p>
            <a:pPr marL="411163" lvl="1" indent="-411163">
              <a:buFont typeface="Arial" panose="020B0604020202020204" pitchFamily="34" charset="0"/>
              <a:buChar char="•"/>
              <a:defRPr/>
            </a:pPr>
            <a:endParaRPr lang="en-US" dirty="0">
              <a:latin typeface="Times New Roman" pitchFamily="18" charset="0"/>
              <a:cs typeface="Times New Roman" pitchFamily="18" charset="0"/>
            </a:endParaRPr>
          </a:p>
          <a:p>
            <a:pPr marL="411163" lvl="1" indent="-411163">
              <a:buFont typeface="Arial" charset="0"/>
              <a:buNone/>
              <a:defRPr/>
            </a:pPr>
            <a:r>
              <a:rPr lang="en-US" dirty="0">
                <a:latin typeface="Times New Roman" pitchFamily="18" charset="0"/>
                <a:cs typeface="Times New Roman" pitchFamily="18" charset="0"/>
              </a:rPr>
              <a:t> </a:t>
            </a:r>
          </a:p>
          <a:p>
            <a:pPr marL="411163" lvl="1" indent="-411163">
              <a:buFont typeface="Arial" panose="020B0604020202020204" pitchFamily="34" charset="0"/>
              <a:buChar char="•"/>
              <a:defRPr/>
            </a:pPr>
            <a:endParaRPr lang="en-US" dirty="0">
              <a:latin typeface="Times New Roman" pitchFamily="18" charset="0"/>
              <a:cs typeface="Times New Roman" pitchFamily="18"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D2775E87-C6FC-4F5D-A85C-4965CD8B5893}"/>
              </a:ext>
            </a:extLst>
          </p:cNvPr>
          <p:cNvSpPr>
            <a:spLocks noGrp="1"/>
          </p:cNvSpPr>
          <p:nvPr>
            <p:ph type="title"/>
          </p:nvPr>
        </p:nvSpPr>
        <p:spPr/>
        <p:txBody>
          <a:bodyPr/>
          <a:lstStyle/>
          <a:p>
            <a:r>
              <a:rPr lang="en-US" altLang="en-US"/>
              <a:t>Unrestricted Simplex protocol</a:t>
            </a:r>
          </a:p>
        </p:txBody>
      </p:sp>
      <p:sp>
        <p:nvSpPr>
          <p:cNvPr id="3" name="Content Placeholder 2">
            <a:extLst>
              <a:ext uri="{FF2B5EF4-FFF2-40B4-BE49-F238E27FC236}">
                <a16:creationId xmlns:a16="http://schemas.microsoft.com/office/drawing/2014/main" id="{0723BC65-E0BF-4616-B350-5A474854991C}"/>
              </a:ext>
            </a:extLst>
          </p:cNvPr>
          <p:cNvSpPr>
            <a:spLocks noGrp="1"/>
          </p:cNvSpPr>
          <p:nvPr>
            <p:ph idx="1"/>
          </p:nvPr>
        </p:nvSpPr>
        <p:spPr>
          <a:xfrm>
            <a:off x="507206" y="1752601"/>
            <a:ext cx="8065294" cy="4006978"/>
          </a:xfrm>
        </p:spPr>
        <p:txBody>
          <a:bodyPr>
            <a:normAutofit fontScale="92500" lnSpcReduction="20000"/>
          </a:bodyPr>
          <a:lstStyle/>
          <a:p>
            <a:pPr>
              <a:buFont typeface="Arial" charset="0"/>
              <a:buChar char="•"/>
              <a:defRPr/>
            </a:pPr>
            <a:r>
              <a:rPr lang="en-US" sz="2800" dirty="0">
                <a:latin typeface="Times New Roman" pitchFamily="18" charset="0"/>
                <a:cs typeface="Times New Roman" pitchFamily="18" charset="0"/>
              </a:rPr>
              <a:t>Sender will be in infinite loop</a:t>
            </a:r>
          </a:p>
          <a:p>
            <a:pPr>
              <a:buFont typeface="Arial" charset="0"/>
              <a:buChar char="•"/>
              <a:defRPr/>
            </a:pPr>
            <a:r>
              <a:rPr lang="en-US" sz="2800" dirty="0">
                <a:latin typeface="Times New Roman" pitchFamily="18" charset="0"/>
                <a:cs typeface="Times New Roman" pitchFamily="18" charset="0"/>
              </a:rPr>
              <a:t>Loop includes three actions</a:t>
            </a:r>
          </a:p>
          <a:p>
            <a:pPr lvl="1">
              <a:buFont typeface="Arial" charset="0"/>
              <a:buChar char="–"/>
              <a:defRPr/>
            </a:pPr>
            <a:r>
              <a:rPr lang="en-US" dirty="0">
                <a:latin typeface="Times New Roman" pitchFamily="18" charset="0"/>
                <a:cs typeface="Times New Roman" pitchFamily="18" charset="0"/>
              </a:rPr>
              <a:t> Go fetch a packet from network layer</a:t>
            </a:r>
          </a:p>
          <a:p>
            <a:pPr lvl="1">
              <a:buFont typeface="Arial" charset="0"/>
              <a:buChar char="–"/>
              <a:defRPr/>
            </a:pPr>
            <a:r>
              <a:rPr lang="en-US" dirty="0">
                <a:latin typeface="Times New Roman" pitchFamily="18" charset="0"/>
                <a:cs typeface="Times New Roman" pitchFamily="18" charset="0"/>
              </a:rPr>
              <a:t> Construct frame using variable s</a:t>
            </a:r>
          </a:p>
          <a:p>
            <a:pPr lvl="1">
              <a:buFont typeface="Arial" charset="0"/>
              <a:buChar char="–"/>
              <a:defRPr/>
            </a:pPr>
            <a:r>
              <a:rPr lang="en-US" dirty="0">
                <a:latin typeface="Times New Roman" pitchFamily="18" charset="0"/>
                <a:cs typeface="Times New Roman" pitchFamily="18" charset="0"/>
              </a:rPr>
              <a:t> Send the frame on its way</a:t>
            </a:r>
          </a:p>
          <a:p>
            <a:pPr marL="342900" lvl="1" indent="-342900">
              <a:buFont typeface="Arial" panose="020B0604020202020204" pitchFamily="34" charset="0"/>
              <a:buChar char="•"/>
              <a:defRPr/>
            </a:pPr>
            <a:r>
              <a:rPr lang="en-US" sz="2400" dirty="0">
                <a:latin typeface="Times New Roman" pitchFamily="18" charset="0"/>
                <a:cs typeface="Times New Roman" pitchFamily="18" charset="0"/>
              </a:rPr>
              <a:t>Receiver waits for something to happen</a:t>
            </a:r>
          </a:p>
          <a:p>
            <a:pPr marL="342900" lvl="1" indent="-342900">
              <a:buFont typeface="Arial" panose="020B0604020202020204" pitchFamily="34" charset="0"/>
              <a:buChar char="•"/>
              <a:defRPr/>
            </a:pPr>
            <a:endParaRPr lang="en-US" sz="2400" dirty="0">
              <a:latin typeface="Times New Roman" pitchFamily="18" charset="0"/>
              <a:cs typeface="Times New Roman" pitchFamily="18" charset="0"/>
            </a:endParaRPr>
          </a:p>
          <a:p>
            <a:pPr marL="342900" lvl="1" indent="-342900">
              <a:buFont typeface="Arial" panose="020B0604020202020204" pitchFamily="34" charset="0"/>
              <a:buChar char="•"/>
              <a:defRPr/>
            </a:pPr>
            <a:r>
              <a:rPr lang="en-US" sz="2400" dirty="0">
                <a:latin typeface="Times New Roman" pitchFamily="18" charset="0"/>
                <a:cs typeface="Times New Roman" pitchFamily="18" charset="0"/>
              </a:rPr>
              <a:t> Only possibility is arrival of undamaged frame</a:t>
            </a:r>
          </a:p>
          <a:p>
            <a:pPr marL="342900" lvl="1" indent="-342900">
              <a:buFont typeface="Arial" panose="020B0604020202020204" pitchFamily="34" charset="0"/>
              <a:buChar char="•"/>
              <a:defRPr/>
            </a:pPr>
            <a:endParaRPr lang="en-US" sz="2400" dirty="0">
              <a:latin typeface="Times New Roman" pitchFamily="18" charset="0"/>
              <a:cs typeface="Times New Roman" pitchFamily="18" charset="0"/>
            </a:endParaRPr>
          </a:p>
          <a:p>
            <a:pPr marL="342900" lvl="1" indent="-342900">
              <a:buFont typeface="Arial" panose="020B0604020202020204" pitchFamily="34" charset="0"/>
              <a:buChar char="•"/>
              <a:defRPr/>
            </a:pPr>
            <a:r>
              <a:rPr lang="en-US" sz="2400" dirty="0">
                <a:latin typeface="Times New Roman" pitchFamily="18" charset="0"/>
                <a:cs typeface="Times New Roman" pitchFamily="18" charset="0"/>
              </a:rPr>
              <a:t> Receiver  will wait using </a:t>
            </a:r>
            <a:r>
              <a:rPr lang="en-US" sz="2400" dirty="0" err="1">
                <a:latin typeface="Times New Roman" pitchFamily="18" charset="0"/>
                <a:cs typeface="Times New Roman" pitchFamily="18" charset="0"/>
              </a:rPr>
              <a:t>wait_for_event</a:t>
            </a:r>
            <a:r>
              <a:rPr lang="en-US" sz="2400" dirty="0">
                <a:latin typeface="Times New Roman" pitchFamily="18" charset="0"/>
                <a:cs typeface="Times New Roman" pitchFamily="18" charset="0"/>
              </a:rPr>
              <a:t> procedure</a:t>
            </a:r>
          </a:p>
          <a:p>
            <a:pPr marL="342900" lvl="1" indent="-342900">
              <a:buFont typeface="Arial" charset="0"/>
              <a:buNone/>
              <a:defRPr/>
            </a:pPr>
            <a:endParaRPr lang="en-US" dirty="0">
              <a:latin typeface="Times New Roman" pitchFamily="18" charset="0"/>
              <a:cs typeface="Times New Roman" pitchFamily="18" charset="0"/>
            </a:endParaRPr>
          </a:p>
          <a:p>
            <a:pPr marL="411163" lvl="1" indent="-411163">
              <a:buFont typeface="Arial" charset="0"/>
              <a:buNone/>
              <a:defRPr/>
            </a:pPr>
            <a:r>
              <a:rPr lang="en-US" dirty="0">
                <a:latin typeface="Times New Roman" pitchFamily="18" charset="0"/>
                <a:cs typeface="Times New Roman" pitchFamily="18" charset="0"/>
              </a:rPr>
              <a:t> </a:t>
            </a:r>
          </a:p>
          <a:p>
            <a:pPr marL="411163" lvl="1" indent="-411163">
              <a:buFont typeface="Arial" panose="020B0604020202020204" pitchFamily="34" charset="0"/>
              <a:buChar char="•"/>
              <a:defRPr/>
            </a:pPr>
            <a:endParaRPr lang="en-US" dirty="0">
              <a:latin typeface="Times New Roman" pitchFamily="18" charset="0"/>
              <a:cs typeface="Times New Roman" pitchFamily="18"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DD309AB0-730F-4A63-8A52-11DBC8E19289}"/>
              </a:ext>
            </a:extLst>
          </p:cNvPr>
          <p:cNvSpPr>
            <a:spLocks noGrp="1"/>
          </p:cNvSpPr>
          <p:nvPr>
            <p:ph type="title"/>
          </p:nvPr>
        </p:nvSpPr>
        <p:spPr>
          <a:xfrm>
            <a:off x="492919" y="499533"/>
            <a:ext cx="8079581" cy="1100667"/>
          </a:xfrm>
        </p:spPr>
        <p:txBody>
          <a:bodyPr/>
          <a:lstStyle/>
          <a:p>
            <a:r>
              <a:rPr lang="en-US" altLang="en-US" dirty="0"/>
              <a:t>Unrestricted Simplex protocol</a:t>
            </a:r>
          </a:p>
        </p:txBody>
      </p:sp>
      <p:sp>
        <p:nvSpPr>
          <p:cNvPr id="3" name="Content Placeholder 2">
            <a:extLst>
              <a:ext uri="{FF2B5EF4-FFF2-40B4-BE49-F238E27FC236}">
                <a16:creationId xmlns:a16="http://schemas.microsoft.com/office/drawing/2014/main" id="{6FBC6FFE-8E50-4E81-B542-C10264309D2A}"/>
              </a:ext>
            </a:extLst>
          </p:cNvPr>
          <p:cNvSpPr>
            <a:spLocks noGrp="1"/>
          </p:cNvSpPr>
          <p:nvPr>
            <p:ph idx="1"/>
          </p:nvPr>
        </p:nvSpPr>
        <p:spPr/>
        <p:txBody>
          <a:bodyPr>
            <a:normAutofit/>
          </a:bodyPr>
          <a:lstStyle/>
          <a:p>
            <a:pPr marL="0" lvl="1" indent="0">
              <a:buNone/>
              <a:defRPr/>
            </a:pPr>
            <a:r>
              <a:rPr lang="en-US" sz="3200" dirty="0">
                <a:latin typeface="Times New Roman" pitchFamily="18" charset="0"/>
                <a:cs typeface="Times New Roman" pitchFamily="18" charset="0"/>
              </a:rPr>
              <a:t>Advantages:</a:t>
            </a:r>
          </a:p>
          <a:p>
            <a:pPr marL="514350" lvl="1" indent="-514350">
              <a:buAutoNum type="arabicPeriod"/>
              <a:defRPr/>
            </a:pPr>
            <a:r>
              <a:rPr lang="en-US" sz="3200" dirty="0">
                <a:latin typeface="Times New Roman" pitchFamily="18" charset="0"/>
                <a:cs typeface="Times New Roman" pitchFamily="18" charset="0"/>
              </a:rPr>
              <a:t>Simple protocol</a:t>
            </a:r>
          </a:p>
          <a:p>
            <a:pPr marL="514350" lvl="1" indent="-514350">
              <a:buAutoNum type="arabicPeriod"/>
              <a:defRPr/>
            </a:pPr>
            <a:r>
              <a:rPr lang="en-US" sz="3200" dirty="0">
                <a:latin typeface="Times New Roman" pitchFamily="18" charset="0"/>
                <a:cs typeface="Times New Roman" pitchFamily="18" charset="0"/>
              </a:rPr>
              <a:t>Highly unrealistic</a:t>
            </a:r>
          </a:p>
          <a:p>
            <a:pPr marL="0" lvl="1" indent="0">
              <a:buNone/>
              <a:defRPr/>
            </a:pPr>
            <a:endParaRPr lang="en-US" sz="3200" dirty="0">
              <a:latin typeface="Times New Roman" pitchFamily="18" charset="0"/>
              <a:cs typeface="Times New Roman" pitchFamily="18" charset="0"/>
            </a:endParaRPr>
          </a:p>
          <a:p>
            <a:pPr marL="411163" lvl="1" indent="-411163">
              <a:buNone/>
              <a:defRPr/>
            </a:pPr>
            <a:r>
              <a:rPr lang="en-US" sz="3200" dirty="0">
                <a:latin typeface="Times New Roman" pitchFamily="18" charset="0"/>
                <a:cs typeface="Times New Roman" pitchFamily="18" charset="0"/>
              </a:rPr>
              <a:t> Disadvantages:</a:t>
            </a:r>
          </a:p>
          <a:p>
            <a:pPr marL="411163" lvl="1" indent="-411163">
              <a:buNone/>
              <a:defRPr/>
            </a:pPr>
            <a:r>
              <a:rPr lang="en-US" sz="3200" dirty="0">
                <a:latin typeface="Times New Roman" pitchFamily="18" charset="0"/>
                <a:cs typeface="Times New Roman" pitchFamily="18" charset="0"/>
              </a:rPr>
              <a:t>Flooding</a:t>
            </a:r>
          </a:p>
          <a:p>
            <a:pPr marL="411163" lvl="1" indent="-411163">
              <a:buFont typeface="Arial" charset="0"/>
              <a:buNone/>
              <a:defRPr/>
            </a:pPr>
            <a:endParaRPr lang="en-US" sz="3200" dirty="0">
              <a:latin typeface="Times New Roman" pitchFamily="18" charset="0"/>
              <a:cs typeface="Times New Roman" pitchFamily="18" charset="0"/>
            </a:endParaRPr>
          </a:p>
          <a:p>
            <a:pPr marL="411163" lvl="1" indent="-411163">
              <a:buFont typeface="Arial" panose="020B0604020202020204" pitchFamily="34" charset="0"/>
              <a:buChar char="•"/>
              <a:defRPr/>
            </a:pPr>
            <a:endParaRPr lang="en-US" sz="25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DC20D6D0-2D6A-4E2C-B46E-2726D7088444}"/>
              </a:ext>
            </a:extLst>
          </p:cNvPr>
          <p:cNvSpPr>
            <a:spLocks noGrp="1"/>
          </p:cNvSpPr>
          <p:nvPr>
            <p:ph type="title"/>
          </p:nvPr>
        </p:nvSpPr>
        <p:spPr>
          <a:xfrm>
            <a:off x="492919" y="499533"/>
            <a:ext cx="8079581" cy="795867"/>
          </a:xfrm>
        </p:spPr>
        <p:txBody>
          <a:bodyPr>
            <a:normAutofit fontScale="90000"/>
          </a:bodyPr>
          <a:lstStyle/>
          <a:p>
            <a:pPr eaLnBrk="1" hangingPunct="1"/>
            <a:r>
              <a:rPr lang="en-US" altLang="en-US" dirty="0"/>
              <a:t>Services Provided to Network Layer</a:t>
            </a:r>
          </a:p>
        </p:txBody>
      </p:sp>
      <p:sp>
        <p:nvSpPr>
          <p:cNvPr id="5123" name="Content Placeholder 2">
            <a:extLst>
              <a:ext uri="{FF2B5EF4-FFF2-40B4-BE49-F238E27FC236}">
                <a16:creationId xmlns:a16="http://schemas.microsoft.com/office/drawing/2014/main" id="{91936C23-0772-4037-93A5-09BDD7A7B2E0}"/>
              </a:ext>
            </a:extLst>
          </p:cNvPr>
          <p:cNvSpPr>
            <a:spLocks noGrp="1"/>
          </p:cNvSpPr>
          <p:nvPr>
            <p:ph idx="1"/>
          </p:nvPr>
        </p:nvSpPr>
        <p:spPr>
          <a:xfrm>
            <a:off x="309563" y="1403350"/>
            <a:ext cx="8628062" cy="4791075"/>
          </a:xfrm>
        </p:spPr>
        <p:txBody>
          <a:bodyPr/>
          <a:lstStyle/>
          <a:p>
            <a:pPr eaLnBrk="1" hangingPunct="1"/>
            <a:r>
              <a:rPr lang="en-US" altLang="en-US" sz="2500">
                <a:cs typeface="Times New Roman" panose="02020603050405020304" pitchFamily="18" charset="0"/>
              </a:rPr>
              <a:t>Transmitting data from network layer of source machine to network layer of destination machine</a:t>
            </a:r>
          </a:p>
          <a:p>
            <a:pPr eaLnBrk="1" hangingPunct="1"/>
            <a:endParaRPr lang="en-US" altLang="en-US" sz="2500">
              <a:cs typeface="Times New Roman" panose="02020603050405020304" pitchFamily="18" charset="0"/>
            </a:endParaRPr>
          </a:p>
          <a:p>
            <a:pPr eaLnBrk="1" hangingPunct="1"/>
            <a:r>
              <a:rPr lang="en-US" altLang="en-US" sz="2500">
                <a:cs typeface="Times New Roman" panose="02020603050405020304" pitchFamily="18" charset="0"/>
              </a:rPr>
              <a:t> Process at network layer on source machine gives bits to DLL to transmit it to the destination</a:t>
            </a:r>
          </a:p>
          <a:p>
            <a:pPr eaLnBrk="1" hangingPunct="1"/>
            <a:endParaRPr lang="en-US" altLang="en-US" sz="2500">
              <a:cs typeface="Times New Roman" panose="02020603050405020304" pitchFamily="18" charset="0"/>
            </a:endParaRPr>
          </a:p>
          <a:p>
            <a:pPr eaLnBrk="1" hangingPunct="1"/>
            <a:r>
              <a:rPr lang="en-US" altLang="en-US" sz="2500">
                <a:cs typeface="Times New Roman" panose="02020603050405020304" pitchFamily="18" charset="0"/>
              </a:rPr>
              <a:t> The job of the DLL is to transmit the bits to the destination machine so that they can be handed over to the network layer there.</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6C9A1C8A-DC2B-44AD-A12D-65A9EAB9F5AB}"/>
              </a:ext>
            </a:extLst>
          </p:cNvPr>
          <p:cNvSpPr>
            <a:spLocks noGrp="1"/>
          </p:cNvSpPr>
          <p:nvPr>
            <p:ph type="title"/>
          </p:nvPr>
        </p:nvSpPr>
        <p:spPr>
          <a:xfrm>
            <a:off x="492919" y="499533"/>
            <a:ext cx="8079581" cy="872067"/>
          </a:xfrm>
        </p:spPr>
        <p:txBody>
          <a:bodyPr/>
          <a:lstStyle/>
          <a:p>
            <a:r>
              <a:rPr lang="en-US" altLang="en-US" dirty="0"/>
              <a:t>A Simplex Stop and Wait protocol</a:t>
            </a:r>
          </a:p>
        </p:txBody>
      </p:sp>
      <p:sp>
        <p:nvSpPr>
          <p:cNvPr id="3" name="Content Placeholder 2">
            <a:extLst>
              <a:ext uri="{FF2B5EF4-FFF2-40B4-BE49-F238E27FC236}">
                <a16:creationId xmlns:a16="http://schemas.microsoft.com/office/drawing/2014/main" id="{E8B0E812-6D24-4E57-AC8A-1718E629F264}"/>
              </a:ext>
            </a:extLst>
          </p:cNvPr>
          <p:cNvSpPr>
            <a:spLocks noGrp="1"/>
          </p:cNvSpPr>
          <p:nvPr>
            <p:ph idx="1"/>
          </p:nvPr>
        </p:nvSpPr>
        <p:spPr>
          <a:xfrm>
            <a:off x="507206" y="1371601"/>
            <a:ext cx="8065294" cy="4387978"/>
          </a:xfrm>
        </p:spPr>
        <p:txBody>
          <a:bodyPr/>
          <a:lstStyle/>
          <a:p>
            <a:pPr marL="411163" lvl="1" indent="-411163">
              <a:buFont typeface="Arial" panose="020B0604020202020204" pitchFamily="34" charset="0"/>
              <a:buChar char="•"/>
              <a:defRPr/>
            </a:pPr>
            <a:r>
              <a:rPr lang="en-US" sz="3000" b="1" dirty="0">
                <a:latin typeface="Times New Roman" pitchFamily="18" charset="0"/>
                <a:cs typeface="Times New Roman" pitchFamily="18" charset="0"/>
              </a:rPr>
              <a:t>Assumptions:</a:t>
            </a:r>
          </a:p>
          <a:p>
            <a:pPr marL="400050" lvl="2" indent="0">
              <a:buNone/>
              <a:defRPr/>
            </a:pPr>
            <a:r>
              <a:rPr lang="en-US" sz="2400" i="0" dirty="0">
                <a:latin typeface="Times New Roman" pitchFamily="18" charset="0"/>
                <a:cs typeface="Times New Roman" pitchFamily="18" charset="0"/>
              </a:rPr>
              <a:t>Communication channel is  error free</a:t>
            </a:r>
          </a:p>
          <a:p>
            <a:pPr marL="400050" lvl="2" indent="0">
              <a:buNone/>
              <a:defRPr/>
            </a:pPr>
            <a:r>
              <a:rPr lang="en-US" sz="2400" i="0" dirty="0">
                <a:latin typeface="Times New Roman" pitchFamily="18" charset="0"/>
                <a:cs typeface="Times New Roman" pitchFamily="18" charset="0"/>
              </a:rPr>
              <a:t>Data traffic is in one direction</a:t>
            </a:r>
          </a:p>
          <a:p>
            <a:pPr marL="400050" lvl="2" indent="0">
              <a:buNone/>
              <a:defRPr/>
            </a:pPr>
            <a:r>
              <a:rPr lang="en-US" sz="2400" i="0" dirty="0">
                <a:latin typeface="Times New Roman" pitchFamily="18" charset="0"/>
                <a:cs typeface="Times New Roman" pitchFamily="18" charset="0"/>
              </a:rPr>
              <a:t>Receiver has only finite buffer capacity and finite processing speed</a:t>
            </a:r>
          </a:p>
          <a:p>
            <a:pPr marL="342900" lvl="2" indent="-342900">
              <a:buFont typeface="Arial" charset="0"/>
              <a:buChar char="•"/>
              <a:defRPr/>
            </a:pPr>
            <a:endParaRPr lang="en-US" sz="2400" i="0" dirty="0">
              <a:latin typeface="Times New Roman" pitchFamily="18" charset="0"/>
              <a:cs typeface="Times New Roman" pitchFamily="18" charset="0"/>
            </a:endParaRPr>
          </a:p>
          <a:p>
            <a:pPr marL="342900" lvl="2" indent="-342900">
              <a:buFont typeface="Arial" charset="0"/>
              <a:buChar char="•"/>
              <a:defRPr/>
            </a:pPr>
            <a:r>
              <a:rPr lang="en-US" sz="2400" b="1" i="0" dirty="0">
                <a:latin typeface="Times New Roman" pitchFamily="18" charset="0"/>
                <a:cs typeface="Times New Roman" pitchFamily="18" charset="0"/>
              </a:rPr>
              <a:t> Problem Focused:</a:t>
            </a:r>
            <a:r>
              <a:rPr lang="en-US" sz="2400" i="0" dirty="0">
                <a:latin typeface="Times New Roman" pitchFamily="18" charset="0"/>
                <a:cs typeface="Times New Roman" pitchFamily="18" charset="0"/>
              </a:rPr>
              <a:t> Prevent the sender from flooding the receiver with data faster than receiver can handle them</a:t>
            </a:r>
          </a:p>
          <a:p>
            <a:pPr marL="342900" lvl="2" indent="-342900">
              <a:buFont typeface="Arial" charset="0"/>
              <a:buNone/>
              <a:defRPr/>
            </a:pPr>
            <a:endParaRPr lang="en-US" sz="2100" dirty="0">
              <a:latin typeface="Times New Roman" pitchFamily="18" charset="0"/>
              <a:cs typeface="Times New Roman" pitchFamily="18"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81E75AB0-5EEC-4120-A367-ED022BF86610}"/>
              </a:ext>
            </a:extLst>
          </p:cNvPr>
          <p:cNvSpPr>
            <a:spLocks noGrp="1"/>
          </p:cNvSpPr>
          <p:nvPr>
            <p:ph type="title"/>
          </p:nvPr>
        </p:nvSpPr>
        <p:spPr/>
        <p:txBody>
          <a:bodyPr/>
          <a:lstStyle/>
          <a:p>
            <a:r>
              <a:rPr lang="en-US" altLang="en-US"/>
              <a:t>A Simplex Stop and Wait protocol</a:t>
            </a:r>
          </a:p>
        </p:txBody>
      </p:sp>
      <p:sp>
        <p:nvSpPr>
          <p:cNvPr id="63491" name="Content Placeholder 2">
            <a:extLst>
              <a:ext uri="{FF2B5EF4-FFF2-40B4-BE49-F238E27FC236}">
                <a16:creationId xmlns:a16="http://schemas.microsoft.com/office/drawing/2014/main" id="{30AE4BC7-D859-463D-9CAC-50846DA261C5}"/>
              </a:ext>
            </a:extLst>
          </p:cNvPr>
          <p:cNvSpPr>
            <a:spLocks noGrp="1"/>
          </p:cNvSpPr>
          <p:nvPr>
            <p:ph idx="1"/>
          </p:nvPr>
        </p:nvSpPr>
        <p:spPr/>
        <p:txBody>
          <a:bodyPr>
            <a:normAutofit fontScale="92500"/>
          </a:bodyPr>
          <a:lstStyle/>
          <a:p>
            <a:pPr marL="342900" lvl="2" indent="-342900" algn="just"/>
            <a:r>
              <a:rPr lang="en-US" altLang="en-US" sz="2400" i="0" dirty="0">
                <a:latin typeface="Times New Roman" panose="02020603050405020304" pitchFamily="18" charset="0"/>
                <a:cs typeface="Times New Roman" panose="02020603050405020304" pitchFamily="18" charset="0"/>
              </a:rPr>
              <a:t> Receiver provides feedback to sender</a:t>
            </a:r>
          </a:p>
          <a:p>
            <a:pPr marL="342900" lvl="2" indent="-342900" algn="just">
              <a:buFont typeface="Arial" panose="020B0604020202020204" pitchFamily="34" charset="0"/>
              <a:buNone/>
            </a:pPr>
            <a:r>
              <a:rPr lang="en-US" altLang="en-US" sz="2400" i="0" dirty="0">
                <a:latin typeface="Times New Roman" panose="02020603050405020304" pitchFamily="18" charset="0"/>
                <a:cs typeface="Times New Roman" panose="02020603050405020304" pitchFamily="18" charset="0"/>
              </a:rPr>
              <a:t> </a:t>
            </a:r>
          </a:p>
          <a:p>
            <a:pPr marL="342900" lvl="2" indent="-342900" algn="just"/>
            <a:r>
              <a:rPr lang="en-US" altLang="en-US" sz="2400" i="0" dirty="0">
                <a:latin typeface="Times New Roman" panose="02020603050405020304" pitchFamily="18" charset="0"/>
                <a:cs typeface="Times New Roman" panose="02020603050405020304" pitchFamily="18" charset="0"/>
              </a:rPr>
              <a:t>After passing packet to network layer, receiver will send dummy frame to sender giving permission to transmit next frame</a:t>
            </a:r>
          </a:p>
          <a:p>
            <a:pPr marL="342900" lvl="2" indent="-342900" algn="just"/>
            <a:endParaRPr lang="en-US" altLang="en-US" sz="2400" i="0" dirty="0">
              <a:latin typeface="Times New Roman" panose="02020603050405020304" pitchFamily="18" charset="0"/>
              <a:cs typeface="Times New Roman" panose="02020603050405020304" pitchFamily="18" charset="0"/>
            </a:endParaRPr>
          </a:p>
          <a:p>
            <a:pPr marL="342900" lvl="2" indent="-342900" algn="just"/>
            <a:r>
              <a:rPr lang="en-US" altLang="en-US" sz="2400" i="0" dirty="0">
                <a:latin typeface="Times New Roman" panose="02020603050405020304" pitchFamily="18" charset="0"/>
                <a:cs typeface="Times New Roman" panose="02020603050405020304" pitchFamily="18" charset="0"/>
              </a:rPr>
              <a:t> After sending frame sender will wait for dummy frame from receiver</a:t>
            </a:r>
          </a:p>
          <a:p>
            <a:pPr marL="342900" lvl="2" indent="-342900" algn="just"/>
            <a:endParaRPr lang="en-US" altLang="en-US" sz="2400" i="0" dirty="0">
              <a:latin typeface="Times New Roman" panose="02020603050405020304" pitchFamily="18" charset="0"/>
              <a:cs typeface="Times New Roman" panose="02020603050405020304" pitchFamily="18" charset="0"/>
            </a:endParaRPr>
          </a:p>
          <a:p>
            <a:pPr marL="342900" lvl="2" indent="-342900" algn="just"/>
            <a:r>
              <a:rPr lang="en-US" altLang="en-US" sz="2400" i="0" dirty="0">
                <a:latin typeface="Times New Roman" panose="02020603050405020304" pitchFamily="18" charset="0"/>
                <a:cs typeface="Times New Roman" panose="02020603050405020304" pitchFamily="18" charset="0"/>
              </a:rPr>
              <a:t>Protocols in which the sender sends one frame and then waits for an acknowledgement before proceeding are called </a:t>
            </a:r>
            <a:r>
              <a:rPr lang="en-US" altLang="en-US" sz="2400" b="1" i="0" dirty="0">
                <a:latin typeface="Times New Roman" panose="02020603050405020304" pitchFamily="18" charset="0"/>
                <a:cs typeface="Times New Roman" panose="02020603050405020304" pitchFamily="18" charset="0"/>
              </a:rPr>
              <a:t>stop-and-wait</a:t>
            </a:r>
            <a:r>
              <a:rPr lang="en-US" altLang="en-US" sz="2400" i="0" dirty="0">
                <a:latin typeface="Times New Roman" panose="02020603050405020304" pitchFamily="18" charset="0"/>
                <a:cs typeface="Times New Roman" panose="02020603050405020304" pitchFamily="18" charset="0"/>
              </a:rPr>
              <a:t>.</a:t>
            </a:r>
          </a:p>
          <a:p>
            <a:pPr marL="342900" lvl="2" indent="-342900" algn="just"/>
            <a:endParaRPr lang="en-US" altLang="en-US" sz="2400" i="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D081750E-8E7C-4DC4-A278-B856F77A83A7}"/>
              </a:ext>
            </a:extLst>
          </p:cNvPr>
          <p:cNvSpPr>
            <a:spLocks noGrp="1"/>
          </p:cNvSpPr>
          <p:nvPr>
            <p:ph type="title"/>
          </p:nvPr>
        </p:nvSpPr>
        <p:spPr/>
        <p:txBody>
          <a:bodyPr/>
          <a:lstStyle/>
          <a:p>
            <a:r>
              <a:rPr lang="en-US" altLang="en-US" sz="4000"/>
              <a:t>Unrestricted Simplex protocol</a:t>
            </a:r>
          </a:p>
        </p:txBody>
      </p:sp>
      <p:sp>
        <p:nvSpPr>
          <p:cNvPr id="55299" name="Content Placeholder 2">
            <a:extLst>
              <a:ext uri="{FF2B5EF4-FFF2-40B4-BE49-F238E27FC236}">
                <a16:creationId xmlns:a16="http://schemas.microsoft.com/office/drawing/2014/main" id="{ECDF6745-DC2A-4014-BD11-E987B3FA658A}"/>
              </a:ext>
            </a:extLst>
          </p:cNvPr>
          <p:cNvSpPr>
            <a:spLocks noGrp="1"/>
          </p:cNvSpPr>
          <p:nvPr>
            <p:ph idx="1"/>
          </p:nvPr>
        </p:nvSpPr>
        <p:spPr/>
        <p:txBody>
          <a:bodyPr>
            <a:normAutofit/>
          </a:bodyPr>
          <a:lstStyle/>
          <a:p>
            <a:r>
              <a:rPr lang="en-US" altLang="en-US" sz="2800" dirty="0">
                <a:latin typeface="Times New Roman" panose="02020603050405020304" pitchFamily="18" charset="0"/>
                <a:cs typeface="Times New Roman" panose="02020603050405020304" pitchFamily="18" charset="0"/>
              </a:rPr>
              <a:t> </a:t>
            </a:r>
          </a:p>
          <a:p>
            <a:endParaRPr lang="en-US" altLang="en-US" sz="2800" dirty="0">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DE3B3DB7-DF71-4CD2-9D91-9359444816DB}"/>
              </a:ext>
            </a:extLst>
          </p:cNvPr>
          <p:cNvGraphicFramePr>
            <a:graphicFrameLocks noGrp="1"/>
          </p:cNvGraphicFramePr>
          <p:nvPr>
            <p:extLst>
              <p:ext uri="{D42A27DB-BD31-4B8C-83A1-F6EECF244321}">
                <p14:modId xmlns:p14="http://schemas.microsoft.com/office/powerpoint/2010/main" val="3218849590"/>
              </p:ext>
            </p:extLst>
          </p:nvPr>
        </p:nvGraphicFramePr>
        <p:xfrm>
          <a:off x="1295400" y="1777366"/>
          <a:ext cx="7277100" cy="4166234"/>
        </p:xfrm>
        <a:graphic>
          <a:graphicData uri="http://schemas.openxmlformats.org/drawingml/2006/table">
            <a:tbl>
              <a:tblPr firstRow="1" bandRow="1">
                <a:tableStyleId>{5C22544A-7EE6-4342-B048-85BDC9FD1C3A}</a:tableStyleId>
              </a:tblPr>
              <a:tblGrid>
                <a:gridCol w="3429000">
                  <a:extLst>
                    <a:ext uri="{9D8B030D-6E8A-4147-A177-3AD203B41FA5}">
                      <a16:colId xmlns:a16="http://schemas.microsoft.com/office/drawing/2014/main" val="435189711"/>
                    </a:ext>
                  </a:extLst>
                </a:gridCol>
                <a:gridCol w="3848100">
                  <a:extLst>
                    <a:ext uri="{9D8B030D-6E8A-4147-A177-3AD203B41FA5}">
                      <a16:colId xmlns:a16="http://schemas.microsoft.com/office/drawing/2014/main" val="184470945"/>
                    </a:ext>
                  </a:extLst>
                </a:gridCol>
              </a:tblGrid>
              <a:tr h="4166234">
                <a:tc>
                  <a:txBody>
                    <a:bodyPr/>
                    <a:lstStyle/>
                    <a:p>
                      <a:r>
                        <a:rPr lang="en-IN" sz="2400" dirty="0"/>
                        <a:t>void sender (void) </a:t>
                      </a:r>
                    </a:p>
                    <a:p>
                      <a:r>
                        <a:rPr lang="en-IN" sz="2400" dirty="0"/>
                        <a:t>{ </a:t>
                      </a:r>
                    </a:p>
                    <a:p>
                      <a:r>
                        <a:rPr lang="en-IN" sz="2400" dirty="0"/>
                        <a:t>frame s; </a:t>
                      </a:r>
                    </a:p>
                    <a:p>
                      <a:r>
                        <a:rPr lang="en-IN" sz="2400" dirty="0"/>
                        <a:t>packet buffer; </a:t>
                      </a:r>
                    </a:p>
                    <a:p>
                      <a:r>
                        <a:rPr lang="en-IN" sz="2400" dirty="0" err="1"/>
                        <a:t>event_type</a:t>
                      </a:r>
                      <a:r>
                        <a:rPr lang="en-IN" sz="2400" dirty="0"/>
                        <a:t> event; </a:t>
                      </a:r>
                    </a:p>
                    <a:p>
                      <a:r>
                        <a:rPr lang="en-IN" sz="2400" dirty="0"/>
                        <a:t>while (true) { </a:t>
                      </a:r>
                      <a:r>
                        <a:rPr lang="en-IN" sz="2400" dirty="0" err="1"/>
                        <a:t>from_network_layer</a:t>
                      </a:r>
                      <a:r>
                        <a:rPr lang="en-IN" sz="2400" dirty="0"/>
                        <a:t>(&amp;buffer); </a:t>
                      </a:r>
                    </a:p>
                    <a:p>
                      <a:r>
                        <a:rPr lang="en-IN" sz="2400" dirty="0"/>
                        <a:t>s.info = buffer; </a:t>
                      </a:r>
                      <a:r>
                        <a:rPr lang="en-IN" sz="2400" dirty="0" err="1"/>
                        <a:t>to_physical_layer</a:t>
                      </a:r>
                      <a:r>
                        <a:rPr lang="en-IN" sz="2400" dirty="0"/>
                        <a:t>(&amp;s); </a:t>
                      </a:r>
                      <a:r>
                        <a:rPr lang="en-IN" sz="2400" dirty="0" err="1"/>
                        <a:t>wait_for_event</a:t>
                      </a:r>
                      <a:r>
                        <a:rPr lang="en-IN" sz="2400" dirty="0"/>
                        <a:t>(&amp;event); }}</a:t>
                      </a:r>
                      <a:endParaRPr lang="en-IN" sz="2200" dirty="0"/>
                    </a:p>
                  </a:txBody>
                  <a:tcPr/>
                </a:tc>
                <a:tc>
                  <a:txBody>
                    <a:bodyPr/>
                    <a:lstStyle/>
                    <a:p>
                      <a:r>
                        <a:rPr lang="en-US" sz="2400" dirty="0"/>
                        <a:t>void receiver (void) </a:t>
                      </a:r>
                    </a:p>
                    <a:p>
                      <a:r>
                        <a:rPr lang="en-US" sz="2400" dirty="0"/>
                        <a:t>{ </a:t>
                      </a:r>
                    </a:p>
                    <a:p>
                      <a:r>
                        <a:rPr lang="en-US" sz="2400" dirty="0"/>
                        <a:t>frame r, s; </a:t>
                      </a:r>
                    </a:p>
                    <a:p>
                      <a:r>
                        <a:rPr lang="en-US" sz="2400" dirty="0" err="1"/>
                        <a:t>event_type</a:t>
                      </a:r>
                      <a:r>
                        <a:rPr lang="en-US" sz="2400" dirty="0"/>
                        <a:t> event; </a:t>
                      </a:r>
                    </a:p>
                    <a:p>
                      <a:r>
                        <a:rPr lang="en-US" sz="2400" dirty="0"/>
                        <a:t>while (true) { </a:t>
                      </a:r>
                      <a:r>
                        <a:rPr lang="en-US" sz="2400" dirty="0" err="1"/>
                        <a:t>wait_for_event</a:t>
                      </a:r>
                      <a:r>
                        <a:rPr lang="en-US" sz="2400" dirty="0"/>
                        <a:t>(&amp;event); </a:t>
                      </a:r>
                      <a:r>
                        <a:rPr lang="en-US" sz="2400" dirty="0" err="1"/>
                        <a:t>from_physical_layer</a:t>
                      </a:r>
                      <a:r>
                        <a:rPr lang="en-US" sz="2400" dirty="0"/>
                        <a:t>(&amp;r); </a:t>
                      </a:r>
                      <a:r>
                        <a:rPr lang="en-US" sz="2400" dirty="0" err="1"/>
                        <a:t>to_network_layer</a:t>
                      </a:r>
                      <a:r>
                        <a:rPr lang="en-US" sz="2400" dirty="0"/>
                        <a:t>(&amp;r.info); </a:t>
                      </a:r>
                      <a:r>
                        <a:rPr lang="en-US" sz="2400" dirty="0" err="1"/>
                        <a:t>to_physical_layer</a:t>
                      </a:r>
                      <a:r>
                        <a:rPr lang="en-US" sz="2400" dirty="0"/>
                        <a:t>(&amp;s); </a:t>
                      </a:r>
                    </a:p>
                    <a:p>
                      <a:r>
                        <a:rPr lang="en-US" sz="2400" dirty="0"/>
                        <a:t>} </a:t>
                      </a:r>
                    </a:p>
                    <a:p>
                      <a:r>
                        <a:rPr lang="en-US" sz="2400" dirty="0"/>
                        <a:t>}</a:t>
                      </a:r>
                      <a:endParaRPr lang="en-IN" sz="2200" dirty="0"/>
                    </a:p>
                  </a:txBody>
                  <a:tcPr/>
                </a:tc>
                <a:extLst>
                  <a:ext uri="{0D108BD9-81ED-4DB2-BD59-A6C34878D82A}">
                    <a16:rowId xmlns:a16="http://schemas.microsoft.com/office/drawing/2014/main" val="3411277405"/>
                  </a:ext>
                </a:extLst>
              </a:tr>
            </a:tbl>
          </a:graphicData>
        </a:graphic>
      </p:graphicFrame>
    </p:spTree>
    <p:extLst>
      <p:ext uri="{BB962C8B-B14F-4D97-AF65-F5344CB8AC3E}">
        <p14:creationId xmlns:p14="http://schemas.microsoft.com/office/powerpoint/2010/main" val="303117619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6C690A21-AF2D-454B-94B9-7AA467694106}"/>
              </a:ext>
            </a:extLst>
          </p:cNvPr>
          <p:cNvSpPr>
            <a:spLocks noGrp="1"/>
          </p:cNvSpPr>
          <p:nvPr>
            <p:ph type="title"/>
          </p:nvPr>
        </p:nvSpPr>
        <p:spPr>
          <a:xfrm>
            <a:off x="457200" y="274638"/>
            <a:ext cx="2438400" cy="2544762"/>
          </a:xfrm>
        </p:spPr>
        <p:txBody>
          <a:bodyPr/>
          <a:lstStyle/>
          <a:p>
            <a:r>
              <a:rPr lang="en-US" altLang="en-US" sz="3500">
                <a:latin typeface="Times New Roman" panose="02020603050405020304" pitchFamily="18" charset="0"/>
                <a:cs typeface="Times New Roman" panose="02020603050405020304" pitchFamily="18" charset="0"/>
              </a:rPr>
              <a:t>A Simplex Stop and Wait protocol</a:t>
            </a:r>
          </a:p>
        </p:txBody>
      </p:sp>
      <p:pic>
        <p:nvPicPr>
          <p:cNvPr id="65539" name="Picture 4" descr="3-11">
            <a:extLst>
              <a:ext uri="{FF2B5EF4-FFF2-40B4-BE49-F238E27FC236}">
                <a16:creationId xmlns:a16="http://schemas.microsoft.com/office/drawing/2014/main" id="{6B34E38B-9740-4A88-8A64-56380AB22DB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05113" y="177800"/>
            <a:ext cx="6249987" cy="656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6C9A1C8A-DC2B-44AD-A12D-65A9EAB9F5AB}"/>
              </a:ext>
            </a:extLst>
          </p:cNvPr>
          <p:cNvSpPr>
            <a:spLocks noGrp="1"/>
          </p:cNvSpPr>
          <p:nvPr>
            <p:ph type="title"/>
          </p:nvPr>
        </p:nvSpPr>
        <p:spPr>
          <a:xfrm>
            <a:off x="492919" y="499533"/>
            <a:ext cx="8079581" cy="872067"/>
          </a:xfrm>
        </p:spPr>
        <p:txBody>
          <a:bodyPr/>
          <a:lstStyle/>
          <a:p>
            <a:r>
              <a:rPr lang="en-US" altLang="en-US" dirty="0"/>
              <a:t>A Simplex Stop and Wait protocol</a:t>
            </a:r>
          </a:p>
        </p:txBody>
      </p:sp>
      <p:sp>
        <p:nvSpPr>
          <p:cNvPr id="3" name="Content Placeholder 2">
            <a:extLst>
              <a:ext uri="{FF2B5EF4-FFF2-40B4-BE49-F238E27FC236}">
                <a16:creationId xmlns:a16="http://schemas.microsoft.com/office/drawing/2014/main" id="{E8B0E812-6D24-4E57-AC8A-1718E629F264}"/>
              </a:ext>
            </a:extLst>
          </p:cNvPr>
          <p:cNvSpPr>
            <a:spLocks noGrp="1"/>
          </p:cNvSpPr>
          <p:nvPr>
            <p:ph idx="1"/>
          </p:nvPr>
        </p:nvSpPr>
        <p:spPr>
          <a:xfrm>
            <a:off x="507206" y="1371601"/>
            <a:ext cx="8065294" cy="4387978"/>
          </a:xfrm>
        </p:spPr>
        <p:txBody>
          <a:bodyPr/>
          <a:lstStyle/>
          <a:p>
            <a:pPr marL="411163" lvl="1" indent="-411163">
              <a:buFont typeface="Arial" panose="020B0604020202020204" pitchFamily="34" charset="0"/>
              <a:buChar char="•"/>
              <a:defRPr/>
            </a:pPr>
            <a:r>
              <a:rPr lang="en-US" b="1" dirty="0">
                <a:latin typeface="Times New Roman" pitchFamily="18" charset="0"/>
                <a:cs typeface="Times New Roman" pitchFamily="18" charset="0"/>
              </a:rPr>
              <a:t>Advantages:</a:t>
            </a:r>
          </a:p>
          <a:p>
            <a:pPr marL="411163" lvl="1" indent="-411163">
              <a:buFont typeface="Arial" panose="020B0604020202020204" pitchFamily="34" charset="0"/>
              <a:buChar char="•"/>
              <a:defRPr/>
            </a:pPr>
            <a:r>
              <a:rPr lang="en-US" dirty="0">
                <a:latin typeface="Times New Roman" pitchFamily="18" charset="0"/>
                <a:cs typeface="Times New Roman" pitchFamily="18" charset="0"/>
              </a:rPr>
              <a:t>Simple reliable transmission</a:t>
            </a:r>
          </a:p>
          <a:p>
            <a:pPr marL="411163" lvl="1" indent="-411163">
              <a:buFont typeface="Arial" panose="020B0604020202020204" pitchFamily="34" charset="0"/>
              <a:buChar char="•"/>
              <a:defRPr/>
            </a:pPr>
            <a:endParaRPr lang="en-US" dirty="0">
              <a:latin typeface="Times New Roman" pitchFamily="18" charset="0"/>
              <a:cs typeface="Times New Roman" pitchFamily="18" charset="0"/>
            </a:endParaRPr>
          </a:p>
          <a:p>
            <a:pPr marL="411163" lvl="1" indent="-411163">
              <a:buFont typeface="Arial" panose="020B0604020202020204" pitchFamily="34" charset="0"/>
              <a:buChar char="•"/>
              <a:defRPr/>
            </a:pPr>
            <a:r>
              <a:rPr lang="en-US" b="1" dirty="0">
                <a:latin typeface="Times New Roman" pitchFamily="18" charset="0"/>
                <a:cs typeface="Times New Roman" pitchFamily="18" charset="0"/>
              </a:rPr>
              <a:t>Disadvantages:</a:t>
            </a:r>
          </a:p>
          <a:p>
            <a:pPr marL="411163" lvl="1" indent="-411163">
              <a:buFont typeface="Arial" panose="020B0604020202020204" pitchFamily="34" charset="0"/>
              <a:buChar char="•"/>
              <a:defRPr/>
            </a:pPr>
            <a:r>
              <a:rPr lang="en-US" dirty="0">
                <a:latin typeface="Times New Roman" pitchFamily="18" charset="0"/>
                <a:cs typeface="Times New Roman" pitchFamily="18" charset="0"/>
              </a:rPr>
              <a:t>Sender always wait for the ack frame to send the next frame</a:t>
            </a:r>
          </a:p>
          <a:p>
            <a:pPr marL="411163" lvl="1" indent="-411163">
              <a:buFont typeface="Arial" panose="020B0604020202020204" pitchFamily="34" charset="0"/>
              <a:buChar char="•"/>
              <a:defRPr/>
            </a:pPr>
            <a:r>
              <a:rPr lang="en-US" dirty="0">
                <a:latin typeface="Times New Roman" pitchFamily="18" charset="0"/>
                <a:cs typeface="Times New Roman" pitchFamily="18" charset="0"/>
              </a:rPr>
              <a:t>If the ack frame gets corrupted the sender cannot perform any anymore</a:t>
            </a:r>
          </a:p>
          <a:p>
            <a:pPr marL="342900" lvl="2" indent="-342900">
              <a:buFont typeface="Arial" charset="0"/>
              <a:buNone/>
              <a:defRPr/>
            </a:pPr>
            <a:endParaRPr lang="en-US" sz="2100" dirty="0">
              <a:latin typeface="Times New Roman" pitchFamily="18" charset="0"/>
              <a:cs typeface="Times New Roman" pitchFamily="18" charset="0"/>
            </a:endParaRPr>
          </a:p>
        </p:txBody>
      </p:sp>
    </p:spTree>
    <p:extLst>
      <p:ext uri="{BB962C8B-B14F-4D97-AF65-F5344CB8AC3E}">
        <p14:creationId xmlns:p14="http://schemas.microsoft.com/office/powerpoint/2010/main" val="93593846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655FDFDD-1595-4711-9719-C964CBFF0C7D}"/>
              </a:ext>
            </a:extLst>
          </p:cNvPr>
          <p:cNvSpPr>
            <a:spLocks noGrp="1"/>
          </p:cNvSpPr>
          <p:nvPr>
            <p:ph type="title"/>
          </p:nvPr>
        </p:nvSpPr>
        <p:spPr/>
        <p:txBody>
          <a:bodyPr/>
          <a:lstStyle/>
          <a:p>
            <a:r>
              <a:rPr lang="en-US" altLang="en-US"/>
              <a:t>A Simplex protocol for noisy channel</a:t>
            </a:r>
          </a:p>
        </p:txBody>
      </p:sp>
      <p:sp>
        <p:nvSpPr>
          <p:cNvPr id="66563" name="Content Placeholder 2">
            <a:extLst>
              <a:ext uri="{FF2B5EF4-FFF2-40B4-BE49-F238E27FC236}">
                <a16:creationId xmlns:a16="http://schemas.microsoft.com/office/drawing/2014/main" id="{FF9EE676-B62B-45B7-A9A3-46D1B9133FA5}"/>
              </a:ext>
            </a:extLst>
          </p:cNvPr>
          <p:cNvSpPr>
            <a:spLocks noGrp="1"/>
          </p:cNvSpPr>
          <p:nvPr>
            <p:ph idx="1"/>
          </p:nvPr>
        </p:nvSpPr>
        <p:spPr/>
        <p:txBody>
          <a:bodyPr/>
          <a:lstStyle/>
          <a:p>
            <a:pPr algn="just"/>
            <a:r>
              <a:rPr lang="en-US" altLang="en-US" sz="2400" b="1" dirty="0">
                <a:latin typeface="Times New Roman" panose="02020603050405020304" pitchFamily="18" charset="0"/>
                <a:cs typeface="Times New Roman" panose="02020603050405020304" pitchFamily="18" charset="0"/>
              </a:rPr>
              <a:t>Assumptions:</a:t>
            </a:r>
          </a:p>
          <a:p>
            <a:pPr algn="just"/>
            <a:r>
              <a:rPr lang="en-US" altLang="en-US" dirty="0">
                <a:latin typeface="Times New Roman" panose="02020603050405020304" pitchFamily="18" charset="0"/>
                <a:cs typeface="Times New Roman" panose="02020603050405020304" pitchFamily="18" charset="0"/>
              </a:rPr>
              <a:t>data transfer is only in one direction</a:t>
            </a:r>
          </a:p>
          <a:p>
            <a:pPr algn="just"/>
            <a:r>
              <a:rPr lang="en-US" altLang="en-US" sz="2400" dirty="0">
                <a:latin typeface="Times New Roman" panose="02020603050405020304" pitchFamily="18" charset="0"/>
                <a:cs typeface="Times New Roman" panose="02020603050405020304" pitchFamily="18" charset="0"/>
              </a:rPr>
              <a:t>Finite processing </a:t>
            </a:r>
            <a:r>
              <a:rPr lang="en-US" altLang="en-US" dirty="0">
                <a:latin typeface="Times New Roman" panose="02020603050405020304" pitchFamily="18" charset="0"/>
                <a:cs typeface="Times New Roman" panose="02020603050405020304" pitchFamily="18" charset="0"/>
              </a:rPr>
              <a:t>capacity and speed at the receiver</a:t>
            </a:r>
          </a:p>
          <a:p>
            <a:pPr algn="just"/>
            <a:r>
              <a:rPr lang="en-US" altLang="en-US" dirty="0">
                <a:latin typeface="Times New Roman" panose="02020603050405020304" pitchFamily="18" charset="0"/>
                <a:cs typeface="Times New Roman" panose="02020603050405020304" pitchFamily="18" charset="0"/>
              </a:rPr>
              <a:t>Errors in the data frames or ack frames are expected</a:t>
            </a:r>
            <a:endParaRPr lang="en-US" altLang="en-US" sz="2400" dirty="0">
              <a:latin typeface="Times New Roman" panose="02020603050405020304" pitchFamily="18" charset="0"/>
              <a:cs typeface="Times New Roman" panose="02020603050405020304" pitchFamily="18" charset="0"/>
            </a:endParaRPr>
          </a:p>
          <a:p>
            <a:pPr marL="342900" lvl="2" indent="-342900" algn="just">
              <a:buFont typeface="Arial" panose="020B0604020202020204" pitchFamily="34" charset="0"/>
              <a:buNone/>
            </a:pPr>
            <a:r>
              <a:rPr lang="en-US" altLang="en-US" sz="2400" i="0" dirty="0">
                <a:latin typeface="Times New Roman" panose="02020603050405020304" pitchFamily="18" charset="0"/>
                <a:cs typeface="Times New Roman" panose="02020603050405020304" pitchFamily="18" charset="0"/>
              </a:rPr>
              <a:t> </a:t>
            </a:r>
          </a:p>
          <a:p>
            <a:pPr marL="342900" lvl="2" indent="-342900" algn="just">
              <a:buFont typeface="Arial" panose="020B0604020202020204" pitchFamily="34" charset="0"/>
              <a:buNone/>
            </a:pPr>
            <a:r>
              <a:rPr lang="en-US" altLang="en-US" sz="2400" i="0" dirty="0">
                <a:latin typeface="Times New Roman" panose="02020603050405020304" pitchFamily="18" charset="0"/>
                <a:cs typeface="Times New Roman" panose="02020603050405020304" pitchFamily="18" charset="0"/>
              </a:rPr>
              <a:t>Every frame has a unique sequence number</a:t>
            </a:r>
          </a:p>
          <a:p>
            <a:pPr marL="342900" lvl="2" indent="-342900" algn="just">
              <a:buFont typeface="Arial" panose="020B0604020202020204" pitchFamily="34" charset="0"/>
              <a:buNone/>
            </a:pPr>
            <a:endParaRPr lang="en-US" altLang="en-US" sz="2400" i="0" dirty="0">
              <a:latin typeface="Times New Roman" panose="02020603050405020304" pitchFamily="18" charset="0"/>
              <a:cs typeface="Times New Roman" panose="02020603050405020304" pitchFamily="18" charset="0"/>
            </a:endParaRPr>
          </a:p>
          <a:p>
            <a:pPr marL="342900" lvl="2" indent="-342900" algn="just">
              <a:buFont typeface="Arial" panose="020B0604020202020204" pitchFamily="34" charset="0"/>
              <a:buNone/>
            </a:pPr>
            <a:r>
              <a:rPr lang="en-US" altLang="en-US" sz="2400" i="0" dirty="0">
                <a:latin typeface="Times New Roman" panose="02020603050405020304" pitchFamily="18" charset="0"/>
                <a:cs typeface="Times New Roman" panose="02020603050405020304" pitchFamily="18" charset="0"/>
              </a:rPr>
              <a:t>Timer is kept, if the ack is not received withing the time frame,  the frame gets retransmitted</a:t>
            </a:r>
          </a:p>
        </p:txBody>
      </p:sp>
    </p:spTree>
    <p:extLst>
      <p:ext uri="{BB962C8B-B14F-4D97-AF65-F5344CB8AC3E}">
        <p14:creationId xmlns:p14="http://schemas.microsoft.com/office/powerpoint/2010/main" val="246222019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a:extLst>
              <a:ext uri="{FF2B5EF4-FFF2-40B4-BE49-F238E27FC236}">
                <a16:creationId xmlns:a16="http://schemas.microsoft.com/office/drawing/2014/main" id="{1AB70EE2-1A72-4CBD-90CF-7AB15ECB7940}"/>
              </a:ext>
            </a:extLst>
          </p:cNvPr>
          <p:cNvSpPr>
            <a:spLocks noGrp="1"/>
          </p:cNvSpPr>
          <p:nvPr>
            <p:ph type="title"/>
          </p:nvPr>
        </p:nvSpPr>
        <p:spPr/>
        <p:txBody>
          <a:bodyPr/>
          <a:lstStyle/>
          <a:p>
            <a:r>
              <a:rPr lang="en-US" altLang="en-US"/>
              <a:t>A Simplex protocol for noisy channel</a:t>
            </a:r>
          </a:p>
        </p:txBody>
      </p:sp>
      <p:sp>
        <p:nvSpPr>
          <p:cNvPr id="67587" name="Content Placeholder 2">
            <a:extLst>
              <a:ext uri="{FF2B5EF4-FFF2-40B4-BE49-F238E27FC236}">
                <a16:creationId xmlns:a16="http://schemas.microsoft.com/office/drawing/2014/main" id="{7C65846A-FEB9-4544-A0C9-0357FA8D20C1}"/>
              </a:ext>
            </a:extLst>
          </p:cNvPr>
          <p:cNvSpPr>
            <a:spLocks noGrp="1"/>
          </p:cNvSpPr>
          <p:nvPr>
            <p:ph idx="1"/>
          </p:nvPr>
        </p:nvSpPr>
        <p:spPr/>
        <p:txBody>
          <a:bodyPr>
            <a:noAutofit/>
          </a:bodyPr>
          <a:lstStyle/>
          <a:p>
            <a:pPr algn="just"/>
            <a:r>
              <a:rPr lang="en-US" altLang="en-US" sz="2200" dirty="0">
                <a:latin typeface="Times New Roman" panose="02020603050405020304" pitchFamily="18" charset="0"/>
                <a:cs typeface="Times New Roman" panose="02020603050405020304" pitchFamily="18" charset="0"/>
              </a:rPr>
              <a:t>The network layer on A gives packet 1 to its data link layer. The packet is correctly received at B and passed to the network layer on B. B sends an acknowledgement frame back to A.</a:t>
            </a:r>
          </a:p>
          <a:p>
            <a:pPr algn="just"/>
            <a:r>
              <a:rPr lang="en-US" altLang="en-US" sz="2200" dirty="0">
                <a:latin typeface="Times New Roman" panose="02020603050405020304" pitchFamily="18" charset="0"/>
                <a:cs typeface="Times New Roman" panose="02020603050405020304" pitchFamily="18" charset="0"/>
              </a:rPr>
              <a:t>The data link layer on A eventually times out. Not having received an acknowledgement, it (incorrectly) assumes that its data frame was lost or damaged and sends the frame containing packet 1 again.</a:t>
            </a:r>
          </a:p>
          <a:p>
            <a:pPr algn="just"/>
            <a:endParaRPr lang="en-US" altLang="en-US" sz="2200" dirty="0">
              <a:latin typeface="Times New Roman" panose="02020603050405020304" pitchFamily="18" charset="0"/>
              <a:cs typeface="Times New Roman" panose="02020603050405020304" pitchFamily="18" charset="0"/>
            </a:endParaRPr>
          </a:p>
          <a:p>
            <a:pPr algn="just"/>
            <a:r>
              <a:rPr lang="en-US" altLang="en-US" sz="2200" dirty="0">
                <a:latin typeface="Times New Roman" panose="02020603050405020304" pitchFamily="18" charset="0"/>
                <a:cs typeface="Times New Roman" panose="02020603050405020304" pitchFamily="18" charset="0"/>
              </a:rPr>
              <a:t>The duplicate frame also arrives at the data link layer on B perfectly and is unwittingly passed to the network layer there. If A is sending a file to B, part of the file will be duplicated (i.e., the copy of the file made by B will be incorrect and the error will not have been detected). In other words, the protocol will fail.</a:t>
            </a:r>
          </a:p>
          <a:p>
            <a:pPr marL="342900" lvl="2" indent="-342900" algn="just">
              <a:buFont typeface="Arial" panose="020B0604020202020204" pitchFamily="34" charset="0"/>
              <a:buNone/>
            </a:pPr>
            <a:r>
              <a:rPr lang="en-US" altLang="en-US" sz="2200"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a:extLst>
              <a:ext uri="{FF2B5EF4-FFF2-40B4-BE49-F238E27FC236}">
                <a16:creationId xmlns:a16="http://schemas.microsoft.com/office/drawing/2014/main" id="{7CF7AA78-021B-4EB5-836F-EB90D67EACB8}"/>
              </a:ext>
            </a:extLst>
          </p:cNvPr>
          <p:cNvSpPr>
            <a:spLocks noGrp="1"/>
          </p:cNvSpPr>
          <p:nvPr>
            <p:ph type="title"/>
          </p:nvPr>
        </p:nvSpPr>
        <p:spPr/>
        <p:txBody>
          <a:bodyPr/>
          <a:lstStyle/>
          <a:p>
            <a:r>
              <a:rPr lang="en-US" altLang="en-US" dirty="0"/>
              <a:t>A Simplex protocol for noisy channel</a:t>
            </a:r>
          </a:p>
        </p:txBody>
      </p:sp>
      <p:sp>
        <p:nvSpPr>
          <p:cNvPr id="68611" name="Content Placeholder 2">
            <a:extLst>
              <a:ext uri="{FF2B5EF4-FFF2-40B4-BE49-F238E27FC236}">
                <a16:creationId xmlns:a16="http://schemas.microsoft.com/office/drawing/2014/main" id="{B9F592EA-F13F-477B-AC0E-8F98B389F35E}"/>
              </a:ext>
            </a:extLst>
          </p:cNvPr>
          <p:cNvSpPr>
            <a:spLocks noGrp="1"/>
          </p:cNvSpPr>
          <p:nvPr>
            <p:ph idx="1"/>
          </p:nvPr>
        </p:nvSpPr>
        <p:spPr/>
        <p:txBody>
          <a:bodyPr/>
          <a:lstStyle/>
          <a:p>
            <a:pPr algn="just"/>
            <a:r>
              <a:rPr lang="en-US" altLang="en-US" sz="2800" b="1">
                <a:latin typeface="Times New Roman" panose="02020603050405020304" pitchFamily="18" charset="0"/>
                <a:cs typeface="Times New Roman" panose="02020603050405020304" pitchFamily="18" charset="0"/>
              </a:rPr>
              <a:t>Problem :</a:t>
            </a:r>
            <a:r>
              <a:rPr lang="en-US" altLang="en-US" sz="2800">
                <a:latin typeface="Times New Roman" panose="02020603050405020304" pitchFamily="18" charset="0"/>
                <a:cs typeface="Times New Roman" panose="02020603050405020304" pitchFamily="18" charset="0"/>
              </a:rPr>
              <a:t> Some way is required for the receiver to distinguish a frame </a:t>
            </a:r>
          </a:p>
          <a:p>
            <a:pPr algn="just"/>
            <a:endParaRPr lang="en-US" altLang="en-US" sz="2800">
              <a:latin typeface="Times New Roman" panose="02020603050405020304" pitchFamily="18" charset="0"/>
              <a:cs typeface="Times New Roman" panose="02020603050405020304" pitchFamily="18" charset="0"/>
            </a:endParaRPr>
          </a:p>
          <a:p>
            <a:pPr algn="just"/>
            <a:r>
              <a:rPr lang="en-US" altLang="en-US" sz="2800" b="1">
                <a:latin typeface="Times New Roman" panose="02020603050405020304" pitchFamily="18" charset="0"/>
                <a:cs typeface="Times New Roman" panose="02020603050405020304" pitchFamily="18" charset="0"/>
              </a:rPr>
              <a:t>Solution :</a:t>
            </a:r>
            <a:r>
              <a:rPr lang="en-US" altLang="en-US" sz="2800">
                <a:latin typeface="Times New Roman" panose="02020603050405020304" pitchFamily="18" charset="0"/>
                <a:cs typeface="Times New Roman" panose="02020603050405020304" pitchFamily="18" charset="0"/>
              </a:rPr>
              <a:t> Sequence number in the header of the frame</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id="{C7229424-07AE-4B78-826D-74F814845CF6}"/>
              </a:ext>
            </a:extLst>
          </p:cNvPr>
          <p:cNvSpPr>
            <a:spLocks noGrp="1"/>
          </p:cNvSpPr>
          <p:nvPr>
            <p:ph type="title"/>
          </p:nvPr>
        </p:nvSpPr>
        <p:spPr>
          <a:xfrm>
            <a:off x="457200" y="274638"/>
            <a:ext cx="2286000" cy="2392362"/>
          </a:xfrm>
        </p:spPr>
        <p:txBody>
          <a:bodyPr/>
          <a:lstStyle/>
          <a:p>
            <a:r>
              <a:rPr lang="en-US" altLang="en-US" sz="3500">
                <a:latin typeface="Times New Roman" panose="02020603050405020304" pitchFamily="18" charset="0"/>
                <a:cs typeface="Times New Roman" panose="02020603050405020304" pitchFamily="18" charset="0"/>
              </a:rPr>
              <a:t>A Simplex protocol for noisy channel</a:t>
            </a:r>
          </a:p>
        </p:txBody>
      </p:sp>
      <p:pic>
        <p:nvPicPr>
          <p:cNvPr id="69635" name="Picture 4" descr="3-12">
            <a:extLst>
              <a:ext uri="{FF2B5EF4-FFF2-40B4-BE49-F238E27FC236}">
                <a16:creationId xmlns:a16="http://schemas.microsoft.com/office/drawing/2014/main" id="{66826EA7-9A83-4162-87D8-2E7A0F9C1A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39915"/>
          <a:stretch>
            <a:fillRect/>
          </a:stretch>
        </p:blipFill>
        <p:spPr bwMode="auto">
          <a:xfrm>
            <a:off x="2667000" y="381000"/>
            <a:ext cx="6319838" cy="560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4" descr="3-12">
            <a:extLst>
              <a:ext uri="{FF2B5EF4-FFF2-40B4-BE49-F238E27FC236}">
                <a16:creationId xmlns:a16="http://schemas.microsoft.com/office/drawing/2014/main" id="{69707EFC-2850-41D0-9C0D-E04A11543D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59753" b="-966"/>
          <a:stretch>
            <a:fillRect/>
          </a:stretch>
        </p:blipFill>
        <p:spPr bwMode="auto">
          <a:xfrm>
            <a:off x="1066800" y="838200"/>
            <a:ext cx="7343775"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F6B3A575-F0CE-4B6E-B2E5-02F597DECE71}"/>
              </a:ext>
            </a:extLst>
          </p:cNvPr>
          <p:cNvSpPr>
            <a:spLocks noGrp="1"/>
          </p:cNvSpPr>
          <p:nvPr>
            <p:ph type="title"/>
          </p:nvPr>
        </p:nvSpPr>
        <p:spPr>
          <a:xfrm>
            <a:off x="492919" y="499533"/>
            <a:ext cx="8079581" cy="1329267"/>
          </a:xfrm>
        </p:spPr>
        <p:txBody>
          <a:bodyPr>
            <a:normAutofit fontScale="90000"/>
          </a:bodyPr>
          <a:lstStyle/>
          <a:p>
            <a:pPr eaLnBrk="1" hangingPunct="1"/>
            <a:r>
              <a:rPr lang="en-US" altLang="en-US" dirty="0"/>
              <a:t>Services Provided to Network Layer</a:t>
            </a:r>
          </a:p>
        </p:txBody>
      </p:sp>
      <p:pic>
        <p:nvPicPr>
          <p:cNvPr id="6147" name="Picture 4" descr="3-02">
            <a:extLst>
              <a:ext uri="{FF2B5EF4-FFF2-40B4-BE49-F238E27FC236}">
                <a16:creationId xmlns:a16="http://schemas.microsoft.com/office/drawing/2014/main" id="{E1BAA87E-C100-4294-A654-FB4F3D50F5D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75109" y="1938867"/>
            <a:ext cx="7315200" cy="4419600"/>
          </a:xfrm>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a:extLst>
              <a:ext uri="{FF2B5EF4-FFF2-40B4-BE49-F238E27FC236}">
                <a16:creationId xmlns:a16="http://schemas.microsoft.com/office/drawing/2014/main" id="{EBAD05D3-672F-444B-A0DE-010AF7A2A24B}"/>
              </a:ext>
            </a:extLst>
          </p:cNvPr>
          <p:cNvSpPr>
            <a:spLocks noGrp="1"/>
          </p:cNvSpPr>
          <p:nvPr>
            <p:ph type="title"/>
          </p:nvPr>
        </p:nvSpPr>
        <p:spPr/>
        <p:txBody>
          <a:bodyPr/>
          <a:lstStyle/>
          <a:p>
            <a:r>
              <a:rPr lang="en-US" altLang="en-US"/>
              <a:t>A Simplex protocol for noisy channel</a:t>
            </a:r>
          </a:p>
        </p:txBody>
      </p:sp>
      <p:sp>
        <p:nvSpPr>
          <p:cNvPr id="71683" name="Content Placeholder 2">
            <a:extLst>
              <a:ext uri="{FF2B5EF4-FFF2-40B4-BE49-F238E27FC236}">
                <a16:creationId xmlns:a16="http://schemas.microsoft.com/office/drawing/2014/main" id="{E9E52CEF-84B7-4410-A0EF-1251FB1C94C4}"/>
              </a:ext>
            </a:extLst>
          </p:cNvPr>
          <p:cNvSpPr>
            <a:spLocks noGrp="1"/>
          </p:cNvSpPr>
          <p:nvPr>
            <p:ph idx="1"/>
          </p:nvPr>
        </p:nvSpPr>
        <p:spPr/>
        <p:txBody>
          <a:bodyPr/>
          <a:lstStyle/>
          <a:p>
            <a:pPr algn="just"/>
            <a:r>
              <a:rPr lang="en-US" altLang="en-US" sz="2800">
                <a:latin typeface="Times New Roman" panose="02020603050405020304" pitchFamily="18" charset="0"/>
                <a:cs typeface="Times New Roman" panose="02020603050405020304" pitchFamily="18" charset="0"/>
              </a:rPr>
              <a:t> After transmitting frame sender starts the timer</a:t>
            </a:r>
          </a:p>
          <a:p>
            <a:pPr algn="just"/>
            <a:r>
              <a:rPr lang="en-US" altLang="en-US" sz="2800">
                <a:latin typeface="Times New Roman" panose="02020603050405020304" pitchFamily="18" charset="0"/>
                <a:cs typeface="Times New Roman" panose="02020603050405020304" pitchFamily="18" charset="0"/>
              </a:rPr>
              <a:t> Sender waits for something  to happen</a:t>
            </a:r>
          </a:p>
          <a:p>
            <a:pPr algn="just"/>
            <a:r>
              <a:rPr lang="en-US" altLang="en-US" sz="2800">
                <a:latin typeface="Times New Roman" panose="02020603050405020304" pitchFamily="18" charset="0"/>
                <a:cs typeface="Times New Roman" panose="02020603050405020304" pitchFamily="18" charset="0"/>
              </a:rPr>
              <a:t> Three possibilities are there:</a:t>
            </a:r>
          </a:p>
          <a:p>
            <a:pPr lvl="1" algn="just"/>
            <a:r>
              <a:rPr lang="en-US" altLang="en-US">
                <a:latin typeface="Times New Roman" panose="02020603050405020304" pitchFamily="18" charset="0"/>
                <a:cs typeface="Times New Roman" panose="02020603050405020304" pitchFamily="18" charset="0"/>
              </a:rPr>
              <a:t>An ACK arrives undamaged</a:t>
            </a:r>
          </a:p>
          <a:p>
            <a:pPr lvl="1" algn="just"/>
            <a:r>
              <a:rPr lang="en-US" altLang="en-US">
                <a:latin typeface="Times New Roman" panose="02020603050405020304" pitchFamily="18" charset="0"/>
                <a:cs typeface="Times New Roman" panose="02020603050405020304" pitchFamily="18" charset="0"/>
              </a:rPr>
              <a:t> Damaged ACK arrives</a:t>
            </a:r>
          </a:p>
          <a:p>
            <a:pPr lvl="1" algn="just"/>
            <a:r>
              <a:rPr lang="en-US" altLang="en-US">
                <a:latin typeface="Times New Roman" panose="02020603050405020304" pitchFamily="18" charset="0"/>
                <a:cs typeface="Times New Roman" panose="02020603050405020304" pitchFamily="18" charset="0"/>
              </a:rPr>
              <a:t> Timer expires</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a:extLst>
              <a:ext uri="{FF2B5EF4-FFF2-40B4-BE49-F238E27FC236}">
                <a16:creationId xmlns:a16="http://schemas.microsoft.com/office/drawing/2014/main" id="{8F7DCA89-6A0F-4B5F-A7CC-B15CC5E7F011}"/>
              </a:ext>
            </a:extLst>
          </p:cNvPr>
          <p:cNvSpPr>
            <a:spLocks noGrp="1"/>
          </p:cNvSpPr>
          <p:nvPr>
            <p:ph type="title"/>
          </p:nvPr>
        </p:nvSpPr>
        <p:spPr/>
        <p:txBody>
          <a:bodyPr/>
          <a:lstStyle/>
          <a:p>
            <a:r>
              <a:rPr lang="en-US" altLang="en-US"/>
              <a:t>A Simplex protocol for noisy channel Receiver side process</a:t>
            </a:r>
          </a:p>
        </p:txBody>
      </p:sp>
      <p:sp>
        <p:nvSpPr>
          <p:cNvPr id="73731" name="Content Placeholder 2">
            <a:extLst>
              <a:ext uri="{FF2B5EF4-FFF2-40B4-BE49-F238E27FC236}">
                <a16:creationId xmlns:a16="http://schemas.microsoft.com/office/drawing/2014/main" id="{8CAAC68E-CB94-48FE-8A3A-27AF30BC2A72}"/>
              </a:ext>
            </a:extLst>
          </p:cNvPr>
          <p:cNvSpPr>
            <a:spLocks noGrp="1"/>
          </p:cNvSpPr>
          <p:nvPr>
            <p:ph idx="1"/>
          </p:nvPr>
        </p:nvSpPr>
        <p:spPr/>
        <p:txBody>
          <a:bodyPr>
            <a:normAutofit fontScale="85000" lnSpcReduction="20000"/>
          </a:bodyPr>
          <a:lstStyle/>
          <a:p>
            <a:pPr algn="just"/>
            <a:r>
              <a:rPr lang="en-US" altLang="en-US" sz="2800" dirty="0">
                <a:latin typeface="Times New Roman" panose="02020603050405020304" pitchFamily="18" charset="0"/>
                <a:cs typeface="Times New Roman" panose="02020603050405020304" pitchFamily="18" charset="0"/>
              </a:rPr>
              <a:t>If valid ACK arrives: Sender fetch packet from network layer and put it in buffer</a:t>
            </a:r>
          </a:p>
          <a:p>
            <a:pPr algn="just"/>
            <a:endParaRPr lang="en-US" altLang="en-US" sz="2800" dirty="0">
              <a:latin typeface="Times New Roman" panose="02020603050405020304" pitchFamily="18" charset="0"/>
              <a:cs typeface="Times New Roman" panose="02020603050405020304" pitchFamily="18" charset="0"/>
            </a:endParaRPr>
          </a:p>
          <a:p>
            <a:pPr algn="just"/>
            <a:r>
              <a:rPr lang="en-US" altLang="en-US" sz="2800" dirty="0">
                <a:latin typeface="Times New Roman" panose="02020603050405020304" pitchFamily="18" charset="0"/>
                <a:cs typeface="Times New Roman" panose="02020603050405020304" pitchFamily="18" charset="0"/>
              </a:rPr>
              <a:t>Advances sequence number</a:t>
            </a:r>
          </a:p>
          <a:p>
            <a:pPr algn="just"/>
            <a:endParaRPr lang="en-US" altLang="en-US" sz="2800" dirty="0">
              <a:latin typeface="Times New Roman" panose="02020603050405020304" pitchFamily="18" charset="0"/>
              <a:cs typeface="Times New Roman" panose="02020603050405020304" pitchFamily="18" charset="0"/>
            </a:endParaRPr>
          </a:p>
          <a:p>
            <a:pPr algn="just"/>
            <a:r>
              <a:rPr lang="en-US" altLang="en-US" sz="2800" dirty="0">
                <a:latin typeface="Times New Roman" panose="02020603050405020304" pitchFamily="18" charset="0"/>
                <a:cs typeface="Times New Roman" panose="02020603050405020304" pitchFamily="18" charset="0"/>
              </a:rPr>
              <a:t>When a valid frame arrives at receiver : sequence number is checked</a:t>
            </a:r>
          </a:p>
          <a:p>
            <a:pPr algn="just"/>
            <a:r>
              <a:rPr lang="en-US" altLang="en-US" sz="2800" dirty="0">
                <a:latin typeface="Times New Roman" panose="02020603050405020304" pitchFamily="18" charset="0"/>
                <a:cs typeface="Times New Roman" panose="02020603050405020304" pitchFamily="18" charset="0"/>
              </a:rPr>
              <a:t> Check if it is duplicate</a:t>
            </a:r>
          </a:p>
          <a:p>
            <a:pPr algn="just"/>
            <a:r>
              <a:rPr lang="en-US" altLang="en-US" sz="2800" dirty="0">
                <a:latin typeface="Times New Roman" panose="02020603050405020304" pitchFamily="18" charset="0"/>
                <a:cs typeface="Times New Roman" panose="02020603050405020304" pitchFamily="18" charset="0"/>
              </a:rPr>
              <a:t> If not, accept it pass to network layer and ACK is generated</a:t>
            </a:r>
          </a:p>
          <a:p>
            <a:pPr algn="just"/>
            <a:r>
              <a:rPr lang="en-US" altLang="en-US" sz="2800" dirty="0">
                <a:latin typeface="Times New Roman" panose="02020603050405020304" pitchFamily="18" charset="0"/>
                <a:cs typeface="Times New Roman" panose="02020603050405020304" pitchFamily="18" charset="0"/>
              </a:rPr>
              <a:t> Duplicates and damaged frame are not passed to network layer</a:t>
            </a:r>
          </a:p>
          <a:p>
            <a:pPr algn="just">
              <a:buFont typeface="Arial" panose="020B0604020202020204" pitchFamily="34" charset="0"/>
              <a:buNone/>
            </a:pPr>
            <a:endParaRPr lang="en-US" alt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a:extLst>
              <a:ext uri="{FF2B5EF4-FFF2-40B4-BE49-F238E27FC236}">
                <a16:creationId xmlns:a16="http://schemas.microsoft.com/office/drawing/2014/main" id="{8F7DCA89-6A0F-4B5F-A7CC-B15CC5E7F011}"/>
              </a:ext>
            </a:extLst>
          </p:cNvPr>
          <p:cNvSpPr>
            <a:spLocks noGrp="1"/>
          </p:cNvSpPr>
          <p:nvPr>
            <p:ph type="title"/>
          </p:nvPr>
        </p:nvSpPr>
        <p:spPr>
          <a:xfrm>
            <a:off x="492919" y="499533"/>
            <a:ext cx="8079581" cy="1176867"/>
          </a:xfrm>
        </p:spPr>
        <p:txBody>
          <a:bodyPr>
            <a:normAutofit fontScale="90000"/>
          </a:bodyPr>
          <a:lstStyle/>
          <a:p>
            <a:r>
              <a:rPr lang="en-US" altLang="en-US" dirty="0"/>
              <a:t>A Simplex protocol for noisy channel</a:t>
            </a:r>
          </a:p>
        </p:txBody>
      </p:sp>
      <p:sp>
        <p:nvSpPr>
          <p:cNvPr id="73731" name="Content Placeholder 2">
            <a:extLst>
              <a:ext uri="{FF2B5EF4-FFF2-40B4-BE49-F238E27FC236}">
                <a16:creationId xmlns:a16="http://schemas.microsoft.com/office/drawing/2014/main" id="{8CAAC68E-CB94-48FE-8A3A-27AF30BC2A72}"/>
              </a:ext>
            </a:extLst>
          </p:cNvPr>
          <p:cNvSpPr>
            <a:spLocks noGrp="1"/>
          </p:cNvSpPr>
          <p:nvPr>
            <p:ph idx="1"/>
          </p:nvPr>
        </p:nvSpPr>
        <p:spPr>
          <a:xfrm>
            <a:off x="507206" y="1524001"/>
            <a:ext cx="8065294" cy="4235578"/>
          </a:xfrm>
        </p:spPr>
        <p:txBody>
          <a:bodyPr>
            <a:noAutofit/>
          </a:bodyPr>
          <a:lstStyle/>
          <a:p>
            <a:pPr algn="l"/>
            <a:r>
              <a:rPr lang="en-IN" dirty="0">
                <a:latin typeface="Times New Roman" panose="02020603050405020304" pitchFamily="18" charset="0"/>
                <a:cs typeface="Times New Roman" panose="02020603050405020304" pitchFamily="18" charset="0"/>
              </a:rPr>
              <a:t>Protocols in which </a:t>
            </a:r>
            <a:r>
              <a:rPr lang="en-US" dirty="0">
                <a:latin typeface="Times New Roman" panose="02020603050405020304" pitchFamily="18" charset="0"/>
                <a:cs typeface="Times New Roman" panose="02020603050405020304" pitchFamily="18" charset="0"/>
              </a:rPr>
              <a:t>the sender waits for a positive acknowledgement before advancing to the next data item are often called ARQ (Automatic Repeat </a:t>
            </a:r>
            <a:r>
              <a:rPr lang="en-US" dirty="0" err="1">
                <a:latin typeface="Times New Roman" panose="02020603050405020304" pitchFamily="18" charset="0"/>
                <a:cs typeface="Times New Roman" panose="02020603050405020304" pitchFamily="18" charset="0"/>
              </a:rPr>
              <a:t>reQuest</a:t>
            </a:r>
            <a:r>
              <a:rPr lang="en-US" dirty="0">
                <a:latin typeface="Times New Roman" panose="02020603050405020304" pitchFamily="18" charset="0"/>
                <a:cs typeface="Times New Roman" panose="02020603050405020304" pitchFamily="18" charset="0"/>
              </a:rPr>
              <a:t>) or PAR (Positive</a:t>
            </a:r>
          </a:p>
          <a:p>
            <a:pPr algn="l"/>
            <a:r>
              <a:rPr lang="en-IN" dirty="0">
                <a:latin typeface="Times New Roman" panose="02020603050405020304" pitchFamily="18" charset="0"/>
                <a:cs typeface="Times New Roman" panose="02020603050405020304" pitchFamily="18" charset="0"/>
              </a:rPr>
              <a:t>Acknowledgement with Retransmission).</a:t>
            </a:r>
          </a:p>
          <a:p>
            <a:pPr marL="0" indent="0" algn="l">
              <a:buNone/>
            </a:pPr>
            <a:r>
              <a:rPr lang="en-US" altLang="en-US" dirty="0">
                <a:latin typeface="Times New Roman" panose="02020603050405020304" pitchFamily="18" charset="0"/>
                <a:cs typeface="Times New Roman" panose="02020603050405020304" pitchFamily="18" charset="0"/>
              </a:rPr>
              <a:t>Advantage:</a:t>
            </a:r>
          </a:p>
          <a:p>
            <a:pPr algn="just">
              <a:buFont typeface="Arial" panose="020B0604020202020204" pitchFamily="34" charset="0"/>
              <a:buNone/>
            </a:pPr>
            <a:r>
              <a:rPr lang="en-US" altLang="en-US" dirty="0">
                <a:latin typeface="Times New Roman" panose="02020603050405020304" pitchFamily="18" charset="0"/>
                <a:cs typeface="Times New Roman" panose="02020603050405020304" pitchFamily="18" charset="0"/>
              </a:rPr>
              <a:t>Handle lost frames by using timer</a:t>
            </a:r>
          </a:p>
          <a:p>
            <a:pPr algn="just">
              <a:buFont typeface="Arial" panose="020B0604020202020204" pitchFamily="34" charset="0"/>
              <a:buNone/>
            </a:pPr>
            <a:r>
              <a:rPr lang="en-US" altLang="en-US" dirty="0">
                <a:latin typeface="Times New Roman" panose="02020603050405020304" pitchFamily="18" charset="0"/>
                <a:cs typeface="Times New Roman" panose="02020603050405020304" pitchFamily="18" charset="0"/>
              </a:rPr>
              <a:t>Disadvantages:</a:t>
            </a:r>
          </a:p>
          <a:p>
            <a:pPr algn="just">
              <a:buFont typeface="Arial" panose="020B0604020202020204" pitchFamily="34" charset="0"/>
              <a:buNone/>
            </a:pPr>
            <a:r>
              <a:rPr lang="en-US" altLang="en-US" dirty="0">
                <a:latin typeface="Times New Roman" panose="02020603050405020304" pitchFamily="18" charset="0"/>
                <a:cs typeface="Times New Roman" panose="02020603050405020304" pitchFamily="18" charset="0"/>
              </a:rPr>
              <a:t>If the interval is too short, retransmissions occur</a:t>
            </a:r>
          </a:p>
          <a:p>
            <a:pPr algn="just">
              <a:buFont typeface="Arial" panose="020B0604020202020204" pitchFamily="34" charset="0"/>
              <a:buNone/>
            </a:pPr>
            <a:r>
              <a:rPr lang="en-US" altLang="en-US" dirty="0">
                <a:latin typeface="Times New Roman" panose="02020603050405020304" pitchFamily="18" charset="0"/>
                <a:cs typeface="Times New Roman" panose="02020603050405020304" pitchFamily="18" charset="0"/>
              </a:rPr>
              <a:t>If too long, bandwidth is wasted as sender waits too long before doing a transmission</a:t>
            </a:r>
          </a:p>
        </p:txBody>
      </p:sp>
    </p:spTree>
    <p:extLst>
      <p:ext uri="{BB962C8B-B14F-4D97-AF65-F5344CB8AC3E}">
        <p14:creationId xmlns:p14="http://schemas.microsoft.com/office/powerpoint/2010/main" val="316775989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a:extLst>
              <a:ext uri="{FF2B5EF4-FFF2-40B4-BE49-F238E27FC236}">
                <a16:creationId xmlns:a16="http://schemas.microsoft.com/office/drawing/2014/main" id="{CB0144A3-6FDF-46B9-B1BE-C5D1A16E6761}"/>
              </a:ext>
            </a:extLst>
          </p:cNvPr>
          <p:cNvSpPr>
            <a:spLocks noGrp="1"/>
          </p:cNvSpPr>
          <p:nvPr>
            <p:ph type="title"/>
          </p:nvPr>
        </p:nvSpPr>
        <p:spPr>
          <a:xfrm>
            <a:off x="457200" y="274638"/>
            <a:ext cx="8229600" cy="868362"/>
          </a:xfrm>
        </p:spPr>
        <p:txBody>
          <a:bodyPr/>
          <a:lstStyle/>
          <a:p>
            <a:r>
              <a:rPr lang="en-US" altLang="en-US"/>
              <a:t>Sliding Window Protocols</a:t>
            </a:r>
          </a:p>
        </p:txBody>
      </p:sp>
      <p:sp>
        <p:nvSpPr>
          <p:cNvPr id="74755" name="Content Placeholder 2">
            <a:extLst>
              <a:ext uri="{FF2B5EF4-FFF2-40B4-BE49-F238E27FC236}">
                <a16:creationId xmlns:a16="http://schemas.microsoft.com/office/drawing/2014/main" id="{53E2C4EC-308E-4841-A562-4CE610F2BD41}"/>
              </a:ext>
            </a:extLst>
          </p:cNvPr>
          <p:cNvSpPr>
            <a:spLocks noGrp="1"/>
          </p:cNvSpPr>
          <p:nvPr>
            <p:ph idx="1"/>
          </p:nvPr>
        </p:nvSpPr>
        <p:spPr>
          <a:xfrm>
            <a:off x="457200" y="1143000"/>
            <a:ext cx="8229600" cy="5334000"/>
          </a:xfrm>
        </p:spPr>
        <p:txBody>
          <a:bodyPr/>
          <a:lstStyle/>
          <a:p>
            <a:pPr algn="just"/>
            <a:r>
              <a:rPr lang="en-US" altLang="en-US" dirty="0">
                <a:latin typeface="Times New Roman" panose="02020603050405020304" pitchFamily="18" charset="0"/>
                <a:cs typeface="Times New Roman" panose="02020603050405020304" pitchFamily="18" charset="0"/>
              </a:rPr>
              <a:t>Previous protocols : One Way transmission</a:t>
            </a:r>
          </a:p>
          <a:p>
            <a:pPr algn="just"/>
            <a:endParaRPr lang="en-US" altLang="en-US" dirty="0">
              <a:latin typeface="Times New Roman" panose="02020603050405020304" pitchFamily="18" charset="0"/>
              <a:cs typeface="Times New Roman" panose="02020603050405020304" pitchFamily="18" charset="0"/>
            </a:endParaRPr>
          </a:p>
          <a:p>
            <a:pPr algn="just"/>
            <a:r>
              <a:rPr lang="en-US" altLang="en-US" dirty="0">
                <a:latin typeface="Times New Roman" panose="02020603050405020304" pitchFamily="18" charset="0"/>
                <a:cs typeface="Times New Roman" panose="02020603050405020304" pitchFamily="18" charset="0"/>
              </a:rPr>
              <a:t>Need for transmitting data in both direction</a:t>
            </a:r>
          </a:p>
          <a:p>
            <a:pPr algn="just"/>
            <a:endParaRPr lang="en-US" altLang="en-US" dirty="0">
              <a:latin typeface="Times New Roman" panose="02020603050405020304" pitchFamily="18" charset="0"/>
              <a:cs typeface="Times New Roman" panose="02020603050405020304" pitchFamily="18" charset="0"/>
            </a:endParaRPr>
          </a:p>
          <a:p>
            <a:pPr algn="just"/>
            <a:r>
              <a:rPr lang="en-US" altLang="en-US" dirty="0">
                <a:solidFill>
                  <a:srgbClr val="FF0000"/>
                </a:solidFill>
                <a:latin typeface="Times New Roman" panose="02020603050405020304" pitchFamily="18" charset="0"/>
                <a:cs typeface="Times New Roman" panose="02020603050405020304" pitchFamily="18" charset="0"/>
              </a:rPr>
              <a:t>Solution :</a:t>
            </a:r>
            <a:r>
              <a:rPr lang="en-US" altLang="en-US" dirty="0">
                <a:latin typeface="Times New Roman" panose="02020603050405020304" pitchFamily="18" charset="0"/>
                <a:cs typeface="Times New Roman" panose="02020603050405020304" pitchFamily="18" charset="0"/>
              </a:rPr>
              <a:t> Have two separate communication channel</a:t>
            </a:r>
          </a:p>
          <a:p>
            <a:pPr algn="just"/>
            <a:endParaRPr lang="en-US" altLang="en-US" dirty="0">
              <a:latin typeface="Times New Roman" panose="02020603050405020304" pitchFamily="18" charset="0"/>
              <a:cs typeface="Times New Roman" panose="02020603050405020304" pitchFamily="18" charset="0"/>
            </a:endParaRPr>
          </a:p>
          <a:p>
            <a:pPr algn="just"/>
            <a:r>
              <a:rPr lang="en-US" altLang="en-US" dirty="0">
                <a:latin typeface="Times New Roman" panose="02020603050405020304" pitchFamily="18" charset="0"/>
                <a:cs typeface="Times New Roman" panose="02020603050405020304" pitchFamily="18" charset="0"/>
              </a:rPr>
              <a:t>So two separate physical circuits each with forward channel (for data) and reverse channel (for ACK)</a:t>
            </a:r>
          </a:p>
          <a:p>
            <a:pPr algn="just"/>
            <a:endParaRPr lang="en-US" altLang="en-US" dirty="0">
              <a:latin typeface="Times New Roman" panose="02020603050405020304" pitchFamily="18" charset="0"/>
              <a:cs typeface="Times New Roman" panose="02020603050405020304" pitchFamily="18" charset="0"/>
            </a:endParaRPr>
          </a:p>
          <a:p>
            <a:pPr algn="just"/>
            <a:r>
              <a:rPr lang="en-US" altLang="en-US" dirty="0">
                <a:latin typeface="Times New Roman" panose="02020603050405020304" pitchFamily="18" charset="0"/>
                <a:cs typeface="Times New Roman" panose="02020603050405020304" pitchFamily="18" charset="0"/>
              </a:rPr>
              <a:t> Reverse Channel bandwidth will be wasted.</a:t>
            </a:r>
          </a:p>
          <a:p>
            <a:pPr algn="just">
              <a:buFont typeface="Arial" panose="020B0604020202020204" pitchFamily="34" charset="0"/>
              <a:buNone/>
            </a:pPr>
            <a:endParaRPr lang="en-US" altLang="en-US" sz="3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a:extLst>
              <a:ext uri="{FF2B5EF4-FFF2-40B4-BE49-F238E27FC236}">
                <a16:creationId xmlns:a16="http://schemas.microsoft.com/office/drawing/2014/main" id="{4EDFC2BB-CFCD-4E7D-B5F4-87F97BAFFB2D}"/>
              </a:ext>
            </a:extLst>
          </p:cNvPr>
          <p:cNvSpPr>
            <a:spLocks noGrp="1"/>
          </p:cNvSpPr>
          <p:nvPr>
            <p:ph type="title"/>
          </p:nvPr>
        </p:nvSpPr>
        <p:spPr>
          <a:xfrm>
            <a:off x="457200" y="274638"/>
            <a:ext cx="8229600" cy="868362"/>
          </a:xfrm>
        </p:spPr>
        <p:txBody>
          <a:bodyPr/>
          <a:lstStyle/>
          <a:p>
            <a:r>
              <a:rPr lang="en-US" altLang="en-US"/>
              <a:t>Sliding Window Protocols</a:t>
            </a:r>
          </a:p>
        </p:txBody>
      </p:sp>
      <p:sp>
        <p:nvSpPr>
          <p:cNvPr id="75779" name="Content Placeholder 2">
            <a:extLst>
              <a:ext uri="{FF2B5EF4-FFF2-40B4-BE49-F238E27FC236}">
                <a16:creationId xmlns:a16="http://schemas.microsoft.com/office/drawing/2014/main" id="{011227AF-BAD4-4A24-8508-2D81886E9283}"/>
              </a:ext>
            </a:extLst>
          </p:cNvPr>
          <p:cNvSpPr>
            <a:spLocks noGrp="1"/>
          </p:cNvSpPr>
          <p:nvPr>
            <p:ph idx="1"/>
          </p:nvPr>
        </p:nvSpPr>
        <p:spPr>
          <a:xfrm>
            <a:off x="457200" y="1143000"/>
            <a:ext cx="8229600" cy="5334000"/>
          </a:xfrm>
        </p:spPr>
        <p:txBody>
          <a:bodyPr/>
          <a:lstStyle/>
          <a:p>
            <a:pPr algn="just"/>
            <a:r>
              <a:rPr lang="en-US" altLang="en-US" sz="3000" dirty="0">
                <a:latin typeface="Times New Roman" panose="02020603050405020304" pitchFamily="18" charset="0"/>
                <a:cs typeface="Times New Roman" panose="02020603050405020304" pitchFamily="18" charset="0"/>
              </a:rPr>
              <a:t> </a:t>
            </a:r>
            <a:r>
              <a:rPr lang="en-US" altLang="en-US" dirty="0">
                <a:solidFill>
                  <a:srgbClr val="FF0000"/>
                </a:solidFill>
                <a:latin typeface="Times New Roman" panose="02020603050405020304" pitchFamily="18" charset="0"/>
                <a:cs typeface="Times New Roman" panose="02020603050405020304" pitchFamily="18" charset="0"/>
              </a:rPr>
              <a:t>Solution : </a:t>
            </a:r>
            <a:r>
              <a:rPr lang="en-US" altLang="en-US" dirty="0">
                <a:latin typeface="Times New Roman" panose="02020603050405020304" pitchFamily="18" charset="0"/>
                <a:cs typeface="Times New Roman" panose="02020603050405020304" pitchFamily="18" charset="0"/>
              </a:rPr>
              <a:t>use same circuit for data in both direction.  </a:t>
            </a:r>
          </a:p>
          <a:p>
            <a:pPr algn="just"/>
            <a:r>
              <a:rPr lang="en-US" altLang="en-US" dirty="0">
                <a:latin typeface="Times New Roman" panose="02020603050405020304" pitchFamily="18" charset="0"/>
                <a:cs typeface="Times New Roman" panose="02020603050405020304" pitchFamily="18" charset="0"/>
              </a:rPr>
              <a:t> Reverse channel has same capacity as forward channel</a:t>
            </a:r>
          </a:p>
          <a:p>
            <a:pPr algn="just"/>
            <a:r>
              <a:rPr lang="en-US" altLang="en-US" dirty="0">
                <a:latin typeface="Times New Roman" panose="02020603050405020304" pitchFamily="18" charset="0"/>
                <a:cs typeface="Times New Roman" panose="02020603050405020304" pitchFamily="18" charset="0"/>
              </a:rPr>
              <a:t> Present scenario : Sender send’s data frame and wait for ACK.</a:t>
            </a:r>
          </a:p>
          <a:p>
            <a:pPr algn="just"/>
            <a:r>
              <a:rPr lang="en-US" altLang="en-US" dirty="0">
                <a:latin typeface="Times New Roman" panose="02020603050405020304" pitchFamily="18" charset="0"/>
                <a:cs typeface="Times New Roman" panose="02020603050405020304" pitchFamily="18" charset="0"/>
              </a:rPr>
              <a:t>Receiver receive data frame and send ACK</a:t>
            </a:r>
          </a:p>
          <a:p>
            <a:pPr algn="just"/>
            <a:r>
              <a:rPr lang="en-US" altLang="en-US" dirty="0">
                <a:latin typeface="Times New Roman" panose="02020603050405020304" pitchFamily="18" charset="0"/>
                <a:cs typeface="Times New Roman" panose="02020603050405020304" pitchFamily="18" charset="0"/>
              </a:rPr>
              <a:t>Sender receiving ACK transmit next frame.</a:t>
            </a:r>
          </a:p>
          <a:p>
            <a:pPr algn="just"/>
            <a:r>
              <a:rPr lang="en-US" altLang="en-US" dirty="0">
                <a:latin typeface="Times New Roman" panose="02020603050405020304" pitchFamily="18" charset="0"/>
                <a:cs typeface="Times New Roman" panose="02020603050405020304" pitchFamily="18" charset="0"/>
              </a:rPr>
              <a:t> </a:t>
            </a:r>
            <a:r>
              <a:rPr lang="en-US" altLang="en-US" dirty="0">
                <a:solidFill>
                  <a:srgbClr val="C00000"/>
                </a:solidFill>
                <a:latin typeface="Times New Roman" panose="02020603050405020304" pitchFamily="18" charset="0"/>
                <a:cs typeface="Times New Roman" panose="02020603050405020304" pitchFamily="18" charset="0"/>
              </a:rPr>
              <a:t>Disadvantage:</a:t>
            </a:r>
            <a:r>
              <a:rPr lang="en-US" altLang="en-US" dirty="0">
                <a:latin typeface="Times New Roman" panose="02020603050405020304" pitchFamily="18" charset="0"/>
                <a:cs typeface="Times New Roman" panose="02020603050405020304" pitchFamily="18" charset="0"/>
              </a:rPr>
              <a:t> Bandwidth wasted in present scenario.</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a:extLst>
              <a:ext uri="{FF2B5EF4-FFF2-40B4-BE49-F238E27FC236}">
                <a16:creationId xmlns:a16="http://schemas.microsoft.com/office/drawing/2014/main" id="{0D86E8BB-83F2-4779-8309-15BA3E066909}"/>
              </a:ext>
            </a:extLst>
          </p:cNvPr>
          <p:cNvSpPr>
            <a:spLocks noGrp="1"/>
          </p:cNvSpPr>
          <p:nvPr>
            <p:ph type="title"/>
          </p:nvPr>
        </p:nvSpPr>
        <p:spPr>
          <a:xfrm>
            <a:off x="457200" y="274638"/>
            <a:ext cx="8229600" cy="868362"/>
          </a:xfrm>
        </p:spPr>
        <p:txBody>
          <a:bodyPr/>
          <a:lstStyle/>
          <a:p>
            <a:r>
              <a:rPr lang="en-US" altLang="en-US"/>
              <a:t>Sliding Window Protocols</a:t>
            </a:r>
          </a:p>
        </p:txBody>
      </p:sp>
      <p:sp>
        <p:nvSpPr>
          <p:cNvPr id="76803" name="Content Placeholder 2">
            <a:extLst>
              <a:ext uri="{FF2B5EF4-FFF2-40B4-BE49-F238E27FC236}">
                <a16:creationId xmlns:a16="http://schemas.microsoft.com/office/drawing/2014/main" id="{E3CD7F5C-7863-46C2-80B7-DF2B39DB7561}"/>
              </a:ext>
            </a:extLst>
          </p:cNvPr>
          <p:cNvSpPr>
            <a:spLocks noGrp="1"/>
          </p:cNvSpPr>
          <p:nvPr>
            <p:ph idx="1"/>
          </p:nvPr>
        </p:nvSpPr>
        <p:spPr>
          <a:xfrm>
            <a:off x="457200" y="1143000"/>
            <a:ext cx="8229600" cy="5334000"/>
          </a:xfrm>
        </p:spPr>
        <p:txBody>
          <a:bodyPr/>
          <a:lstStyle/>
          <a:p>
            <a:pPr algn="just"/>
            <a:r>
              <a:rPr lang="en-US" altLang="en-US" sz="3000" b="1">
                <a:solidFill>
                  <a:srgbClr val="C00000"/>
                </a:solidFill>
                <a:latin typeface="Times New Roman" panose="02020603050405020304" pitchFamily="18" charset="0"/>
                <a:cs typeface="Times New Roman" panose="02020603050405020304" pitchFamily="18" charset="0"/>
              </a:rPr>
              <a:t> Solution : </a:t>
            </a:r>
          </a:p>
          <a:p>
            <a:pPr algn="just"/>
            <a:r>
              <a:rPr lang="en-US" altLang="en-US" sz="3000">
                <a:latin typeface="Times New Roman" panose="02020603050405020304" pitchFamily="18" charset="0"/>
                <a:cs typeface="Times New Roman" panose="02020603050405020304" pitchFamily="18" charset="0"/>
              </a:rPr>
              <a:t>When data frame arrives instead of immediately sending ACK receiver will wait till network layer provide some next packet</a:t>
            </a:r>
          </a:p>
          <a:p>
            <a:pPr algn="just"/>
            <a:r>
              <a:rPr lang="en-US" altLang="en-US" sz="3000">
                <a:latin typeface="Times New Roman" panose="02020603050405020304" pitchFamily="18" charset="0"/>
                <a:cs typeface="Times New Roman" panose="02020603050405020304" pitchFamily="18" charset="0"/>
              </a:rPr>
              <a:t> The ACK is attached with data frame</a:t>
            </a:r>
          </a:p>
          <a:p>
            <a:pPr algn="just"/>
            <a:r>
              <a:rPr lang="en-US" altLang="en-US" sz="3000">
                <a:latin typeface="Times New Roman" panose="02020603050405020304" pitchFamily="18" charset="0"/>
                <a:cs typeface="Times New Roman" panose="02020603050405020304" pitchFamily="18" charset="0"/>
              </a:rPr>
              <a:t> The ACK gets free ride on the next outgoing data frame.</a:t>
            </a:r>
          </a:p>
          <a:p>
            <a:pPr algn="just"/>
            <a:r>
              <a:rPr lang="en-US" altLang="en-US" sz="3000">
                <a:latin typeface="Times New Roman" panose="02020603050405020304" pitchFamily="18" charset="0"/>
                <a:cs typeface="Times New Roman" panose="02020603050405020304" pitchFamily="18" charset="0"/>
              </a:rPr>
              <a:t> Technique is known as </a:t>
            </a:r>
            <a:r>
              <a:rPr lang="en-US" altLang="en-US" sz="3000" b="1">
                <a:solidFill>
                  <a:srgbClr val="C00000"/>
                </a:solidFill>
                <a:latin typeface="Times New Roman" panose="02020603050405020304" pitchFamily="18" charset="0"/>
                <a:cs typeface="Times New Roman" panose="02020603050405020304" pitchFamily="18" charset="0"/>
              </a:rPr>
              <a:t>piggybacking</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a:extLst>
              <a:ext uri="{FF2B5EF4-FFF2-40B4-BE49-F238E27FC236}">
                <a16:creationId xmlns:a16="http://schemas.microsoft.com/office/drawing/2014/main" id="{1D145428-62F5-4840-8F4D-C8B538B39E52}"/>
              </a:ext>
            </a:extLst>
          </p:cNvPr>
          <p:cNvSpPr>
            <a:spLocks noGrp="1"/>
          </p:cNvSpPr>
          <p:nvPr>
            <p:ph type="title"/>
          </p:nvPr>
        </p:nvSpPr>
        <p:spPr>
          <a:xfrm>
            <a:off x="457200" y="274638"/>
            <a:ext cx="8229600" cy="868362"/>
          </a:xfrm>
        </p:spPr>
        <p:txBody>
          <a:bodyPr/>
          <a:lstStyle/>
          <a:p>
            <a:r>
              <a:rPr lang="en-US" altLang="en-US"/>
              <a:t>Sliding Window Protocols</a:t>
            </a:r>
          </a:p>
        </p:txBody>
      </p:sp>
      <p:sp>
        <p:nvSpPr>
          <p:cNvPr id="77827" name="Content Placeholder 2">
            <a:extLst>
              <a:ext uri="{FF2B5EF4-FFF2-40B4-BE49-F238E27FC236}">
                <a16:creationId xmlns:a16="http://schemas.microsoft.com/office/drawing/2014/main" id="{2C43CEF3-92C6-474A-9FDD-65E91B15BC64}"/>
              </a:ext>
            </a:extLst>
          </p:cNvPr>
          <p:cNvSpPr>
            <a:spLocks noGrp="1"/>
          </p:cNvSpPr>
          <p:nvPr>
            <p:ph idx="1"/>
          </p:nvPr>
        </p:nvSpPr>
        <p:spPr>
          <a:xfrm>
            <a:off x="457200" y="1143000"/>
            <a:ext cx="8229600" cy="5334000"/>
          </a:xfrm>
        </p:spPr>
        <p:txBody>
          <a:bodyPr/>
          <a:lstStyle/>
          <a:p>
            <a:pPr algn="just"/>
            <a:r>
              <a:rPr lang="en-US" altLang="en-US" sz="3000" b="1">
                <a:solidFill>
                  <a:srgbClr val="C00000"/>
                </a:solidFill>
                <a:latin typeface="Times New Roman" panose="02020603050405020304" pitchFamily="18" charset="0"/>
                <a:cs typeface="Times New Roman" panose="02020603050405020304" pitchFamily="18" charset="0"/>
              </a:rPr>
              <a:t> Advantage of Piggybacking:</a:t>
            </a:r>
          </a:p>
          <a:p>
            <a:pPr algn="just"/>
            <a:endParaRPr lang="en-US" altLang="en-US" sz="3000">
              <a:latin typeface="Times New Roman" panose="02020603050405020304" pitchFamily="18" charset="0"/>
              <a:cs typeface="Times New Roman" panose="02020603050405020304" pitchFamily="18" charset="0"/>
            </a:endParaRPr>
          </a:p>
          <a:p>
            <a:pPr algn="just"/>
            <a:r>
              <a:rPr lang="en-US" altLang="en-US" sz="3000">
                <a:latin typeface="Times New Roman" panose="02020603050405020304" pitchFamily="18" charset="0"/>
                <a:cs typeface="Times New Roman" panose="02020603050405020304" pitchFamily="18" charset="0"/>
              </a:rPr>
              <a:t> Better use of channel bandwidth </a:t>
            </a:r>
          </a:p>
          <a:p>
            <a:pPr algn="just">
              <a:buFont typeface="Arial" panose="020B0604020202020204" pitchFamily="34" charset="0"/>
              <a:buNone/>
            </a:pPr>
            <a:r>
              <a:rPr lang="en-US" altLang="en-US" sz="3000">
                <a:latin typeface="Times New Roman" panose="02020603050405020304" pitchFamily="18" charset="0"/>
                <a:cs typeface="Times New Roman" panose="02020603050405020304" pitchFamily="18" charset="0"/>
              </a:rPr>
              <a:t> </a:t>
            </a:r>
          </a:p>
          <a:p>
            <a:pPr algn="just"/>
            <a:r>
              <a:rPr lang="en-US" altLang="en-US" sz="3000">
                <a:latin typeface="Times New Roman" panose="02020603050405020304" pitchFamily="18" charset="0"/>
                <a:cs typeface="Times New Roman" panose="02020603050405020304" pitchFamily="18" charset="0"/>
              </a:rPr>
              <a:t>fewer frames sent means fewer “frame  arrival” interrupts and fewer buffers</a:t>
            </a:r>
          </a:p>
          <a:p>
            <a:pPr algn="just"/>
            <a:endParaRPr lang="en-US" altLang="en-US" sz="3000">
              <a:latin typeface="Times New Roman" panose="02020603050405020304" pitchFamily="18" charset="0"/>
              <a:cs typeface="Times New Roman" panose="02020603050405020304" pitchFamily="18" charset="0"/>
            </a:endParaRPr>
          </a:p>
          <a:p>
            <a:pPr algn="just"/>
            <a:r>
              <a:rPr lang="en-US" altLang="en-US" sz="3000">
                <a:latin typeface="Times New Roman" panose="02020603050405020304" pitchFamily="18" charset="0"/>
                <a:cs typeface="Times New Roman" panose="02020603050405020304" pitchFamily="18" charset="0"/>
              </a:rPr>
              <a:t>It do not cost more than few bits</a:t>
            </a:r>
          </a:p>
          <a:p>
            <a:pPr algn="just">
              <a:buFont typeface="Arial" panose="020B0604020202020204" pitchFamily="34" charset="0"/>
              <a:buNone/>
            </a:pPr>
            <a:r>
              <a:rPr lang="en-US" altLang="en-US" sz="3000">
                <a:latin typeface="Times New Roman" panose="02020603050405020304" pitchFamily="18" charset="0"/>
                <a:cs typeface="Times New Roman" panose="02020603050405020304" pitchFamily="18" charset="0"/>
              </a:rPr>
              <a:t> </a:t>
            </a:r>
          </a:p>
          <a:p>
            <a:pPr algn="just"/>
            <a:endParaRPr lang="en-US" altLang="en-US" sz="3000">
              <a:latin typeface="Times New Roman" panose="02020603050405020304" pitchFamily="18" charset="0"/>
              <a:cs typeface="Times New Roman" panose="02020603050405020304" pitchFamily="18" charset="0"/>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a:extLst>
              <a:ext uri="{FF2B5EF4-FFF2-40B4-BE49-F238E27FC236}">
                <a16:creationId xmlns:a16="http://schemas.microsoft.com/office/drawing/2014/main" id="{4FDBDB30-1758-467D-97A3-ED715617B515}"/>
              </a:ext>
            </a:extLst>
          </p:cNvPr>
          <p:cNvSpPr>
            <a:spLocks noGrp="1"/>
          </p:cNvSpPr>
          <p:nvPr>
            <p:ph type="title"/>
          </p:nvPr>
        </p:nvSpPr>
        <p:spPr>
          <a:xfrm>
            <a:off x="457200" y="274638"/>
            <a:ext cx="8229600" cy="868362"/>
          </a:xfrm>
        </p:spPr>
        <p:txBody>
          <a:bodyPr/>
          <a:lstStyle/>
          <a:p>
            <a:r>
              <a:rPr lang="en-US" altLang="en-US"/>
              <a:t>Sliding Window Protocols</a:t>
            </a:r>
          </a:p>
        </p:txBody>
      </p:sp>
      <p:sp>
        <p:nvSpPr>
          <p:cNvPr id="78851" name="Content Placeholder 2">
            <a:extLst>
              <a:ext uri="{FF2B5EF4-FFF2-40B4-BE49-F238E27FC236}">
                <a16:creationId xmlns:a16="http://schemas.microsoft.com/office/drawing/2014/main" id="{7C45C3AC-D092-496D-9447-92B7162D4DB0}"/>
              </a:ext>
            </a:extLst>
          </p:cNvPr>
          <p:cNvSpPr>
            <a:spLocks noGrp="1"/>
          </p:cNvSpPr>
          <p:nvPr>
            <p:ph idx="1"/>
          </p:nvPr>
        </p:nvSpPr>
        <p:spPr>
          <a:xfrm>
            <a:off x="457200" y="1143000"/>
            <a:ext cx="8229600" cy="5334000"/>
          </a:xfrm>
        </p:spPr>
        <p:txBody>
          <a:bodyPr/>
          <a:lstStyle/>
          <a:p>
            <a:pPr algn="just"/>
            <a:r>
              <a:rPr lang="en-US" altLang="en-US" sz="3000" b="1">
                <a:solidFill>
                  <a:srgbClr val="C00000"/>
                </a:solidFill>
                <a:latin typeface="Times New Roman" panose="02020603050405020304" pitchFamily="18" charset="0"/>
                <a:cs typeface="Times New Roman" panose="02020603050405020304" pitchFamily="18" charset="0"/>
              </a:rPr>
              <a:t> Disadvantage of Piggybacking:</a:t>
            </a:r>
          </a:p>
          <a:p>
            <a:pPr algn="just"/>
            <a:endParaRPr lang="en-US" altLang="en-US" sz="3000">
              <a:latin typeface="Times New Roman" panose="02020603050405020304" pitchFamily="18" charset="0"/>
              <a:cs typeface="Times New Roman" panose="02020603050405020304" pitchFamily="18" charset="0"/>
            </a:endParaRPr>
          </a:p>
          <a:p>
            <a:pPr algn="just"/>
            <a:r>
              <a:rPr lang="en-US" altLang="en-US" sz="3000">
                <a:latin typeface="Times New Roman" panose="02020603050405020304" pitchFamily="18" charset="0"/>
                <a:cs typeface="Times New Roman" panose="02020603050405020304" pitchFamily="18" charset="0"/>
              </a:rPr>
              <a:t> How long should the data link layer wait for a packet onto which to piggyback the ACK?</a:t>
            </a:r>
          </a:p>
          <a:p>
            <a:pPr algn="just"/>
            <a:endParaRPr lang="en-US" altLang="en-US" sz="3000">
              <a:latin typeface="Times New Roman" panose="02020603050405020304" pitchFamily="18" charset="0"/>
              <a:cs typeface="Times New Roman" panose="02020603050405020304" pitchFamily="18" charset="0"/>
            </a:endParaRPr>
          </a:p>
          <a:p>
            <a:pPr algn="just"/>
            <a:r>
              <a:rPr lang="en-US" altLang="en-US" sz="3000">
                <a:latin typeface="Times New Roman" panose="02020603050405020304" pitchFamily="18" charset="0"/>
                <a:cs typeface="Times New Roman" panose="02020603050405020304" pitchFamily="18" charset="0"/>
              </a:rPr>
              <a:t> If longer wait time: sender will timeout: retransmission :duplicate frames</a:t>
            </a:r>
          </a:p>
          <a:p>
            <a:pPr algn="just"/>
            <a:r>
              <a:rPr lang="en-US" altLang="en-US" sz="3000">
                <a:solidFill>
                  <a:srgbClr val="C00000"/>
                </a:solidFill>
                <a:latin typeface="Times New Roman" panose="02020603050405020304" pitchFamily="18" charset="0"/>
                <a:cs typeface="Times New Roman" panose="02020603050405020304" pitchFamily="18" charset="0"/>
              </a:rPr>
              <a:t>Solution : </a:t>
            </a:r>
            <a:r>
              <a:rPr lang="en-US" altLang="en-US" sz="3000">
                <a:latin typeface="Times New Roman" panose="02020603050405020304" pitchFamily="18" charset="0"/>
                <a:cs typeface="Times New Roman" panose="02020603050405020304" pitchFamily="18" charset="0"/>
              </a:rPr>
              <a:t>Decide some fixed time, if packet come within that time, piggyback ACK else send ACK separately</a:t>
            </a:r>
          </a:p>
          <a:p>
            <a:pPr algn="just"/>
            <a:endParaRPr lang="en-US" altLang="en-US" sz="3000">
              <a:latin typeface="Times New Roman" panose="02020603050405020304" pitchFamily="18" charset="0"/>
              <a:cs typeface="Times New Roman" panose="02020603050405020304" pitchFamily="18" charset="0"/>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a:extLst>
              <a:ext uri="{FF2B5EF4-FFF2-40B4-BE49-F238E27FC236}">
                <a16:creationId xmlns:a16="http://schemas.microsoft.com/office/drawing/2014/main" id="{E65282ED-A688-4FDF-B8DA-3C0440E160D4}"/>
              </a:ext>
            </a:extLst>
          </p:cNvPr>
          <p:cNvSpPr>
            <a:spLocks noGrp="1"/>
          </p:cNvSpPr>
          <p:nvPr>
            <p:ph type="title"/>
          </p:nvPr>
        </p:nvSpPr>
        <p:spPr>
          <a:xfrm>
            <a:off x="457200" y="274638"/>
            <a:ext cx="8229600" cy="868362"/>
          </a:xfrm>
        </p:spPr>
        <p:txBody>
          <a:bodyPr/>
          <a:lstStyle/>
          <a:p>
            <a:r>
              <a:rPr lang="en-US" altLang="en-US"/>
              <a:t>Sliding Window Protocols</a:t>
            </a:r>
          </a:p>
        </p:txBody>
      </p:sp>
      <p:sp>
        <p:nvSpPr>
          <p:cNvPr id="79875" name="Content Placeholder 2">
            <a:extLst>
              <a:ext uri="{FF2B5EF4-FFF2-40B4-BE49-F238E27FC236}">
                <a16:creationId xmlns:a16="http://schemas.microsoft.com/office/drawing/2014/main" id="{EFA59B08-C7CC-45B9-853B-7F14CFB6B45F}"/>
              </a:ext>
            </a:extLst>
          </p:cNvPr>
          <p:cNvSpPr>
            <a:spLocks noGrp="1"/>
          </p:cNvSpPr>
          <p:nvPr>
            <p:ph idx="1"/>
          </p:nvPr>
        </p:nvSpPr>
        <p:spPr>
          <a:xfrm>
            <a:off x="457200" y="1143000"/>
            <a:ext cx="8229600" cy="5334000"/>
          </a:xfrm>
        </p:spPr>
        <p:txBody>
          <a:bodyPr/>
          <a:lstStyle/>
          <a:p>
            <a:pPr algn="just"/>
            <a:r>
              <a:rPr lang="en-US" altLang="en-US" sz="3000">
                <a:solidFill>
                  <a:srgbClr val="C00000"/>
                </a:solidFill>
                <a:latin typeface="Times New Roman" panose="02020603050405020304" pitchFamily="18" charset="0"/>
                <a:cs typeface="Times New Roman" panose="02020603050405020304" pitchFamily="18" charset="0"/>
              </a:rPr>
              <a:t> </a:t>
            </a:r>
            <a:r>
              <a:rPr lang="en-US" altLang="en-US" sz="3000">
                <a:latin typeface="Times New Roman" panose="02020603050405020304" pitchFamily="18" charset="0"/>
                <a:cs typeface="Times New Roman" panose="02020603050405020304" pitchFamily="18" charset="0"/>
              </a:rPr>
              <a:t>Each frame in sliding window protocol will have sequence number ranging from 0 to some maximum</a:t>
            </a:r>
          </a:p>
          <a:p>
            <a:pPr algn="just"/>
            <a:endParaRPr lang="en-US" altLang="en-US" sz="3000">
              <a:latin typeface="Times New Roman" panose="02020603050405020304" pitchFamily="18" charset="0"/>
              <a:cs typeface="Times New Roman" panose="02020603050405020304" pitchFamily="18" charset="0"/>
            </a:endParaRPr>
          </a:p>
          <a:p>
            <a:pPr algn="just"/>
            <a:r>
              <a:rPr lang="en-US" altLang="en-US" sz="3000">
                <a:latin typeface="Times New Roman" panose="02020603050405020304" pitchFamily="18" charset="0"/>
                <a:cs typeface="Times New Roman" panose="02020603050405020304" pitchFamily="18" charset="0"/>
              </a:rPr>
              <a:t> Sliding window protocols are bidirectional</a:t>
            </a:r>
          </a:p>
          <a:p>
            <a:pPr algn="just"/>
            <a:endParaRPr lang="en-US" altLang="en-US" sz="3000">
              <a:latin typeface="Times New Roman" panose="02020603050405020304" pitchFamily="18" charset="0"/>
              <a:cs typeface="Times New Roman" panose="02020603050405020304" pitchFamily="18" charset="0"/>
            </a:endParaRPr>
          </a:p>
          <a:p>
            <a:pPr algn="just"/>
            <a:r>
              <a:rPr lang="en-US" altLang="en-US" sz="3000">
                <a:latin typeface="Times New Roman" panose="02020603050405020304" pitchFamily="18" charset="0"/>
                <a:cs typeface="Times New Roman" panose="02020603050405020304" pitchFamily="18" charset="0"/>
              </a:rPr>
              <a:t> The maximum is 2</a:t>
            </a:r>
            <a:r>
              <a:rPr lang="en-US" altLang="en-US" sz="3000" baseline="30000">
                <a:latin typeface="Times New Roman" panose="02020603050405020304" pitchFamily="18" charset="0"/>
                <a:cs typeface="Times New Roman" panose="02020603050405020304" pitchFamily="18" charset="0"/>
              </a:rPr>
              <a:t>n</a:t>
            </a:r>
            <a:r>
              <a:rPr lang="en-US" altLang="en-US" sz="3000">
                <a:latin typeface="Times New Roman" panose="02020603050405020304" pitchFamily="18" charset="0"/>
                <a:cs typeface="Times New Roman" panose="02020603050405020304" pitchFamily="18" charset="0"/>
              </a:rPr>
              <a:t> -1</a:t>
            </a:r>
            <a:r>
              <a:rPr lang="en-US" altLang="en-US" sz="1800" baseline="-25000">
                <a:latin typeface="Times New Roman" panose="02020603050405020304" pitchFamily="18" charset="0"/>
                <a:cs typeface="Times New Roman" panose="02020603050405020304" pitchFamily="18" charset="0"/>
              </a:rPr>
              <a:t>.</a:t>
            </a:r>
            <a:r>
              <a:rPr lang="en-US" altLang="en-US" sz="1800">
                <a:latin typeface="Times New Roman" panose="02020603050405020304" pitchFamily="18" charset="0"/>
                <a:cs typeface="Times New Roman" panose="02020603050405020304" pitchFamily="18" charset="0"/>
              </a:rPr>
              <a:t> </a:t>
            </a:r>
          </a:p>
          <a:p>
            <a:pPr algn="just"/>
            <a:endParaRPr lang="en-US" altLang="en-US" sz="3000">
              <a:latin typeface="Times New Roman" panose="02020603050405020304" pitchFamily="18" charset="0"/>
              <a:cs typeface="Times New Roman" panose="02020603050405020304" pitchFamily="18" charset="0"/>
            </a:endParaRPr>
          </a:p>
          <a:p>
            <a:pPr algn="just"/>
            <a:r>
              <a:rPr lang="en-US" altLang="en-US" sz="3000">
                <a:latin typeface="Times New Roman" panose="02020603050405020304" pitchFamily="18" charset="0"/>
                <a:cs typeface="Times New Roman" panose="02020603050405020304" pitchFamily="18" charset="0"/>
              </a:rPr>
              <a:t> sequence number fits exactly in n bits.</a:t>
            </a:r>
          </a:p>
          <a:p>
            <a:pPr algn="just">
              <a:buFont typeface="Arial" panose="020B0604020202020204" pitchFamily="34" charset="0"/>
              <a:buNone/>
            </a:pPr>
            <a:endParaRPr lang="en-US" altLang="en-US" sz="3000" baseline="30000">
              <a:latin typeface="Times New Roman" panose="02020603050405020304" pitchFamily="18" charset="0"/>
              <a:cs typeface="Times New Roman" panose="02020603050405020304" pitchFamily="18" charset="0"/>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a:extLst>
              <a:ext uri="{FF2B5EF4-FFF2-40B4-BE49-F238E27FC236}">
                <a16:creationId xmlns:a16="http://schemas.microsoft.com/office/drawing/2014/main" id="{D83F9296-4E9B-4ABF-BB68-729D43BB58A9}"/>
              </a:ext>
            </a:extLst>
          </p:cNvPr>
          <p:cNvSpPr>
            <a:spLocks noGrp="1"/>
          </p:cNvSpPr>
          <p:nvPr>
            <p:ph type="title"/>
          </p:nvPr>
        </p:nvSpPr>
        <p:spPr>
          <a:xfrm>
            <a:off x="457200" y="274638"/>
            <a:ext cx="8229600" cy="868362"/>
          </a:xfrm>
        </p:spPr>
        <p:txBody>
          <a:bodyPr/>
          <a:lstStyle/>
          <a:p>
            <a:r>
              <a:rPr lang="en-US" altLang="en-US"/>
              <a:t>Sliding Window Protocols</a:t>
            </a:r>
          </a:p>
        </p:txBody>
      </p:sp>
      <p:sp>
        <p:nvSpPr>
          <p:cNvPr id="80899" name="Content Placeholder 2">
            <a:extLst>
              <a:ext uri="{FF2B5EF4-FFF2-40B4-BE49-F238E27FC236}">
                <a16:creationId xmlns:a16="http://schemas.microsoft.com/office/drawing/2014/main" id="{54B63C85-EEE2-471D-BDCD-7F706FB114FC}"/>
              </a:ext>
            </a:extLst>
          </p:cNvPr>
          <p:cNvSpPr>
            <a:spLocks noGrp="1"/>
          </p:cNvSpPr>
          <p:nvPr>
            <p:ph idx="1"/>
          </p:nvPr>
        </p:nvSpPr>
        <p:spPr>
          <a:xfrm>
            <a:off x="457200" y="1143000"/>
            <a:ext cx="8229600" cy="5334000"/>
          </a:xfrm>
        </p:spPr>
        <p:txBody>
          <a:bodyPr/>
          <a:lstStyle/>
          <a:p>
            <a:pPr algn="just"/>
            <a:r>
              <a:rPr lang="en-US" altLang="en-US" dirty="0">
                <a:latin typeface="Times New Roman" panose="02020603050405020304" pitchFamily="18" charset="0"/>
                <a:cs typeface="Times New Roman" panose="02020603050405020304" pitchFamily="18" charset="0"/>
              </a:rPr>
              <a:t>Sender maintains a set of sequence numbers corresponding to frames it is permitted to send</a:t>
            </a:r>
          </a:p>
          <a:p>
            <a:pPr algn="just"/>
            <a:r>
              <a:rPr lang="en-US" altLang="en-US" dirty="0">
                <a:latin typeface="Times New Roman" panose="02020603050405020304" pitchFamily="18" charset="0"/>
                <a:cs typeface="Times New Roman" panose="02020603050405020304" pitchFamily="18" charset="0"/>
              </a:rPr>
              <a:t>These frames are said to fall within the </a:t>
            </a:r>
            <a:r>
              <a:rPr lang="en-US" altLang="en-US" b="1" dirty="0">
                <a:latin typeface="Times New Roman" panose="02020603050405020304" pitchFamily="18" charset="0"/>
                <a:cs typeface="Times New Roman" panose="02020603050405020304" pitchFamily="18" charset="0"/>
              </a:rPr>
              <a:t>sending window</a:t>
            </a:r>
            <a:endParaRPr lang="en-US" altLang="en-US" b="1" baseline="30000" dirty="0">
              <a:latin typeface="Times New Roman" panose="02020603050405020304" pitchFamily="18" charset="0"/>
              <a:cs typeface="Times New Roman" panose="02020603050405020304" pitchFamily="18" charset="0"/>
            </a:endParaRPr>
          </a:p>
          <a:p>
            <a:pPr algn="just"/>
            <a:r>
              <a:rPr lang="en-US" altLang="en-US" dirty="0">
                <a:latin typeface="Times New Roman" panose="02020603050405020304" pitchFamily="18" charset="0"/>
                <a:cs typeface="Times New Roman" panose="02020603050405020304" pitchFamily="18" charset="0"/>
              </a:rPr>
              <a:t>Receiver also maintains a receiving window corresponding to the set of frames it is permitted to accept.</a:t>
            </a:r>
          </a:p>
          <a:p>
            <a:pPr algn="just"/>
            <a:r>
              <a:rPr lang="en-US" altLang="en-US" dirty="0">
                <a:latin typeface="Times New Roman" panose="02020603050405020304" pitchFamily="18" charset="0"/>
                <a:cs typeface="Times New Roman" panose="02020603050405020304" pitchFamily="18" charset="0"/>
              </a:rPr>
              <a:t>Sender’s window and receiver’s window need not have the same lower and upper limits or even have the same size.</a:t>
            </a:r>
          </a:p>
        </p:txBody>
      </p:sp>
    </p:spTree>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A92F1126E650D428AAF4DCCFBB26E19" ma:contentTypeVersion="10" ma:contentTypeDescription="Create a new document." ma:contentTypeScope="" ma:versionID="438d5016957f0024ea938721b01b1799">
  <xsd:schema xmlns:xsd="http://www.w3.org/2001/XMLSchema" xmlns:xs="http://www.w3.org/2001/XMLSchema" xmlns:p="http://schemas.microsoft.com/office/2006/metadata/properties" xmlns:ns2="28a4c2e2-19fe-42a5-bd58-72eddb65ae70" targetNamespace="http://schemas.microsoft.com/office/2006/metadata/properties" ma:root="true" ma:fieldsID="12efb783438c67dbb33cebe90a576f7f" ns2:_="">
    <xsd:import namespace="28a4c2e2-19fe-42a5-bd58-72eddb65ae7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a4c2e2-19fe-42a5-bd58-72eddb65ae7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7F10B46-6DFA-4D8D-9B43-BA628B83B59D}"/>
</file>

<file path=customXml/itemProps2.xml><?xml version="1.0" encoding="utf-8"?>
<ds:datastoreItem xmlns:ds="http://schemas.openxmlformats.org/officeDocument/2006/customXml" ds:itemID="{1FF5A11F-2157-4079-A595-F178F24FF395}"/>
</file>

<file path=customXml/itemProps3.xml><?xml version="1.0" encoding="utf-8"?>
<ds:datastoreItem xmlns:ds="http://schemas.openxmlformats.org/officeDocument/2006/customXml" ds:itemID="{0EB235CA-0DF2-4E83-8FBF-D345F4ACA7C2}"/>
</file>

<file path=docProps/app.xml><?xml version="1.0" encoding="utf-8"?>
<Properties xmlns="http://schemas.openxmlformats.org/officeDocument/2006/extended-properties" xmlns:vt="http://schemas.openxmlformats.org/officeDocument/2006/docPropsVTypes">
  <Template>TM03457491[[fn=Metropolitan]]</Template>
  <TotalTime>1930</TotalTime>
  <Words>5790</Words>
  <Application>Microsoft Office PowerPoint</Application>
  <PresentationFormat>On-screen Show (4:3)</PresentationFormat>
  <Paragraphs>744</Paragraphs>
  <Slides>107</Slides>
  <Notes>0</Notes>
  <HiddenSlides>10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107</vt:i4>
      </vt:variant>
    </vt:vector>
  </HeadingPairs>
  <TitlesOfParts>
    <vt:vector size="117" baseType="lpstr">
      <vt:lpstr>Arial</vt:lpstr>
      <vt:lpstr>Calibri</vt:lpstr>
      <vt:lpstr>Calibri Light</vt:lpstr>
      <vt:lpstr>Helvetica</vt:lpstr>
      <vt:lpstr>Symbol</vt:lpstr>
      <vt:lpstr>Times New Roman</vt:lpstr>
      <vt:lpstr>Times-Bold</vt:lpstr>
      <vt:lpstr>Times-Italic</vt:lpstr>
      <vt:lpstr>Times-Roman</vt:lpstr>
      <vt:lpstr>Metropolitan</vt:lpstr>
      <vt:lpstr>Computer Networks: Unit 3: DLL</vt:lpstr>
      <vt:lpstr>Contents</vt:lpstr>
      <vt:lpstr>Introduction </vt:lpstr>
      <vt:lpstr>Introduction </vt:lpstr>
      <vt:lpstr>Data Link Layer Goals/design issues</vt:lpstr>
      <vt:lpstr>Data Link Layer Design issues</vt:lpstr>
      <vt:lpstr>Data Link Layer Design issues</vt:lpstr>
      <vt:lpstr>Services Provided to Network Layer</vt:lpstr>
      <vt:lpstr>Services Provided to Network Layer</vt:lpstr>
      <vt:lpstr>Services Provided to Network Layer</vt:lpstr>
      <vt:lpstr>Unacknowledged connectionless service</vt:lpstr>
      <vt:lpstr>Acknowledged connectionless service</vt:lpstr>
      <vt:lpstr>Connection Oriented service</vt:lpstr>
      <vt:lpstr>Services Provided to Network Layer (2)</vt:lpstr>
      <vt:lpstr>Framing</vt:lpstr>
      <vt:lpstr>Framing</vt:lpstr>
      <vt:lpstr>Framing</vt:lpstr>
      <vt:lpstr>Framing</vt:lpstr>
      <vt:lpstr>Framing</vt:lpstr>
      <vt:lpstr>Disadvantage of character count method</vt:lpstr>
      <vt:lpstr>Framing</vt:lpstr>
      <vt:lpstr>Framing</vt:lpstr>
      <vt:lpstr>Framing</vt:lpstr>
      <vt:lpstr>Framing</vt:lpstr>
      <vt:lpstr>Framing</vt:lpstr>
      <vt:lpstr>Error Control</vt:lpstr>
      <vt:lpstr>Error Control</vt:lpstr>
      <vt:lpstr>Flow Control</vt:lpstr>
      <vt:lpstr>Flow Control</vt:lpstr>
      <vt:lpstr>PowerPoint Presentation</vt:lpstr>
      <vt:lpstr>Error Detection and Error Correction</vt:lpstr>
      <vt:lpstr>Error Detection and Error Correction</vt:lpstr>
      <vt:lpstr>Error Detection and Error Correction</vt:lpstr>
      <vt:lpstr>Recap</vt:lpstr>
      <vt:lpstr>Types of transmission errors</vt:lpstr>
      <vt:lpstr>Error Detection </vt:lpstr>
      <vt:lpstr>Error Detection techniques</vt:lpstr>
      <vt:lpstr>Error Detection</vt:lpstr>
      <vt:lpstr>Error Detection</vt:lpstr>
      <vt:lpstr>Error Detection</vt:lpstr>
      <vt:lpstr>Error Detection</vt:lpstr>
      <vt:lpstr>Error Detection</vt:lpstr>
      <vt:lpstr>Error Detection</vt:lpstr>
      <vt:lpstr>Error Detection</vt:lpstr>
      <vt:lpstr>Error Detection</vt:lpstr>
      <vt:lpstr>PowerPoint Presentation</vt:lpstr>
      <vt:lpstr>PowerPoint Presentation</vt:lpstr>
      <vt:lpstr>Error Detection</vt:lpstr>
      <vt:lpstr>Error Correcting Codes</vt:lpstr>
      <vt:lpstr>Error Correction : Hamming Codes</vt:lpstr>
      <vt:lpstr>Error Correction </vt:lpstr>
      <vt:lpstr>Error Correction </vt:lpstr>
      <vt:lpstr>Error Correction </vt:lpstr>
      <vt:lpstr>Error Correction </vt:lpstr>
      <vt:lpstr>Error Correction </vt:lpstr>
      <vt:lpstr>Error Correction </vt:lpstr>
      <vt:lpstr>Error Correction </vt:lpstr>
      <vt:lpstr>Error Correction </vt:lpstr>
      <vt:lpstr>Calculating the Hamming Code(how to create code word)</vt:lpstr>
      <vt:lpstr>Calculating the Hamming Code(how to create code word)</vt:lpstr>
      <vt:lpstr>Calculating the Hamming Code(how to create code word)</vt:lpstr>
      <vt:lpstr>Calculating the Hamming Code(how to create code word)</vt:lpstr>
      <vt:lpstr>Calculating the Hamming Code(how to create code word)</vt:lpstr>
      <vt:lpstr>Calculating the Hamming Code(how to create code word)</vt:lpstr>
      <vt:lpstr>Calculating the Hamming Code(Finding and fixing a bad bit)</vt:lpstr>
      <vt:lpstr>Elementary Data Link Layer Protocols (Assumptions)</vt:lpstr>
      <vt:lpstr>Elementary Data Link Layer Protocols</vt:lpstr>
      <vt:lpstr>Elementary Data Link Layer Protocols</vt:lpstr>
      <vt:lpstr>Elementary Data Link Layer Protocols</vt:lpstr>
      <vt:lpstr>Protocol Definition in ‘C’</vt:lpstr>
      <vt:lpstr>Protocol Definition in ‘C’</vt:lpstr>
      <vt:lpstr>Elementary Data Link Layer Protocols</vt:lpstr>
      <vt:lpstr>Elementary Data Link Layer Protocols</vt:lpstr>
      <vt:lpstr>Unrestricted Simplex protocol</vt:lpstr>
      <vt:lpstr>Unrestricted Simplex protocol</vt:lpstr>
      <vt:lpstr>Unrestricted Simplex protocol</vt:lpstr>
      <vt:lpstr>Unrestricted Simplex protocol</vt:lpstr>
      <vt:lpstr>Unrestricted Simplex protocol</vt:lpstr>
      <vt:lpstr>Unrestricted Simplex protocol</vt:lpstr>
      <vt:lpstr>A Simplex Stop and Wait protocol</vt:lpstr>
      <vt:lpstr>A Simplex Stop and Wait protocol</vt:lpstr>
      <vt:lpstr>Unrestricted Simplex protocol</vt:lpstr>
      <vt:lpstr>A Simplex Stop and Wait protocol</vt:lpstr>
      <vt:lpstr>A Simplex Stop and Wait protocol</vt:lpstr>
      <vt:lpstr>A Simplex protocol for noisy channel</vt:lpstr>
      <vt:lpstr>A Simplex protocol for noisy channel</vt:lpstr>
      <vt:lpstr>A Simplex protocol for noisy channel</vt:lpstr>
      <vt:lpstr>A Simplex protocol for noisy channel</vt:lpstr>
      <vt:lpstr>PowerPoint Presentation</vt:lpstr>
      <vt:lpstr>A Simplex protocol for noisy channel</vt:lpstr>
      <vt:lpstr>A Simplex protocol for noisy channel Receiver side process</vt:lpstr>
      <vt:lpstr>A Simplex protocol for noisy channel</vt:lpstr>
      <vt:lpstr>Sliding Window Protocols</vt:lpstr>
      <vt:lpstr>Sliding Window Protocols</vt:lpstr>
      <vt:lpstr>Sliding Window Protocols</vt:lpstr>
      <vt:lpstr>Sliding Window Protocols</vt:lpstr>
      <vt:lpstr>Sliding Window Protocols</vt:lpstr>
      <vt:lpstr>Sliding Window Protocols</vt:lpstr>
      <vt:lpstr>Sliding Window Protocols</vt:lpstr>
      <vt:lpstr>Sliding Window Protocols</vt:lpstr>
      <vt:lpstr>Sliding Window Protocols</vt:lpstr>
      <vt:lpstr>Example: HDLC</vt:lpstr>
      <vt:lpstr>Example: HDLC</vt:lpstr>
      <vt:lpstr>Example: HDLC</vt:lpstr>
      <vt:lpstr>Example: HDLC</vt:lpstr>
      <vt:lpstr>Example: HDLC</vt:lpstr>
      <vt:lpstr>Example: HDLC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Networks: Overview</dc:title>
  <dc:creator>111</dc:creator>
  <cp:lastModifiedBy>Kiran Sequeira</cp:lastModifiedBy>
  <cp:revision>160</cp:revision>
  <dcterms:created xsi:type="dcterms:W3CDTF">2020-06-05T10:51:14Z</dcterms:created>
  <dcterms:modified xsi:type="dcterms:W3CDTF">2020-08-11T04:29:01Z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0x0101006A92F1126E650D428AAF4DCCFBB26E19</vt:lpwstr>
  </property>
</Properties>
</file>