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sldIdLst>
    <p:sldId id="256" r:id="rId2"/>
    <p:sldId id="257" r:id="rId3"/>
    <p:sldId id="264" r:id="rId4"/>
    <p:sldId id="265" r:id="rId5"/>
    <p:sldId id="272" r:id="rId6"/>
    <p:sldId id="275" r:id="rId7"/>
    <p:sldId id="258" r:id="rId8"/>
    <p:sldId id="266" r:id="rId9"/>
    <p:sldId id="267" r:id="rId10"/>
    <p:sldId id="268" r:id="rId11"/>
    <p:sldId id="273" r:id="rId12"/>
    <p:sldId id="274" r:id="rId13"/>
    <p:sldId id="269" r:id="rId14"/>
    <p:sldId id="270" r:id="rId15"/>
    <p:sldId id="271" r:id="rId16"/>
    <p:sldId id="262" r:id="rId17"/>
    <p:sldId id="276" r:id="rId18"/>
    <p:sldId id="279" r:id="rId19"/>
    <p:sldId id="281" r:id="rId20"/>
    <p:sldId id="282" r:id="rId21"/>
    <p:sldId id="283" r:id="rId22"/>
    <p:sldId id="284" r:id="rId23"/>
    <p:sldId id="277" r:id="rId24"/>
    <p:sldId id="263" r:id="rId25"/>
    <p:sldId id="278" r:id="rId26"/>
    <p:sldId id="286" r:id="rId27"/>
    <p:sldId id="285"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07-07-2020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24</a:t>
            </a:fld>
            <a:endParaRPr lang="en-IN"/>
          </a:p>
        </p:txBody>
      </p:sp>
    </p:spTree>
    <p:extLst>
      <p:ext uri="{BB962C8B-B14F-4D97-AF65-F5344CB8AC3E}">
        <p14:creationId xmlns:p14="http://schemas.microsoft.com/office/powerpoint/2010/main" val="400640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25</a:t>
            </a:fld>
            <a:endParaRPr lang="en-IN"/>
          </a:p>
        </p:txBody>
      </p:sp>
    </p:spTree>
    <p:extLst>
      <p:ext uri="{BB962C8B-B14F-4D97-AF65-F5344CB8AC3E}">
        <p14:creationId xmlns:p14="http://schemas.microsoft.com/office/powerpoint/2010/main" val="248066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26</a:t>
            </a:fld>
            <a:endParaRPr lang="en-IN"/>
          </a:p>
        </p:txBody>
      </p:sp>
    </p:spTree>
    <p:extLst>
      <p:ext uri="{BB962C8B-B14F-4D97-AF65-F5344CB8AC3E}">
        <p14:creationId xmlns:p14="http://schemas.microsoft.com/office/powerpoint/2010/main" val="275061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27</a:t>
            </a:fld>
            <a:endParaRPr lang="en-IN"/>
          </a:p>
        </p:txBody>
      </p:sp>
    </p:spTree>
    <p:extLst>
      <p:ext uri="{BB962C8B-B14F-4D97-AF65-F5344CB8AC3E}">
        <p14:creationId xmlns:p14="http://schemas.microsoft.com/office/powerpoint/2010/main" val="3881196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E5C010-D7EC-4B55-9768-892BF80A6DC0}" type="slidenum">
              <a:rPr lang="en-IN" smtClean="0"/>
              <a:t>28</a:t>
            </a:fld>
            <a:endParaRPr lang="en-IN"/>
          </a:p>
        </p:txBody>
      </p:sp>
    </p:spTree>
    <p:extLst>
      <p:ext uri="{BB962C8B-B14F-4D97-AF65-F5344CB8AC3E}">
        <p14:creationId xmlns:p14="http://schemas.microsoft.com/office/powerpoint/2010/main" val="9637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7/7/2020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7/7/2020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7/7/2020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1</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b="1" dirty="0"/>
              <a:t>Significant impact:</a:t>
            </a:r>
          </a:p>
          <a:p>
            <a:r>
              <a:rPr lang="en-US" dirty="0"/>
              <a:t>1. </a:t>
            </a:r>
            <a:r>
              <a:rPr lang="en-US" b="1" dirty="0"/>
              <a:t>Network support the way we learn:</a:t>
            </a:r>
          </a:p>
          <a:p>
            <a:endParaRPr lang="en-US" dirty="0"/>
          </a:p>
          <a:p>
            <a:r>
              <a:rPr lang="en-US" dirty="0"/>
              <a:t>2. </a:t>
            </a:r>
            <a:r>
              <a:rPr lang="en-US" b="1" dirty="0"/>
              <a:t>Network support the way we communicate</a:t>
            </a:r>
            <a:r>
              <a:rPr lang="en-US" dirty="0"/>
              <a:t>:</a:t>
            </a:r>
          </a:p>
          <a:p>
            <a:endParaRPr lang="en-US" dirty="0"/>
          </a:p>
          <a:p>
            <a:r>
              <a:rPr lang="en-US" dirty="0"/>
              <a:t>3. </a:t>
            </a:r>
            <a:r>
              <a:rPr lang="en-US" b="1" dirty="0"/>
              <a:t>Network support the way we work:</a:t>
            </a:r>
          </a:p>
          <a:p>
            <a:endParaRPr lang="en-US" dirty="0"/>
          </a:p>
          <a:p>
            <a:r>
              <a:rPr lang="en-US" dirty="0"/>
              <a:t>4. </a:t>
            </a:r>
            <a:r>
              <a:rPr lang="en-US" b="1" dirty="0"/>
              <a:t>Network support the way we play:</a:t>
            </a:r>
          </a:p>
          <a:p>
            <a:endParaRPr lang="en-US" dirty="0"/>
          </a:p>
          <a:p>
            <a:r>
              <a:rPr lang="en-US" dirty="0"/>
              <a:t>Whatever form it may be, networks are improving our experience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10</a:t>
            </a:fld>
            <a:endParaRPr lang="en-US"/>
          </a:p>
        </p:txBody>
      </p:sp>
    </p:spTree>
    <p:extLst>
      <p:ext uri="{BB962C8B-B14F-4D97-AF65-F5344CB8AC3E}">
        <p14:creationId xmlns:p14="http://schemas.microsoft.com/office/powerpoint/2010/main" val="410108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r>
              <a:rPr lang="en-US" dirty="0"/>
              <a:t>How do humans communicate?</a:t>
            </a:r>
          </a:p>
          <a:p>
            <a:pPr lvl="1"/>
            <a:r>
              <a:rPr lang="en-US" dirty="0"/>
              <a:t>agreement on a common method</a:t>
            </a:r>
          </a:p>
          <a:p>
            <a:r>
              <a:rPr lang="en-US" dirty="0"/>
              <a:t>   agreement on a common language</a:t>
            </a:r>
          </a:p>
          <a:p>
            <a:pPr lvl="1"/>
            <a:r>
              <a:rPr lang="en-US" dirty="0"/>
              <a:t>Confirmation of message</a:t>
            </a:r>
          </a:p>
          <a:p>
            <a:r>
              <a:rPr lang="en-US" dirty="0"/>
              <a:t>A </a:t>
            </a:r>
            <a:r>
              <a:rPr lang="en-US" b="1" dirty="0"/>
              <a:t>communication protocol</a:t>
            </a:r>
            <a:r>
              <a:rPr lang="en-US" dirty="0"/>
              <a:t> is a system of rules that allow two or more entities of a communications system to transmit information via any kind of variation of a physical quantity. </a:t>
            </a:r>
          </a:p>
          <a:p>
            <a:r>
              <a:rPr lang="en-US" dirty="0"/>
              <a:t>The protocol defines the rules, syntax, semantics and synchronization of communication and possible error recovery methods.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11</a:t>
            </a:fld>
            <a:endParaRPr lang="en-US"/>
          </a:p>
        </p:txBody>
      </p:sp>
    </p:spTree>
    <p:extLst>
      <p:ext uri="{BB962C8B-B14F-4D97-AF65-F5344CB8AC3E}">
        <p14:creationId xmlns:p14="http://schemas.microsoft.com/office/powerpoint/2010/main" val="6897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What is communication?</a:t>
            </a:r>
          </a:p>
          <a:p>
            <a:endParaRPr lang="en-US" dirty="0"/>
          </a:p>
          <a:p>
            <a:r>
              <a:rPr lang="en-US" b="1" dirty="0"/>
              <a:t>Quality of Communication:</a:t>
            </a:r>
          </a:p>
          <a:p>
            <a:r>
              <a:rPr lang="en-US" b="1" dirty="0"/>
              <a:t>External factors- </a:t>
            </a:r>
            <a:r>
              <a:rPr lang="en-US" dirty="0"/>
              <a:t>related to the complexity of the network and the number of devices a message must pass through</a:t>
            </a:r>
          </a:p>
          <a:p>
            <a:r>
              <a:rPr lang="en-US" b="1" dirty="0" err="1"/>
              <a:t>Eg</a:t>
            </a:r>
            <a:r>
              <a:rPr lang="en-US" b="1" dirty="0"/>
              <a:t>., </a:t>
            </a:r>
            <a:r>
              <a:rPr lang="en-US" dirty="0"/>
              <a:t>The number of other messages being transmitted simultaneously on the communication network</a:t>
            </a:r>
            <a:endParaRPr lang="en-US" b="1" dirty="0"/>
          </a:p>
          <a:p>
            <a:r>
              <a:rPr lang="en-US" b="1" dirty="0"/>
              <a:t>Internal factors-</a:t>
            </a:r>
            <a:r>
              <a:rPr lang="en-US" dirty="0"/>
              <a:t>elated to the nature of the message itself.</a:t>
            </a:r>
            <a:endParaRPr lang="en-US" b="1" dirty="0"/>
          </a:p>
          <a:p>
            <a:r>
              <a:rPr lang="en-US" dirty="0"/>
              <a:t>   </a:t>
            </a:r>
            <a:r>
              <a:rPr lang="en-US" dirty="0" err="1"/>
              <a:t>eg</a:t>
            </a:r>
            <a:r>
              <a:rPr lang="en-US" dirty="0"/>
              <a:t>., The size of the message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12</a:t>
            </a:fld>
            <a:endParaRPr lang="en-US"/>
          </a:p>
        </p:txBody>
      </p:sp>
    </p:spTree>
    <p:extLst>
      <p:ext uri="{BB962C8B-B14F-4D97-AF65-F5344CB8AC3E}">
        <p14:creationId xmlns:p14="http://schemas.microsoft.com/office/powerpoint/2010/main" val="35130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a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Our dependency of networks has become essential for personal as well as business lives</a:t>
            </a:r>
          </a:p>
          <a:p>
            <a:pPr>
              <a:buFont typeface="Wingdings" panose="05000000000000000000" pitchFamily="2" charset="2"/>
              <a:buChar char="§"/>
            </a:pPr>
            <a:r>
              <a:rPr lang="en-US" dirty="0"/>
              <a:t>Networks are the platforms on which to run businesses, to address emergencies, to inform individuals, and to support education, science, and government.</a:t>
            </a:r>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13</a:t>
            </a:fld>
            <a:endParaRPr lang="en-US"/>
          </a:p>
        </p:txBody>
      </p:sp>
    </p:spTree>
    <p:extLst>
      <p:ext uri="{BB962C8B-B14F-4D97-AF65-F5344CB8AC3E}">
        <p14:creationId xmlns:p14="http://schemas.microsoft.com/office/powerpoint/2010/main" val="20773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Early data networks were limited to exchanging character-based information between connected computer systems. </a:t>
            </a:r>
          </a:p>
          <a:p>
            <a:pPr>
              <a:buFont typeface="Wingdings" panose="05000000000000000000" pitchFamily="2" charset="2"/>
              <a:buChar char="§"/>
            </a:pPr>
            <a:r>
              <a:rPr lang="en-US" dirty="0"/>
              <a:t>Current networks have evolved to carry voice, video streams, text, and graphics between many different types of devices.</a:t>
            </a:r>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pic>
        <p:nvPicPr>
          <p:cNvPr id="2050" name="Picture 2" descr="Fig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78" y="2667000"/>
            <a:ext cx="7591244"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14</a:t>
            </a:fld>
            <a:endParaRPr lang="en-US"/>
          </a:p>
        </p:txBody>
      </p:sp>
    </p:spTree>
    <p:extLst>
      <p:ext uri="{BB962C8B-B14F-4D97-AF65-F5344CB8AC3E}">
        <p14:creationId xmlns:p14="http://schemas.microsoft.com/office/powerpoint/2010/main" val="111283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Network as platform</a:t>
            </a:r>
          </a:p>
        </p:txBody>
      </p:sp>
      <p:sp>
        <p:nvSpPr>
          <p:cNvPr id="3" name="Content Placeholder 2"/>
          <p:cNvSpPr>
            <a:spLocks noGrp="1"/>
          </p:cNvSpPr>
          <p:nvPr>
            <p:ph idx="1"/>
          </p:nvPr>
        </p:nvSpPr>
        <p:spPr>
          <a:xfrm>
            <a:off x="457200" y="1219200"/>
            <a:ext cx="8229600" cy="5181600"/>
          </a:xfrm>
        </p:spPr>
        <p:txBody>
          <a:bodyPr>
            <a:normAutofit/>
          </a:bodyPr>
          <a:lstStyle/>
          <a:p>
            <a:pPr marL="0" indent="0">
              <a:buNone/>
            </a:pPr>
            <a:r>
              <a:rPr lang="en-US" dirty="0"/>
              <a:t>Four basic characteristics that the N/w architectures need to address in order to meet user expectations:</a:t>
            </a:r>
          </a:p>
          <a:p>
            <a:pPr marL="0" indent="0">
              <a:buNone/>
            </a:pPr>
            <a:endParaRPr lang="en-US" dirty="0"/>
          </a:p>
          <a:p>
            <a:r>
              <a:rPr lang="en-US" dirty="0"/>
              <a:t>Fault tolerance: how networks can manage unexpected equipment failure</a:t>
            </a:r>
          </a:p>
          <a:p>
            <a:r>
              <a:rPr lang="en-US" dirty="0"/>
              <a:t>Scalability: a network that will be able to efficiently expand</a:t>
            </a:r>
          </a:p>
          <a:p>
            <a:r>
              <a:rPr lang="en-US" dirty="0" err="1"/>
              <a:t>QoS</a:t>
            </a:r>
            <a:r>
              <a:rPr lang="en-US" dirty="0"/>
              <a:t>: network can prioritize network traffic to provide users with reliable quality of service,</a:t>
            </a:r>
          </a:p>
          <a:p>
            <a:r>
              <a:rPr lang="en-US" dirty="0"/>
              <a:t>Security: securing information as well as n/w infrastructure</a:t>
            </a:r>
          </a:p>
          <a:p>
            <a:pPr marL="0" indent="0">
              <a:buNone/>
            </a:pPr>
            <a:endParaRPr lang="en-US" dirty="0"/>
          </a:p>
          <a:p>
            <a:pPr>
              <a:buFont typeface="Wingdings" panose="05000000000000000000" pitchFamily="2" charset="2"/>
              <a:buChar char="§"/>
            </a:pPr>
            <a:endParaRPr lang="en-US" dirty="0"/>
          </a:p>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15</a:t>
            </a:fld>
            <a:endParaRPr lang="en-US"/>
          </a:p>
        </p:txBody>
      </p:sp>
    </p:spTree>
    <p:extLst>
      <p:ext uri="{BB962C8B-B14F-4D97-AF65-F5344CB8AC3E}">
        <p14:creationId xmlns:p14="http://schemas.microsoft.com/office/powerpoint/2010/main" val="127494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US" b="1" dirty="0"/>
              <a:t>End devices</a:t>
            </a:r>
            <a:r>
              <a:rPr lang="en-US" dirty="0"/>
              <a:t>: interface between users and the underlying communication network.</a:t>
            </a:r>
          </a:p>
          <a:p>
            <a:r>
              <a:rPr lang="en-US" dirty="0" err="1"/>
              <a:t>Eg</a:t>
            </a:r>
            <a:r>
              <a:rPr lang="en-US" dirty="0"/>
              <a:t>., Computers (work stations, laptops, file servers, web servers)</a:t>
            </a:r>
          </a:p>
          <a:p>
            <a:r>
              <a:rPr lang="en-US" dirty="0"/>
              <a:t>A </a:t>
            </a:r>
            <a:r>
              <a:rPr lang="en-US" b="1" i="1" dirty="0"/>
              <a:t>host device</a:t>
            </a:r>
            <a:r>
              <a:rPr lang="en-US" dirty="0"/>
              <a:t> is either the source or destination of a message transmitted over the network.</a:t>
            </a:r>
          </a:p>
          <a:p>
            <a:r>
              <a:rPr lang="en-US" b="1" dirty="0"/>
              <a:t>Intermediary devices</a:t>
            </a:r>
            <a:r>
              <a:rPr lang="en-US" dirty="0"/>
              <a:t>: </a:t>
            </a:r>
            <a:r>
              <a:rPr lang="en-IN" dirty="0"/>
              <a:t>interconnect end devices, multiple individual networks</a:t>
            </a:r>
          </a:p>
          <a:p>
            <a:r>
              <a:rPr lang="en-IN" dirty="0" err="1"/>
              <a:t>Eg</a:t>
            </a:r>
            <a:r>
              <a:rPr lang="en-IN" dirty="0"/>
              <a:t>.,switches, routers</a:t>
            </a:r>
            <a:endParaRPr lang="en-US" dirty="0"/>
          </a:p>
          <a:p>
            <a:r>
              <a:rPr lang="en-US" b="1" dirty="0"/>
              <a:t>Network media: </a:t>
            </a:r>
            <a:r>
              <a:rPr lang="en-US" dirty="0"/>
              <a:t>The medium provides the channel over which the message travels from source to destination.</a:t>
            </a:r>
          </a:p>
          <a:p>
            <a:r>
              <a:rPr lang="en-US" dirty="0" err="1"/>
              <a:t>Eg</a:t>
            </a:r>
            <a:r>
              <a:rPr lang="en-US" dirty="0"/>
              <a:t>., Copper wires, fiber-optic cables and wireless  transmission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16</a:t>
            </a:fld>
            <a:endParaRPr lang="en-US"/>
          </a:p>
        </p:txBody>
      </p:sp>
    </p:spTree>
    <p:extLst>
      <p:ext uri="{BB962C8B-B14F-4D97-AF65-F5344CB8AC3E}">
        <p14:creationId xmlns:p14="http://schemas.microsoft.com/office/powerpoint/2010/main" val="51216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Network representation: </a:t>
            </a:r>
          </a:p>
          <a:p>
            <a:r>
              <a:rPr lang="en-US" dirty="0"/>
              <a:t>A diagram provides an easy way to understand the way the devices in a large network are connected, known as topology diagram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17</a:t>
            </a:fld>
            <a:endParaRPr lang="en-US"/>
          </a:p>
        </p:txBody>
      </p:sp>
      <p:pic>
        <p:nvPicPr>
          <p:cNvPr id="1026" name="Picture 2" descr="Figure 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1649"/>
            <a:ext cx="4760002" cy="399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06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Topology </a:t>
            </a:r>
          </a:p>
        </p:txBody>
      </p:sp>
      <p:sp>
        <p:nvSpPr>
          <p:cNvPr id="3" name="Content Placeholder 2"/>
          <p:cNvSpPr>
            <a:spLocks noGrp="1"/>
          </p:cNvSpPr>
          <p:nvPr>
            <p:ph idx="1"/>
          </p:nvPr>
        </p:nvSpPr>
        <p:spPr>
          <a:xfrm>
            <a:off x="457200" y="1219200"/>
            <a:ext cx="8229600" cy="4906963"/>
          </a:xfrm>
        </p:spPr>
        <p:txBody>
          <a:bodyPr>
            <a:normAutofit/>
          </a:bodyPr>
          <a:lstStyle/>
          <a:p>
            <a:r>
              <a:rPr lang="en-US" altLang="en-US" dirty="0"/>
              <a:t>Network topology is the </a:t>
            </a:r>
          </a:p>
          <a:p>
            <a:r>
              <a:rPr lang="en-US" altLang="en-US" dirty="0"/>
              <a:t>physical interconnection of </a:t>
            </a:r>
          </a:p>
          <a:p>
            <a:r>
              <a:rPr lang="en-US" altLang="en-US" dirty="0"/>
              <a:t>the elements of a computer </a:t>
            </a:r>
          </a:p>
          <a:p>
            <a:r>
              <a:rPr lang="en-US" altLang="en-US" dirty="0"/>
              <a:t>Network</a:t>
            </a:r>
          </a:p>
          <a:p>
            <a:r>
              <a:rPr lang="en-US" dirty="0"/>
              <a:t>Types:</a:t>
            </a:r>
          </a:p>
          <a:p>
            <a:r>
              <a:rPr lang="en-US" dirty="0"/>
              <a:t>Bus</a:t>
            </a:r>
          </a:p>
          <a:p>
            <a:r>
              <a:rPr lang="en-US" dirty="0"/>
              <a:t>Ring</a:t>
            </a:r>
          </a:p>
          <a:p>
            <a:r>
              <a:rPr lang="en-US" dirty="0"/>
              <a:t>Star</a:t>
            </a:r>
          </a:p>
          <a:p>
            <a:r>
              <a:rPr lang="en-US" dirty="0"/>
              <a:t>Mesh</a:t>
            </a:r>
          </a:p>
          <a:p>
            <a:r>
              <a:rPr lang="en-US" dirty="0"/>
              <a:t>Hybrid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18</a:t>
            </a:fld>
            <a:endParaRPr lang="en-US"/>
          </a:p>
        </p:txBody>
      </p:sp>
      <p:pic>
        <p:nvPicPr>
          <p:cNvPr id="5" name="Picture 2" descr="Fig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970" y="679917"/>
            <a:ext cx="3429000" cy="584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3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92919" y="499533"/>
            <a:ext cx="8079581" cy="643467"/>
          </a:xfrm>
        </p:spPr>
        <p:txBody>
          <a:bodyPr>
            <a:normAutofit fontScale="90000"/>
          </a:bodyPr>
          <a:lstStyle/>
          <a:p>
            <a:pPr eaLnBrk="1" hangingPunct="1"/>
            <a:r>
              <a:rPr lang="en-US" altLang="en-US" dirty="0"/>
              <a:t>BUS Topology</a:t>
            </a:r>
          </a:p>
        </p:txBody>
      </p:sp>
      <p:sp>
        <p:nvSpPr>
          <p:cNvPr id="27651" name="Rectangle 3"/>
          <p:cNvSpPr>
            <a:spLocks noGrp="1" noChangeArrowheads="1"/>
          </p:cNvSpPr>
          <p:nvPr>
            <p:ph type="body" idx="1"/>
          </p:nvPr>
        </p:nvSpPr>
        <p:spPr>
          <a:xfrm>
            <a:off x="274638" y="1074738"/>
            <a:ext cx="8220075" cy="5372100"/>
          </a:xfrm>
        </p:spPr>
        <p:txBody>
          <a:bodyPr>
            <a:normAutofit lnSpcReduction="10000"/>
          </a:bodyPr>
          <a:lstStyle/>
          <a:p>
            <a:pPr marL="342900" indent="-342900" algn="just"/>
            <a:r>
              <a:rPr lang="en-US" altLang="en-US" sz="2500" dirty="0"/>
              <a:t> In a bus network, </a:t>
            </a:r>
            <a:r>
              <a:rPr lang="en-US" dirty="0"/>
              <a:t>every device is connected to a single cable that runs from one end of the network to the other</a:t>
            </a:r>
          </a:p>
          <a:p>
            <a:pPr marL="342900" indent="-342900" algn="just"/>
            <a:r>
              <a:rPr lang="en-US" altLang="en-US" sz="2500" dirty="0"/>
              <a:t>at any instant at most one machine is the master and is allowed  to transmit.</a:t>
            </a:r>
          </a:p>
          <a:p>
            <a:pPr marL="342900" indent="-342900" algn="just" eaLnBrk="1" hangingPunct="1"/>
            <a:r>
              <a:rPr lang="en-US" altLang="en-US" sz="2500" dirty="0"/>
              <a:t>All other machines are required to refrain from sending.</a:t>
            </a:r>
          </a:p>
          <a:p>
            <a:pPr marL="342900" indent="-342900" algn="just" eaLnBrk="1" hangingPunct="1"/>
            <a:r>
              <a:rPr lang="en-US" altLang="en-US" sz="2500" dirty="0"/>
              <a:t> Some mechanism is needed to resolve conflicts when two or machines want to transmit simultaneously.</a:t>
            </a:r>
          </a:p>
          <a:p>
            <a:pPr marL="342900" indent="-342900" algn="just" eaLnBrk="1" hangingPunct="1"/>
            <a:r>
              <a:rPr lang="en-US" altLang="en-US" sz="2500" dirty="0"/>
              <a:t> For example : IEEE 802.3, Ethernet.</a:t>
            </a:r>
          </a:p>
          <a:p>
            <a:pPr marL="342900" indent="-342900" algn="just" eaLnBrk="1" hangingPunct="1"/>
            <a:r>
              <a:rPr lang="en-US" altLang="en-US" sz="2500" dirty="0"/>
              <a:t> Computers on an Ethernet can </a:t>
            </a:r>
          </a:p>
          <a:p>
            <a:pPr marL="342900" indent="-342900" algn="just" eaLnBrk="1" hangingPunct="1"/>
            <a:r>
              <a:rPr lang="en-US" altLang="en-US" sz="2500" dirty="0"/>
              <a:t>transmit when ever they want to; </a:t>
            </a:r>
          </a:p>
          <a:p>
            <a:pPr marL="342900" indent="-342900" algn="just" eaLnBrk="1" hangingPunct="1"/>
            <a:r>
              <a:rPr lang="en-US" altLang="en-US" sz="2500" dirty="0"/>
              <a:t>if two or more packets collide, </a:t>
            </a:r>
          </a:p>
          <a:p>
            <a:pPr marL="342900" indent="-342900" algn="just" eaLnBrk="1" hangingPunct="1"/>
            <a:r>
              <a:rPr lang="en-US" altLang="en-US" sz="2500" dirty="0"/>
              <a:t>each computer just waits a random</a:t>
            </a:r>
          </a:p>
          <a:p>
            <a:pPr marL="342900" indent="-342900" algn="just" eaLnBrk="1" hangingPunct="1"/>
            <a:r>
              <a:rPr lang="en-US" altLang="en-US" sz="2500" dirty="0"/>
              <a:t> time and tries again later.</a:t>
            </a:r>
          </a:p>
          <a:p>
            <a:pPr marL="342900" indent="-342900" algn="just" eaLnBrk="1" hangingPunct="1">
              <a:buFontTx/>
              <a:buNone/>
            </a:pPr>
            <a:endParaRPr lang="en-US" altLang="en-US" sz="2500" dirty="0"/>
          </a:p>
        </p:txBody>
      </p:sp>
      <p:pic>
        <p:nvPicPr>
          <p:cNvPr id="4098" name="Picture 2" descr="https://upload.wikimedia.org/wikipedia/commons/thumb/4/47/BusNetwork.svg/800px-BusNetwor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4662" y="3352800"/>
            <a:ext cx="3017838" cy="291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22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200" b="1" dirty="0"/>
              <a:t>Contents</a:t>
            </a:r>
            <a:endParaRPr lang="en-US" sz="2200" dirty="0"/>
          </a:p>
        </p:txBody>
      </p:sp>
      <p:sp>
        <p:nvSpPr>
          <p:cNvPr id="5" name="Content Placeholder 4"/>
          <p:cNvSpPr>
            <a:spLocks noGrp="1"/>
          </p:cNvSpPr>
          <p:nvPr>
            <p:ph idx="1"/>
          </p:nvPr>
        </p:nvSpPr>
        <p:spPr>
          <a:xfrm>
            <a:off x="457200" y="1066800"/>
            <a:ext cx="8229600" cy="5410200"/>
          </a:xfrm>
        </p:spPr>
        <p:txBody>
          <a:bodyPr>
            <a:normAutofit lnSpcReduction="10000"/>
          </a:bodyPr>
          <a:lstStyle/>
          <a:p>
            <a:r>
              <a:rPr lang="en-US" dirty="0"/>
              <a:t>Communicating in a network centric world</a:t>
            </a:r>
          </a:p>
          <a:p>
            <a:r>
              <a:rPr lang="en-US" dirty="0"/>
              <a:t>Network as a platform</a:t>
            </a:r>
          </a:p>
          <a:p>
            <a:r>
              <a:rPr lang="en-US" dirty="0"/>
              <a:t>Architecture of the Internet</a:t>
            </a:r>
          </a:p>
          <a:p>
            <a:r>
              <a:rPr lang="en-US" dirty="0"/>
              <a:t>Classification of Networks</a:t>
            </a:r>
          </a:p>
          <a:p>
            <a:r>
              <a:rPr lang="en-US" dirty="0"/>
              <a:t>Layered Models</a:t>
            </a:r>
          </a:p>
          <a:p>
            <a:r>
              <a:rPr lang="en-US" dirty="0"/>
              <a:t>Network Addressing</a:t>
            </a:r>
          </a:p>
          <a:p>
            <a:r>
              <a:rPr lang="en-US" dirty="0"/>
              <a:t>Components of Network</a:t>
            </a:r>
          </a:p>
          <a:p>
            <a:r>
              <a:rPr lang="en-US" dirty="0"/>
              <a:t>Topology</a:t>
            </a:r>
          </a:p>
          <a:p>
            <a:r>
              <a:rPr lang="en-US" dirty="0"/>
              <a:t>Transmission modes</a:t>
            </a:r>
          </a:p>
          <a:p>
            <a:r>
              <a:rPr lang="en-US" dirty="0"/>
              <a:t>Internetworking devices</a:t>
            </a:r>
          </a:p>
          <a:p>
            <a:r>
              <a:rPr lang="en-US" u="sng" dirty="0"/>
              <a:t>Ref Book: Mark Dye et.al, “Network Fundamentals”, CCNA Exploration Companion </a:t>
            </a:r>
            <a:r>
              <a:rPr lang="en-IN" u="sng" dirty="0"/>
              <a:t>Guide, Cisco Press</a:t>
            </a:r>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8675"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each computer is connected to the network in a closed loop or ring. </a:t>
            </a:r>
          </a:p>
          <a:p>
            <a:pPr marL="342900" indent="-342900" algn="just" eaLnBrk="1" hangingPunct="1"/>
            <a:r>
              <a:rPr lang="en-US" altLang="en-US" sz="2800" dirty="0"/>
              <a:t>Each machine or computer has a unique address that is used for identification purposes. </a:t>
            </a:r>
          </a:p>
          <a:p>
            <a:pPr marL="342900" indent="-342900" algn="just" eaLnBrk="1" hangingPunct="1"/>
            <a:r>
              <a:rPr lang="en-US" altLang="en-US" sz="2800" dirty="0"/>
              <a:t>The signal passes through each machine or computer connected to the ring in one direction. </a:t>
            </a:r>
          </a:p>
          <a:p>
            <a:pPr marL="342900" indent="-342900" algn="just" eaLnBrk="1" hangingPunct="1"/>
            <a:r>
              <a:rPr lang="en-US" altLang="en-US" sz="2800" dirty="0"/>
              <a:t>Ring topologies typically utilize a token passing scheme, used to control access to the network. </a:t>
            </a:r>
          </a:p>
          <a:p>
            <a:pPr marL="342900" indent="-342900" algn="just" eaLnBrk="1" hangingPunct="1"/>
            <a:r>
              <a:rPr lang="en-US" altLang="en-US" sz="2800" dirty="0"/>
              <a:t>By utilizing this scheme, only one machine can transmit on the network at a time.</a:t>
            </a:r>
            <a:endParaRPr lang="en-US" altLang="en-US" sz="2500" dirty="0"/>
          </a:p>
        </p:txBody>
      </p:sp>
    </p:spTree>
    <p:extLst>
      <p:ext uri="{BB962C8B-B14F-4D97-AF65-F5344CB8AC3E}">
        <p14:creationId xmlns:p14="http://schemas.microsoft.com/office/powerpoint/2010/main" val="214698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RING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eaLnBrk="1" hangingPunct="1"/>
            <a:r>
              <a:rPr lang="en-US" altLang="en-US" sz="2800" dirty="0"/>
              <a:t>The machines or computers connected to the ring act as signal boosters or repeaters which strengthen the signals that transverse the network. </a:t>
            </a:r>
          </a:p>
          <a:p>
            <a:pPr marL="342900" indent="-342900" algn="just" eaLnBrk="1" hangingPunct="1"/>
            <a:r>
              <a:rPr lang="en-US" altLang="en-US" sz="2800" dirty="0"/>
              <a:t>The primary disadvantage of ring topology is the failure of one machine will cause the entire network to fail.</a:t>
            </a:r>
            <a:r>
              <a:rPr lang="en-US" altLang="en-US" sz="2500" dirty="0"/>
              <a:t> </a:t>
            </a:r>
          </a:p>
        </p:txBody>
      </p:sp>
      <p:pic>
        <p:nvPicPr>
          <p:cNvPr id="2050" name="Picture 2" descr="https://upload.wikimedia.org/wikipedia/commons/thumb/7/75/RingNetwork.svg/220px-Ring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33528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18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92919" y="499533"/>
            <a:ext cx="8079581" cy="575205"/>
          </a:xfrm>
        </p:spPr>
        <p:txBody>
          <a:bodyPr>
            <a:normAutofit fontScale="90000"/>
          </a:bodyPr>
          <a:lstStyle/>
          <a:p>
            <a:pPr eaLnBrk="1" hangingPunct="1"/>
            <a:r>
              <a:rPr lang="en-US" altLang="en-US" dirty="0"/>
              <a:t>Star  Topology</a:t>
            </a:r>
          </a:p>
        </p:txBody>
      </p:sp>
      <p:sp>
        <p:nvSpPr>
          <p:cNvPr id="29699" name="Rectangle 3"/>
          <p:cNvSpPr>
            <a:spLocks noGrp="1" noChangeArrowheads="1"/>
          </p:cNvSpPr>
          <p:nvPr>
            <p:ph type="body" idx="1"/>
          </p:nvPr>
        </p:nvSpPr>
        <p:spPr>
          <a:xfrm>
            <a:off x="274638" y="1074738"/>
            <a:ext cx="8220075" cy="5372100"/>
          </a:xfrm>
        </p:spPr>
        <p:txBody>
          <a:bodyPr/>
          <a:lstStyle/>
          <a:p>
            <a:pPr marL="342900" indent="-342900" algn="just"/>
            <a:r>
              <a:rPr lang="en-US" dirty="0"/>
              <a:t>every node is connected to a central node called a hub or switch</a:t>
            </a:r>
          </a:p>
          <a:p>
            <a:pPr marL="342900" indent="-342900" algn="just"/>
            <a:endParaRPr lang="en-US" altLang="en-US" sz="2500" dirty="0"/>
          </a:p>
        </p:txBody>
      </p:sp>
      <p:pic>
        <p:nvPicPr>
          <p:cNvPr id="6146" name="Picture 2" descr="https://upload.wikimedia.org/wikipedia/commons/thumb/d/d0/StarNetwork.svg/220px-Star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925" y="2057400"/>
            <a:ext cx="2095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4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Components of network</a:t>
            </a:r>
          </a:p>
        </p:txBody>
      </p:sp>
      <p:sp>
        <p:nvSpPr>
          <p:cNvPr id="3" name="Content Placeholder 2"/>
          <p:cNvSpPr>
            <a:spLocks noGrp="1"/>
          </p:cNvSpPr>
          <p:nvPr>
            <p:ph idx="1"/>
          </p:nvPr>
        </p:nvSpPr>
        <p:spPr>
          <a:xfrm>
            <a:off x="457200" y="1219200"/>
            <a:ext cx="8229600" cy="4906963"/>
          </a:xfrm>
        </p:spPr>
        <p:txBody>
          <a:bodyPr>
            <a:normAutofit/>
          </a:bodyPr>
          <a:lstStyle/>
          <a:p>
            <a:r>
              <a:rPr lang="en-IN" b="1" dirty="0"/>
              <a:t>Important terms: </a:t>
            </a:r>
          </a:p>
          <a:p>
            <a:r>
              <a:rPr lang="en-US" b="1" dirty="0"/>
              <a:t>Network interface card (NIC):</a:t>
            </a:r>
            <a:r>
              <a:rPr lang="en-US" dirty="0"/>
              <a:t> Provides the physical connection to the network at the PC or other host device. The media connecting the PC to the networking device plugs directly into the NIC (also known as a LAN adapter).</a:t>
            </a:r>
          </a:p>
          <a:p>
            <a:r>
              <a:rPr lang="en-US" b="1" dirty="0"/>
              <a:t>Physical port:</a:t>
            </a:r>
            <a:r>
              <a:rPr lang="en-US" dirty="0"/>
              <a:t> A connector or outlet on a networking device where the media is connected to a host or other networking device.</a:t>
            </a:r>
          </a:p>
          <a:p>
            <a:r>
              <a:rPr lang="en-US" b="1" dirty="0"/>
              <a:t>Interface:</a:t>
            </a:r>
            <a:r>
              <a:rPr lang="en-US" dirty="0"/>
              <a:t> Specialized ports on an internetworking device that connect to individual networks. Because routers are used to interconnect networks, the ports on a router are referred to as network interfaces.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23</a:t>
            </a:fld>
            <a:endParaRPr lang="en-US"/>
          </a:p>
        </p:txBody>
      </p:sp>
    </p:spTree>
    <p:extLst>
      <p:ext uri="{BB962C8B-B14F-4D97-AF65-F5344CB8AC3E}">
        <p14:creationId xmlns:p14="http://schemas.microsoft.com/office/powerpoint/2010/main" val="321026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a:t>
            </a: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a:t>Depends on:</a:t>
            </a:r>
          </a:p>
          <a:p>
            <a:r>
              <a:rPr lang="en-US" dirty="0"/>
              <a:t>Size of the area covered</a:t>
            </a:r>
          </a:p>
          <a:p>
            <a:r>
              <a:rPr lang="en-US" dirty="0"/>
              <a:t>Number of users connected</a:t>
            </a:r>
          </a:p>
          <a:p>
            <a:r>
              <a:rPr lang="en-US" dirty="0"/>
              <a:t>Number and types of services available</a:t>
            </a:r>
          </a:p>
          <a:p>
            <a:pPr marL="0" indent="0">
              <a:buNone/>
            </a:pPr>
            <a:endParaRPr lang="en-US" dirty="0"/>
          </a:p>
          <a:p>
            <a:pPr marL="0" indent="0">
              <a:buNone/>
            </a:pPr>
            <a:r>
              <a:rPr lang="en-US" dirty="0"/>
              <a:t>Types:</a:t>
            </a:r>
          </a:p>
          <a:p>
            <a:pPr marL="0" indent="0">
              <a:buNone/>
            </a:pPr>
            <a:r>
              <a:rPr lang="en-US" dirty="0"/>
              <a:t>LAN</a:t>
            </a:r>
          </a:p>
          <a:p>
            <a:pPr marL="0" indent="0">
              <a:buNone/>
            </a:pPr>
            <a:r>
              <a:rPr lang="en-US" dirty="0"/>
              <a:t>MAN</a:t>
            </a:r>
          </a:p>
          <a:p>
            <a:pPr marL="0" indent="0">
              <a:buNone/>
            </a:pPr>
            <a:r>
              <a:rPr lang="en-US" dirty="0"/>
              <a:t>WAN</a:t>
            </a:r>
          </a:p>
          <a:p>
            <a:pPr marL="0" indent="0">
              <a:buNone/>
            </a:pPr>
            <a:r>
              <a:rPr lang="en-US" dirty="0"/>
              <a:t>Wireless network</a:t>
            </a:r>
          </a:p>
          <a:p>
            <a:pPr marL="0" indent="0">
              <a:buNone/>
            </a:pPr>
            <a:r>
              <a:rPr lang="en-US" dirty="0"/>
              <a:t>Internet</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24</a:t>
            </a:fld>
            <a:endParaRPr lang="en-US"/>
          </a:p>
        </p:txBody>
      </p:sp>
    </p:spTree>
    <p:extLst>
      <p:ext uri="{BB962C8B-B14F-4D97-AF65-F5344CB8AC3E}">
        <p14:creationId xmlns:p14="http://schemas.microsoft.com/office/powerpoint/2010/main" val="383321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LAN</a:t>
            </a: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dirty="0"/>
              <a:t>spans a small geographical area</a:t>
            </a:r>
          </a:p>
          <a:p>
            <a:pPr marL="0" indent="0">
              <a:buNone/>
            </a:pPr>
            <a:endParaRPr lang="en-US" dirty="0"/>
          </a:p>
          <a:p>
            <a:r>
              <a:rPr lang="en-US" dirty="0"/>
              <a:t>LANs interconnect end devices in a limited area such as a home, school, office building, or campus.</a:t>
            </a:r>
          </a:p>
          <a:p>
            <a:r>
              <a:rPr lang="en-US" dirty="0"/>
              <a:t>A LAN is usually administered by a single organization or individual. The administrative control that governs the security and access control policies are enforced on the network level.</a:t>
            </a:r>
          </a:p>
          <a:p>
            <a:r>
              <a:rPr lang="en-US" dirty="0"/>
              <a:t>LANs provide high-speed bandwidth to internal end devices and intermediary devices.</a:t>
            </a:r>
          </a:p>
          <a:p>
            <a:pPr marL="0" indent="0" algn="just">
              <a:buNone/>
            </a:pPr>
            <a:r>
              <a:rPr lang="en-US" altLang="en-US" dirty="0"/>
              <a:t>LANs run at speed s of 10 Mbps to 100 Mbps.</a:t>
            </a:r>
          </a:p>
          <a:p>
            <a:pPr marL="342900" indent="-342900" algn="just"/>
            <a:endParaRPr lang="en-US" altLang="en-US" dirty="0"/>
          </a:p>
          <a:p>
            <a:pPr marL="0" indent="0" algn="just">
              <a:buNone/>
            </a:pPr>
            <a:r>
              <a:rPr lang="en-US" altLang="en-US" dirty="0"/>
              <a:t> Newer LANs operate </a:t>
            </a:r>
            <a:r>
              <a:rPr lang="en-US" altLang="en-US" dirty="0" err="1"/>
              <a:t>upto</a:t>
            </a:r>
            <a:r>
              <a:rPr lang="en-US" altLang="en-US" dirty="0"/>
              <a:t> 10 GBPs.</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25</a:t>
            </a:fld>
            <a:endParaRPr lang="en-US"/>
          </a:p>
        </p:txBody>
      </p:sp>
    </p:spTree>
    <p:extLst>
      <p:ext uri="{BB962C8B-B14F-4D97-AF65-F5344CB8AC3E}">
        <p14:creationId xmlns:p14="http://schemas.microsoft.com/office/powerpoint/2010/main" val="2812719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MAN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A network infrastructure that spans a physical area larger than a LAN but smaller than a WAN (for example, a city). </a:t>
            </a:r>
          </a:p>
          <a:p>
            <a:pPr marL="0" indent="0">
              <a:buNone/>
            </a:pPr>
            <a:r>
              <a:rPr lang="en-US" dirty="0"/>
              <a:t>MANs are typically operated by a single entity such as a large organization.</a:t>
            </a:r>
          </a:p>
          <a:p>
            <a:r>
              <a:rPr lang="en-US" altLang="en-US" dirty="0"/>
              <a:t>Example: A MAN is the cable television network available in many cities.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26</a:t>
            </a:fld>
            <a:endParaRPr lang="en-US"/>
          </a:p>
        </p:txBody>
      </p:sp>
    </p:spTree>
    <p:extLst>
      <p:ext uri="{BB962C8B-B14F-4D97-AF65-F5344CB8AC3E}">
        <p14:creationId xmlns:p14="http://schemas.microsoft.com/office/powerpoint/2010/main" val="195136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Network: WAN</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dirty="0"/>
              <a:t>spans a wide geographical area. </a:t>
            </a:r>
          </a:p>
          <a:p>
            <a:pPr marL="0" indent="0">
              <a:buNone/>
            </a:pPr>
            <a:endParaRPr lang="en-US" dirty="0"/>
          </a:p>
          <a:p>
            <a:pPr marL="0" indent="0">
              <a:buNone/>
            </a:pPr>
            <a:r>
              <a:rPr lang="en-US" dirty="0"/>
              <a:t>WANs interconnect LANs over wide geographical areas such as between cities, states, provinces, countries, or continents.</a:t>
            </a:r>
          </a:p>
          <a:p>
            <a:r>
              <a:rPr lang="en-US" dirty="0"/>
              <a:t>WANs are usually administered by multiple service providers.</a:t>
            </a:r>
          </a:p>
          <a:p>
            <a:r>
              <a:rPr lang="en-US" dirty="0"/>
              <a:t>WANs typically provide slower-speed links between LANs.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27</a:t>
            </a:fld>
            <a:endParaRPr lang="en-US"/>
          </a:p>
        </p:txBody>
      </p:sp>
    </p:spTree>
    <p:extLst>
      <p:ext uri="{BB962C8B-B14F-4D97-AF65-F5344CB8AC3E}">
        <p14:creationId xmlns:p14="http://schemas.microsoft.com/office/powerpoint/2010/main" val="333954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Concluding Remarks</a:t>
            </a:r>
          </a:p>
        </p:txBody>
      </p:sp>
      <p:sp>
        <p:nvSpPr>
          <p:cNvPr id="3" name="Content Placeholder 2"/>
          <p:cNvSpPr>
            <a:spLocks noGrp="1"/>
          </p:cNvSpPr>
          <p:nvPr>
            <p:ph idx="1"/>
          </p:nvPr>
        </p:nvSpPr>
        <p:spPr>
          <a:xfrm>
            <a:off x="457200" y="1219200"/>
            <a:ext cx="8229600" cy="4906963"/>
          </a:xfrm>
        </p:spPr>
        <p:txBody>
          <a:bodyPr>
            <a:normAutofit/>
          </a:bodyPr>
          <a:lstStyle/>
          <a:p>
            <a:endParaRPr lang="en-US" dirty="0"/>
          </a:p>
          <a:p>
            <a:endParaRPr lang="en-US" dirty="0"/>
          </a:p>
          <a:p>
            <a:r>
              <a:rPr lang="en-US" dirty="0"/>
              <a:t>H/W: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p:txBody>
      </p:sp>
      <p:sp>
        <p:nvSpPr>
          <p:cNvPr id="4" name="Slide Number Placeholder 3"/>
          <p:cNvSpPr>
            <a:spLocks noGrp="1"/>
          </p:cNvSpPr>
          <p:nvPr>
            <p:ph type="sldNum" sz="quarter" idx="12"/>
          </p:nvPr>
        </p:nvSpPr>
        <p:spPr/>
        <p:txBody>
          <a:bodyPr/>
          <a:lstStyle/>
          <a:p>
            <a:fld id="{5EDE6C07-4D23-4B5F-A2CA-6DC542D0D4A5}" type="slidenum">
              <a:rPr lang="en-US" smtClean="0"/>
              <a:t>28</a:t>
            </a:fld>
            <a:endParaRPr lang="en-US"/>
          </a:p>
        </p:txBody>
      </p:sp>
    </p:spTree>
    <p:extLst>
      <p:ext uri="{BB962C8B-B14F-4D97-AF65-F5344CB8AC3E}">
        <p14:creationId xmlns:p14="http://schemas.microsoft.com/office/powerpoint/2010/main" val="249098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Q1</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How many nodes were part of the ARPANET in 1969?</a:t>
            </a:r>
          </a:p>
          <a:p>
            <a:r>
              <a:rPr lang="en-US" dirty="0"/>
              <a:t>A) 4</a:t>
            </a:r>
          </a:p>
          <a:p>
            <a:r>
              <a:rPr lang="en-US" dirty="0"/>
              <a:t>B) 5</a:t>
            </a:r>
          </a:p>
          <a:p>
            <a:r>
              <a:rPr lang="en-US" dirty="0"/>
              <a:t>C) 6</a:t>
            </a:r>
          </a:p>
          <a:p>
            <a:r>
              <a:rPr lang="en-US" dirty="0"/>
              <a:t>D)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3</a:t>
            </a:fld>
            <a:endParaRPr lang="en-US"/>
          </a:p>
        </p:txBody>
      </p:sp>
    </p:spTree>
    <p:extLst>
      <p:ext uri="{BB962C8B-B14F-4D97-AF65-F5344CB8AC3E}">
        <p14:creationId xmlns:p14="http://schemas.microsoft.com/office/powerpoint/2010/main" val="26576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Who is/are called the father/father’s of the Internet?</a:t>
            </a:r>
          </a:p>
          <a:p>
            <a:r>
              <a:rPr lang="en-US" dirty="0"/>
              <a:t>A) Donald Davies and Leonard</a:t>
            </a:r>
          </a:p>
          <a:p>
            <a:r>
              <a:rPr lang="en-US" dirty="0"/>
              <a:t>B) Robert Metcalfe</a:t>
            </a:r>
          </a:p>
          <a:p>
            <a:r>
              <a:rPr lang="en-US" dirty="0"/>
              <a:t>C) Kahn and Cerf</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4</a:t>
            </a:fld>
            <a:endParaRPr lang="en-US"/>
          </a:p>
        </p:txBody>
      </p:sp>
    </p:spTree>
    <p:extLst>
      <p:ext uri="{BB962C8B-B14F-4D97-AF65-F5344CB8AC3E}">
        <p14:creationId xmlns:p14="http://schemas.microsoft.com/office/powerpoint/2010/main" val="259499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H/W Q2</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In which year Ethernet was invented?</a:t>
            </a:r>
          </a:p>
          <a:p>
            <a:r>
              <a:rPr lang="en-US" dirty="0"/>
              <a:t>A) 1962</a:t>
            </a:r>
          </a:p>
          <a:p>
            <a:r>
              <a:rPr lang="en-US" dirty="0"/>
              <a:t>B) 1955</a:t>
            </a:r>
          </a:p>
          <a:p>
            <a:r>
              <a:rPr lang="en-US" dirty="0"/>
              <a:t>C) 1980</a:t>
            </a:r>
          </a:p>
          <a:p>
            <a:r>
              <a:rPr lang="en-US" dirty="0"/>
              <a:t>D) 1973</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5</a:t>
            </a:fld>
            <a:endParaRPr lang="en-US"/>
          </a:p>
        </p:txBody>
      </p:sp>
    </p:spTree>
    <p:extLst>
      <p:ext uri="{BB962C8B-B14F-4D97-AF65-F5344CB8AC3E}">
        <p14:creationId xmlns:p14="http://schemas.microsoft.com/office/powerpoint/2010/main" val="277865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Computer Network: </a:t>
            </a:r>
            <a:r>
              <a:rPr lang="en-US" altLang="en-US" dirty="0"/>
              <a:t>It is a collection of autonomous computers interconnected by a single technology.</a:t>
            </a:r>
          </a:p>
          <a:p>
            <a:r>
              <a:rPr lang="en-US" altLang="en-US" dirty="0"/>
              <a:t>Two computers are said to be interconnected if they are able to exchange information .</a:t>
            </a:r>
          </a:p>
          <a:p>
            <a:r>
              <a:rPr lang="en-US" altLang="en-US" dirty="0"/>
              <a:t>The connection can be via any media(wired/wireless)</a:t>
            </a:r>
          </a:p>
          <a:p>
            <a:r>
              <a:rPr lang="en-US" altLang="en-US" dirty="0"/>
              <a:t>Networks come in many sizes, shapes and forms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6</a:t>
            </a:fld>
            <a:endParaRPr lang="en-US"/>
          </a:p>
        </p:txBody>
      </p:sp>
    </p:spTree>
    <p:extLst>
      <p:ext uri="{BB962C8B-B14F-4D97-AF65-F5344CB8AC3E}">
        <p14:creationId xmlns:p14="http://schemas.microsoft.com/office/powerpoint/2010/main" val="128994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anose="05000000000000000000" pitchFamily="2" charset="2"/>
              <a:buChar char="§"/>
            </a:pPr>
            <a:r>
              <a:rPr lang="en-US" dirty="0"/>
              <a:t>Communication is almost as important to us as our reliance on air, water, food, and shelter.</a:t>
            </a:r>
          </a:p>
          <a:p>
            <a:pPr>
              <a:buFont typeface="Wingdings" panose="05000000000000000000" pitchFamily="2" charset="2"/>
              <a:buChar char="§"/>
            </a:pPr>
            <a:r>
              <a:rPr lang="en-US" dirty="0"/>
              <a:t>Methods that we use to communicate are constantly changing and evolving</a:t>
            </a:r>
          </a:p>
          <a:p>
            <a:pPr>
              <a:buFont typeface="Wingdings" panose="05000000000000000000" pitchFamily="2" charset="2"/>
              <a:buChar char="§"/>
            </a:pPr>
            <a:r>
              <a:rPr lang="en-US" dirty="0"/>
              <a:t>Breakthroughs in technology have significantly extended the reach of our communications</a:t>
            </a:r>
          </a:p>
          <a:p>
            <a:pPr>
              <a:buFont typeface="Wingdings" panose="05000000000000000000" pitchFamily="2" charset="2"/>
              <a:buChar char="§"/>
            </a:pPr>
            <a:r>
              <a:rPr lang="en-US" dirty="0"/>
              <a:t>Each new development has improved and enhanced our ability to connect and communicate with others.</a:t>
            </a:r>
          </a:p>
          <a:p>
            <a:pPr>
              <a:buFont typeface="Wingdings" panose="05000000000000000000" pitchFamily="2" charset="2"/>
              <a:buChar char="§"/>
            </a:pPr>
            <a:r>
              <a:rPr lang="en-US" dirty="0"/>
              <a:t>One cannot even imagine a life without Internet today</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7</a:t>
            </a:fld>
            <a:endParaRPr lang="en-US"/>
          </a:p>
        </p:txBody>
      </p:sp>
    </p:spTree>
    <p:extLst>
      <p:ext uri="{BB962C8B-B14F-4D97-AF65-F5344CB8AC3E}">
        <p14:creationId xmlns:p14="http://schemas.microsoft.com/office/powerpoint/2010/main" val="402192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r>
              <a:rPr lang="en-US" dirty="0"/>
              <a:t>On daily basis,</a:t>
            </a:r>
          </a:p>
          <a:p>
            <a:r>
              <a:rPr lang="en-US" dirty="0"/>
              <a:t>Post and share your photographs, home videos, and experiences with friends or with the world</a:t>
            </a:r>
          </a:p>
          <a:p>
            <a:r>
              <a:rPr lang="en-US" dirty="0"/>
              <a:t>Communicate with friends, family, and peers using email, instant messaging, or video applications</a:t>
            </a:r>
          </a:p>
          <a:p>
            <a:r>
              <a:rPr lang="en-US" dirty="0"/>
              <a:t>Watch videos, movies, or television episodes on demand</a:t>
            </a:r>
          </a:p>
          <a:p>
            <a:r>
              <a:rPr lang="en-US" dirty="0"/>
              <a:t>Play online games with friends</a:t>
            </a:r>
          </a:p>
          <a:p>
            <a:r>
              <a:rPr lang="en-US" dirty="0"/>
              <a:t>check weather conditions</a:t>
            </a:r>
          </a:p>
          <a:p>
            <a:r>
              <a:rPr lang="en-US" dirty="0"/>
              <a:t>Find the least congested route to your destination </a:t>
            </a:r>
          </a:p>
          <a:p>
            <a:r>
              <a:rPr lang="en-US" dirty="0"/>
              <a:t>Check your bank balance and pay bills electronically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5EDE6C07-4D23-4B5F-A2CA-6DC542D0D4A5}" type="slidenum">
              <a:rPr lang="en-US" smtClean="0"/>
              <a:t>8</a:t>
            </a:fld>
            <a:endParaRPr lang="en-US"/>
          </a:p>
        </p:txBody>
      </p:sp>
    </p:spTree>
    <p:extLst>
      <p:ext uri="{BB962C8B-B14F-4D97-AF65-F5344CB8AC3E}">
        <p14:creationId xmlns:p14="http://schemas.microsoft.com/office/powerpoint/2010/main" val="19925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Communicating in a network centric world</a:t>
            </a:r>
          </a:p>
        </p:txBody>
      </p:sp>
      <p:sp>
        <p:nvSpPr>
          <p:cNvPr id="3" name="Content Placeholder 2"/>
          <p:cNvSpPr>
            <a:spLocks noGrp="1"/>
          </p:cNvSpPr>
          <p:nvPr>
            <p:ph idx="1"/>
          </p:nvPr>
        </p:nvSpPr>
        <p:spPr>
          <a:xfrm>
            <a:off x="457200" y="1219200"/>
            <a:ext cx="8229600" cy="51816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600" dirty="0"/>
          </a:p>
          <a:p>
            <a:endParaRPr lang="en-US" sz="2600" dirty="0"/>
          </a:p>
          <a:p>
            <a:endParaRPr lang="en-US" sz="2400" dirty="0"/>
          </a:p>
          <a:p>
            <a:endParaRPr lang="en-US" sz="2400" dirty="0"/>
          </a:p>
        </p:txBody>
      </p:sp>
      <p:pic>
        <p:nvPicPr>
          <p:cNvPr id="1026" name="Picture 2" descr="Fig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739316"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EDE6C07-4D23-4B5F-A2CA-6DC542D0D4A5}" type="slidenum">
              <a:rPr lang="en-US" smtClean="0"/>
              <a:t>9</a:t>
            </a:fld>
            <a:endParaRPr lang="en-US"/>
          </a:p>
        </p:txBody>
      </p:sp>
    </p:spTree>
    <p:extLst>
      <p:ext uri="{BB962C8B-B14F-4D97-AF65-F5344CB8AC3E}">
        <p14:creationId xmlns:p14="http://schemas.microsoft.com/office/powerpoint/2010/main" val="326556295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4" ma:contentTypeDescription="Create a new document." ma:contentTypeScope="" ma:versionID="6a41835bc6f7998a6b4f2faf98ec8320">
  <xsd:schema xmlns:xsd="http://www.w3.org/2001/XMLSchema" xmlns:xs="http://www.w3.org/2001/XMLSchema" xmlns:p="http://schemas.microsoft.com/office/2006/metadata/properties" xmlns:ns2="28a4c2e2-19fe-42a5-bd58-72eddb65ae70" targetNamespace="http://schemas.microsoft.com/office/2006/metadata/properties" ma:root="true" ma:fieldsID="abd4bdcc59b801f31b6645040cd17fc6"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120FD-26CE-42A9-A979-EFA0B4E90E9B}"/>
</file>

<file path=customXml/itemProps2.xml><?xml version="1.0" encoding="utf-8"?>
<ds:datastoreItem xmlns:ds="http://schemas.openxmlformats.org/officeDocument/2006/customXml" ds:itemID="{16C1C623-33DB-46C1-B231-25B251A1F46D}"/>
</file>

<file path=customXml/itemProps3.xml><?xml version="1.0" encoding="utf-8"?>
<ds:datastoreItem xmlns:ds="http://schemas.openxmlformats.org/officeDocument/2006/customXml" ds:itemID="{DDA2B177-8CA2-44D1-A8FE-067570CC3E6F}"/>
</file>

<file path=docProps/app.xml><?xml version="1.0" encoding="utf-8"?>
<Properties xmlns="http://schemas.openxmlformats.org/officeDocument/2006/extended-properties" xmlns:vt="http://schemas.openxmlformats.org/officeDocument/2006/docPropsVTypes">
  <Template>TM03457491[[fn=Metropolitan]]</Template>
  <TotalTime>423</TotalTime>
  <Words>1488</Words>
  <Application>Microsoft Office PowerPoint</Application>
  <PresentationFormat>On-screen Show (4:3)</PresentationFormat>
  <Paragraphs>590</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Metropolitan</vt:lpstr>
      <vt:lpstr>Computer Networks: Unit 1</vt:lpstr>
      <vt:lpstr>Contents</vt:lpstr>
      <vt:lpstr>H/W Q1</vt:lpstr>
      <vt:lpstr>H/W Q2</vt:lpstr>
      <vt:lpstr>H/W Q2</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Communicating in a network centric world</vt:lpstr>
      <vt:lpstr>Network as a platform</vt:lpstr>
      <vt:lpstr>Network as platform</vt:lpstr>
      <vt:lpstr>Network as platform</vt:lpstr>
      <vt:lpstr>Components of network</vt:lpstr>
      <vt:lpstr>Components of network</vt:lpstr>
      <vt:lpstr>Topology </vt:lpstr>
      <vt:lpstr>BUS Topology</vt:lpstr>
      <vt:lpstr>RING Topology</vt:lpstr>
      <vt:lpstr>RING Topology</vt:lpstr>
      <vt:lpstr>Star  Topology</vt:lpstr>
      <vt:lpstr>Components of network</vt:lpstr>
      <vt:lpstr>Types of Network</vt:lpstr>
      <vt:lpstr>Types of Network: LAN</vt:lpstr>
      <vt:lpstr>Types of Network: MAN</vt:lpstr>
      <vt:lpstr>Types of Network: WAN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admin</cp:lastModifiedBy>
  <cp:revision>39</cp:revision>
  <dcterms:created xsi:type="dcterms:W3CDTF">2020-06-05T10:51:14Z</dcterms:created>
  <dcterms:modified xsi:type="dcterms:W3CDTF">2020-07-07T04:26:28Z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