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4"/>
  </p:sldMasterIdLst>
  <p:notesMasterIdLst>
    <p:notesMasterId r:id="rId53"/>
  </p:notesMasterIdLst>
  <p:handoutMasterIdLst>
    <p:handoutMasterId r:id="rId54"/>
  </p:handoutMasterIdLst>
  <p:sldIdLst>
    <p:sldId id="256" r:id="rId5"/>
    <p:sldId id="257" r:id="rId6"/>
    <p:sldId id="259" r:id="rId7"/>
    <p:sldId id="272" r:id="rId8"/>
    <p:sldId id="273" r:id="rId9"/>
    <p:sldId id="274" r:id="rId10"/>
    <p:sldId id="275" r:id="rId11"/>
    <p:sldId id="258" r:id="rId12"/>
    <p:sldId id="276" r:id="rId13"/>
    <p:sldId id="268" r:id="rId14"/>
    <p:sldId id="260" r:id="rId15"/>
    <p:sldId id="261" r:id="rId16"/>
    <p:sldId id="262" r:id="rId17"/>
    <p:sldId id="278" r:id="rId18"/>
    <p:sldId id="279" r:id="rId19"/>
    <p:sldId id="280" r:id="rId20"/>
    <p:sldId id="269" r:id="rId21"/>
    <p:sldId id="281" r:id="rId22"/>
    <p:sldId id="265" r:id="rId23"/>
    <p:sldId id="266" r:id="rId24"/>
    <p:sldId id="267" r:id="rId25"/>
    <p:sldId id="27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7" r:id="rId51"/>
    <p:sldId id="306" r:id="rId5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CF4EA"/>
    <a:srgbClr val="F95AB7"/>
    <a:srgbClr val="F39FD1"/>
    <a:srgbClr val="FAE6F1"/>
    <a:srgbClr val="811754"/>
    <a:srgbClr val="DC3A97"/>
    <a:srgbClr val="FCE8F4"/>
    <a:srgbClr val="E77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8DC02-B916-472F-A36C-41308F52161C}" v="1" dt="2020-08-03T12:56:59.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0929"/>
  </p:normalViewPr>
  <p:slideViewPr>
    <p:cSldViewPr>
      <p:cViewPr varScale="1">
        <p:scale>
          <a:sx n="63" d="100"/>
          <a:sy n="63" d="100"/>
        </p:scale>
        <p:origin x="1920" y="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 VERMA" userId="S::raghav.verma@svkmmumbai.onmicrosoft.com::298c704a-d510-4957-809d-90f27d1a4b0f" providerId="AD" clId="Web-{EB68DC02-B916-472F-A36C-41308F52161C}"/>
    <pc:docChg chg="sldOrd">
      <pc:chgData name="RAGHAV VERMA" userId="S::raghav.verma@svkmmumbai.onmicrosoft.com::298c704a-d510-4957-809d-90f27d1a4b0f" providerId="AD" clId="Web-{EB68DC02-B916-472F-A36C-41308F52161C}" dt="2020-08-03T12:56:59.330" v="0"/>
      <pc:docMkLst>
        <pc:docMk/>
      </pc:docMkLst>
      <pc:sldChg chg="ord">
        <pc:chgData name="RAGHAV VERMA" userId="S::raghav.verma@svkmmumbai.onmicrosoft.com::298c704a-d510-4957-809d-90f27d1a4b0f" providerId="AD" clId="Web-{EB68DC02-B916-472F-A36C-41308F52161C}" dt="2020-08-03T12:56:59.330" v="0"/>
        <pc:sldMkLst>
          <pc:docMk/>
          <pc:sldMk cId="536163837"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391275" y="8750300"/>
            <a:ext cx="396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fld id="{459FBF41-53C0-4871-A071-58ABB3AE54E4}" type="slidenum">
              <a:rPr lang="en-US" altLang="en-US" sz="1400"/>
              <a:pPr algn="r"/>
              <a:t>‹#›</a:t>
            </a:fld>
            <a:endParaRPr lang="en-US" altLang="en-US" sz="14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noProof="0"/>
              <a:t>Click to edit Master notes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6" name="Rectangle 4"/>
          <p:cNvSpPr>
            <a:spLocks noChangeArrowheads="1"/>
          </p:cNvSpPr>
          <p:nvPr/>
        </p:nvSpPr>
        <p:spPr bwMode="auto">
          <a:xfrm>
            <a:off x="6391275" y="8750300"/>
            <a:ext cx="396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fld id="{8A963F86-9DFC-4795-B257-298803228F1B}" type="slidenum">
              <a:rPr lang="en-US" altLang="en-US" sz="1400"/>
              <a:pPr algn="r"/>
              <a:t>‹#›</a:t>
            </a:fld>
            <a:endParaRPr lang="en-US" altLang="en-US" sz="140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6A8207B2-B0FB-42C1-BC73-96DFFCBE017D}" type="slidenum">
              <a:rPr lang="en-US" altLang="en-US" sz="1200"/>
              <a:pPr/>
              <a:t>4</a:t>
            </a:fld>
            <a:endParaRPr lang="en-US" altLang="en-US" sz="1200"/>
          </a:p>
        </p:txBody>
      </p:sp>
    </p:spTree>
    <p:extLst>
      <p:ext uri="{BB962C8B-B14F-4D97-AF65-F5344CB8AC3E}">
        <p14:creationId xmlns:p14="http://schemas.microsoft.com/office/powerpoint/2010/main" val="361483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E77D4CB1-946F-4B01-89E1-BB4835F30596}" type="slidenum">
              <a:rPr lang="en-US" altLang="en-US" sz="1200"/>
              <a:pPr/>
              <a:t>18</a:t>
            </a:fld>
            <a:endParaRPr lang="en-US" altLang="en-US" sz="1200"/>
          </a:p>
        </p:txBody>
      </p:sp>
    </p:spTree>
    <p:extLst>
      <p:ext uri="{BB962C8B-B14F-4D97-AF65-F5344CB8AC3E}">
        <p14:creationId xmlns:p14="http://schemas.microsoft.com/office/powerpoint/2010/main" val="747179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155CCC68-7601-40E5-A54F-BD886F5F0F7A}" type="slidenum">
              <a:rPr lang="en-US" altLang="en-US" sz="1200"/>
              <a:pPr/>
              <a:t>23</a:t>
            </a:fld>
            <a:endParaRPr lang="en-US" altLang="en-US" sz="1200"/>
          </a:p>
        </p:txBody>
      </p:sp>
    </p:spTree>
    <p:extLst>
      <p:ext uri="{BB962C8B-B14F-4D97-AF65-F5344CB8AC3E}">
        <p14:creationId xmlns:p14="http://schemas.microsoft.com/office/powerpoint/2010/main" val="20267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F8F98879-C778-40D1-BAA8-9E04FCE07AC8}" type="slidenum">
              <a:rPr lang="en-US" altLang="en-US" sz="1200"/>
              <a:pPr/>
              <a:t>24</a:t>
            </a:fld>
            <a:endParaRPr lang="en-US" altLang="en-US" sz="1200"/>
          </a:p>
        </p:txBody>
      </p:sp>
    </p:spTree>
    <p:extLst>
      <p:ext uri="{BB962C8B-B14F-4D97-AF65-F5344CB8AC3E}">
        <p14:creationId xmlns:p14="http://schemas.microsoft.com/office/powerpoint/2010/main" val="1211906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3CD40C74-76BB-4E2A-9B18-C44F02E5EA9D}" type="slidenum">
              <a:rPr lang="en-US" altLang="en-US" sz="1200"/>
              <a:pPr/>
              <a:t>25</a:t>
            </a:fld>
            <a:endParaRPr lang="en-US" altLang="en-US" sz="1200"/>
          </a:p>
        </p:txBody>
      </p:sp>
    </p:spTree>
    <p:extLst>
      <p:ext uri="{BB962C8B-B14F-4D97-AF65-F5344CB8AC3E}">
        <p14:creationId xmlns:p14="http://schemas.microsoft.com/office/powerpoint/2010/main" val="2228095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B323B2DF-4D26-4FBE-BE6D-571A27FED0FA}" type="slidenum">
              <a:rPr lang="en-US" altLang="en-US" sz="1200"/>
              <a:pPr/>
              <a:t>26</a:t>
            </a:fld>
            <a:endParaRPr lang="en-US" altLang="en-US" sz="1200"/>
          </a:p>
        </p:txBody>
      </p:sp>
    </p:spTree>
    <p:extLst>
      <p:ext uri="{BB962C8B-B14F-4D97-AF65-F5344CB8AC3E}">
        <p14:creationId xmlns:p14="http://schemas.microsoft.com/office/powerpoint/2010/main" val="3857753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A609FDA0-1ECB-4B24-AC6C-DB3AD9B20212}" type="slidenum">
              <a:rPr lang="en-US" altLang="en-US" sz="1200"/>
              <a:pPr/>
              <a:t>27</a:t>
            </a:fld>
            <a:endParaRPr lang="en-US" altLang="en-US" sz="1200"/>
          </a:p>
        </p:txBody>
      </p:sp>
    </p:spTree>
    <p:extLst>
      <p:ext uri="{BB962C8B-B14F-4D97-AF65-F5344CB8AC3E}">
        <p14:creationId xmlns:p14="http://schemas.microsoft.com/office/powerpoint/2010/main" val="2998650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A95EE12B-61B8-45E1-8CE4-26B58123EE0C}" type="slidenum">
              <a:rPr lang="en-US" altLang="en-US" sz="1200"/>
              <a:pPr/>
              <a:t>28</a:t>
            </a:fld>
            <a:endParaRPr lang="en-US" altLang="en-US" sz="1200"/>
          </a:p>
        </p:txBody>
      </p:sp>
    </p:spTree>
    <p:extLst>
      <p:ext uri="{BB962C8B-B14F-4D97-AF65-F5344CB8AC3E}">
        <p14:creationId xmlns:p14="http://schemas.microsoft.com/office/powerpoint/2010/main" val="3411226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C271E5D9-0F3F-4DC3-9EB6-6E135DFB563B}" type="slidenum">
              <a:rPr lang="en-US" altLang="en-US" sz="1200"/>
              <a:pPr/>
              <a:t>29</a:t>
            </a:fld>
            <a:endParaRPr lang="en-US" altLang="en-US" sz="1200"/>
          </a:p>
        </p:txBody>
      </p:sp>
    </p:spTree>
    <p:extLst>
      <p:ext uri="{BB962C8B-B14F-4D97-AF65-F5344CB8AC3E}">
        <p14:creationId xmlns:p14="http://schemas.microsoft.com/office/powerpoint/2010/main" val="412010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982A2C9B-87FE-44A5-98BC-AD5E6F857D4F}" type="slidenum">
              <a:rPr lang="en-US" altLang="en-US" sz="1200"/>
              <a:pPr/>
              <a:t>30</a:t>
            </a:fld>
            <a:endParaRPr lang="en-US" altLang="en-US" sz="1200"/>
          </a:p>
        </p:txBody>
      </p:sp>
    </p:spTree>
    <p:extLst>
      <p:ext uri="{BB962C8B-B14F-4D97-AF65-F5344CB8AC3E}">
        <p14:creationId xmlns:p14="http://schemas.microsoft.com/office/powerpoint/2010/main" val="49269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3E9B4DA1-7D1D-4746-AEF7-68A39D53B58D}" type="slidenum">
              <a:rPr lang="en-US" altLang="en-US" sz="1200"/>
              <a:pPr/>
              <a:t>31</a:t>
            </a:fld>
            <a:endParaRPr lang="en-US" altLang="en-US" sz="1200"/>
          </a:p>
        </p:txBody>
      </p:sp>
    </p:spTree>
    <p:extLst>
      <p:ext uri="{BB962C8B-B14F-4D97-AF65-F5344CB8AC3E}">
        <p14:creationId xmlns:p14="http://schemas.microsoft.com/office/powerpoint/2010/main" val="348983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592BE36C-F816-43BE-B871-8B68A928E650}" type="slidenum">
              <a:rPr lang="en-US" altLang="en-US" sz="1200"/>
              <a:pPr/>
              <a:t>5</a:t>
            </a:fld>
            <a:endParaRPr lang="en-US" altLang="en-US" sz="1200"/>
          </a:p>
        </p:txBody>
      </p:sp>
    </p:spTree>
    <p:extLst>
      <p:ext uri="{BB962C8B-B14F-4D97-AF65-F5344CB8AC3E}">
        <p14:creationId xmlns:p14="http://schemas.microsoft.com/office/powerpoint/2010/main" val="1941368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AA295834-25DF-4CE5-A673-E37446D9C503}" type="slidenum">
              <a:rPr lang="en-US" altLang="en-US" sz="1200"/>
              <a:pPr/>
              <a:t>32</a:t>
            </a:fld>
            <a:endParaRPr lang="en-US" altLang="en-US" sz="1200"/>
          </a:p>
        </p:txBody>
      </p:sp>
    </p:spTree>
    <p:extLst>
      <p:ext uri="{BB962C8B-B14F-4D97-AF65-F5344CB8AC3E}">
        <p14:creationId xmlns:p14="http://schemas.microsoft.com/office/powerpoint/2010/main" val="208196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1AC158C5-351D-47F2-AEFB-1D162DF21156}" type="slidenum">
              <a:rPr lang="en-US" altLang="en-US" sz="1200"/>
              <a:pPr/>
              <a:t>33</a:t>
            </a:fld>
            <a:endParaRPr lang="en-US" altLang="en-US" sz="1200"/>
          </a:p>
        </p:txBody>
      </p:sp>
    </p:spTree>
    <p:extLst>
      <p:ext uri="{BB962C8B-B14F-4D97-AF65-F5344CB8AC3E}">
        <p14:creationId xmlns:p14="http://schemas.microsoft.com/office/powerpoint/2010/main" val="2916328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85FA8D54-ECF9-40C5-8144-62186C0919F2}" type="slidenum">
              <a:rPr lang="en-US" altLang="en-US" sz="1200"/>
              <a:pPr/>
              <a:t>34</a:t>
            </a:fld>
            <a:endParaRPr lang="en-US" altLang="en-US" sz="1200"/>
          </a:p>
        </p:txBody>
      </p:sp>
    </p:spTree>
    <p:extLst>
      <p:ext uri="{BB962C8B-B14F-4D97-AF65-F5344CB8AC3E}">
        <p14:creationId xmlns:p14="http://schemas.microsoft.com/office/powerpoint/2010/main" val="3877599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3FE7EC6F-65A4-4A65-985C-1758CF98A18E}" type="slidenum">
              <a:rPr lang="en-US" altLang="en-US" sz="1200"/>
              <a:pPr/>
              <a:t>35</a:t>
            </a:fld>
            <a:endParaRPr lang="en-US" altLang="en-US" sz="1200"/>
          </a:p>
        </p:txBody>
      </p:sp>
    </p:spTree>
    <p:extLst>
      <p:ext uri="{BB962C8B-B14F-4D97-AF65-F5344CB8AC3E}">
        <p14:creationId xmlns:p14="http://schemas.microsoft.com/office/powerpoint/2010/main" val="2155008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81E75A9C-8203-45DC-BC43-206EEAE52CCF}" type="slidenum">
              <a:rPr lang="en-US" altLang="en-US" sz="1200"/>
              <a:pPr/>
              <a:t>36</a:t>
            </a:fld>
            <a:endParaRPr lang="en-US" altLang="en-US" sz="1200"/>
          </a:p>
        </p:txBody>
      </p:sp>
    </p:spTree>
    <p:extLst>
      <p:ext uri="{BB962C8B-B14F-4D97-AF65-F5344CB8AC3E}">
        <p14:creationId xmlns:p14="http://schemas.microsoft.com/office/powerpoint/2010/main" val="2340960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EA653C46-1DC4-4654-9F4B-CC5B0FF42C96}" type="slidenum">
              <a:rPr lang="en-US" altLang="en-US" sz="1200"/>
              <a:pPr/>
              <a:t>37</a:t>
            </a:fld>
            <a:endParaRPr lang="en-US" altLang="en-US" sz="1200"/>
          </a:p>
        </p:txBody>
      </p:sp>
    </p:spTree>
    <p:extLst>
      <p:ext uri="{BB962C8B-B14F-4D97-AF65-F5344CB8AC3E}">
        <p14:creationId xmlns:p14="http://schemas.microsoft.com/office/powerpoint/2010/main" val="3132188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025A0635-12F1-4142-A733-C3C18850274E}" type="slidenum">
              <a:rPr lang="en-US" altLang="en-US" sz="1200"/>
              <a:pPr/>
              <a:t>38</a:t>
            </a:fld>
            <a:endParaRPr lang="en-US" altLang="en-US" sz="1200"/>
          </a:p>
        </p:txBody>
      </p:sp>
    </p:spTree>
    <p:extLst>
      <p:ext uri="{BB962C8B-B14F-4D97-AF65-F5344CB8AC3E}">
        <p14:creationId xmlns:p14="http://schemas.microsoft.com/office/powerpoint/2010/main" val="3508206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72A85695-423E-49BD-A2B0-35A203BCF13B}" type="slidenum">
              <a:rPr lang="en-US" altLang="en-US" sz="1200"/>
              <a:pPr/>
              <a:t>39</a:t>
            </a:fld>
            <a:endParaRPr lang="en-US" altLang="en-US" sz="1200"/>
          </a:p>
        </p:txBody>
      </p:sp>
    </p:spTree>
    <p:extLst>
      <p:ext uri="{BB962C8B-B14F-4D97-AF65-F5344CB8AC3E}">
        <p14:creationId xmlns:p14="http://schemas.microsoft.com/office/powerpoint/2010/main" val="478787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467178C7-8BA7-4E35-9DC7-66D35D543F1A}" type="slidenum">
              <a:rPr lang="en-US" altLang="en-US" sz="1200"/>
              <a:pPr/>
              <a:t>40</a:t>
            </a:fld>
            <a:endParaRPr lang="en-US" altLang="en-US" sz="1200"/>
          </a:p>
        </p:txBody>
      </p:sp>
    </p:spTree>
    <p:extLst>
      <p:ext uri="{BB962C8B-B14F-4D97-AF65-F5344CB8AC3E}">
        <p14:creationId xmlns:p14="http://schemas.microsoft.com/office/powerpoint/2010/main" val="3393011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83E5B224-18C0-45E6-BDC8-F794F2328FB8}" type="slidenum">
              <a:rPr lang="en-US" altLang="en-US" sz="1200"/>
              <a:pPr/>
              <a:t>41</a:t>
            </a:fld>
            <a:endParaRPr lang="en-US" altLang="en-US" sz="1200"/>
          </a:p>
        </p:txBody>
      </p:sp>
    </p:spTree>
    <p:extLst>
      <p:ext uri="{BB962C8B-B14F-4D97-AF65-F5344CB8AC3E}">
        <p14:creationId xmlns:p14="http://schemas.microsoft.com/office/powerpoint/2010/main" val="189697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4476EA24-C2F2-4BAC-83C9-09E2C88DDBD2}" type="slidenum">
              <a:rPr lang="en-US" altLang="en-US" sz="1200"/>
              <a:pPr/>
              <a:t>6</a:t>
            </a:fld>
            <a:endParaRPr lang="en-US" altLang="en-US" sz="1200"/>
          </a:p>
        </p:txBody>
      </p:sp>
    </p:spTree>
    <p:extLst>
      <p:ext uri="{BB962C8B-B14F-4D97-AF65-F5344CB8AC3E}">
        <p14:creationId xmlns:p14="http://schemas.microsoft.com/office/powerpoint/2010/main" val="283158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0F7B5EA3-04F7-4A8A-82F6-1C8F9F208FCE}" type="slidenum">
              <a:rPr lang="en-US" altLang="en-US" sz="1200"/>
              <a:pPr/>
              <a:t>42</a:t>
            </a:fld>
            <a:endParaRPr lang="en-US" altLang="en-US" sz="1200"/>
          </a:p>
        </p:txBody>
      </p:sp>
    </p:spTree>
    <p:extLst>
      <p:ext uri="{BB962C8B-B14F-4D97-AF65-F5344CB8AC3E}">
        <p14:creationId xmlns:p14="http://schemas.microsoft.com/office/powerpoint/2010/main" val="1812419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ECBBD148-3BAF-485E-B813-D9388F6A03EA}" type="slidenum">
              <a:rPr lang="en-US" altLang="en-US" sz="1200"/>
              <a:pPr/>
              <a:t>43</a:t>
            </a:fld>
            <a:endParaRPr lang="en-US" altLang="en-US" sz="1200"/>
          </a:p>
        </p:txBody>
      </p:sp>
    </p:spTree>
    <p:extLst>
      <p:ext uri="{BB962C8B-B14F-4D97-AF65-F5344CB8AC3E}">
        <p14:creationId xmlns:p14="http://schemas.microsoft.com/office/powerpoint/2010/main" val="2463647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9A9F4714-41E4-485B-B1A8-4F7196BBE4C0}" type="slidenum">
              <a:rPr lang="en-US" altLang="en-US" sz="1200"/>
              <a:pPr/>
              <a:t>44</a:t>
            </a:fld>
            <a:endParaRPr lang="en-US" altLang="en-US" sz="1200"/>
          </a:p>
        </p:txBody>
      </p:sp>
    </p:spTree>
    <p:extLst>
      <p:ext uri="{BB962C8B-B14F-4D97-AF65-F5344CB8AC3E}">
        <p14:creationId xmlns:p14="http://schemas.microsoft.com/office/powerpoint/2010/main" val="2149991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C18A2954-C977-4AA4-BA3B-FAB8931D49CE}" type="slidenum">
              <a:rPr lang="en-US" altLang="en-US" sz="1200"/>
              <a:pPr/>
              <a:t>45</a:t>
            </a:fld>
            <a:endParaRPr lang="en-US" altLang="en-US" sz="1200"/>
          </a:p>
        </p:txBody>
      </p:sp>
    </p:spTree>
    <p:extLst>
      <p:ext uri="{BB962C8B-B14F-4D97-AF65-F5344CB8AC3E}">
        <p14:creationId xmlns:p14="http://schemas.microsoft.com/office/powerpoint/2010/main" val="192985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9B22FC52-2209-4AFF-A008-0605504B6001}" type="slidenum">
              <a:rPr lang="en-US" altLang="en-US" sz="1200"/>
              <a:pPr/>
              <a:t>46</a:t>
            </a:fld>
            <a:endParaRPr lang="en-US" altLang="en-US" sz="1200"/>
          </a:p>
        </p:txBody>
      </p:sp>
    </p:spTree>
    <p:extLst>
      <p:ext uri="{BB962C8B-B14F-4D97-AF65-F5344CB8AC3E}">
        <p14:creationId xmlns:p14="http://schemas.microsoft.com/office/powerpoint/2010/main" val="3460626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2B8FAFD4-FC24-4551-A05D-7E2A9B255ECB}" type="slidenum">
              <a:rPr lang="en-US" altLang="en-US" sz="1200"/>
              <a:pPr/>
              <a:t>48</a:t>
            </a:fld>
            <a:endParaRPr lang="en-US" altLang="en-US" sz="1200"/>
          </a:p>
        </p:txBody>
      </p:sp>
    </p:spTree>
    <p:extLst>
      <p:ext uri="{BB962C8B-B14F-4D97-AF65-F5344CB8AC3E}">
        <p14:creationId xmlns:p14="http://schemas.microsoft.com/office/powerpoint/2010/main" val="242034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F1E0832E-CF5D-471A-A224-FA59C08EB037}" type="slidenum">
              <a:rPr lang="en-US" altLang="en-US" sz="1200"/>
              <a:pPr/>
              <a:t>47</a:t>
            </a:fld>
            <a:endParaRPr lang="en-US" altLang="en-US" sz="1200"/>
          </a:p>
        </p:txBody>
      </p:sp>
    </p:spTree>
    <p:extLst>
      <p:ext uri="{BB962C8B-B14F-4D97-AF65-F5344CB8AC3E}">
        <p14:creationId xmlns:p14="http://schemas.microsoft.com/office/powerpoint/2010/main" val="2400392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0C7B7B9A-654E-4F38-B874-49A9516234E1}" type="slidenum">
              <a:rPr lang="en-US" altLang="en-US" sz="1200"/>
              <a:pPr/>
              <a:t>7</a:t>
            </a:fld>
            <a:endParaRPr lang="en-US" altLang="en-US" sz="1200"/>
          </a:p>
        </p:txBody>
      </p:sp>
    </p:spTree>
    <p:extLst>
      <p:ext uri="{BB962C8B-B14F-4D97-AF65-F5344CB8AC3E}">
        <p14:creationId xmlns:p14="http://schemas.microsoft.com/office/powerpoint/2010/main" val="334837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p:spPr>
        <p:txBody>
          <a:bodyPr/>
          <a:lstStyle/>
          <a:p>
            <a:endParaRPr lang="en-US" altLang="en-US"/>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p:spPr>
        <p:txBody>
          <a:bodyPr/>
          <a:lstStyle/>
          <a:p>
            <a:endParaRPr lang="en-US" altLang="en-US"/>
          </a:p>
        </p:txBody>
      </p:sp>
      <p:sp>
        <p:nvSpPr>
          <p:cNvPr id="143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914CDDA1-D029-4783-8634-20B0C13612CB}" type="slidenum">
              <a:rPr lang="en-US" altLang="en-US" sz="1200"/>
              <a:pPr/>
              <a:t>14</a:t>
            </a:fld>
            <a:endParaRPr lang="en-US" altLang="en-US" sz="1200"/>
          </a:p>
        </p:txBody>
      </p:sp>
    </p:spTree>
    <p:extLst>
      <p:ext uri="{BB962C8B-B14F-4D97-AF65-F5344CB8AC3E}">
        <p14:creationId xmlns:p14="http://schemas.microsoft.com/office/powerpoint/2010/main" val="59804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9BEC3033-8EEB-45B2-A17E-E012FB334818}" type="slidenum">
              <a:rPr lang="en-US" altLang="en-US" sz="1200"/>
              <a:pPr/>
              <a:t>15</a:t>
            </a:fld>
            <a:endParaRPr lang="en-US" altLang="en-US" sz="1200"/>
          </a:p>
        </p:txBody>
      </p:sp>
    </p:spTree>
    <p:extLst>
      <p:ext uri="{BB962C8B-B14F-4D97-AF65-F5344CB8AC3E}">
        <p14:creationId xmlns:p14="http://schemas.microsoft.com/office/powerpoint/2010/main" val="212979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cs typeface="Arial" panose="020B0604020202020204" pitchFamily="34" charset="0"/>
              </a:defRPr>
            </a:lvl1pPr>
            <a:lvl2pPr marL="742950" indent="-285750" defTabSz="965200">
              <a:defRPr sz="2400">
                <a:solidFill>
                  <a:schemeClr val="tx1"/>
                </a:solidFill>
                <a:latin typeface="Arial" panose="020B0604020202020204" pitchFamily="34" charset="0"/>
                <a:cs typeface="Arial" panose="020B0604020202020204" pitchFamily="34" charset="0"/>
              </a:defRPr>
            </a:lvl2pPr>
            <a:lvl3pPr marL="1143000" indent="-228600" defTabSz="965200">
              <a:defRPr sz="2400">
                <a:solidFill>
                  <a:schemeClr val="tx1"/>
                </a:solidFill>
                <a:latin typeface="Arial" panose="020B0604020202020204" pitchFamily="34" charset="0"/>
                <a:cs typeface="Arial" panose="020B0604020202020204" pitchFamily="34" charset="0"/>
              </a:defRPr>
            </a:lvl3pPr>
            <a:lvl4pPr marL="1600200" indent="-228600" defTabSz="965200">
              <a:defRPr sz="2400">
                <a:solidFill>
                  <a:schemeClr val="tx1"/>
                </a:solidFill>
                <a:latin typeface="Arial" panose="020B0604020202020204" pitchFamily="34" charset="0"/>
                <a:cs typeface="Arial" panose="020B0604020202020204" pitchFamily="34" charset="0"/>
              </a:defRPr>
            </a:lvl4pPr>
            <a:lvl5pPr marL="2057400" indent="-228600" defTabSz="965200">
              <a:defRPr sz="24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0E5ADF20-1152-4E97-858A-99BFDB338700}" type="slidenum">
              <a:rPr lang="en-US" altLang="en-US" sz="1200"/>
              <a:pPr/>
              <a:t>16</a:t>
            </a:fld>
            <a:endParaRPr lang="en-US" altLang="en-US" sz="1200"/>
          </a:p>
        </p:txBody>
      </p:sp>
    </p:spTree>
    <p:extLst>
      <p:ext uri="{BB962C8B-B14F-4D97-AF65-F5344CB8AC3E}">
        <p14:creationId xmlns:p14="http://schemas.microsoft.com/office/powerpoint/2010/main" val="226435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FD72B44-1174-4990-B335-ABC21DAEB24F}" type="datetime1">
              <a:rPr lang="en-US"/>
              <a:pPr>
                <a:defRPr/>
              </a:pPr>
              <a:t>8/3/2020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61FA12-13D2-4500-A7CD-C2C7BFFA99FE}" type="slidenum">
              <a:rPr lang="en-US"/>
              <a:pPr>
                <a:defRPr/>
              </a:pPr>
              <a:t>‹#›</a:t>
            </a:fld>
            <a:endParaRPr lang="en-US"/>
          </a:p>
        </p:txBody>
      </p:sp>
    </p:spTree>
    <p:extLst>
      <p:ext uri="{BB962C8B-B14F-4D97-AF65-F5344CB8AC3E}">
        <p14:creationId xmlns:p14="http://schemas.microsoft.com/office/powerpoint/2010/main" val="1477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1C394A-BA32-4D00-A3C7-888B9BC0E3A3}" type="datetime1">
              <a:rPr lang="en-US"/>
              <a:pPr>
                <a:defRPr/>
              </a:pPr>
              <a:t>8/3/2020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C99E1E-0470-449F-8176-97BA86C7A101}" type="slidenum">
              <a:rPr lang="en-US"/>
              <a:pPr>
                <a:defRPr/>
              </a:pPr>
              <a:t>‹#›</a:t>
            </a:fld>
            <a:endParaRPr lang="en-US"/>
          </a:p>
        </p:txBody>
      </p:sp>
    </p:spTree>
    <p:extLst>
      <p:ext uri="{BB962C8B-B14F-4D97-AF65-F5344CB8AC3E}">
        <p14:creationId xmlns:p14="http://schemas.microsoft.com/office/powerpoint/2010/main" val="401828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80AFD1-E071-46E0-8A21-EFB695EB8668}" type="datetime1">
              <a:rPr lang="en-US"/>
              <a:pPr>
                <a:defRPr/>
              </a:pPr>
              <a:t>8/3/2020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B1432A-4AB1-43C9-A39D-C417A94F7A4B}" type="slidenum">
              <a:rPr lang="en-US"/>
              <a:pPr>
                <a:defRPr/>
              </a:pPr>
              <a:t>‹#›</a:t>
            </a:fld>
            <a:endParaRPr lang="en-US"/>
          </a:p>
        </p:txBody>
      </p:sp>
    </p:spTree>
    <p:extLst>
      <p:ext uri="{BB962C8B-B14F-4D97-AF65-F5344CB8AC3E}">
        <p14:creationId xmlns:p14="http://schemas.microsoft.com/office/powerpoint/2010/main" val="251462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48600" cy="1143000"/>
          </a:xfrm>
        </p:spPr>
        <p:txBody>
          <a:bodyPr/>
          <a:lstStyle/>
          <a:p>
            <a:r>
              <a:rPr lang="en-US"/>
              <a:t>Click to edit Master title style</a:t>
            </a:r>
          </a:p>
        </p:txBody>
      </p:sp>
      <p:sp>
        <p:nvSpPr>
          <p:cNvPr id="3" name="Chart Placeholder 2"/>
          <p:cNvSpPr>
            <a:spLocks noGrp="1"/>
          </p:cNvSpPr>
          <p:nvPr>
            <p:ph type="chart" idx="1"/>
          </p:nvPr>
        </p:nvSpPr>
        <p:spPr>
          <a:xfrm>
            <a:off x="609600" y="1981200"/>
            <a:ext cx="7848600" cy="4114800"/>
          </a:xfrm>
        </p:spPr>
        <p:txBody>
          <a:bodyPr rtlCol="0">
            <a:normAutofit/>
          </a:bodyPr>
          <a:lstStyle/>
          <a:p>
            <a:pPr lvl="0"/>
            <a:endParaRPr lang="en-US" noProof="0"/>
          </a:p>
        </p:txBody>
      </p:sp>
    </p:spTree>
    <p:extLst>
      <p:ext uri="{BB962C8B-B14F-4D97-AF65-F5344CB8AC3E}">
        <p14:creationId xmlns:p14="http://schemas.microsoft.com/office/powerpoint/2010/main" val="180017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3D54068-7F8E-49BB-9F2F-3437EA6EF37C}" type="datetime1">
              <a:rPr lang="en-US"/>
              <a:pPr>
                <a:defRPr/>
              </a:pPr>
              <a:t>8/3/2020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DA5546-3397-4A7A-9064-4F9A4EB6394B}" type="slidenum">
              <a:rPr lang="en-US"/>
              <a:pPr>
                <a:defRPr/>
              </a:pPr>
              <a:t>‹#›</a:t>
            </a:fld>
            <a:endParaRPr lang="en-US"/>
          </a:p>
        </p:txBody>
      </p:sp>
    </p:spTree>
    <p:extLst>
      <p:ext uri="{BB962C8B-B14F-4D97-AF65-F5344CB8AC3E}">
        <p14:creationId xmlns:p14="http://schemas.microsoft.com/office/powerpoint/2010/main" val="358544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20C6E4C8-663A-4970-9F7E-394A1DAF744F}" type="datetime1">
              <a:rPr lang="en-US"/>
              <a:pPr>
                <a:defRPr/>
              </a:pPr>
              <a:t>8/3/2020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E91A6D-E286-4ECC-B9C7-75484FDDDFA1}" type="slidenum">
              <a:rPr lang="en-US"/>
              <a:pPr>
                <a:defRPr/>
              </a:pPr>
              <a:t>‹#›</a:t>
            </a:fld>
            <a:endParaRPr lang="en-US"/>
          </a:p>
        </p:txBody>
      </p:sp>
    </p:spTree>
    <p:extLst>
      <p:ext uri="{BB962C8B-B14F-4D97-AF65-F5344CB8AC3E}">
        <p14:creationId xmlns:p14="http://schemas.microsoft.com/office/powerpoint/2010/main" val="2275910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8B81FED-2593-4166-90D1-048625BA54E9}" type="datetime1">
              <a:rPr lang="en-US"/>
              <a:pPr>
                <a:defRPr/>
              </a:pPr>
              <a:t>8/3/2020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CA456C-9401-4325-8BC9-9EFB6FF13ED6}" type="slidenum">
              <a:rPr lang="en-US"/>
              <a:pPr>
                <a:defRPr/>
              </a:pPr>
              <a:t>‹#›</a:t>
            </a:fld>
            <a:endParaRPr lang="en-US"/>
          </a:p>
        </p:txBody>
      </p:sp>
    </p:spTree>
    <p:extLst>
      <p:ext uri="{BB962C8B-B14F-4D97-AF65-F5344CB8AC3E}">
        <p14:creationId xmlns:p14="http://schemas.microsoft.com/office/powerpoint/2010/main" val="94292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DA8784F-288B-480D-85E6-31BB1F0D9BFD}" type="datetime1">
              <a:rPr lang="en-US"/>
              <a:pPr>
                <a:defRPr/>
              </a:pPr>
              <a:t>8/3/2020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A289FFF-04E5-446C-B7C7-545972F08F44}" type="slidenum">
              <a:rPr lang="en-US"/>
              <a:pPr>
                <a:defRPr/>
              </a:pPr>
              <a:t>‹#›</a:t>
            </a:fld>
            <a:endParaRPr lang="en-US"/>
          </a:p>
        </p:txBody>
      </p:sp>
    </p:spTree>
    <p:extLst>
      <p:ext uri="{BB962C8B-B14F-4D97-AF65-F5344CB8AC3E}">
        <p14:creationId xmlns:p14="http://schemas.microsoft.com/office/powerpoint/2010/main" val="4242114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B3A5762-0BB5-4F70-AC57-1F2BCC00E26E}" type="datetime1">
              <a:rPr lang="en-US"/>
              <a:pPr>
                <a:defRPr/>
              </a:pPr>
              <a:t>8/3/2020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D0B4F2F-B649-4CBB-AA30-091E00CA8EE6}" type="slidenum">
              <a:rPr lang="en-US"/>
              <a:pPr>
                <a:defRPr/>
              </a:pPr>
              <a:t>‹#›</a:t>
            </a:fld>
            <a:endParaRPr lang="en-US"/>
          </a:p>
        </p:txBody>
      </p:sp>
    </p:spTree>
    <p:extLst>
      <p:ext uri="{BB962C8B-B14F-4D97-AF65-F5344CB8AC3E}">
        <p14:creationId xmlns:p14="http://schemas.microsoft.com/office/powerpoint/2010/main" val="96133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22364E-601E-4503-8162-175A04786448}" type="datetime1">
              <a:rPr lang="en-US"/>
              <a:pPr>
                <a:defRPr/>
              </a:pPr>
              <a:t>8/3/2020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08D111-4940-49B6-B25C-FDA61B124442}" type="slidenum">
              <a:rPr lang="en-US"/>
              <a:pPr>
                <a:defRPr/>
              </a:pPr>
              <a:t>‹#›</a:t>
            </a:fld>
            <a:endParaRPr lang="en-US"/>
          </a:p>
        </p:txBody>
      </p:sp>
    </p:spTree>
    <p:extLst>
      <p:ext uri="{BB962C8B-B14F-4D97-AF65-F5344CB8AC3E}">
        <p14:creationId xmlns:p14="http://schemas.microsoft.com/office/powerpoint/2010/main" val="291859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EF404D3-E4A9-4F75-B006-ADA05CC50471}" type="datetime1">
              <a:rPr lang="en-US"/>
              <a:pPr>
                <a:defRPr/>
              </a:pPr>
              <a:t>8/3/2020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06ECCEC-AA4A-46B6-8C19-B60A787FC092}" type="slidenum">
              <a:rPr lang="en-US"/>
              <a:pPr>
                <a:defRPr/>
              </a:pPr>
              <a:t>‹#›</a:t>
            </a:fld>
            <a:endParaRPr lang="en-US"/>
          </a:p>
        </p:txBody>
      </p:sp>
    </p:spTree>
    <p:extLst>
      <p:ext uri="{BB962C8B-B14F-4D97-AF65-F5344CB8AC3E}">
        <p14:creationId xmlns:p14="http://schemas.microsoft.com/office/powerpoint/2010/main" val="367194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04B378A4-D460-4B85-938F-5B95AA8DD67E}" type="datetime1">
              <a:rPr lang="en-US"/>
              <a:pPr>
                <a:defRPr/>
              </a:pPr>
              <a:t>8/3/2020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EB4F27-C100-4E9A-BB7F-594DE95D7158}" type="slidenum">
              <a:rPr lang="en-US"/>
              <a:pPr>
                <a:defRPr/>
              </a:pPr>
              <a:t>‹#›</a:t>
            </a:fld>
            <a:endParaRPr lang="en-US"/>
          </a:p>
        </p:txBody>
      </p:sp>
    </p:spTree>
    <p:extLst>
      <p:ext uri="{BB962C8B-B14F-4D97-AF65-F5344CB8AC3E}">
        <p14:creationId xmlns:p14="http://schemas.microsoft.com/office/powerpoint/2010/main" val="2073876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043FE842-6881-4247-B98F-7B98D2058ECD}" type="datetime1">
              <a:rPr lang="en-US"/>
              <a:pPr>
                <a:defRPr/>
              </a:pPr>
              <a:t>8/3/2020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A2DF479A-FF74-4665-B4B9-5D3FCFF3083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4.wmf"/></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p:spPr>
        <p:txBody>
          <a:bodyPr/>
          <a:lstStyle/>
          <a:p>
            <a:r>
              <a:rPr lang="en-US" altLang="en-US" sz="5400"/>
              <a:t>Human Visual System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Image formation</a:t>
            </a:r>
          </a:p>
        </p:txBody>
      </p:sp>
      <p:sp>
        <p:nvSpPr>
          <p:cNvPr id="9219" name="Rectangle 3"/>
          <p:cNvSpPr>
            <a:spLocks noGrp="1" noChangeArrowheads="1"/>
          </p:cNvSpPr>
          <p:nvPr>
            <p:ph sz="half" idx="1"/>
          </p:nvPr>
        </p:nvSpPr>
        <p:spPr>
          <a:xfrm>
            <a:off x="609600" y="1981200"/>
            <a:ext cx="8001000" cy="2590800"/>
          </a:xfrm>
        </p:spPr>
        <p:txBody>
          <a:bodyPr/>
          <a:lstStyle/>
          <a:p>
            <a:r>
              <a:rPr lang="en-US" altLang="en-US" sz="2400"/>
              <a:t>Distance between center of lens and retina (focal length) vary between 14-17 mm. </a:t>
            </a:r>
          </a:p>
          <a:p>
            <a:r>
              <a:rPr lang="en-US" altLang="en-US" sz="2400"/>
              <a:t>When object is 3 m or more away, f = 17mm with lowest refractive power. </a:t>
            </a:r>
          </a:p>
          <a:p>
            <a:r>
              <a:rPr lang="en-US" altLang="en-US" sz="2400"/>
              <a:t>Image length h = 17(mm) x (15/100)</a:t>
            </a:r>
          </a:p>
        </p:txBody>
      </p:sp>
      <p:pic>
        <p:nvPicPr>
          <p:cNvPr id="92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672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US" altLang="en-US"/>
              <a:t>Visual Psychophysics</a:t>
            </a:r>
          </a:p>
        </p:txBody>
      </p:sp>
      <p:sp>
        <p:nvSpPr>
          <p:cNvPr id="10243" name="Rectangle 3"/>
          <p:cNvSpPr>
            <a:spLocks noGrp="1" noChangeArrowheads="1"/>
          </p:cNvSpPr>
          <p:nvPr>
            <p:ph idx="1"/>
          </p:nvPr>
        </p:nvSpPr>
        <p:spPr/>
        <p:txBody>
          <a:bodyPr/>
          <a:lstStyle/>
          <a:p>
            <a:r>
              <a:rPr lang="en-US" altLang="en-US"/>
              <a:t>Model vision "system" as an input-output system</a:t>
            </a:r>
          </a:p>
          <a:p>
            <a:pPr lvl="1"/>
            <a:r>
              <a:rPr lang="en-US" altLang="en-US"/>
              <a:t>visual stimuli: input </a:t>
            </a:r>
          </a:p>
          <a:p>
            <a:pPr lvl="1"/>
            <a:r>
              <a:rPr lang="en-US" altLang="en-US"/>
              <a:t>prescribed sensations: output.</a:t>
            </a:r>
          </a:p>
          <a:p>
            <a:r>
              <a:rPr lang="en-US" altLang="en-US"/>
              <a:t>Visual psychophysics: </a:t>
            </a:r>
          </a:p>
          <a:p>
            <a:pPr lvl="1"/>
            <a:r>
              <a:rPr lang="en-US" altLang="en-US"/>
              <a:t>Characterize the response of HVS to different stimuli</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r>
              <a:rPr lang="en-US" altLang="en-US"/>
              <a:t>Visual Psychophysics</a:t>
            </a:r>
          </a:p>
        </p:txBody>
      </p:sp>
      <p:sp>
        <p:nvSpPr>
          <p:cNvPr id="12291" name="Rectangle 3"/>
          <p:cNvSpPr>
            <a:spLocks noGrp="1" noChangeArrowheads="1"/>
          </p:cNvSpPr>
          <p:nvPr>
            <p:ph idx="1"/>
          </p:nvPr>
        </p:nvSpPr>
        <p:spPr>
          <a:xfrm>
            <a:off x="1524000" y="1981200"/>
            <a:ext cx="6934200" cy="4114800"/>
          </a:xfrm>
        </p:spPr>
        <p:txBody>
          <a:bodyPr/>
          <a:lstStyle/>
          <a:p>
            <a:r>
              <a:rPr lang="en-US" altLang="en-US"/>
              <a:t>Brightness Adaptation</a:t>
            </a:r>
          </a:p>
          <a:p>
            <a:r>
              <a:rPr lang="en-US" altLang="en-US"/>
              <a:t>Spatial Threshold Vision</a:t>
            </a:r>
          </a:p>
          <a:p>
            <a:pPr lvl="1"/>
            <a:r>
              <a:rPr lang="en-US" altLang="en-US"/>
              <a:t>Weber ratio</a:t>
            </a:r>
          </a:p>
          <a:p>
            <a:pPr lvl="1"/>
            <a:r>
              <a:rPr lang="en-US" altLang="en-US"/>
              <a:t>Visual Masking</a:t>
            </a:r>
          </a:p>
          <a:p>
            <a:pPr lvl="1"/>
            <a:r>
              <a:rPr lang="en-US" altLang="en-US"/>
              <a:t>Mach Effect</a:t>
            </a:r>
          </a:p>
          <a:p>
            <a:r>
              <a:rPr lang="en-US" altLang="en-US"/>
              <a:t>Temporal vision</a:t>
            </a:r>
          </a:p>
          <a:p>
            <a:r>
              <a:rPr lang="en-US" altLang="en-US"/>
              <a:t>Frequency Threshold Vision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r>
              <a:rPr lang="en-US" altLang="en-US"/>
              <a:t>Brightness Adaptation</a:t>
            </a:r>
          </a:p>
        </p:txBody>
      </p:sp>
      <p:sp>
        <p:nvSpPr>
          <p:cNvPr id="11267" name="Rectangle 3"/>
          <p:cNvSpPr>
            <a:spLocks noGrp="1" noChangeArrowheads="1"/>
          </p:cNvSpPr>
          <p:nvPr>
            <p:ph idx="1"/>
          </p:nvPr>
        </p:nvSpPr>
        <p:spPr>
          <a:xfrm>
            <a:off x="609600" y="1981200"/>
            <a:ext cx="4038600" cy="4114800"/>
          </a:xfrm>
        </p:spPr>
        <p:txBody>
          <a:bodyPr rtlCol="0">
            <a:normAutofit lnSpcReduction="10000"/>
          </a:bodyPr>
          <a:lstStyle/>
          <a:p>
            <a:pPr fontAlgn="auto">
              <a:lnSpc>
                <a:spcPct val="90000"/>
              </a:lnSpc>
              <a:spcAft>
                <a:spcPts val="0"/>
              </a:spcAft>
              <a:defRPr/>
            </a:pPr>
            <a:r>
              <a:rPr lang="en-US" altLang="en-US" sz="2400"/>
              <a:t>HVS can view large intensity range (10</a:t>
            </a:r>
            <a:r>
              <a:rPr lang="en-US" altLang="en-US" sz="2400" baseline="30000"/>
              <a:t>10</a:t>
            </a:r>
            <a:r>
              <a:rPr lang="en-US" altLang="en-US" sz="2400"/>
              <a:t>)</a:t>
            </a:r>
          </a:p>
          <a:p>
            <a:pPr fontAlgn="auto">
              <a:lnSpc>
                <a:spcPct val="90000"/>
              </a:lnSpc>
              <a:spcAft>
                <a:spcPts val="0"/>
              </a:spcAft>
              <a:defRPr/>
            </a:pPr>
            <a:r>
              <a:rPr lang="en-US" altLang="en-US" sz="2400"/>
              <a:t>But simultaneous perceived intensity range is much smaller. </a:t>
            </a:r>
          </a:p>
          <a:p>
            <a:pPr fontAlgn="auto">
              <a:lnSpc>
                <a:spcPct val="90000"/>
              </a:lnSpc>
              <a:spcAft>
                <a:spcPts val="0"/>
              </a:spcAft>
              <a:defRPr/>
            </a:pPr>
            <a:r>
              <a:rPr lang="en-US" altLang="en-US" sz="2400"/>
              <a:t>If one is at B</a:t>
            </a:r>
            <a:r>
              <a:rPr lang="en-US" altLang="en-US" sz="2400" baseline="-25000"/>
              <a:t>a</a:t>
            </a:r>
            <a:r>
              <a:rPr lang="en-US" altLang="en-US" sz="2400"/>
              <a:t> intensity (outside) and walk into a dark theater, he can only distinguish up to B</a:t>
            </a:r>
            <a:r>
              <a:rPr lang="en-US" altLang="en-US" sz="2400" baseline="-25000"/>
              <a:t>b</a:t>
            </a:r>
            <a:r>
              <a:rPr lang="en-US" altLang="en-US" sz="2400"/>
              <a:t>. It will take much longer for eye to adapt for the scotopic vision to pick up. </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775" y="1676400"/>
            <a:ext cx="4005263"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152400"/>
            <a:ext cx="8229600" cy="609600"/>
          </a:xfrm>
        </p:spPr>
        <p:txBody>
          <a:bodyPr/>
          <a:lstStyle/>
          <a:p>
            <a:pPr eaLnBrk="1" hangingPunct="1"/>
            <a:r>
              <a:rPr lang="en-US" altLang="en-US"/>
              <a:t>Weber ratio</a:t>
            </a:r>
          </a:p>
        </p:txBody>
      </p:sp>
      <p:sp>
        <p:nvSpPr>
          <p:cNvPr id="22531" name="Content Placeholder 2"/>
          <p:cNvSpPr>
            <a:spLocks noGrp="1"/>
          </p:cNvSpPr>
          <p:nvPr>
            <p:ph idx="1"/>
          </p:nvPr>
        </p:nvSpPr>
        <p:spPr>
          <a:xfrm>
            <a:off x="457200" y="1066800"/>
            <a:ext cx="5257800" cy="5105400"/>
          </a:xfrm>
        </p:spPr>
        <p:txBody>
          <a:bodyPr/>
          <a:lstStyle/>
          <a:p>
            <a:pPr eaLnBrk="1" hangingPunct="1"/>
            <a:r>
              <a:rPr lang="en-US" altLang="en-US" sz="2800" dirty="0"/>
              <a:t>Brightness discrimination is poor (the Weber ratio is large) at low levels of illumination and improves significantly (the ratio decreases) as background illumination increases</a:t>
            </a:r>
            <a:br>
              <a:rPr lang="en-US" altLang="en-US" sz="2800" dirty="0"/>
            </a:br>
            <a:endParaRPr lang="en-US" altLang="en-US" sz="2800" dirty="0"/>
          </a:p>
          <a:p>
            <a:pPr eaLnBrk="1" hangingPunct="1"/>
            <a:r>
              <a:rPr lang="en-US" altLang="en-US" sz="2800" dirty="0"/>
              <a:t>Hard to distinguish the discrimination when it is bright area but easier when the discrimination is on a dark area.</a:t>
            </a:r>
          </a:p>
          <a:p>
            <a:pPr eaLnBrk="1" hangingPunct="1"/>
            <a:endParaRPr lang="en-US" altLang="en-US" sz="2800" dirty="0"/>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025" y="1704975"/>
            <a:ext cx="36099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40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152400"/>
            <a:ext cx="8229600" cy="609600"/>
          </a:xfrm>
        </p:spPr>
        <p:txBody>
          <a:bodyPr/>
          <a:lstStyle/>
          <a:p>
            <a:pPr eaLnBrk="1" hangingPunct="1"/>
            <a:r>
              <a:rPr lang="en-US" altLang="en-US"/>
              <a:t>Contrast sensitivity</a:t>
            </a:r>
          </a:p>
        </p:txBody>
      </p:sp>
      <p:sp>
        <p:nvSpPr>
          <p:cNvPr id="23555" name="Content Placeholder 2"/>
          <p:cNvSpPr>
            <a:spLocks noGrp="1"/>
          </p:cNvSpPr>
          <p:nvPr>
            <p:ph idx="1"/>
          </p:nvPr>
        </p:nvSpPr>
        <p:spPr>
          <a:xfrm>
            <a:off x="457200" y="1066800"/>
            <a:ext cx="5181600" cy="5105400"/>
          </a:xfrm>
        </p:spPr>
        <p:txBody>
          <a:bodyPr/>
          <a:lstStyle/>
          <a:p>
            <a:pPr eaLnBrk="1" hangingPunct="1"/>
            <a:r>
              <a:rPr lang="en-US" altLang="en-US" sz="2400" dirty="0"/>
              <a:t>The ability of the eye to discrimination b/w changes in brightness at any specific adaptation level is of considerable interest.</a:t>
            </a:r>
            <a:br>
              <a:rPr lang="en-US" altLang="en-US" sz="2400" dirty="0"/>
            </a:br>
            <a:endParaRPr lang="en-US" altLang="en-US" sz="2400" dirty="0"/>
          </a:p>
          <a:p>
            <a:pPr eaLnBrk="1" hangingPunct="1"/>
            <a:r>
              <a:rPr lang="en-US" altLang="en-US" sz="2400" dirty="0"/>
              <a:t>I is uniformly illumination on a flat area large enough to occupy the entire field of view. </a:t>
            </a:r>
            <a:br>
              <a:rPr lang="en-US" altLang="en-US" sz="2400" dirty="0"/>
            </a:br>
            <a:endParaRPr lang="en-US" altLang="en-US" sz="2400" dirty="0"/>
          </a:p>
          <a:p>
            <a:pPr eaLnBrk="1" hangingPunct="1"/>
            <a:r>
              <a:rPr lang="en-US" altLang="en-US" sz="2400" dirty="0" err="1"/>
              <a:t>ΔIc</a:t>
            </a:r>
            <a:r>
              <a:rPr lang="en-US" altLang="en-US" sz="2400" dirty="0"/>
              <a:t> is the change in the object brightness required to just distinguish the object from the background</a:t>
            </a:r>
          </a:p>
          <a:p>
            <a:pPr eaLnBrk="1" hangingPunct="1"/>
            <a:endParaRPr lang="en-US" altLang="en-US" sz="2400" dirty="0"/>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362200"/>
            <a:ext cx="3048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236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Simultaneous contrast</a:t>
            </a:r>
          </a:p>
        </p:txBody>
      </p:sp>
      <p:sp>
        <p:nvSpPr>
          <p:cNvPr id="25603" name="Content Placeholder 2"/>
          <p:cNvSpPr>
            <a:spLocks noGrp="1"/>
          </p:cNvSpPr>
          <p:nvPr>
            <p:ph idx="1"/>
          </p:nvPr>
        </p:nvSpPr>
        <p:spPr/>
        <p:txBody>
          <a:bodyPr/>
          <a:lstStyle/>
          <a:p>
            <a:pPr eaLnBrk="1" hangingPunct="1">
              <a:buFont typeface="Arial" panose="020B0604020202020204" pitchFamily="34" charset="0"/>
              <a:buNone/>
            </a:pPr>
            <a:r>
              <a:rPr lang="en-US" altLang="en-US" sz="2400" dirty="0"/>
              <a:t>Which small square is the darkest one ?</a:t>
            </a:r>
          </a:p>
          <a:p>
            <a:pPr eaLnBrk="1" hangingPunct="1">
              <a:buFont typeface="Arial" panose="020B0604020202020204" pitchFamily="34" charset="0"/>
              <a:buNone/>
            </a:pPr>
            <a:endParaRPr lang="en-US" altLang="en-US" sz="2400" dirty="0"/>
          </a:p>
          <a:p>
            <a:pPr eaLnBrk="1" hangingPunct="1">
              <a:buFont typeface="Arial" panose="020B0604020202020204" pitchFamily="34" charset="0"/>
              <a:buNone/>
            </a:pPr>
            <a:r>
              <a:rPr lang="en-US" altLang="en-US" sz="2400" dirty="0"/>
              <a:t>Brightness perceived does not depend simply on its intensity.</a:t>
            </a:r>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048000"/>
            <a:ext cx="67056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1257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r>
              <a:rPr lang="en-US" altLang="en-US"/>
              <a:t>Simultaneous Contrast</a:t>
            </a:r>
          </a:p>
        </p:txBody>
      </p:sp>
      <p:sp>
        <p:nvSpPr>
          <p:cNvPr id="16387" name="Rectangle 1027"/>
          <p:cNvSpPr>
            <a:spLocks noGrp="1" noChangeArrowheads="1"/>
          </p:cNvSpPr>
          <p:nvPr>
            <p:ph idx="1"/>
          </p:nvPr>
        </p:nvSpPr>
        <p:spPr>
          <a:xfrm>
            <a:off x="609600" y="3962400"/>
            <a:ext cx="7848600" cy="2133600"/>
          </a:xfrm>
        </p:spPr>
        <p:txBody>
          <a:bodyPr/>
          <a:lstStyle/>
          <a:p>
            <a:r>
              <a:rPr lang="en-US" altLang="en-US"/>
              <a:t>The perceived brightness of inner circle are different due to different background intensity levels even they are identical. </a:t>
            </a:r>
          </a:p>
        </p:txBody>
      </p:sp>
      <p:sp>
        <p:nvSpPr>
          <p:cNvPr id="16388" name="Rectangle 1029"/>
          <p:cNvSpPr>
            <a:spLocks noChangeArrowheads="1"/>
          </p:cNvSpPr>
          <p:nvPr/>
        </p:nvSpPr>
        <p:spPr bwMode="auto">
          <a:xfrm>
            <a:off x="1219200" y="2133600"/>
            <a:ext cx="1752600" cy="1600200"/>
          </a:xfrm>
          <a:prstGeom prst="rect">
            <a:avLst/>
          </a:prstGeom>
          <a:solidFill>
            <a:srgbClr val="811754"/>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6389" name="Oval 1030"/>
          <p:cNvSpPr>
            <a:spLocks noChangeArrowheads="1"/>
          </p:cNvSpPr>
          <p:nvPr/>
        </p:nvSpPr>
        <p:spPr bwMode="auto">
          <a:xfrm>
            <a:off x="1600200" y="2438400"/>
            <a:ext cx="968375" cy="1003300"/>
          </a:xfrm>
          <a:prstGeom prst="ellipse">
            <a:avLst/>
          </a:prstGeom>
          <a:solidFill>
            <a:srgbClr val="F39FD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6390" name="Rectangle 1031"/>
          <p:cNvSpPr>
            <a:spLocks noChangeArrowheads="1"/>
          </p:cNvSpPr>
          <p:nvPr/>
        </p:nvSpPr>
        <p:spPr bwMode="auto">
          <a:xfrm>
            <a:off x="3581400" y="2133600"/>
            <a:ext cx="1752600" cy="1600200"/>
          </a:xfrm>
          <a:prstGeom prst="rect">
            <a:avLst/>
          </a:prstGeom>
          <a:solidFill>
            <a:srgbClr val="DC3A9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6391" name="Oval 1032"/>
          <p:cNvSpPr>
            <a:spLocks noChangeArrowheads="1"/>
          </p:cNvSpPr>
          <p:nvPr/>
        </p:nvSpPr>
        <p:spPr bwMode="auto">
          <a:xfrm>
            <a:off x="3962400" y="2438400"/>
            <a:ext cx="968375" cy="1003300"/>
          </a:xfrm>
          <a:prstGeom prst="ellipse">
            <a:avLst/>
          </a:prstGeom>
          <a:solidFill>
            <a:srgbClr val="F39FD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6392" name="Rectangle 1033"/>
          <p:cNvSpPr>
            <a:spLocks noChangeArrowheads="1"/>
          </p:cNvSpPr>
          <p:nvPr/>
        </p:nvSpPr>
        <p:spPr bwMode="auto">
          <a:xfrm>
            <a:off x="5943600" y="2133600"/>
            <a:ext cx="1752600" cy="1600200"/>
          </a:xfrm>
          <a:prstGeom prst="rect">
            <a:avLst/>
          </a:prstGeom>
          <a:solidFill>
            <a:srgbClr val="FAE6F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6393" name="Oval 1034"/>
          <p:cNvSpPr>
            <a:spLocks noChangeArrowheads="1"/>
          </p:cNvSpPr>
          <p:nvPr/>
        </p:nvSpPr>
        <p:spPr bwMode="auto">
          <a:xfrm>
            <a:off x="6324600" y="2438400"/>
            <a:ext cx="968375" cy="1003300"/>
          </a:xfrm>
          <a:prstGeom prst="ellipse">
            <a:avLst/>
          </a:prstGeom>
          <a:solidFill>
            <a:srgbClr val="F39FD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1143000"/>
          </a:xfrm>
        </p:spPr>
        <p:txBody>
          <a:bodyPr/>
          <a:lstStyle/>
          <a:p>
            <a:pPr eaLnBrk="1" hangingPunct="1"/>
            <a:r>
              <a:rPr lang="en-US" altLang="en-US" dirty="0"/>
              <a:t>Brightness </a:t>
            </a:r>
            <a:r>
              <a:rPr lang="en-US" altLang="en-US" dirty="0" err="1"/>
              <a:t>vs.Function</a:t>
            </a:r>
            <a:r>
              <a:rPr lang="en-US" altLang="en-US" dirty="0"/>
              <a:t> of intensity</a:t>
            </a:r>
          </a:p>
        </p:txBody>
      </p:sp>
      <p:sp>
        <p:nvSpPr>
          <p:cNvPr id="24579" name="Content Placeholder 2"/>
          <p:cNvSpPr>
            <a:spLocks noGrp="1"/>
          </p:cNvSpPr>
          <p:nvPr>
            <p:ph idx="1"/>
          </p:nvPr>
        </p:nvSpPr>
        <p:spPr>
          <a:xfrm>
            <a:off x="457200" y="1155032"/>
            <a:ext cx="8229600" cy="5458493"/>
          </a:xfrm>
        </p:spPr>
        <p:txBody>
          <a:bodyPr/>
          <a:lstStyle/>
          <a:p>
            <a:pPr eaLnBrk="1" hangingPunct="1"/>
            <a:r>
              <a:rPr lang="en-US" altLang="en-US" sz="2400" dirty="0"/>
              <a:t>Brightness is not a simple function of intensity.</a:t>
            </a:r>
          </a:p>
          <a:p>
            <a:pPr eaLnBrk="1" hangingPunct="1"/>
            <a:r>
              <a:rPr lang="en-US" altLang="en-US" sz="2400" dirty="0"/>
              <a:t>visual system tends to undershoot or overshoot around the boundary of regions of different intensities. the intensity of the stripes is constant but we actually perceive a brightness pattern is strongly scalloped near the boundaries.</a:t>
            </a: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00400"/>
            <a:ext cx="3024188"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606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US" altLang="en-US"/>
              <a:t>Mach Band Effect</a:t>
            </a:r>
          </a:p>
        </p:txBody>
      </p:sp>
      <p:sp>
        <p:nvSpPr>
          <p:cNvPr id="17411" name="Rectangle 3"/>
          <p:cNvSpPr>
            <a:spLocks noGrp="1" noChangeArrowheads="1"/>
          </p:cNvSpPr>
          <p:nvPr>
            <p:ph idx="1"/>
          </p:nvPr>
        </p:nvSpPr>
        <p:spPr>
          <a:xfrm>
            <a:off x="228600" y="2290763"/>
            <a:ext cx="3463925" cy="2428875"/>
          </a:xfrm>
        </p:spPr>
        <p:txBody>
          <a:bodyPr/>
          <a:lstStyle/>
          <a:p>
            <a:pPr>
              <a:buFont typeface="Monotype Sorts" pitchFamily="2" charset="2"/>
              <a:buNone/>
            </a:pPr>
            <a:r>
              <a:rPr lang="en-US" altLang="en-US"/>
              <a:t>	Perceived Brightness changes around strong edges.</a:t>
            </a:r>
          </a:p>
        </p:txBody>
      </p:sp>
      <p:pic>
        <p:nvPicPr>
          <p:cNvPr id="1741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752600"/>
            <a:ext cx="3560763"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r>
              <a:rPr lang="en-US" altLang="en-US"/>
              <a:t>Understanding HVS, Why?</a:t>
            </a:r>
          </a:p>
        </p:txBody>
      </p:sp>
      <p:sp>
        <p:nvSpPr>
          <p:cNvPr id="6147" name="Rectangle 3"/>
          <p:cNvSpPr>
            <a:spLocks noGrp="1" noChangeArrowheads="1"/>
          </p:cNvSpPr>
          <p:nvPr>
            <p:ph idx="1"/>
          </p:nvPr>
        </p:nvSpPr>
        <p:spPr>
          <a:xfrm>
            <a:off x="1371600" y="1981200"/>
            <a:ext cx="7086600" cy="4114800"/>
          </a:xfrm>
        </p:spPr>
        <p:txBody>
          <a:bodyPr/>
          <a:lstStyle/>
          <a:p>
            <a:r>
              <a:rPr lang="en-US" altLang="en-US" sz="2800"/>
              <a:t>Image is to be SEEN!</a:t>
            </a:r>
          </a:p>
          <a:p>
            <a:r>
              <a:rPr lang="en-US" altLang="en-US" sz="2800"/>
              <a:t>Perceptual Based Image Processing</a:t>
            </a:r>
          </a:p>
          <a:p>
            <a:pPr lvl="1"/>
            <a:r>
              <a:rPr lang="en-US" altLang="en-US" sz="2400"/>
              <a:t>Focus on perceptually significant information</a:t>
            </a:r>
          </a:p>
          <a:p>
            <a:pPr lvl="1"/>
            <a:r>
              <a:rPr lang="en-US" altLang="en-US" sz="2400"/>
              <a:t>Discard perceptually insignificant information</a:t>
            </a:r>
          </a:p>
          <a:p>
            <a:r>
              <a:rPr lang="en-US" altLang="en-US" sz="2800"/>
              <a:t>Issues:</a:t>
            </a:r>
          </a:p>
          <a:p>
            <a:pPr lvl="1"/>
            <a:r>
              <a:rPr lang="en-US" altLang="en-US" sz="2400"/>
              <a:t>Biological</a:t>
            </a:r>
          </a:p>
          <a:p>
            <a:pPr lvl="1"/>
            <a:r>
              <a:rPr lang="en-US" altLang="en-US" sz="2400"/>
              <a:t>Psychophysical</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en-US"/>
              <a:t>Temporal Vision</a:t>
            </a:r>
          </a:p>
        </p:txBody>
      </p:sp>
      <p:sp>
        <p:nvSpPr>
          <p:cNvPr id="19459" name="Rectangle 3"/>
          <p:cNvSpPr>
            <a:spLocks noGrp="1" noChangeArrowheads="1"/>
          </p:cNvSpPr>
          <p:nvPr>
            <p:ph idx="1"/>
          </p:nvPr>
        </p:nvSpPr>
        <p:spPr/>
        <p:txBody>
          <a:bodyPr/>
          <a:lstStyle/>
          <a:p>
            <a:r>
              <a:rPr lang="en-US" altLang="en-US"/>
              <a:t>Perceived spatial resolution reduced sharply at scene change</a:t>
            </a:r>
          </a:p>
          <a:p>
            <a:r>
              <a:rPr lang="en-US" altLang="en-US"/>
              <a:t>Flicker fusion: the basis of movie and TV</a:t>
            </a:r>
          </a:p>
          <a:p>
            <a:r>
              <a:rPr lang="en-US" altLang="en-US"/>
              <a:t>Eye is more sensitive to flicker at high luminance than low luminance.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ltLang="en-US" dirty="0"/>
              <a:t>Frequency Threshold Vision</a:t>
            </a:r>
          </a:p>
        </p:txBody>
      </p:sp>
      <p:sp>
        <p:nvSpPr>
          <p:cNvPr id="20483" name="Rectangle 3"/>
          <p:cNvSpPr>
            <a:spLocks noGrp="1" noChangeArrowheads="1"/>
          </p:cNvSpPr>
          <p:nvPr>
            <p:ph idx="1"/>
          </p:nvPr>
        </p:nvSpPr>
        <p:spPr/>
        <p:txBody>
          <a:bodyPr/>
          <a:lstStyle/>
          <a:p>
            <a:r>
              <a:rPr lang="en-US" altLang="en-US" dirty="0"/>
              <a:t>Using spatial grating, it is found that contrast sensitivity is a function of spatial and temporal frequencies. </a:t>
            </a:r>
          </a:p>
          <a:p>
            <a:r>
              <a:rPr lang="en-US" altLang="en-US" dirty="0"/>
              <a:t>In general, the contrast sensitivity decreases as spatial and temporal frequencies increases.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Optical Illusions</a:t>
            </a:r>
          </a:p>
        </p:txBody>
      </p:sp>
      <p:pic>
        <p:nvPicPr>
          <p:cNvPr id="215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1601788"/>
            <a:ext cx="63944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t>Basics of image acquisition</a:t>
            </a:r>
            <a:endParaRPr lang="en-US" altLang="en-US"/>
          </a:p>
        </p:txBody>
      </p:sp>
      <p:sp>
        <p:nvSpPr>
          <p:cNvPr id="27651" name="Content Placeholder 2"/>
          <p:cNvSpPr>
            <a:spLocks noGrp="1"/>
          </p:cNvSpPr>
          <p:nvPr>
            <p:ph idx="1"/>
          </p:nvPr>
        </p:nvSpPr>
        <p:spPr>
          <a:xfrm>
            <a:off x="457200" y="1066800"/>
            <a:ext cx="8229600" cy="3581400"/>
          </a:xfrm>
        </p:spPr>
        <p:txBody>
          <a:bodyPr/>
          <a:lstStyle/>
          <a:p>
            <a:r>
              <a:rPr lang="en-CA" altLang="en-US"/>
              <a:t>Human eye sense visible light</a:t>
            </a:r>
            <a:br>
              <a:rPr lang="en-CA" altLang="en-US"/>
            </a:br>
            <a:endParaRPr lang="en-CA" altLang="en-US"/>
          </a:p>
          <a:p>
            <a:r>
              <a:rPr lang="en-CA" altLang="en-US"/>
              <a:t>Visible light is just a part of EM spectrum</a:t>
            </a:r>
            <a:br>
              <a:rPr lang="en-CA" altLang="en-US"/>
            </a:br>
            <a:endParaRPr lang="en-CA" altLang="en-US"/>
          </a:p>
          <a:p>
            <a:r>
              <a:rPr lang="en-CA" altLang="en-US"/>
              <a:t>Based on the human vision, people build up ‘camera’ image sensing system for different EM waves. </a:t>
            </a:r>
          </a:p>
          <a:p>
            <a:endParaRPr lang="en-CA" altLang="en-US"/>
          </a:p>
          <a:p>
            <a:r>
              <a:rPr lang="en-CA" altLang="en-US" sz="2000"/>
              <a:t>Sense </a:t>
            </a:r>
            <a:r>
              <a:rPr lang="en-CA" altLang="en-US" sz="2000">
                <a:sym typeface="Wingdings" panose="05000000000000000000" pitchFamily="2" charset="2"/>
              </a:rPr>
              <a:t> ‘Camera’   Digitizer  Computer  DIP Display</a:t>
            </a:r>
          </a:p>
          <a:p>
            <a:endParaRPr lang="en-CA" altLang="en-US" sz="2000">
              <a:sym typeface="Wingdings" panose="05000000000000000000" pitchFamily="2" charset="2"/>
            </a:endParaRPr>
          </a:p>
          <a:p>
            <a:r>
              <a:rPr lang="en-CA" altLang="en-US" sz="2000">
                <a:sym typeface="Wingdings" panose="05000000000000000000" pitchFamily="2" charset="2"/>
              </a:rPr>
              <a:t>Sense comes to the camera by mean of EM signals. A signal carries an energy that can be sensed by the sensor in camera</a:t>
            </a:r>
            <a:endParaRPr lang="en-CA" altLang="en-US" sz="2000"/>
          </a:p>
          <a:p>
            <a:pPr>
              <a:buFont typeface="Arial" panose="020B0604020202020204" pitchFamily="34" charset="0"/>
              <a:buNone/>
            </a:pPr>
            <a:endParaRPr lang="en-CA" altLang="en-US"/>
          </a:p>
          <a:p>
            <a:pPr>
              <a:buFont typeface="Arial" panose="020B0604020202020204" pitchFamily="34" charset="0"/>
              <a:buNone/>
            </a:pPr>
            <a:endParaRPr lang="en-CA" altLang="en-US"/>
          </a:p>
          <a:p>
            <a:pPr>
              <a:buFont typeface="Arial" panose="020B0604020202020204" pitchFamily="34" charset="0"/>
              <a:buNone/>
            </a:pPr>
            <a:endParaRPr lang="en-CA" altLang="en-US"/>
          </a:p>
          <a:p>
            <a:pPr>
              <a:buFont typeface="Arial" panose="020B0604020202020204" pitchFamily="34" charset="0"/>
              <a:buNone/>
            </a:pPr>
            <a:endParaRPr lang="en-CA" altLang="en-US"/>
          </a:p>
          <a:p>
            <a:endParaRPr lang="en-US" altLang="en-US"/>
          </a:p>
        </p:txBody>
      </p:sp>
    </p:spTree>
    <p:extLst>
      <p:ext uri="{BB962C8B-B14F-4D97-AF65-F5344CB8AC3E}">
        <p14:creationId xmlns:p14="http://schemas.microsoft.com/office/powerpoint/2010/main" val="14546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CA" altLang="en-US"/>
              <a:t>Electromagnetic Spectrum</a:t>
            </a:r>
            <a:endParaRPr lang="en-US" altLang="en-US"/>
          </a:p>
        </p:txBody>
      </p:sp>
      <p:sp>
        <p:nvSpPr>
          <p:cNvPr id="28675" name="Content Placeholder 2"/>
          <p:cNvSpPr>
            <a:spLocks noGrp="1"/>
          </p:cNvSpPr>
          <p:nvPr>
            <p:ph idx="1"/>
          </p:nvPr>
        </p:nvSpPr>
        <p:spPr>
          <a:xfrm>
            <a:off x="457200" y="1066800"/>
            <a:ext cx="8229600" cy="5181600"/>
          </a:xfrm>
        </p:spPr>
        <p:txBody>
          <a:bodyPr/>
          <a:lstStyle/>
          <a:p>
            <a:pPr eaLnBrk="1" hangingPunct="1"/>
            <a:r>
              <a:rPr lang="en-CA" altLang="en-US" sz="2000"/>
              <a:t>Wavelength λ</a:t>
            </a:r>
          </a:p>
          <a:p>
            <a:pPr eaLnBrk="1" hangingPunct="1"/>
            <a:r>
              <a:rPr lang="en-CA" altLang="en-US" sz="2000"/>
              <a:t>Frequency  f </a:t>
            </a:r>
          </a:p>
          <a:p>
            <a:pPr eaLnBrk="1" hangingPunct="1"/>
            <a:r>
              <a:rPr lang="en-CA" altLang="en-US" sz="2000"/>
              <a:t>speed of light c = 2.998*10^8 m/s</a:t>
            </a:r>
          </a:p>
          <a:p>
            <a:pPr eaLnBrk="1" hangingPunct="1"/>
            <a:r>
              <a:rPr lang="en-CA" altLang="en-US" sz="2000"/>
              <a:t>Relation   λ f = c</a:t>
            </a:r>
          </a:p>
          <a:p>
            <a:pPr eaLnBrk="1" hangingPunct="1"/>
            <a:r>
              <a:rPr lang="en-CA" altLang="en-US" sz="2000"/>
              <a:t>Energy of EM component: E = p λ (p is Planck’s contant)</a:t>
            </a:r>
            <a:br>
              <a:rPr lang="en-CA" altLang="en-US" sz="2000"/>
            </a:br>
            <a:r>
              <a:rPr lang="en-US" altLang="en-US" sz="2000"/>
              <a:t> Planck's constant = 6.626068 × 10</a:t>
            </a:r>
            <a:r>
              <a:rPr lang="en-US" altLang="en-US" sz="2000" baseline="30000"/>
              <a:t>-34</a:t>
            </a:r>
            <a:r>
              <a:rPr lang="en-US" altLang="en-US" sz="2000"/>
              <a:t> m</a:t>
            </a:r>
            <a:r>
              <a:rPr lang="en-US" altLang="en-US" sz="2000" baseline="30000"/>
              <a:t>2</a:t>
            </a:r>
            <a:r>
              <a:rPr lang="en-US" altLang="en-US" sz="2000"/>
              <a:t> kg / s</a:t>
            </a:r>
            <a:endParaRPr lang="en-CA" altLang="en-US" sz="2000"/>
          </a:p>
          <a:p>
            <a:pPr eaLnBrk="1" hangingPunct="1"/>
            <a:endParaRPr lang="en-CA" altLang="en-US"/>
          </a:p>
          <a:p>
            <a:pPr eaLnBrk="1" hangingPunct="1"/>
            <a:endParaRPr lang="en-US" altLang="en-US"/>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52800"/>
            <a:ext cx="72390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827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CA" altLang="en-US"/>
              <a:t>Image Capture Device “Camera”</a:t>
            </a:r>
            <a:endParaRPr lang="en-US" altLang="en-US"/>
          </a:p>
        </p:txBody>
      </p:sp>
      <p:sp>
        <p:nvSpPr>
          <p:cNvPr id="29699" name="Content Placeholder 2"/>
          <p:cNvSpPr>
            <a:spLocks noGrp="1"/>
          </p:cNvSpPr>
          <p:nvPr>
            <p:ph idx="1"/>
          </p:nvPr>
        </p:nvSpPr>
        <p:spPr/>
        <p:txBody>
          <a:bodyPr/>
          <a:lstStyle/>
          <a:p>
            <a:pPr eaLnBrk="1" hangingPunct="1"/>
            <a:r>
              <a:rPr lang="en-CA" altLang="en-US" sz="2000"/>
              <a:t>Physical device sensitive to band in EM energy spectrum (e.g. x-ray, ultraviolet, visible, infrared)</a:t>
            </a:r>
            <a:br>
              <a:rPr lang="en-CA" altLang="en-US" sz="2000"/>
            </a:br>
            <a:endParaRPr lang="en-CA" altLang="en-US" sz="2000"/>
          </a:p>
          <a:p>
            <a:pPr eaLnBrk="1" hangingPunct="1"/>
            <a:r>
              <a:rPr lang="en-CA" altLang="en-US" sz="2000"/>
              <a:t>Produces an electronic signal output proportional to the level of energy sensed</a:t>
            </a:r>
            <a:br>
              <a:rPr lang="en-CA" altLang="en-US" sz="2000"/>
            </a:br>
            <a:endParaRPr lang="en-CA" altLang="en-US" sz="2000"/>
          </a:p>
          <a:p>
            <a:pPr eaLnBrk="1" hangingPunct="1"/>
            <a:r>
              <a:rPr lang="en-CA" altLang="en-US" sz="2000"/>
              <a:t>Need: </a:t>
            </a:r>
          </a:p>
          <a:p>
            <a:pPr lvl="1" eaLnBrk="1" hangingPunct="1"/>
            <a:r>
              <a:rPr lang="en-CA" altLang="en-US" sz="1600"/>
              <a:t>Sensor/transducer to measure the ‘intensity’</a:t>
            </a:r>
          </a:p>
          <a:p>
            <a:pPr lvl="1" eaLnBrk="1" hangingPunct="1"/>
            <a:r>
              <a:rPr lang="en-CA" altLang="en-US" sz="1600"/>
              <a:t>Sampling aperture to access each picture element individually mechanism for scanning the image to move the sampling aperture over the image</a:t>
            </a:r>
            <a:br>
              <a:rPr lang="en-CA" altLang="en-US" sz="1600"/>
            </a:br>
            <a:endParaRPr lang="en-CA" altLang="en-US" sz="1600"/>
          </a:p>
          <a:p>
            <a:pPr eaLnBrk="1" hangingPunct="1"/>
            <a:r>
              <a:rPr lang="en-CA" altLang="en-US" sz="2000"/>
              <a:t>Criteria: </a:t>
            </a:r>
          </a:p>
          <a:p>
            <a:pPr lvl="1" eaLnBrk="1" hangingPunct="1"/>
            <a:r>
              <a:rPr lang="en-CA" altLang="en-US" sz="1600"/>
              <a:t>Size of the sampling aparture</a:t>
            </a:r>
          </a:p>
          <a:p>
            <a:pPr lvl="1" eaLnBrk="1" hangingPunct="1"/>
            <a:r>
              <a:rPr lang="en-CA" altLang="en-US" sz="1600"/>
              <a:t>Spacing between adjacent pixels </a:t>
            </a:r>
          </a:p>
          <a:p>
            <a:pPr lvl="1" eaLnBrk="1" hangingPunct="1"/>
            <a:r>
              <a:rPr lang="en-CA" altLang="en-US" sz="1600"/>
              <a:t>Image size capability on input and output</a:t>
            </a:r>
          </a:p>
          <a:p>
            <a:pPr lvl="1" eaLnBrk="1" hangingPunct="1"/>
            <a:r>
              <a:rPr lang="en-CA" altLang="en-US" sz="1600"/>
              <a:t>Physical parameter measured and quantized</a:t>
            </a:r>
          </a:p>
          <a:p>
            <a:pPr lvl="1" eaLnBrk="1" hangingPunct="1"/>
            <a:r>
              <a:rPr lang="en-CA" altLang="en-US" sz="1600"/>
              <a:t>Noise level</a:t>
            </a:r>
            <a:endParaRPr lang="en-US" altLang="en-US" sz="1600"/>
          </a:p>
        </p:txBody>
      </p:sp>
    </p:spTree>
    <p:extLst>
      <p:ext uri="{BB962C8B-B14F-4D97-AF65-F5344CB8AC3E}">
        <p14:creationId xmlns:p14="http://schemas.microsoft.com/office/powerpoint/2010/main" val="3642428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CA" altLang="en-US"/>
              <a:t>Image Sensing and Acquisition</a:t>
            </a:r>
            <a:endParaRPr lang="en-US" altLang="en-US"/>
          </a:p>
        </p:txBody>
      </p:sp>
      <p:sp>
        <p:nvSpPr>
          <p:cNvPr id="30723" name="Content Placeholder 2"/>
          <p:cNvSpPr>
            <a:spLocks noGrp="1"/>
          </p:cNvSpPr>
          <p:nvPr>
            <p:ph idx="1"/>
          </p:nvPr>
        </p:nvSpPr>
        <p:spPr>
          <a:xfrm>
            <a:off x="457200" y="1143000"/>
            <a:ext cx="8229600" cy="5181600"/>
          </a:xfrm>
        </p:spPr>
        <p:txBody>
          <a:bodyPr/>
          <a:lstStyle/>
          <a:p>
            <a:pPr eaLnBrk="1" hangingPunct="1"/>
            <a:r>
              <a:rPr lang="en-CA" altLang="en-US" sz="2000">
                <a:sym typeface="Wingdings" panose="05000000000000000000" pitchFamily="2" charset="2"/>
              </a:rPr>
              <a:t>A ‘Camera’ usually</a:t>
            </a:r>
            <a:r>
              <a:rPr lang="en-US" altLang="en-US" sz="2000">
                <a:sym typeface="Wingdings" panose="05000000000000000000" pitchFamily="2" charset="2"/>
              </a:rPr>
              <a:t> has</a:t>
            </a:r>
            <a:r>
              <a:rPr lang="en-US" altLang="en-US" sz="2000"/>
              <a:t> lens that collects the appropriate type of radiation emitted from the object of interest and that forms an image of the real object </a:t>
            </a:r>
          </a:p>
          <a:p>
            <a:pPr eaLnBrk="1" hangingPunct="1"/>
            <a:r>
              <a:rPr lang="en-US" altLang="en-US" sz="2000"/>
              <a:t>A semiconductor device – so called charged coupled device or CCD which converts the irradiance at the image plan into an electrical signal.</a:t>
            </a:r>
          </a:p>
          <a:p>
            <a:pPr eaLnBrk="1" hangingPunct="1"/>
            <a:r>
              <a:rPr lang="en-US" altLang="en-US" sz="2000"/>
              <a:t>Frame grabber only needs circuits to digitize the electrical signal from the imaging sensor to store the image in the memory (RAM) of the computer.</a:t>
            </a:r>
            <a:r>
              <a:rPr lang="en-CA" altLang="en-US">
                <a:sym typeface="Wingdings" panose="05000000000000000000" pitchFamily="2" charset="2"/>
              </a:rPr>
              <a:t> </a:t>
            </a:r>
            <a:endParaRPr lang="en-US" altLang="en-US"/>
          </a:p>
        </p:txBody>
      </p:sp>
      <p:pic>
        <p:nvPicPr>
          <p:cNvPr id="3072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4191000"/>
            <a:ext cx="30861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267200"/>
            <a:ext cx="2112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51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CA" altLang="en-US"/>
              <a:t>Digitizer</a:t>
            </a:r>
            <a:endParaRPr lang="en-US" altLang="en-US"/>
          </a:p>
        </p:txBody>
      </p:sp>
      <p:sp>
        <p:nvSpPr>
          <p:cNvPr id="31747" name="Content Placeholder 2"/>
          <p:cNvSpPr>
            <a:spLocks noGrp="1"/>
          </p:cNvSpPr>
          <p:nvPr>
            <p:ph idx="1"/>
          </p:nvPr>
        </p:nvSpPr>
        <p:spPr>
          <a:xfrm>
            <a:off x="457200" y="1219200"/>
            <a:ext cx="8229600" cy="5105400"/>
          </a:xfrm>
        </p:spPr>
        <p:txBody>
          <a:bodyPr/>
          <a:lstStyle/>
          <a:p>
            <a:pPr eaLnBrk="1" hangingPunct="1"/>
            <a:r>
              <a:rPr lang="en-CA" altLang="en-US" sz="2400" dirty="0"/>
              <a:t>Convert electronically output of image capture device into digital form</a:t>
            </a:r>
          </a:p>
          <a:p>
            <a:pPr eaLnBrk="1" hangingPunct="1"/>
            <a:r>
              <a:rPr lang="en-CA" altLang="en-US" sz="2400" dirty="0"/>
              <a:t>Sampler: sample on discrete grid, spatial resolution</a:t>
            </a:r>
          </a:p>
          <a:p>
            <a:pPr eaLnBrk="1" hangingPunct="1"/>
            <a:r>
              <a:rPr lang="en-CA" altLang="en-US" sz="2400" dirty="0" err="1"/>
              <a:t>Quantizer</a:t>
            </a:r>
            <a:r>
              <a:rPr lang="en-CA" altLang="en-US" sz="2400" dirty="0"/>
              <a:t>: sample /pixel is </a:t>
            </a:r>
            <a:r>
              <a:rPr lang="en-CA" altLang="en-US" sz="2400" dirty="0" err="1"/>
              <a:t>quantitied</a:t>
            </a:r>
            <a:r>
              <a:rPr lang="en-CA" altLang="en-US" sz="2400" dirty="0"/>
              <a:t> using finite number of bits</a:t>
            </a:r>
          </a:p>
          <a:p>
            <a:pPr eaLnBrk="1" hangingPunct="1"/>
            <a:r>
              <a:rPr lang="en-CA" altLang="en-US" sz="2400" dirty="0"/>
              <a:t>Storage: </a:t>
            </a:r>
          </a:p>
          <a:p>
            <a:pPr lvl="1" eaLnBrk="1" hangingPunct="1"/>
            <a:r>
              <a:rPr lang="en-CA" altLang="en-US" sz="2400" dirty="0"/>
              <a:t>Acquisition storage</a:t>
            </a:r>
          </a:p>
          <a:p>
            <a:pPr lvl="1" eaLnBrk="1" hangingPunct="1"/>
            <a:r>
              <a:rPr lang="en-CA" altLang="en-US" sz="2400" dirty="0"/>
              <a:t>Processing storage</a:t>
            </a:r>
          </a:p>
          <a:p>
            <a:pPr lvl="1" eaLnBrk="1" hangingPunct="1"/>
            <a:r>
              <a:rPr lang="en-CA" altLang="en-US" sz="2400" dirty="0"/>
              <a:t>Archival storage</a:t>
            </a:r>
          </a:p>
          <a:p>
            <a:pPr lvl="1" eaLnBrk="1" hangingPunct="1"/>
            <a:r>
              <a:rPr lang="en-CA" altLang="en-US" sz="2400" dirty="0"/>
              <a:t>Frame buffer – memory to store digital image</a:t>
            </a:r>
          </a:p>
          <a:p>
            <a:pPr lvl="1" eaLnBrk="1" hangingPunct="1"/>
            <a:r>
              <a:rPr lang="en-CA" altLang="en-US" sz="2400" dirty="0"/>
              <a:t>Frame grabber: digitizer working at video rate with onboard frame buffer</a:t>
            </a:r>
            <a:endParaRPr lang="en-US" altLang="en-US" sz="2400" dirty="0"/>
          </a:p>
        </p:txBody>
      </p:sp>
    </p:spTree>
    <p:extLst>
      <p:ext uri="{BB962C8B-B14F-4D97-AF65-F5344CB8AC3E}">
        <p14:creationId xmlns:p14="http://schemas.microsoft.com/office/powerpoint/2010/main" val="1261620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Signals</a:t>
            </a:r>
          </a:p>
        </p:txBody>
      </p:sp>
      <p:sp>
        <p:nvSpPr>
          <p:cNvPr id="32771" name="Content Placeholder 2"/>
          <p:cNvSpPr>
            <a:spLocks noGrp="1"/>
          </p:cNvSpPr>
          <p:nvPr>
            <p:ph idx="1"/>
          </p:nvPr>
        </p:nvSpPr>
        <p:spPr>
          <a:xfrm>
            <a:off x="457200" y="1066800"/>
            <a:ext cx="8229600" cy="5486400"/>
          </a:xfrm>
        </p:spPr>
        <p:txBody>
          <a:bodyPr/>
          <a:lstStyle/>
          <a:p>
            <a:r>
              <a:rPr lang="en-US" altLang="en-US" dirty="0"/>
              <a:t>A signal is a function that carries information. usually content of the signal changes over some set of spatiotemporal dimensions.</a:t>
            </a:r>
          </a:p>
          <a:p>
            <a:r>
              <a:rPr lang="en-US" altLang="en-US" dirty="0"/>
              <a:t>Signal can vary over time: </a:t>
            </a:r>
            <a:r>
              <a:rPr lang="en-US" altLang="en-US" b="1" i="1" dirty="0"/>
              <a:t>f(t)</a:t>
            </a:r>
          </a:p>
          <a:p>
            <a:r>
              <a:rPr lang="en-US" altLang="en-US" dirty="0"/>
              <a:t>Signals can vary over space</a:t>
            </a:r>
          </a:p>
          <a:p>
            <a:pPr lvl="1"/>
            <a:r>
              <a:rPr lang="en-US" altLang="en-US" sz="1600" dirty="0"/>
              <a:t>An image can be thought of as being a function of 2 spatial dimensions: </a:t>
            </a:r>
            <a:r>
              <a:rPr lang="en-US" altLang="en-US" sz="1600" i="1" dirty="0"/>
              <a:t>f(x, y) </a:t>
            </a:r>
            <a:r>
              <a:rPr lang="en-US" altLang="en-US" sz="1600" dirty="0"/>
              <a:t>for monochromatic images, the value of the function is the amount of light at that point. </a:t>
            </a:r>
          </a:p>
          <a:p>
            <a:pPr lvl="1"/>
            <a:r>
              <a:rPr lang="en-US" altLang="en-US" sz="1600" dirty="0"/>
              <a:t>Medical CAT and MRI scanners produce images that are functions of 3 spatial dimensions: </a:t>
            </a:r>
            <a:r>
              <a:rPr lang="en-US" altLang="en-US" sz="1600" i="1" dirty="0"/>
              <a:t>f(</a:t>
            </a:r>
            <a:r>
              <a:rPr lang="en-US" altLang="en-US" sz="1600" i="1" dirty="0" err="1"/>
              <a:t>x,y,z</a:t>
            </a:r>
            <a:r>
              <a:rPr lang="en-US" altLang="en-US" sz="1600" i="1" dirty="0"/>
              <a:t>)</a:t>
            </a:r>
          </a:p>
          <a:p>
            <a:r>
              <a:rPr lang="en-US" altLang="en-US" dirty="0"/>
              <a:t>Spatiotemporal signals: </a:t>
            </a:r>
            <a:r>
              <a:rPr lang="en-US" altLang="en-US" b="1" i="1" dirty="0"/>
              <a:t>f(</a:t>
            </a:r>
            <a:r>
              <a:rPr lang="en-US" altLang="en-US" b="1" i="1" dirty="0" err="1"/>
              <a:t>x,y</a:t>
            </a:r>
            <a:r>
              <a:rPr lang="en-US" altLang="en-US" b="1" i="1" dirty="0"/>
              <a:t>, t), </a:t>
            </a:r>
            <a:r>
              <a:rPr lang="en-US" altLang="en-US" i="1" dirty="0"/>
              <a:t>x and y are spatial dimensions; t is time.</a:t>
            </a:r>
          </a:p>
          <a:p>
            <a:pPr>
              <a:buFont typeface="Arial" panose="020B0604020202020204" pitchFamily="34" charset="0"/>
              <a:buNone/>
            </a:pPr>
            <a:br>
              <a:rPr lang="en-US" altLang="en-US" b="1" i="1" dirty="0"/>
            </a:br>
            <a:endParaRPr lang="en-US" altLang="en-US" b="1" i="1" dirty="0"/>
          </a:p>
          <a:p>
            <a:pPr>
              <a:buFont typeface="Arial" panose="020B0604020202020204" pitchFamily="34" charset="0"/>
              <a:buNone/>
            </a:pPr>
            <a:endParaRPr lang="en-US" altLang="en-US" dirty="0"/>
          </a:p>
          <a:p>
            <a:endParaRPr lang="en-US" altLang="en-US" dirty="0"/>
          </a:p>
        </p:txBody>
      </p:sp>
    </p:spTree>
    <p:extLst>
      <p:ext uri="{BB962C8B-B14F-4D97-AF65-F5344CB8AC3E}">
        <p14:creationId xmlns:p14="http://schemas.microsoft.com/office/powerpoint/2010/main" val="4282104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Types of Signals</a:t>
            </a:r>
          </a:p>
        </p:txBody>
      </p:sp>
      <p:sp>
        <p:nvSpPr>
          <p:cNvPr id="33795" name="Content Placeholder 2"/>
          <p:cNvSpPr>
            <a:spLocks noGrp="1"/>
          </p:cNvSpPr>
          <p:nvPr>
            <p:ph idx="1"/>
          </p:nvPr>
        </p:nvSpPr>
        <p:spPr>
          <a:xfrm>
            <a:off x="457200" y="1417638"/>
            <a:ext cx="8229600" cy="4983162"/>
          </a:xfrm>
        </p:spPr>
        <p:txBody>
          <a:bodyPr/>
          <a:lstStyle/>
          <a:p>
            <a:r>
              <a:rPr lang="en-CA" altLang="en-US" sz="2200" dirty="0"/>
              <a:t>Continuous vs Discrete Domain</a:t>
            </a:r>
            <a:endParaRPr lang="en-US" altLang="en-US" sz="2200" dirty="0"/>
          </a:p>
          <a:p>
            <a:pPr lvl="1"/>
            <a:r>
              <a:rPr lang="en-US" altLang="en-US" sz="2200" dirty="0"/>
              <a:t>Most naturally-occurring signals are functions having a continuous domain</a:t>
            </a:r>
          </a:p>
          <a:p>
            <a:pPr lvl="1"/>
            <a:r>
              <a:rPr lang="en-US" altLang="en-US" sz="2200" dirty="0"/>
              <a:t>Signals in a computer have are discrete samples of the continuous domain. </a:t>
            </a:r>
          </a:p>
          <a:p>
            <a:r>
              <a:rPr lang="en-CA" altLang="en-US" sz="2200" dirty="0"/>
              <a:t>Analog and Digital</a:t>
            </a:r>
          </a:p>
          <a:p>
            <a:pPr lvl="1"/>
            <a:r>
              <a:rPr lang="en-US" altLang="en-US" sz="2200" dirty="0"/>
              <a:t>Most naturally-occurring signals also have a real-valued range in which values occur with infinite precision. </a:t>
            </a:r>
          </a:p>
          <a:p>
            <a:pPr lvl="1"/>
            <a:r>
              <a:rPr lang="en-US" altLang="en-US" sz="2200" dirty="0"/>
              <a:t>To store and manipulate signals by computer we need to store these numbers with finite precision. Hence have to be digital.</a:t>
            </a:r>
            <a:br>
              <a:rPr lang="en-US" altLang="en-US" sz="2200" dirty="0"/>
            </a:br>
            <a:endParaRPr lang="en-US" altLang="en-US" sz="2200" b="1" dirty="0"/>
          </a:p>
          <a:p>
            <a:pPr>
              <a:buFont typeface="Arial" panose="020B0604020202020204" pitchFamily="34" charset="0"/>
              <a:buNone/>
            </a:pPr>
            <a:r>
              <a:rPr lang="en-US" altLang="en-US" sz="2200" dirty="0">
                <a:solidFill>
                  <a:srgbClr val="00B050"/>
                </a:solidFill>
              </a:rPr>
              <a:t>signal has continuous domain and range = analog</a:t>
            </a:r>
          </a:p>
          <a:p>
            <a:pPr>
              <a:buFont typeface="Arial" panose="020B0604020202020204" pitchFamily="34" charset="0"/>
              <a:buNone/>
            </a:pPr>
            <a:r>
              <a:rPr lang="en-US" altLang="en-US" sz="2200" dirty="0">
                <a:solidFill>
                  <a:srgbClr val="00B050"/>
                </a:solidFill>
              </a:rPr>
              <a:t>signal has discrete domain and range = digital</a:t>
            </a:r>
          </a:p>
          <a:p>
            <a:pPr lvl="1"/>
            <a:endParaRPr lang="en-US" altLang="en-US" sz="2200" dirty="0"/>
          </a:p>
          <a:p>
            <a:endParaRPr lang="en-US" altLang="en-US" sz="2200" dirty="0"/>
          </a:p>
          <a:p>
            <a:endParaRPr lang="en-US" altLang="en-US" sz="2200" dirty="0"/>
          </a:p>
        </p:txBody>
      </p:sp>
    </p:spTree>
    <p:extLst>
      <p:ext uri="{BB962C8B-B14F-4D97-AF65-F5344CB8AC3E}">
        <p14:creationId xmlns:p14="http://schemas.microsoft.com/office/powerpoint/2010/main" val="340572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US" altLang="en-US"/>
              <a:t>Illustration of Human Eye</a:t>
            </a:r>
          </a:p>
        </p:txBody>
      </p:sp>
      <p:pic>
        <p:nvPicPr>
          <p:cNvPr id="717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391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Rectangle 4"/>
          <p:cNvSpPr>
            <a:spLocks noChangeArrowheads="1"/>
          </p:cNvSpPr>
          <p:nvPr/>
        </p:nvSpPr>
        <p:spPr bwMode="auto">
          <a:xfrm>
            <a:off x="638033" y="5779827"/>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buFontTx/>
              <a:buNone/>
            </a:pPr>
            <a:r>
              <a:rPr lang="en-US" altLang="en-US" sz="1400" dirty="0">
                <a:latin typeface="Arial" panose="020B0604020202020204" pitchFamily="34" charset="0"/>
              </a:rPr>
              <a:t>	The amount of light entering the eye is controlled by the pupil, which dilates and contracts accordingly. The cornea and lens, whose shape is adjusted by the ciliary body, focus the light on the retina, where receptors convert it into nerve signals that pass to the brain. A mesh of blood vessels, the choroid, supplies the retina with oxygen and sugar.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CA" altLang="en-US"/>
              <a:t>Convert between Analog and Digital</a:t>
            </a:r>
            <a:endParaRPr lang="en-US" altLang="en-US"/>
          </a:p>
        </p:txBody>
      </p:sp>
      <p:sp>
        <p:nvSpPr>
          <p:cNvPr id="34819" name="Content Placeholder 2"/>
          <p:cNvSpPr>
            <a:spLocks noGrp="1"/>
          </p:cNvSpPr>
          <p:nvPr>
            <p:ph idx="1"/>
          </p:nvPr>
        </p:nvSpPr>
        <p:spPr/>
        <p:txBody>
          <a:bodyPr/>
          <a:lstStyle/>
          <a:p>
            <a:r>
              <a:rPr lang="en-CA" altLang="en-US" sz="2400" dirty="0"/>
              <a:t>Analog to digital convert (ADC)</a:t>
            </a:r>
          </a:p>
          <a:p>
            <a:pPr lvl="1"/>
            <a:r>
              <a:rPr lang="en-CA" altLang="en-US" sz="2400" dirty="0"/>
              <a:t>Sampling =&gt; Quantization =&gt; Digitalization</a:t>
            </a:r>
            <a:br>
              <a:rPr lang="en-CA" altLang="en-US" sz="2400" dirty="0"/>
            </a:br>
            <a:endParaRPr lang="en-CA" altLang="en-US" sz="2400" dirty="0"/>
          </a:p>
          <a:p>
            <a:r>
              <a:rPr lang="en-CA" altLang="en-US" sz="2400" dirty="0"/>
              <a:t>Sampling is usually done by scanning</a:t>
            </a:r>
            <a:br>
              <a:rPr lang="en-CA" altLang="en-US" sz="2400" dirty="0"/>
            </a:br>
            <a:endParaRPr lang="en-CA" altLang="en-US" sz="2400" dirty="0"/>
          </a:p>
          <a:p>
            <a:r>
              <a:rPr lang="en-CA" altLang="en-US" sz="2400" dirty="0"/>
              <a:t>Quantization is done by dividing the range to many level, and then check which level the scanned value falls</a:t>
            </a:r>
            <a:br>
              <a:rPr lang="en-CA" altLang="en-US" sz="2400" dirty="0"/>
            </a:br>
            <a:endParaRPr lang="en-CA" altLang="en-US" sz="2400" dirty="0"/>
          </a:p>
          <a:p>
            <a:r>
              <a:rPr lang="en-CA" altLang="en-US" sz="2400" dirty="0"/>
              <a:t>Digitalization: represent the value of each level by a number (binary)  </a:t>
            </a:r>
          </a:p>
          <a:p>
            <a:endParaRPr lang="en-CA" altLang="en-US" sz="2400" dirty="0"/>
          </a:p>
          <a:p>
            <a:pPr lvl="1"/>
            <a:endParaRPr lang="en-CA" altLang="en-US" sz="2400" dirty="0"/>
          </a:p>
          <a:p>
            <a:pPr lvl="1">
              <a:buFont typeface="Arial" panose="020B0604020202020204" pitchFamily="34" charset="0"/>
              <a:buNone/>
            </a:pPr>
            <a:endParaRPr lang="en-US" altLang="en-US" sz="2400" dirty="0"/>
          </a:p>
        </p:txBody>
      </p:sp>
    </p:spTree>
    <p:extLst>
      <p:ext uri="{BB962C8B-B14F-4D97-AF65-F5344CB8AC3E}">
        <p14:creationId xmlns:p14="http://schemas.microsoft.com/office/powerpoint/2010/main" val="197879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t>Sampling</a:t>
            </a:r>
          </a:p>
        </p:txBody>
      </p:sp>
      <p:sp>
        <p:nvSpPr>
          <p:cNvPr id="35843" name="Content Placeholder 2"/>
          <p:cNvSpPr>
            <a:spLocks noGrp="1"/>
          </p:cNvSpPr>
          <p:nvPr>
            <p:ph idx="1"/>
          </p:nvPr>
        </p:nvSpPr>
        <p:spPr/>
        <p:txBody>
          <a:bodyPr/>
          <a:lstStyle/>
          <a:p>
            <a:r>
              <a:rPr lang="en-US" altLang="en-US" sz="2400" dirty="0"/>
              <a:t>sampling = the spacing of discrete values in the domain of a signal.</a:t>
            </a:r>
          </a:p>
          <a:p>
            <a:r>
              <a:rPr lang="en-US" altLang="en-US" sz="2400" dirty="0"/>
              <a:t>sampling-rate = how many samples are taken per unit of each dimension. e.g., samples per second, frames per second,</a:t>
            </a:r>
          </a:p>
          <a:p>
            <a:pPr>
              <a:buFont typeface="Arial" panose="020B0604020202020204" pitchFamily="34" charset="0"/>
              <a:buNone/>
            </a:pPr>
            <a:endParaRPr lang="en-US" altLang="en-US" sz="2400" dirty="0"/>
          </a:p>
          <a:p>
            <a:endParaRPr lang="en-US" altLang="en-US" sz="2400" dirty="0"/>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581400"/>
            <a:ext cx="53879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6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Quantization</a:t>
            </a:r>
          </a:p>
        </p:txBody>
      </p:sp>
      <p:sp>
        <p:nvSpPr>
          <p:cNvPr id="36867" name="Content Placeholder 2"/>
          <p:cNvSpPr>
            <a:spLocks noGrp="1"/>
          </p:cNvSpPr>
          <p:nvPr>
            <p:ph idx="1"/>
          </p:nvPr>
        </p:nvSpPr>
        <p:spPr/>
        <p:txBody>
          <a:bodyPr/>
          <a:lstStyle/>
          <a:p>
            <a:r>
              <a:rPr lang="en-US" altLang="en-US" sz="2400" dirty="0"/>
              <a:t>Quantization = spacing of discrete values in the range of a signal, usually thought of as the number of bits per sample of the signal. e.g., 1 bit per pixel (b/w </a:t>
            </a:r>
            <a:r>
              <a:rPr lang="fr-FR" altLang="en-US" sz="2400" dirty="0"/>
              <a:t>images), 16-bit audio, 24-bit color images, etc.  </a:t>
            </a:r>
            <a:r>
              <a:rPr lang="en-US" altLang="en-US" sz="2400" dirty="0"/>
              <a:t>8 levels = 2^3 : uses 3 bits</a:t>
            </a:r>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05200"/>
            <a:ext cx="53863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679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CA" altLang="en-US"/>
              <a:t>Scanning convention for 2D image</a:t>
            </a:r>
            <a:endParaRPr lang="en-US" altLang="en-US"/>
          </a:p>
        </p:txBody>
      </p:sp>
      <p:sp>
        <p:nvSpPr>
          <p:cNvPr id="37891" name="Content Placeholder 2"/>
          <p:cNvSpPr>
            <a:spLocks noGrp="1"/>
          </p:cNvSpPr>
          <p:nvPr>
            <p:ph idx="1"/>
          </p:nvPr>
        </p:nvSpPr>
        <p:spPr/>
        <p:txBody>
          <a:bodyPr/>
          <a:lstStyle/>
          <a:p>
            <a:pPr eaLnBrk="1" hangingPunct="1"/>
            <a:r>
              <a:rPr lang="en-CA" altLang="en-US"/>
              <a:t>Scanning conventions output by camera and used by digitizer to determine signal position</a:t>
            </a:r>
            <a:r>
              <a:rPr lang="en-US" altLang="en-US"/>
              <a:t>.</a:t>
            </a:r>
            <a:br>
              <a:rPr lang="en-US" altLang="en-US"/>
            </a:br>
            <a:endParaRPr lang="en-US" altLang="en-US"/>
          </a:p>
          <a:p>
            <a:pPr eaLnBrk="1" hangingPunct="1">
              <a:buFont typeface="Arial" panose="020B0604020202020204" pitchFamily="34" charset="0"/>
              <a:buNone/>
            </a:pPr>
            <a:r>
              <a:rPr lang="en-CA" altLang="en-US"/>
              <a:t>Progressive scanning using horizontal synchronize pulse</a:t>
            </a:r>
          </a:p>
          <a:p>
            <a:pPr eaLnBrk="1" hangingPunct="1">
              <a:buFont typeface="Arial" panose="020B0604020202020204" pitchFamily="34" charset="0"/>
              <a:buNone/>
            </a:pPr>
            <a:r>
              <a:rPr lang="en-CA" altLang="en-US"/>
              <a:t>Frame = complete scan of target</a:t>
            </a:r>
          </a:p>
          <a:p>
            <a:pPr eaLnBrk="1" hangingPunct="1">
              <a:buFont typeface="Arial" panose="020B0604020202020204" pitchFamily="34" charset="0"/>
              <a:buNone/>
            </a:pPr>
            <a:r>
              <a:rPr lang="en-CA" altLang="en-US"/>
              <a:t>Scan rate : how many frames / second </a:t>
            </a:r>
          </a:p>
        </p:txBody>
      </p:sp>
    </p:spTree>
    <p:extLst>
      <p:ext uri="{BB962C8B-B14F-4D97-AF65-F5344CB8AC3E}">
        <p14:creationId xmlns:p14="http://schemas.microsoft.com/office/powerpoint/2010/main" val="1621675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69961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438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9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5257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752600"/>
            <a:ext cx="25495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21368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1668463"/>
            <a:ext cx="55784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5172075"/>
            <a:ext cx="702151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424948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19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4724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447800"/>
            <a:ext cx="16002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11588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Digital Image Representation</a:t>
            </a:r>
          </a:p>
        </p:txBody>
      </p:sp>
      <p:sp>
        <p:nvSpPr>
          <p:cNvPr id="43011" name="Content Placeholder 2"/>
          <p:cNvSpPr>
            <a:spLocks noGrp="1"/>
          </p:cNvSpPr>
          <p:nvPr>
            <p:ph idx="1"/>
          </p:nvPr>
        </p:nvSpPr>
        <p:spPr>
          <a:xfrm>
            <a:off x="457200" y="1417638"/>
            <a:ext cx="8229600" cy="4525963"/>
          </a:xfrm>
        </p:spPr>
        <p:txBody>
          <a:bodyPr/>
          <a:lstStyle/>
          <a:p>
            <a:r>
              <a:rPr lang="en-US" altLang="en-US" sz="2400" dirty="0"/>
              <a:t>A digital image is an image </a:t>
            </a:r>
            <a:r>
              <a:rPr lang="en-US" altLang="en-US" sz="2400" b="1" i="1" dirty="0"/>
              <a:t>f(</a:t>
            </a:r>
            <a:r>
              <a:rPr lang="en-US" altLang="en-US" sz="2400" b="1" i="1" dirty="0" err="1"/>
              <a:t>x,y</a:t>
            </a:r>
            <a:r>
              <a:rPr lang="en-US" altLang="en-US" sz="2400" b="1" i="1" dirty="0"/>
              <a:t>) that has been </a:t>
            </a:r>
            <a:r>
              <a:rPr lang="en-US" altLang="en-US" sz="2400" dirty="0"/>
              <a:t>digitized both in spatial coordinates and brightness.</a:t>
            </a:r>
          </a:p>
          <a:p>
            <a:r>
              <a:rPr lang="en-US" altLang="en-US" sz="2400" dirty="0"/>
              <a:t>The value of f at any point </a:t>
            </a:r>
            <a:r>
              <a:rPr lang="en-US" altLang="en-US" sz="2400" b="1" i="1" dirty="0"/>
              <a:t>(</a:t>
            </a:r>
            <a:r>
              <a:rPr lang="en-US" altLang="en-US" sz="2400" b="1" i="1" dirty="0" err="1"/>
              <a:t>x,y</a:t>
            </a:r>
            <a:r>
              <a:rPr lang="en-US" altLang="en-US" sz="2400" b="1" i="1" dirty="0"/>
              <a:t>) is proportional to the </a:t>
            </a:r>
            <a:r>
              <a:rPr lang="en-US" altLang="en-US" sz="2400" dirty="0"/>
              <a:t>brightness (or gray level) of the image at that point.</a:t>
            </a:r>
          </a:p>
          <a:p>
            <a:endParaRPr lang="en-US" altLang="en-US" sz="2400" dirty="0"/>
          </a:p>
        </p:txBody>
      </p:sp>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98801"/>
            <a:ext cx="40386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0085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Digital Image Representation</a:t>
            </a:r>
          </a:p>
        </p:txBody>
      </p:sp>
      <p:sp>
        <p:nvSpPr>
          <p:cNvPr id="44035" name="Content Placeholder 2"/>
          <p:cNvSpPr>
            <a:spLocks noGrp="1"/>
          </p:cNvSpPr>
          <p:nvPr>
            <p:ph idx="1"/>
          </p:nvPr>
        </p:nvSpPr>
        <p:spPr/>
        <p:txBody>
          <a:bodyPr/>
          <a:lstStyle/>
          <a:p>
            <a:r>
              <a:rPr lang="en-US" altLang="en-US" sz="2400" dirty="0"/>
              <a:t>A digital image can be considered a matrix whose row and column indices identify a point in the image and the corresponding matrix element value identifies the gray level at that point.</a:t>
            </a:r>
          </a:p>
          <a:p>
            <a:endParaRPr lang="en-US" altLang="en-US" sz="2400" dirty="0"/>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276600"/>
            <a:ext cx="4703763" cy="335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05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2399" y="990600"/>
            <a:ext cx="4531601"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txBox="1">
            <a:spLocks noChangeArrowheads="1"/>
          </p:cNvSpPr>
          <p:nvPr/>
        </p:nvSpPr>
        <p:spPr bwMode="auto">
          <a:xfrm>
            <a:off x="457200" y="2286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CA" altLang="en-US" sz="3200" dirty="0"/>
              <a:t>Structures of Human eyes</a:t>
            </a:r>
            <a:endParaRPr lang="en-US" altLang="en-US" sz="3200" dirty="0"/>
          </a:p>
        </p:txBody>
      </p:sp>
      <p:sp>
        <p:nvSpPr>
          <p:cNvPr id="16388" name="Rectangle 3"/>
          <p:cNvSpPr txBox="1">
            <a:spLocks noChangeArrowheads="1"/>
          </p:cNvSpPr>
          <p:nvPr/>
        </p:nvSpPr>
        <p:spPr bwMode="auto">
          <a:xfrm>
            <a:off x="381000" y="1066800"/>
            <a:ext cx="5791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cs typeface="Arial" panose="020B0604020202020204" pitchFamily="34" charset="0"/>
              </a:defRPr>
            </a:lvl1pPr>
            <a:lvl2pPr marL="800100" indent="-34290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US" altLang="en-US"/>
              <a:t>A shape like a sphere. </a:t>
            </a:r>
            <a:br>
              <a:rPr lang="en-US" altLang="en-US"/>
            </a:br>
            <a:br>
              <a:rPr lang="en-US" altLang="en-US"/>
            </a:br>
            <a:r>
              <a:rPr lang="en-US" altLang="en-US"/>
              <a:t>Average diameter = 20 mm</a:t>
            </a:r>
            <a:br>
              <a:rPr lang="en-US" altLang="en-US"/>
            </a:br>
            <a:br>
              <a:rPr lang="en-US" altLang="en-US"/>
            </a:br>
            <a:endParaRPr lang="en-US" altLang="en-US"/>
          </a:p>
          <a:p>
            <a:pPr eaLnBrk="1" hangingPunct="1">
              <a:spcBef>
                <a:spcPct val="20000"/>
              </a:spcBef>
              <a:buFont typeface="Arial" panose="020B0604020202020204" pitchFamily="34" charset="0"/>
              <a:buChar char="•"/>
            </a:pPr>
            <a:r>
              <a:rPr lang="en-US" altLang="en-US"/>
              <a:t>Membranes:</a:t>
            </a:r>
          </a:p>
          <a:p>
            <a:pPr lvl="1" eaLnBrk="1" hangingPunct="1">
              <a:spcBef>
                <a:spcPct val="20000"/>
              </a:spcBef>
              <a:buFont typeface="Courier New" panose="02070309020205020404" pitchFamily="49" charset="0"/>
              <a:buChar char="o"/>
            </a:pPr>
            <a:r>
              <a:rPr lang="en-US" altLang="en-US"/>
              <a:t>Cornea and Sclera</a:t>
            </a:r>
          </a:p>
          <a:p>
            <a:pPr lvl="1" eaLnBrk="1" hangingPunct="1">
              <a:spcBef>
                <a:spcPct val="20000"/>
              </a:spcBef>
              <a:buFont typeface="Courier New" panose="02070309020205020404" pitchFamily="49" charset="0"/>
              <a:buChar char="o"/>
            </a:pPr>
            <a:r>
              <a:rPr lang="en-US" altLang="en-US"/>
              <a:t>Choroid</a:t>
            </a:r>
          </a:p>
          <a:p>
            <a:pPr lvl="1" eaLnBrk="1" hangingPunct="1">
              <a:spcBef>
                <a:spcPct val="20000"/>
              </a:spcBef>
              <a:buFont typeface="Courier New" panose="02070309020205020404" pitchFamily="49" charset="0"/>
              <a:buChar char="o"/>
            </a:pPr>
            <a:r>
              <a:rPr lang="en-US" altLang="en-US"/>
              <a:t>Retina</a:t>
            </a:r>
          </a:p>
          <a:p>
            <a:endParaRPr lang="en-US" altLang="en-US"/>
          </a:p>
          <a:p>
            <a:pPr eaLnBrk="1" hangingPunct="1">
              <a:spcBef>
                <a:spcPct val="20000"/>
              </a:spcBef>
            </a:pPr>
            <a:endParaRPr lang="en-US" altLang="en-US"/>
          </a:p>
        </p:txBody>
      </p:sp>
    </p:spTree>
    <p:extLst>
      <p:ext uri="{BB962C8B-B14F-4D97-AF65-F5344CB8AC3E}">
        <p14:creationId xmlns:p14="http://schemas.microsoft.com/office/powerpoint/2010/main" val="1189988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t>Example of Digital Image</a:t>
            </a:r>
          </a:p>
        </p:txBody>
      </p:sp>
      <p:sp>
        <p:nvSpPr>
          <p:cNvPr id="45059" name="Content Placeholder 2"/>
          <p:cNvSpPr>
            <a:spLocks noGrp="1"/>
          </p:cNvSpPr>
          <p:nvPr>
            <p:ph idx="1"/>
          </p:nvPr>
        </p:nvSpPr>
        <p:spPr/>
        <p:txBody>
          <a:bodyPr/>
          <a:lstStyle/>
          <a:p>
            <a:r>
              <a:rPr lang="en-US" altLang="en-US"/>
              <a:t>Digital Image Representation</a:t>
            </a:r>
          </a:p>
          <a:p>
            <a:endParaRPr lang="en-US" altLang="en-US"/>
          </a:p>
        </p:txBody>
      </p:sp>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68" y="2362200"/>
            <a:ext cx="7307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105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Gray level</a:t>
            </a:r>
          </a:p>
        </p:txBody>
      </p:sp>
      <p:sp>
        <p:nvSpPr>
          <p:cNvPr id="47107" name="Content Placeholder 2"/>
          <p:cNvSpPr>
            <a:spLocks noGrp="1"/>
          </p:cNvSpPr>
          <p:nvPr>
            <p:ph idx="1"/>
          </p:nvPr>
        </p:nvSpPr>
        <p:spPr/>
        <p:txBody>
          <a:bodyPr/>
          <a:lstStyle/>
          <a:p>
            <a:r>
              <a:rPr lang="en-US" altLang="en-US"/>
              <a:t>The intensity of a monochrome image </a:t>
            </a:r>
            <a:r>
              <a:rPr lang="en-US" altLang="en-US" i="1"/>
              <a:t>f at </a:t>
            </a:r>
            <a:r>
              <a:rPr lang="en-US" altLang="en-US"/>
              <a:t>coordinate l</a:t>
            </a:r>
            <a:r>
              <a:rPr lang="en-US" altLang="en-US" i="1"/>
              <a:t>(x,y) the gray level of the image </a:t>
            </a:r>
            <a:r>
              <a:rPr lang="en-US" altLang="en-US"/>
              <a:t>at that point. </a:t>
            </a:r>
            <a:br>
              <a:rPr lang="en-US" altLang="en-US"/>
            </a:br>
            <a:endParaRPr lang="en-US" altLang="en-US"/>
          </a:p>
          <a:p>
            <a:r>
              <a:rPr lang="en-US" altLang="en-US"/>
              <a:t>gray scale = [</a:t>
            </a:r>
            <a:r>
              <a:rPr lang="en-US" altLang="en-US" i="1"/>
              <a:t>Lmin, Lmax], </a:t>
            </a:r>
            <a:r>
              <a:rPr lang="en-US" altLang="en-US"/>
              <a:t>common practice, shift the interval to [</a:t>
            </a:r>
            <a:r>
              <a:rPr lang="en-US" altLang="en-US" i="1"/>
              <a:t>0, L],  0 = black , L = white</a:t>
            </a:r>
          </a:p>
        </p:txBody>
      </p:sp>
    </p:spTree>
    <p:extLst>
      <p:ext uri="{BB962C8B-B14F-4D97-AF65-F5344CB8AC3E}">
        <p14:creationId xmlns:p14="http://schemas.microsoft.com/office/powerpoint/2010/main" val="416572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en-US" altLang="en-US"/>
          </a:p>
        </p:txBody>
      </p:sp>
      <p:sp>
        <p:nvSpPr>
          <p:cNvPr id="48131" name="Content Placeholder 2"/>
          <p:cNvSpPr>
            <a:spLocks noGrp="1"/>
          </p:cNvSpPr>
          <p:nvPr>
            <p:ph idx="1"/>
          </p:nvPr>
        </p:nvSpPr>
        <p:spPr/>
        <p:txBody>
          <a:bodyPr/>
          <a:lstStyle/>
          <a:p>
            <a:r>
              <a:rPr lang="en-US" altLang="en-US" sz="2400" dirty="0"/>
              <a:t>Number of bits is k, the number of gray levels </a:t>
            </a:r>
            <a:r>
              <a:rPr lang="en-US" altLang="en-US" sz="2400" b="1" i="1" dirty="0"/>
              <a:t>L = 2^k</a:t>
            </a:r>
          </a:p>
          <a:p>
            <a:pPr>
              <a:buFont typeface="Arial" panose="020B0604020202020204" pitchFamily="34" charset="0"/>
              <a:buNone/>
            </a:pPr>
            <a:endParaRPr lang="en-US" altLang="en-US" sz="2400" b="1" i="1" dirty="0"/>
          </a:p>
          <a:p>
            <a:r>
              <a:rPr lang="en-US" altLang="en-US" sz="2400" dirty="0"/>
              <a:t>Number of bits required to store a digitized image of </a:t>
            </a:r>
            <a:br>
              <a:rPr lang="en-US" altLang="en-US" sz="2400" dirty="0"/>
            </a:br>
            <a:r>
              <a:rPr lang="en-US" altLang="en-US" sz="2400" dirty="0"/>
              <a:t>M</a:t>
            </a:r>
            <a:r>
              <a:rPr lang="pt-BR" altLang="en-US" sz="2400" b="1" i="1" dirty="0"/>
              <a:t> x </a:t>
            </a:r>
            <a:r>
              <a:rPr lang="en-US" altLang="en-US" sz="2400" dirty="0"/>
              <a:t>N pixels (resolution)</a:t>
            </a:r>
          </a:p>
          <a:p>
            <a:pPr>
              <a:buFont typeface="Arial" panose="020B0604020202020204" pitchFamily="34" charset="0"/>
              <a:buNone/>
            </a:pPr>
            <a:r>
              <a:rPr lang="en-US" altLang="en-US" sz="2400" b="1" i="1" dirty="0"/>
              <a:t>   </a:t>
            </a:r>
          </a:p>
          <a:p>
            <a:r>
              <a:rPr lang="en-US" altLang="en-US" sz="2400" dirty="0"/>
              <a:t> The size of an image</a:t>
            </a:r>
            <a:endParaRPr lang="en-US" altLang="en-US" sz="2400" b="1" i="1" dirty="0"/>
          </a:p>
          <a:p>
            <a:pPr>
              <a:buFont typeface="Arial" panose="020B0604020202020204" pitchFamily="34" charset="0"/>
              <a:buNone/>
            </a:pPr>
            <a:r>
              <a:rPr lang="en-US" altLang="en-US" sz="2400" b="1" i="1" dirty="0"/>
              <a:t>     </a:t>
            </a:r>
            <a:r>
              <a:rPr lang="pt-BR" altLang="en-US" sz="2400" b="1" i="1" dirty="0"/>
              <a:t>b = M x N x k</a:t>
            </a:r>
          </a:p>
          <a:p>
            <a:pPr>
              <a:buFont typeface="Arial" panose="020B0604020202020204" pitchFamily="34" charset="0"/>
              <a:buNone/>
            </a:pPr>
            <a:r>
              <a:rPr lang="en-US" altLang="en-US" sz="2400" dirty="0"/>
              <a:t>    </a:t>
            </a:r>
          </a:p>
        </p:txBody>
      </p:sp>
      <p:pic>
        <p:nvPicPr>
          <p:cNvPr id="481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730" y="3200400"/>
            <a:ext cx="283934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0553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False contouring effect</a:t>
            </a:r>
          </a:p>
        </p:txBody>
      </p:sp>
      <p:sp>
        <p:nvSpPr>
          <p:cNvPr id="49155" name="Content Placeholder 2"/>
          <p:cNvSpPr>
            <a:spLocks noGrp="1"/>
          </p:cNvSpPr>
          <p:nvPr>
            <p:ph idx="1"/>
          </p:nvPr>
        </p:nvSpPr>
        <p:spPr>
          <a:xfrm>
            <a:off x="457200" y="1600200"/>
            <a:ext cx="8229600" cy="5133975"/>
          </a:xfrm>
        </p:spPr>
        <p:txBody>
          <a:bodyPr/>
          <a:lstStyle/>
          <a:p>
            <a:pPr>
              <a:buFont typeface="Arial" panose="020B0604020202020204" pitchFamily="34" charset="0"/>
              <a:buNone/>
            </a:pPr>
            <a:r>
              <a:rPr lang="en-US" altLang="en-US" sz="2400" dirty="0"/>
              <a:t>If the gray scale is not enough, the smooth area will be affected. False contouring can occur on the smooth area which has fine gray scales.</a:t>
            </a:r>
          </a:p>
          <a:p>
            <a:pPr>
              <a:buFont typeface="Arial" panose="020B0604020202020204" pitchFamily="34" charset="0"/>
              <a:buNone/>
            </a:pPr>
            <a:endParaRPr lang="en-US" altLang="en-US" sz="2400" dirty="0"/>
          </a:p>
          <a:p>
            <a:pPr>
              <a:buFont typeface="Arial" panose="020B0604020202020204" pitchFamily="34" charset="0"/>
              <a:buNone/>
            </a:pPr>
            <a:r>
              <a:rPr lang="en-US" altLang="en-US" sz="2400" dirty="0"/>
              <a:t>(a) Gray level = 16</a:t>
            </a:r>
          </a:p>
          <a:p>
            <a:pPr>
              <a:buFont typeface="Arial" panose="020B0604020202020204" pitchFamily="34" charset="0"/>
              <a:buNone/>
            </a:pPr>
            <a:r>
              <a:rPr lang="en-US" altLang="en-US" sz="2400" dirty="0"/>
              <a:t>(b) Gray level = 8</a:t>
            </a:r>
          </a:p>
          <a:p>
            <a:pPr>
              <a:buFont typeface="Arial" panose="020B0604020202020204" pitchFamily="34" charset="0"/>
              <a:buNone/>
            </a:pPr>
            <a:r>
              <a:rPr lang="en-US" altLang="en-US" sz="2400" dirty="0"/>
              <a:t>(c) Gray level = 4</a:t>
            </a:r>
          </a:p>
          <a:p>
            <a:pPr>
              <a:buFont typeface="Arial" panose="020B0604020202020204" pitchFamily="34" charset="0"/>
              <a:buNone/>
            </a:pPr>
            <a:r>
              <a:rPr lang="en-US" altLang="en-US" sz="2400" dirty="0"/>
              <a:t>(d) Gray level = 2</a:t>
            </a:r>
          </a:p>
          <a:p>
            <a:pPr>
              <a:buFont typeface="Arial" panose="020B0604020202020204" pitchFamily="34" charset="0"/>
              <a:buNone/>
            </a:pPr>
            <a:endParaRPr lang="en-US" altLang="en-US" sz="2400" dirty="0"/>
          </a:p>
        </p:txBody>
      </p:sp>
      <p:pic>
        <p:nvPicPr>
          <p:cNvPr id="491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14600"/>
            <a:ext cx="44958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412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
            <a:ext cx="6151563"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456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
            <a:ext cx="620236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262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t>Resolution</a:t>
            </a:r>
          </a:p>
        </p:txBody>
      </p:sp>
      <p:sp>
        <p:nvSpPr>
          <p:cNvPr id="52227" name="Content Placeholder 2"/>
          <p:cNvSpPr>
            <a:spLocks noGrp="1"/>
          </p:cNvSpPr>
          <p:nvPr>
            <p:ph idx="1"/>
          </p:nvPr>
        </p:nvSpPr>
        <p:spPr/>
        <p:txBody>
          <a:bodyPr/>
          <a:lstStyle/>
          <a:p>
            <a:r>
              <a:rPr lang="en-US" altLang="en-US" dirty="0"/>
              <a:t>Resolution (how much you can see the detail of the image) depends on sampling and gray levels.</a:t>
            </a:r>
          </a:p>
          <a:p>
            <a:r>
              <a:rPr lang="en-US" altLang="en-US" dirty="0"/>
              <a:t>The bigger the sampling rate (n) and the gray scale (g), the better the approximation of the digitized image from the original.</a:t>
            </a:r>
          </a:p>
          <a:p>
            <a:r>
              <a:rPr lang="en-US" altLang="en-US" dirty="0"/>
              <a:t>The more the quantization scale becomes, the bigger the size of the digitized image.</a:t>
            </a:r>
          </a:p>
        </p:txBody>
      </p:sp>
    </p:spTree>
    <p:extLst>
      <p:ext uri="{BB962C8B-B14F-4D97-AF65-F5344CB8AC3E}">
        <p14:creationId xmlns:p14="http://schemas.microsoft.com/office/powerpoint/2010/main" val="2047799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t>Non uniform sampling</a:t>
            </a:r>
          </a:p>
        </p:txBody>
      </p:sp>
      <p:sp>
        <p:nvSpPr>
          <p:cNvPr id="55299" name="Content Placeholder 2"/>
          <p:cNvSpPr>
            <a:spLocks noGrp="1"/>
          </p:cNvSpPr>
          <p:nvPr>
            <p:ph idx="1"/>
          </p:nvPr>
        </p:nvSpPr>
        <p:spPr/>
        <p:txBody>
          <a:bodyPr/>
          <a:lstStyle/>
          <a:p>
            <a:r>
              <a:rPr lang="en-US" altLang="en-US" sz="2400" dirty="0"/>
              <a:t>For a fixed value of spatial resolution, the appearance of the image can be improved by using adaptive sampling rates.</a:t>
            </a:r>
          </a:p>
          <a:p>
            <a:pPr lvl="1"/>
            <a:r>
              <a:rPr lang="en-US" altLang="en-US" sz="2400" dirty="0"/>
              <a:t>Fine sampling required in the neighborhood of sharp gray-level transitions.</a:t>
            </a:r>
          </a:p>
          <a:p>
            <a:pPr lvl="1"/>
            <a:r>
              <a:rPr lang="en-US" altLang="en-US" sz="2400" dirty="0"/>
              <a:t>Coarse sampling utilized in relatively smooth regions.</a:t>
            </a:r>
          </a:p>
        </p:txBody>
      </p:sp>
      <p:pic>
        <p:nvPicPr>
          <p:cNvPr id="553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3810000"/>
            <a:ext cx="61626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6163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t>Checkerboard effect</a:t>
            </a:r>
          </a:p>
        </p:txBody>
      </p:sp>
      <p:sp>
        <p:nvSpPr>
          <p:cNvPr id="53251" name="Content Placeholder 2"/>
          <p:cNvSpPr>
            <a:spLocks noGrp="1"/>
          </p:cNvSpPr>
          <p:nvPr>
            <p:ph idx="1"/>
          </p:nvPr>
        </p:nvSpPr>
        <p:spPr/>
        <p:txBody>
          <a:bodyPr/>
          <a:lstStyle/>
          <a:p>
            <a:pPr>
              <a:buFont typeface="Arial" panose="020B0604020202020204" pitchFamily="34" charset="0"/>
              <a:buNone/>
            </a:pPr>
            <a:r>
              <a:rPr lang="en-US" altLang="en-US" sz="2400" dirty="0"/>
              <a:t>If the resolution is decreased too much, the checkerboard</a:t>
            </a:r>
          </a:p>
          <a:p>
            <a:pPr>
              <a:buFont typeface="Arial" panose="020B0604020202020204" pitchFamily="34" charset="0"/>
              <a:buNone/>
            </a:pPr>
            <a:r>
              <a:rPr lang="en-US" altLang="en-US" sz="2400" dirty="0"/>
              <a:t>effect can occur.</a:t>
            </a:r>
          </a:p>
          <a:p>
            <a:endParaRPr lang="en-US" altLang="en-US" sz="2400" dirty="0"/>
          </a:p>
        </p:txBody>
      </p:sp>
      <p:pic>
        <p:nvPicPr>
          <p:cNvPr id="532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718" y="2667000"/>
            <a:ext cx="57705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17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CA" altLang="en-US"/>
              <a:t>Structures of Human eyes</a:t>
            </a:r>
            <a:endParaRPr lang="en-US" altLang="en-US"/>
          </a:p>
        </p:txBody>
      </p:sp>
      <p:sp>
        <p:nvSpPr>
          <p:cNvPr id="17411" name="Content Placeholder 2"/>
          <p:cNvSpPr>
            <a:spLocks noGrp="1"/>
          </p:cNvSpPr>
          <p:nvPr>
            <p:ph idx="1"/>
          </p:nvPr>
        </p:nvSpPr>
        <p:spPr/>
        <p:txBody>
          <a:bodyPr/>
          <a:lstStyle/>
          <a:p>
            <a:pPr eaLnBrk="1" hangingPunct="1"/>
            <a:r>
              <a:rPr lang="en-US" altLang="en-US" sz="2000"/>
              <a:t>Cornea : tough, transparent tissue, covers the anterior surface of the eye.</a:t>
            </a:r>
          </a:p>
          <a:p>
            <a:pPr eaLnBrk="1" hangingPunct="1"/>
            <a:endParaRPr lang="en-US" altLang="en-US" sz="2000"/>
          </a:p>
          <a:p>
            <a:pPr eaLnBrk="1" hangingPunct="1"/>
            <a:r>
              <a:rPr lang="en-US" altLang="en-US" sz="2000"/>
              <a:t>Sclera : Opaque membrane, encloses the remainder of the optic globe</a:t>
            </a:r>
          </a:p>
          <a:p>
            <a:pPr eaLnBrk="1" hangingPunct="1"/>
            <a:endParaRPr lang="en-US" altLang="en-US" sz="2000"/>
          </a:p>
          <a:p>
            <a:pPr eaLnBrk="1" hangingPunct="1"/>
            <a:r>
              <a:rPr lang="en-US" altLang="en-US" sz="2000"/>
              <a:t>Choroid : Lies below the sclera, contains network of blood vessels that serve as the major source of nutrition to the eye.</a:t>
            </a:r>
            <a:br>
              <a:rPr lang="en-US" altLang="en-US" sz="2000"/>
            </a:br>
            <a:endParaRPr lang="en-US" altLang="en-US" sz="2000"/>
          </a:p>
          <a:p>
            <a:pPr eaLnBrk="1" hangingPunct="1"/>
            <a:r>
              <a:rPr lang="en-US" altLang="en-US" sz="2000"/>
              <a:t>Lens:  absorb both infrared and ultraviolet by proteins within the lens structure and, in excessive amounts, can cause damage to the eye</a:t>
            </a:r>
            <a:br>
              <a:rPr lang="en-US" altLang="en-US" sz="2000"/>
            </a:br>
            <a:endParaRPr lang="en-US" altLang="en-US" sz="2000"/>
          </a:p>
          <a:p>
            <a:pPr eaLnBrk="1" hangingPunct="1"/>
            <a:r>
              <a:rPr lang="en-US" altLang="en-US" sz="2000"/>
              <a:t>Retina: Inner most membrane of the eye which lines inside of the wall’s entire posterior portion. When the eye is properly focused, light from an object outside the eye is imaged on the retina</a:t>
            </a:r>
          </a:p>
          <a:p>
            <a:pPr eaLnBrk="1" hangingPunct="1">
              <a:buFont typeface="Arial" panose="020B0604020202020204" pitchFamily="34" charset="0"/>
              <a:buNone/>
            </a:pPr>
            <a:endParaRPr lang="en-US" altLang="en-US"/>
          </a:p>
        </p:txBody>
      </p:sp>
    </p:spTree>
    <p:extLst>
      <p:ext uri="{BB962C8B-B14F-4D97-AF65-F5344CB8AC3E}">
        <p14:creationId xmlns:p14="http://schemas.microsoft.com/office/powerpoint/2010/main" val="87785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CA" altLang="en-US" dirty="0"/>
              <a:t>Receptors</a:t>
            </a:r>
            <a:endParaRPr lang="en-US" altLang="en-US" dirty="0"/>
          </a:p>
        </p:txBody>
      </p:sp>
      <p:sp>
        <p:nvSpPr>
          <p:cNvPr id="18435" name="Content Placeholder 2"/>
          <p:cNvSpPr>
            <a:spLocks noGrp="1"/>
          </p:cNvSpPr>
          <p:nvPr>
            <p:ph idx="1"/>
          </p:nvPr>
        </p:nvSpPr>
        <p:spPr>
          <a:xfrm>
            <a:off x="457200" y="1600200"/>
            <a:ext cx="8229600" cy="4724400"/>
          </a:xfrm>
        </p:spPr>
        <p:txBody>
          <a:bodyPr/>
          <a:lstStyle/>
          <a:p>
            <a:pPr eaLnBrk="1" hangingPunct="1"/>
            <a:r>
              <a:rPr lang="en-US" altLang="en-US" sz="2200" dirty="0"/>
              <a:t>Receptors (neurons) is distributed over the surface of the retina.</a:t>
            </a:r>
          </a:p>
          <a:p>
            <a:pPr eaLnBrk="1" hangingPunct="1"/>
            <a:r>
              <a:rPr lang="en-US" altLang="en-US" sz="2200" dirty="0"/>
              <a:t>Receptors are divided into 2 classes:</a:t>
            </a:r>
          </a:p>
          <a:p>
            <a:pPr lvl="1" eaLnBrk="1" hangingPunct="1"/>
            <a:r>
              <a:rPr lang="en-US" altLang="en-US" sz="2200" dirty="0"/>
              <a:t>Cones</a:t>
            </a:r>
          </a:p>
          <a:p>
            <a:pPr lvl="1" eaLnBrk="1" hangingPunct="1"/>
            <a:r>
              <a:rPr lang="en-US" altLang="en-US" sz="2200" dirty="0"/>
              <a:t>Rods</a:t>
            </a:r>
          </a:p>
          <a:p>
            <a:pPr eaLnBrk="1" hangingPunct="1"/>
            <a:r>
              <a:rPr lang="en-CA" altLang="en-US" sz="2200" b="1" dirty="0"/>
              <a:t>Cones (neurons</a:t>
            </a:r>
            <a:r>
              <a:rPr lang="en-US" altLang="en-US" sz="2200" b="1" dirty="0"/>
              <a:t> 6-7 million)</a:t>
            </a:r>
          </a:p>
          <a:p>
            <a:pPr lvl="1" eaLnBrk="1" hangingPunct="1"/>
            <a:r>
              <a:rPr lang="en-US" altLang="en-US" sz="2200" dirty="0"/>
              <a:t>located primarily in the central portion of the retina (the fovea, muscles controlling the eye rotate the eyeball until the image falls on the fovea).</a:t>
            </a:r>
          </a:p>
          <a:p>
            <a:pPr lvl="1" eaLnBrk="1" hangingPunct="1"/>
            <a:r>
              <a:rPr lang="en-US" altLang="en-US" sz="2200" dirty="0"/>
              <a:t>Highly sensitive to color.</a:t>
            </a:r>
          </a:p>
          <a:p>
            <a:pPr lvl="1" eaLnBrk="1" hangingPunct="1"/>
            <a:r>
              <a:rPr lang="en-US" altLang="en-US" sz="2200" dirty="0"/>
              <a:t>Each is connected to its own nerve end thus human can resolve fine details.</a:t>
            </a:r>
          </a:p>
          <a:p>
            <a:pPr lvl="1" eaLnBrk="1" hangingPunct="1"/>
            <a:r>
              <a:rPr lang="en-US" altLang="en-US" sz="2200" dirty="0"/>
              <a:t>Cone vision is called </a:t>
            </a:r>
            <a:r>
              <a:rPr lang="en-US" altLang="en-US" sz="2200" dirty="0" err="1"/>
              <a:t>photopic</a:t>
            </a:r>
            <a:r>
              <a:rPr lang="en-US" altLang="en-US" sz="2200" dirty="0"/>
              <a:t> or bright-light vision.</a:t>
            </a:r>
          </a:p>
        </p:txBody>
      </p:sp>
    </p:spTree>
    <p:extLst>
      <p:ext uri="{BB962C8B-B14F-4D97-AF65-F5344CB8AC3E}">
        <p14:creationId xmlns:p14="http://schemas.microsoft.com/office/powerpoint/2010/main" val="58571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1066800"/>
            <a:ext cx="4724400" cy="5181600"/>
          </a:xfrm>
        </p:spPr>
        <p:txBody>
          <a:bodyPr/>
          <a:lstStyle/>
          <a:p>
            <a:pPr eaLnBrk="1" hangingPunct="1"/>
            <a:r>
              <a:rPr lang="en-CA" altLang="en-US" sz="2400" b="1" dirty="0"/>
              <a:t>Rods</a:t>
            </a:r>
            <a:r>
              <a:rPr lang="en-US" altLang="en-US" sz="2400" b="1" dirty="0"/>
              <a:t> (75-150 million)</a:t>
            </a:r>
            <a:r>
              <a:rPr lang="en-US" altLang="en-US" sz="2400" dirty="0"/>
              <a:t>, </a:t>
            </a:r>
          </a:p>
          <a:p>
            <a:pPr lvl="1" eaLnBrk="1" hangingPunct="1"/>
            <a:r>
              <a:rPr lang="en-US" altLang="en-US" sz="2400" dirty="0"/>
              <a:t>distributed over the retina surface.</a:t>
            </a:r>
          </a:p>
          <a:p>
            <a:pPr lvl="1" eaLnBrk="1" hangingPunct="1"/>
            <a:r>
              <a:rPr lang="en-US" altLang="en-US" sz="2400" dirty="0"/>
              <a:t>Several rods are connected to a single nerve end reduce the amount of detail discernible.</a:t>
            </a:r>
          </a:p>
          <a:p>
            <a:pPr lvl="1" eaLnBrk="1" hangingPunct="1"/>
            <a:r>
              <a:rPr lang="en-US" altLang="en-US" sz="2400" dirty="0"/>
              <a:t>Serve to give a general, overall picture of the field of view.</a:t>
            </a:r>
          </a:p>
          <a:p>
            <a:pPr lvl="1" eaLnBrk="1" hangingPunct="1"/>
            <a:r>
              <a:rPr lang="en-US" altLang="en-US" sz="2400" dirty="0"/>
              <a:t>Sensitive to low levels of illumination.</a:t>
            </a:r>
          </a:p>
          <a:p>
            <a:pPr lvl="1" eaLnBrk="1" hangingPunct="1"/>
            <a:r>
              <a:rPr lang="en-US" altLang="en-US" sz="2400" dirty="0"/>
              <a:t>Rod vision is called scotopic or dim-light vision.</a:t>
            </a:r>
          </a:p>
        </p:txBody>
      </p:sp>
      <p:pic>
        <p:nvPicPr>
          <p:cNvPr id="194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743200"/>
            <a:ext cx="35814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733800" y="304800"/>
            <a:ext cx="2757486" cy="769441"/>
          </a:xfrm>
          <a:prstGeom prst="rect">
            <a:avLst/>
          </a:prstGeom>
        </p:spPr>
        <p:txBody>
          <a:bodyPr wrap="none">
            <a:spAutoFit/>
          </a:bodyPr>
          <a:lstStyle/>
          <a:p>
            <a:r>
              <a:rPr lang="en-CA" altLang="en-US" sz="4400" dirty="0"/>
              <a:t>Receptors</a:t>
            </a:r>
            <a:endParaRPr lang="en-US" sz="4400" dirty="0"/>
          </a:p>
        </p:txBody>
      </p:sp>
    </p:spTree>
    <p:extLst>
      <p:ext uri="{BB962C8B-B14F-4D97-AF65-F5344CB8AC3E}">
        <p14:creationId xmlns:p14="http://schemas.microsoft.com/office/powerpoint/2010/main" val="379361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r>
              <a:rPr lang="en-US" altLang="en-US" dirty="0"/>
              <a:t>Distribution of receptors</a:t>
            </a:r>
          </a:p>
        </p:txBody>
      </p:sp>
      <p:sp>
        <p:nvSpPr>
          <p:cNvPr id="8195" name="Rectangle 3"/>
          <p:cNvSpPr>
            <a:spLocks noGrp="1" noChangeArrowheads="1"/>
          </p:cNvSpPr>
          <p:nvPr>
            <p:ph idx="1"/>
          </p:nvPr>
        </p:nvSpPr>
        <p:spPr>
          <a:xfrm>
            <a:off x="685800" y="1828800"/>
            <a:ext cx="7924800" cy="4191000"/>
          </a:xfrm>
        </p:spPr>
        <p:txBody>
          <a:bodyPr/>
          <a:lstStyle/>
          <a:p>
            <a:r>
              <a:rPr lang="en-US" altLang="en-US" sz="2000" dirty="0"/>
              <a:t>Light passes through cornea, iris, lens and form image on retina.</a:t>
            </a:r>
          </a:p>
          <a:p>
            <a:r>
              <a:rPr lang="en-US" altLang="en-US" sz="2000" dirty="0"/>
              <a:t>Two types of photoreceptors on retina:</a:t>
            </a:r>
          </a:p>
          <a:p>
            <a:pPr lvl="1"/>
            <a:r>
              <a:rPr lang="en-US" altLang="en-US" sz="2000" dirty="0"/>
              <a:t>Cones cluster at Fovea, detect color at bright light - </a:t>
            </a:r>
            <a:r>
              <a:rPr lang="en-US" altLang="en-US" sz="2000" dirty="0" err="1"/>
              <a:t>photopic</a:t>
            </a:r>
            <a:r>
              <a:rPr lang="en-US" altLang="en-US" sz="2000" dirty="0"/>
              <a:t> vision</a:t>
            </a:r>
          </a:p>
          <a:p>
            <a:pPr lvl="1"/>
            <a:r>
              <a:rPr lang="en-US" altLang="en-US" sz="2000" dirty="0"/>
              <a:t>Rods spread at back of eye, general vision - scotopic vision</a:t>
            </a:r>
          </a:p>
          <a:p>
            <a:pPr eaLnBrk="1" hangingPunct="1"/>
            <a:r>
              <a:rPr lang="en-US" altLang="en-US" sz="2000" dirty="0"/>
              <a:t>Receptor density is measured in degrees from the fovea.</a:t>
            </a:r>
          </a:p>
          <a:p>
            <a:pPr lvl="1" eaLnBrk="1" hangingPunct="1"/>
            <a:r>
              <a:rPr lang="en-US" altLang="en-US" sz="2000" dirty="0"/>
              <a:t>Cones are most dense in the center of the retina (in the area of the fovea).</a:t>
            </a:r>
          </a:p>
          <a:p>
            <a:pPr lvl="1" eaLnBrk="1" hangingPunct="1"/>
            <a:r>
              <a:rPr lang="en-US" altLang="en-US" sz="2000" dirty="0"/>
              <a:t>Rods increase in density from the center out to approx. 20° off axis and then decrease in density out to the extreme periphery of the retina</a:t>
            </a:r>
          </a:p>
          <a:p>
            <a:pPr eaLnBrk="1" hangingPunct="1"/>
            <a:r>
              <a:rPr lang="en-US" altLang="en-US" sz="2000" dirty="0"/>
              <a:t>Blind spot : the absence of receptors area.</a:t>
            </a:r>
          </a:p>
          <a:p>
            <a:pPr lvl="1"/>
            <a:endParaRPr lang="en-US" altLang="en-US"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Distribution of receptors</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6207" y="2133600"/>
            <a:ext cx="744608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0032906"/>
      </p:ext>
    </p:extLst>
  </p:cSld>
  <p:clrMapOvr>
    <a:masterClrMapping/>
  </p:clrMapOvr>
</p:sld>
</file>

<file path=ppt/theme/theme1.xml><?xml version="1.0" encoding="utf-8"?>
<a:theme xmlns:a="http://schemas.openxmlformats.org/drawingml/2006/main" name="nmim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10" ma:contentTypeDescription="Create a new document." ma:contentTypeScope="" ma:versionID="eaddb5dfd157ccbaed19c6dfaf378904">
  <xsd:schema xmlns:xsd="http://www.w3.org/2001/XMLSchema" xmlns:xs="http://www.w3.org/2001/XMLSchema" xmlns:p="http://schemas.microsoft.com/office/2006/metadata/properties" xmlns:ns2="28a4c2e2-19fe-42a5-bd58-72eddb65ae70" targetNamespace="http://schemas.microsoft.com/office/2006/metadata/properties" ma:root="true" ma:fieldsID="2d13b85741a04720d0bd9eafce9df3bb"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FD7456-5F9E-4B2D-BBE2-A3B5F6F9C0B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D0029F5-419F-431D-87BE-27D33F03F959}"/>
</file>

<file path=customXml/itemProps3.xml><?xml version="1.0" encoding="utf-8"?>
<ds:datastoreItem xmlns:ds="http://schemas.openxmlformats.org/officeDocument/2006/customXml" ds:itemID="{4D430580-C5BC-4CA2-BFAC-0EEA269B58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nmims</Template>
  <TotalTime>284</TotalTime>
  <Pages>12</Pages>
  <Words>1611</Words>
  <Application>Microsoft Office PowerPoint</Application>
  <PresentationFormat>On-screen Show (4:3)</PresentationFormat>
  <Paragraphs>247</Paragraphs>
  <Slides>48</Slides>
  <Notes>36</Notes>
  <HiddenSlides>3</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nmims</vt:lpstr>
      <vt:lpstr>Human Visual System</vt:lpstr>
      <vt:lpstr>Understanding HVS, Why?</vt:lpstr>
      <vt:lpstr>Illustration of Human Eye</vt:lpstr>
      <vt:lpstr>PowerPoint Presentation</vt:lpstr>
      <vt:lpstr>Structures of Human eyes</vt:lpstr>
      <vt:lpstr>Receptors</vt:lpstr>
      <vt:lpstr>PowerPoint Presentation</vt:lpstr>
      <vt:lpstr>Distribution of receptors</vt:lpstr>
      <vt:lpstr>Distribution of receptors</vt:lpstr>
      <vt:lpstr>Image formation</vt:lpstr>
      <vt:lpstr>Visual Psychophysics</vt:lpstr>
      <vt:lpstr>Visual Psychophysics</vt:lpstr>
      <vt:lpstr>Brightness Adaptation</vt:lpstr>
      <vt:lpstr>Weber ratio</vt:lpstr>
      <vt:lpstr>Contrast sensitivity</vt:lpstr>
      <vt:lpstr>Simultaneous contrast</vt:lpstr>
      <vt:lpstr>Simultaneous Contrast</vt:lpstr>
      <vt:lpstr>Brightness vs.Function of intensity</vt:lpstr>
      <vt:lpstr>Mach Band Effect</vt:lpstr>
      <vt:lpstr>Temporal Vision</vt:lpstr>
      <vt:lpstr>Frequency Threshold Vision</vt:lpstr>
      <vt:lpstr>Optical Illusions</vt:lpstr>
      <vt:lpstr>Basics of image acquisition</vt:lpstr>
      <vt:lpstr>Electromagnetic Spectrum</vt:lpstr>
      <vt:lpstr>Image Capture Device “Camera”</vt:lpstr>
      <vt:lpstr>Image Sensing and Acquisition</vt:lpstr>
      <vt:lpstr>Digitizer</vt:lpstr>
      <vt:lpstr>Signals</vt:lpstr>
      <vt:lpstr>Types of Signals</vt:lpstr>
      <vt:lpstr>Convert between Analog and Digital</vt:lpstr>
      <vt:lpstr>Sampling</vt:lpstr>
      <vt:lpstr>Quantization</vt:lpstr>
      <vt:lpstr>Scanning convention for 2D image</vt:lpstr>
      <vt:lpstr>PowerPoint Presentation</vt:lpstr>
      <vt:lpstr>PowerPoint Presentation</vt:lpstr>
      <vt:lpstr>PowerPoint Presentation</vt:lpstr>
      <vt:lpstr>PowerPoint Presentation</vt:lpstr>
      <vt:lpstr>Digital Image Representation</vt:lpstr>
      <vt:lpstr>Digital Image Representation</vt:lpstr>
      <vt:lpstr>Example of Digital Image</vt:lpstr>
      <vt:lpstr>Gray level</vt:lpstr>
      <vt:lpstr>PowerPoint Presentation</vt:lpstr>
      <vt:lpstr>False contouring effect</vt:lpstr>
      <vt:lpstr>PowerPoint Presentation</vt:lpstr>
      <vt:lpstr>PowerPoint Presentation</vt:lpstr>
      <vt:lpstr>Resolution</vt:lpstr>
      <vt:lpstr>Non uniform sampling</vt:lpstr>
      <vt:lpstr>Checkerboard effect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Visual System</dc:title>
  <dc:subject/>
  <dc:creator>Abhay K Kolhe</dc:creator>
  <cp:keywords/>
  <dc:description/>
  <cp:lastModifiedBy>Abhay Kolhe</cp:lastModifiedBy>
  <cp:revision>42</cp:revision>
  <cp:lastPrinted>1601-01-01T00:00:00Z</cp:lastPrinted>
  <dcterms:created xsi:type="dcterms:W3CDTF">1997-09-04T00:54:30Z</dcterms:created>
  <dcterms:modified xsi:type="dcterms:W3CDTF">2020-08-03T12:56:59Z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0x0101006A92F1126E650D428AAF4DCCFBB26E19</vt:lpwstr>
  </property>
</Properties>
</file>