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55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6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23.xml" ContentType="application/vnd.openxmlformats-officedocument.presentationml.slide+xml"/>
  <Override PartName="/ppt/slides/slide21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2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1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s/slide16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8" r:id="rId18"/>
    <p:sldId id="269" r:id="rId19"/>
    <p:sldId id="270" r:id="rId20"/>
    <p:sldId id="278" r:id="rId21"/>
    <p:sldId id="265" r:id="rId22"/>
    <p:sldId id="301" r:id="rId23"/>
    <p:sldId id="279" r:id="rId24"/>
    <p:sldId id="302" r:id="rId25"/>
    <p:sldId id="303" r:id="rId26"/>
    <p:sldId id="266" r:id="rId27"/>
    <p:sldId id="280" r:id="rId28"/>
    <p:sldId id="281" r:id="rId29"/>
    <p:sldId id="282" r:id="rId30"/>
    <p:sldId id="283" r:id="rId31"/>
    <p:sldId id="284" r:id="rId32"/>
    <p:sldId id="287" r:id="rId33"/>
    <p:sldId id="289" r:id="rId34"/>
    <p:sldId id="300" r:id="rId35"/>
    <p:sldId id="290" r:id="rId36"/>
    <p:sldId id="296" r:id="rId37"/>
    <p:sldId id="291" r:id="rId38"/>
    <p:sldId id="292" r:id="rId39"/>
    <p:sldId id="293" r:id="rId40"/>
    <p:sldId id="294" r:id="rId41"/>
    <p:sldId id="295" r:id="rId42"/>
    <p:sldId id="297" r:id="rId43"/>
    <p:sldId id="298" r:id="rId44"/>
    <p:sldId id="299" r:id="rId45"/>
    <p:sldId id="316" r:id="rId46"/>
    <p:sldId id="304" r:id="rId47"/>
    <p:sldId id="305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2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ustomXml" Target="../customXml/item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7EA1-A0C8-4F54-ADFD-20229C29D038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11567-876C-44F4-9103-3C2D1B7E7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22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7EA1-A0C8-4F54-ADFD-20229C29D038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11567-876C-44F4-9103-3C2D1B7E7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839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7EA1-A0C8-4F54-ADFD-20229C29D038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11567-876C-44F4-9103-3C2D1B7E7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93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7EA1-A0C8-4F54-ADFD-20229C29D038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11567-876C-44F4-9103-3C2D1B7E7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53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7EA1-A0C8-4F54-ADFD-20229C29D038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11567-876C-44F4-9103-3C2D1B7E7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8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7EA1-A0C8-4F54-ADFD-20229C29D038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11567-876C-44F4-9103-3C2D1B7E7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61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7EA1-A0C8-4F54-ADFD-20229C29D038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11567-876C-44F4-9103-3C2D1B7E7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988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7EA1-A0C8-4F54-ADFD-20229C29D038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11567-876C-44F4-9103-3C2D1B7E7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30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7EA1-A0C8-4F54-ADFD-20229C29D038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11567-876C-44F4-9103-3C2D1B7E7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69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7EA1-A0C8-4F54-ADFD-20229C29D038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11567-876C-44F4-9103-3C2D1B7E7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03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7EA1-A0C8-4F54-ADFD-20229C29D038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11567-876C-44F4-9103-3C2D1B7E7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7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B7EA1-A0C8-4F54-ADFD-20229C29D038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11567-876C-44F4-9103-3C2D1B7E7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41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Kronecker Product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5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Properties of the Kronecker </a:t>
            </a:r>
            <a:r>
              <a:rPr lang="en-US" dirty="0" smtClean="0"/>
              <a:t>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/>
              <a:t>It does not matter where we place </a:t>
            </a:r>
            <a:r>
              <a:rPr lang="en-US" dirty="0" smtClean="0"/>
              <a:t>multiplication with </a:t>
            </a:r>
            <a:r>
              <a:rPr lang="en-US" dirty="0"/>
              <a:t>a </a:t>
            </a:r>
            <a:r>
              <a:rPr lang="en-US" dirty="0" smtClean="0"/>
              <a:t>scalar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124200"/>
            <a:ext cx="70866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106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/>
              <a:t>Taking the transpose before carrying out the </a:t>
            </a:r>
            <a:r>
              <a:rPr lang="en-US" dirty="0" smtClean="0"/>
              <a:t>Kronecker </a:t>
            </a:r>
            <a:r>
              <a:rPr lang="en-US" dirty="0"/>
              <a:t>product yields the same result as doing so </a:t>
            </a:r>
            <a:r>
              <a:rPr lang="en-US" dirty="0" smtClean="0"/>
              <a:t>afterwards.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985752"/>
            <a:ext cx="435864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80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/>
              <a:t>Taking the complex conjugate before carrying </a:t>
            </a:r>
            <a:r>
              <a:rPr lang="en-US" dirty="0" smtClean="0"/>
              <a:t>out the </a:t>
            </a:r>
            <a:r>
              <a:rPr lang="en-US" dirty="0"/>
              <a:t>Kronecker product yields the same result as doing so afterwards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429000"/>
            <a:ext cx="3581400" cy="1162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804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4. </a:t>
            </a:r>
            <a:r>
              <a:rPr lang="en-US" dirty="0"/>
              <a:t>The Kronecker product is </a:t>
            </a:r>
            <a:r>
              <a:rPr lang="en-US" dirty="0" smtClean="0"/>
              <a:t>associative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124200"/>
            <a:ext cx="533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656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5. </a:t>
            </a:r>
            <a:r>
              <a:rPr lang="en-US" dirty="0"/>
              <a:t>The Kronecker product is right–distributive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355" y="3252788"/>
            <a:ext cx="5705343" cy="93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402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6. </a:t>
            </a:r>
            <a:r>
              <a:rPr lang="en-US" dirty="0"/>
              <a:t>The Kronecker product is left–distributive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094" y="3271837"/>
            <a:ext cx="5285506" cy="765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667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7. </a:t>
            </a:r>
            <a:r>
              <a:rPr lang="en-US" dirty="0"/>
              <a:t>The product of two Kronecker products</a:t>
            </a:r>
          </a:p>
          <a:p>
            <a:pPr marL="0" indent="0">
              <a:buNone/>
            </a:pPr>
            <a:r>
              <a:rPr lang="en-US" dirty="0"/>
              <a:t>yields another Kronecker </a:t>
            </a:r>
            <a:r>
              <a:rPr lang="en-US" dirty="0" smtClean="0"/>
              <a:t>product.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95" y="3267074"/>
            <a:ext cx="7152440" cy="1152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83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90316"/>
            <a:ext cx="6858000" cy="5322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Unitaty</a:t>
            </a:r>
            <a:r>
              <a:rPr lang="en-US" dirty="0" smtClean="0"/>
              <a:t> Matrix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808452"/>
            <a:ext cx="6858000" cy="3677947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If T is a unitary matrix then </a:t>
            </a:r>
          </a:p>
          <a:p>
            <a:pPr algn="l"/>
            <a:r>
              <a:rPr lang="en-US" dirty="0" smtClean="0"/>
              <a:t>		</a:t>
            </a:r>
            <a:r>
              <a:rPr lang="en-US" b="1" dirty="0" smtClean="0"/>
              <a:t>T</a:t>
            </a:r>
            <a:r>
              <a:rPr lang="en-US" b="1" baseline="30000" dirty="0" smtClean="0"/>
              <a:t>*’</a:t>
            </a:r>
            <a:r>
              <a:rPr lang="en-US" b="1" dirty="0" smtClean="0"/>
              <a:t>   = T</a:t>
            </a:r>
            <a:r>
              <a:rPr lang="en-US" b="1" baseline="30000" dirty="0" smtClean="0"/>
              <a:t>-1</a:t>
            </a:r>
          </a:p>
          <a:p>
            <a:pPr algn="l"/>
            <a:r>
              <a:rPr lang="en-US" dirty="0" smtClean="0"/>
              <a:t>Multiplying both sides by T, then</a:t>
            </a:r>
          </a:p>
          <a:p>
            <a:pPr lvl="4" algn="l"/>
            <a:r>
              <a:rPr lang="en-US" sz="3100" b="1" dirty="0"/>
              <a:t>T . T</a:t>
            </a:r>
            <a:r>
              <a:rPr lang="en-US" sz="3100" b="1" baseline="30000" dirty="0"/>
              <a:t>*’</a:t>
            </a:r>
            <a:r>
              <a:rPr lang="en-US" sz="3100" b="1" dirty="0"/>
              <a:t>   = T . T</a:t>
            </a:r>
            <a:r>
              <a:rPr lang="en-US" sz="3100" b="1" baseline="30000" dirty="0"/>
              <a:t>-1</a:t>
            </a:r>
          </a:p>
          <a:p>
            <a:pPr lvl="4" algn="l"/>
            <a:r>
              <a:rPr lang="en-US" sz="3100" b="1" dirty="0"/>
              <a:t>T . T</a:t>
            </a:r>
            <a:r>
              <a:rPr lang="en-US" sz="3100" b="1" baseline="30000" dirty="0"/>
              <a:t>*’ </a:t>
            </a:r>
            <a:r>
              <a:rPr lang="en-US" sz="3100" b="1" dirty="0"/>
              <a:t> = I</a:t>
            </a:r>
          </a:p>
          <a:p>
            <a:pPr algn="l"/>
            <a:r>
              <a:rPr lang="en-US" dirty="0" smtClean="0"/>
              <a:t>Here * indicate complex conjugate of T, I is Unity matrix.</a:t>
            </a:r>
          </a:p>
          <a:p>
            <a:pPr algn="l"/>
            <a:endParaRPr lang="en-US" dirty="0" smtClean="0"/>
          </a:p>
          <a:p>
            <a:pPr algn="l"/>
            <a:r>
              <a:rPr lang="en-US" b="1" dirty="0" smtClean="0">
                <a:solidFill>
                  <a:srgbClr val="00B050"/>
                </a:solidFill>
              </a:rPr>
              <a:t>Hence the condition to check whether a matrix is unitary or not; we need to check the relationship T . T</a:t>
            </a:r>
            <a:r>
              <a:rPr lang="en-US" b="1" baseline="30000" dirty="0" smtClean="0">
                <a:solidFill>
                  <a:srgbClr val="00B050"/>
                </a:solidFill>
              </a:rPr>
              <a:t>*’ </a:t>
            </a:r>
            <a:r>
              <a:rPr lang="en-US" b="1" dirty="0" smtClean="0">
                <a:solidFill>
                  <a:srgbClr val="00B050"/>
                </a:solidFill>
              </a:rPr>
              <a:t> = I</a:t>
            </a:r>
          </a:p>
          <a:p>
            <a:pPr algn="l"/>
            <a:endParaRPr lang="en-US" dirty="0"/>
          </a:p>
          <a:p>
            <a:pPr algn="l"/>
            <a:endParaRPr lang="en-US" baseline="30000" dirty="0" smtClean="0"/>
          </a:p>
          <a:p>
            <a:pPr algn="l"/>
            <a:endParaRPr lang="en-US" dirty="0" smtClean="0"/>
          </a:p>
          <a:p>
            <a:pPr algn="l"/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72596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Orthogonal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800600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If T is unitary and have only real elements, then it is orthogonal matrix and it follows that </a:t>
            </a:r>
          </a:p>
          <a:p>
            <a:pPr marL="0" indent="0">
              <a:buNone/>
            </a:pPr>
            <a:r>
              <a:rPr lang="en-US" b="1" dirty="0" smtClean="0"/>
              <a:t>			</a:t>
            </a:r>
            <a:r>
              <a:rPr lang="en-US" sz="2800" b="1" dirty="0" smtClean="0"/>
              <a:t>T’ = T</a:t>
            </a:r>
            <a:r>
              <a:rPr lang="en-US" sz="2800" b="1" baseline="30000" dirty="0" smtClean="0"/>
              <a:t>-1</a:t>
            </a:r>
            <a:r>
              <a:rPr lang="en-US" sz="2800" b="1" dirty="0" smtClean="0"/>
              <a:t>     </a:t>
            </a:r>
          </a:p>
          <a:p>
            <a:pPr marL="0" indent="0">
              <a:buNone/>
            </a:pPr>
            <a:r>
              <a:rPr lang="en-US" sz="2000" dirty="0" smtClean="0"/>
              <a:t>Multiplying both sides by T, then</a:t>
            </a:r>
          </a:p>
          <a:p>
            <a:pPr marL="0" indent="0">
              <a:buNone/>
            </a:pPr>
            <a:r>
              <a:rPr lang="en-US" sz="1800" b="1" dirty="0"/>
              <a:t>			</a:t>
            </a:r>
            <a:r>
              <a:rPr lang="en-US" sz="2800" b="1" dirty="0"/>
              <a:t>T . T</a:t>
            </a:r>
            <a:r>
              <a:rPr lang="en-US" sz="2800" b="1" baseline="30000" dirty="0"/>
              <a:t>’</a:t>
            </a:r>
            <a:r>
              <a:rPr lang="en-US" sz="2800" b="1" dirty="0"/>
              <a:t>   = T . T</a:t>
            </a:r>
            <a:r>
              <a:rPr lang="en-US" sz="2800" b="1" baseline="30000" dirty="0"/>
              <a:t>-1</a:t>
            </a:r>
          </a:p>
          <a:p>
            <a:pPr marL="0" indent="0">
              <a:buNone/>
            </a:pPr>
            <a:r>
              <a:rPr lang="en-US" sz="2800" b="1" dirty="0"/>
              <a:t>			T . T</a:t>
            </a:r>
            <a:r>
              <a:rPr lang="en-US" sz="2800" b="1" baseline="30000" dirty="0"/>
              <a:t>’ </a:t>
            </a:r>
            <a:r>
              <a:rPr lang="en-US" sz="2800" b="1" dirty="0"/>
              <a:t> = I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Hence, an orthogonal matrix is a square matrix whose transpose is its inverse.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For orthogonal matrix the dot product of its </a:t>
            </a:r>
            <a:r>
              <a:rPr lang="en-US" dirty="0" smtClean="0">
                <a:solidFill>
                  <a:srgbClr val="FF0000"/>
                </a:solidFill>
              </a:rPr>
              <a:t>any </a:t>
            </a:r>
            <a:r>
              <a:rPr lang="en-US" dirty="0">
                <a:solidFill>
                  <a:srgbClr val="FF0000"/>
                </a:solidFill>
              </a:rPr>
              <a:t>two row vectors or any two column vectors is zero.</a:t>
            </a:r>
          </a:p>
          <a:p>
            <a:pPr marL="0" indent="0">
              <a:buNone/>
            </a:pPr>
            <a:endParaRPr lang="en-US" sz="1800" b="1" dirty="0">
              <a:solidFill>
                <a:srgbClr val="00B050"/>
              </a:solidFill>
            </a:endParaRPr>
          </a:p>
          <a:p>
            <a:pPr marL="1371600" lvl="4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8422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If T is unitary, </a:t>
            </a:r>
            <a:r>
              <a:rPr lang="en-US" b="1" dirty="0" smtClean="0"/>
              <a:t>T . T</a:t>
            </a:r>
            <a:r>
              <a:rPr lang="en-US" b="1" baseline="30000" dirty="0" smtClean="0"/>
              <a:t>*’ </a:t>
            </a:r>
            <a:r>
              <a:rPr lang="en-US" b="1" dirty="0" smtClean="0"/>
              <a:t> = I </a:t>
            </a:r>
            <a:r>
              <a:rPr lang="en-US" dirty="0" smtClean="0"/>
              <a:t>and T is orthogonal if </a:t>
            </a:r>
            <a:r>
              <a:rPr lang="en-US" b="1" dirty="0" smtClean="0"/>
              <a:t>T . T</a:t>
            </a:r>
            <a:r>
              <a:rPr lang="en-US" b="1" baseline="30000" dirty="0" smtClean="0"/>
              <a:t>’ </a:t>
            </a:r>
            <a:r>
              <a:rPr lang="en-US" b="1" dirty="0" smtClean="0"/>
              <a:t> = I </a:t>
            </a:r>
          </a:p>
          <a:p>
            <a:r>
              <a:rPr lang="en-US" dirty="0" smtClean="0"/>
              <a:t>If T contents only real numbers then if </a:t>
            </a:r>
            <a:r>
              <a:rPr lang="en-US" b="1" dirty="0" smtClean="0"/>
              <a:t>T . T</a:t>
            </a:r>
            <a:r>
              <a:rPr lang="en-US" b="1" baseline="30000" dirty="0" smtClean="0"/>
              <a:t>’ </a:t>
            </a:r>
            <a:r>
              <a:rPr lang="en-US" b="1" dirty="0" smtClean="0"/>
              <a:t> = I.</a:t>
            </a:r>
          </a:p>
          <a:p>
            <a:endParaRPr lang="en-US" b="1" dirty="0"/>
          </a:p>
          <a:p>
            <a:r>
              <a:rPr lang="en-US" b="1" dirty="0" smtClean="0">
                <a:solidFill>
                  <a:srgbClr val="00B050"/>
                </a:solidFill>
              </a:rPr>
              <a:t>Hence for real data if  T . T</a:t>
            </a:r>
            <a:r>
              <a:rPr lang="en-US" b="1" baseline="30000" dirty="0" smtClean="0">
                <a:solidFill>
                  <a:srgbClr val="00B050"/>
                </a:solidFill>
              </a:rPr>
              <a:t>’ </a:t>
            </a:r>
            <a:r>
              <a:rPr lang="en-US" b="1" dirty="0" smtClean="0">
                <a:solidFill>
                  <a:srgbClr val="00B050"/>
                </a:solidFill>
              </a:rPr>
              <a:t> = I; then T is unitary as well as orthogonal.</a:t>
            </a:r>
            <a:endParaRPr lang="en-US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16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Kronecker product is defined for two matrices of arbitrary size. 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124200"/>
            <a:ext cx="4767209" cy="2254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785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Check whether the following matric is unitary and orthogonal or not?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mr>
                    </m:m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mr>
                    </m:m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1       -1       -1    1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252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Image Transform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76" y="1567992"/>
            <a:ext cx="8434648" cy="372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15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of Image Transforms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652294"/>
            <a:ext cx="7445201" cy="459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81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transforms -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Applying Transform we get another image of same </a:t>
            </a:r>
            <a:r>
              <a:rPr lang="en-US" dirty="0" smtClean="0"/>
              <a:t>size.</a:t>
            </a:r>
          </a:p>
          <a:p>
            <a:r>
              <a:rPr lang="en-US" dirty="0" smtClean="0"/>
              <a:t>After </a:t>
            </a:r>
            <a:r>
              <a:rPr lang="en-US" dirty="0"/>
              <a:t>applying Inverse Transform we get the original image back.</a:t>
            </a:r>
          </a:p>
          <a:p>
            <a:r>
              <a:rPr lang="en-US" dirty="0" smtClean="0"/>
              <a:t>Then </a:t>
            </a:r>
            <a:r>
              <a:rPr lang="en-US" dirty="0"/>
              <a:t>what is the use of Image </a:t>
            </a:r>
            <a:r>
              <a:rPr lang="en-US" dirty="0" smtClean="0"/>
              <a:t>transformation?</a:t>
            </a:r>
          </a:p>
          <a:p>
            <a:r>
              <a:rPr lang="en-US" b="1" dirty="0"/>
              <a:t>What does the Image Transform do?</a:t>
            </a:r>
          </a:p>
          <a:p>
            <a:r>
              <a:rPr lang="en-US" dirty="0"/>
              <a:t>It represents the given image as a series summation of a set of Unitary Matrices.</a:t>
            </a:r>
          </a:p>
        </p:txBody>
      </p:sp>
    </p:spTree>
    <p:extLst>
      <p:ext uri="{BB962C8B-B14F-4D97-AF65-F5344CB8AC3E}">
        <p14:creationId xmlns:p14="http://schemas.microsoft.com/office/powerpoint/2010/main" val="271185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Image Transform?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207752"/>
            <a:ext cx="7158633" cy="350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46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Image Transform?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91581"/>
            <a:ext cx="7674409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80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Preprocessing</a:t>
            </a:r>
          </a:p>
          <a:p>
            <a:pPr marL="400050" lvl="1" indent="0">
              <a:buNone/>
            </a:pPr>
            <a:r>
              <a:rPr lang="en-US" dirty="0"/>
              <a:t>-Filtering</a:t>
            </a:r>
          </a:p>
          <a:p>
            <a:pPr marL="400050" lvl="1" indent="0">
              <a:buNone/>
            </a:pPr>
            <a:r>
              <a:rPr lang="en-US" dirty="0"/>
              <a:t>-Enhancement,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 smtClean="0"/>
              <a:t>Data </a:t>
            </a:r>
            <a:r>
              <a:rPr lang="en-US" dirty="0"/>
              <a:t>Compression</a:t>
            </a:r>
          </a:p>
          <a:p>
            <a:endParaRPr lang="en-US" dirty="0"/>
          </a:p>
          <a:p>
            <a:r>
              <a:rPr lang="en-US" dirty="0" smtClean="0"/>
              <a:t>Feature </a:t>
            </a:r>
            <a:r>
              <a:rPr lang="en-US" dirty="0"/>
              <a:t>Extraction</a:t>
            </a:r>
          </a:p>
          <a:p>
            <a:pPr marL="400050" lvl="1" indent="0">
              <a:buNone/>
            </a:pPr>
            <a:r>
              <a:rPr lang="en-US" dirty="0" smtClean="0"/>
              <a:t>-</a:t>
            </a:r>
            <a:r>
              <a:rPr lang="en-US" dirty="0"/>
              <a:t>Edge Detection</a:t>
            </a:r>
          </a:p>
          <a:p>
            <a:pPr marL="400050" lvl="1" indent="0">
              <a:buNone/>
            </a:pPr>
            <a:r>
              <a:rPr lang="en-US" dirty="0"/>
              <a:t>-Corner detection,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31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Formula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800" b="1" dirty="0" smtClean="0"/>
              <a:t>F = T*f*T’</a:t>
            </a:r>
          </a:p>
          <a:p>
            <a:r>
              <a:rPr lang="en-US" dirty="0" smtClean="0"/>
              <a:t>Where,</a:t>
            </a:r>
          </a:p>
          <a:p>
            <a:pPr marL="400050" lvl="1" indent="0">
              <a:buNone/>
            </a:pPr>
            <a:r>
              <a:rPr lang="en-US" dirty="0" smtClean="0"/>
              <a:t>T = Transform Matrix</a:t>
            </a:r>
          </a:p>
          <a:p>
            <a:pPr marL="400050" lvl="1" indent="0">
              <a:buNone/>
            </a:pPr>
            <a:r>
              <a:rPr lang="en-US" dirty="0" smtClean="0"/>
              <a:t>T’ = Transpose of T</a:t>
            </a:r>
          </a:p>
          <a:p>
            <a:pPr marL="400050" lvl="1" indent="0">
              <a:buNone/>
            </a:pPr>
            <a:r>
              <a:rPr lang="en-US" dirty="0" smtClean="0"/>
              <a:t>f = Input Image</a:t>
            </a:r>
          </a:p>
          <a:p>
            <a:pPr marL="400050" lvl="1" indent="0">
              <a:buNone/>
            </a:pPr>
            <a:r>
              <a:rPr lang="en-US" dirty="0" smtClean="0"/>
              <a:t>F = Output Image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00400" y="1676400"/>
            <a:ext cx="2667000" cy="6858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0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Inverse Formula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I is inverse of T then, the inverse formula is  -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		    </a:t>
            </a:r>
            <a:r>
              <a:rPr lang="en-US" sz="4800" b="1" dirty="0" smtClean="0"/>
              <a:t>f = I*F*I’</a:t>
            </a:r>
            <a:endParaRPr lang="en-US" sz="4800" b="1" dirty="0"/>
          </a:p>
        </p:txBody>
      </p:sp>
      <p:sp>
        <p:nvSpPr>
          <p:cNvPr id="4" name="Rectangle 3"/>
          <p:cNvSpPr/>
          <p:nvPr/>
        </p:nvSpPr>
        <p:spPr>
          <a:xfrm>
            <a:off x="3505200" y="2819400"/>
            <a:ext cx="2362200" cy="9906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9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Hadamard Transform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dirty="0" smtClean="0"/>
                  <a:t>It is possible to formulate a recursive relation to formulate the Hadamard matrix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To generate the recursive relation we consider a </a:t>
                </a:r>
                <a:r>
                  <a:rPr lang="en-US" dirty="0" smtClean="0"/>
                  <a:t>Hadamard matrix of </a:t>
                </a:r>
                <a:r>
                  <a:rPr lang="en-US" dirty="0"/>
                  <a:t>lowest order of N = </a:t>
                </a:r>
                <a:r>
                  <a:rPr lang="en-US" dirty="0" smtClean="0"/>
                  <a:t>2.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H</a:t>
                </a:r>
                <a:r>
                  <a:rPr lang="en-US" baseline="-25000" dirty="0" smtClean="0"/>
                  <a:t>2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Thus</a:t>
                </a:r>
                <a:r>
                  <a:rPr lang="en-US" dirty="0"/>
                  <a:t>, a </a:t>
                </a:r>
                <a:r>
                  <a:rPr lang="en-US" dirty="0" err="1"/>
                  <a:t>Hadamardmatrix</a:t>
                </a:r>
                <a:r>
                  <a:rPr lang="en-US" dirty="0"/>
                  <a:t> of order 2N can be obtained from a </a:t>
                </a:r>
                <a:r>
                  <a:rPr lang="en-US" dirty="0" err="1" smtClean="0"/>
                  <a:t>Hadamrd</a:t>
                </a:r>
                <a:r>
                  <a:rPr lang="en-US" dirty="0" smtClean="0"/>
                  <a:t> Matrix </a:t>
                </a:r>
                <a:r>
                  <a:rPr lang="en-US" dirty="0"/>
                  <a:t>of order N by</a:t>
                </a:r>
                <a:r>
                  <a:rPr lang="en-US" dirty="0" smtClean="0"/>
                  <a:t>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			H</a:t>
                </a:r>
                <a:r>
                  <a:rPr lang="en-US" baseline="-25000" dirty="0" smtClean="0"/>
                  <a:t>2N</a:t>
                </a:r>
                <a:r>
                  <a:rPr lang="en-US" dirty="0"/>
                  <a:t>=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Thus</a:t>
                </a:r>
                <a:r>
                  <a:rPr lang="en-US" dirty="0"/>
                  <a:t>, HM of higher order can be formed from a HM of lower dimension.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200400" y="2590800"/>
            <a:ext cx="1600200" cy="7620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00400" y="4114800"/>
            <a:ext cx="2133600" cy="9906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67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is (2 X 2) and B is (3 X 2) then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743200"/>
            <a:ext cx="4752506" cy="2489475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1" y="574012"/>
            <a:ext cx="2362199" cy="1116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863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Hadamard </a:t>
            </a:r>
            <a:r>
              <a:rPr lang="en-US" dirty="0"/>
              <a:t>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4 </m:t>
                        </m:r>
                      </m:sub>
                    </m:sSub>
                  </m:oMath>
                </a14:m>
                <a:r>
                  <a:rPr lang="en-US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dirty="0" smtClean="0">
                    <a:latin typeface="Cambria Math" panose="02040503050406030204" pitchFamily="18" charset="0"/>
                  </a:rPr>
                  <a:t>=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>
                  <a:latin typeface="Cambria Math" panose="02040503050406030204" pitchFamily="18" charset="0"/>
                </a:endParaRPr>
              </a:p>
              <a:p>
                <a:endParaRPr lang="en-US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114800" y="297542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50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Hadamard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=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H</a:t>
                </a:r>
                <a:r>
                  <a:rPr lang="en-US" baseline="-25000" dirty="0" smtClean="0"/>
                  <a:t>8</a:t>
                </a:r>
                <a:r>
                  <a:rPr lang="en-US" dirty="0" smtClean="0"/>
                  <a:t> =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3657600"/>
            <a:ext cx="4724400" cy="266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21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Hadamard Transform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smtClean="0"/>
              <a:t>						          Sign Changes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H</a:t>
            </a:r>
            <a:r>
              <a:rPr lang="en-US" baseline="-25000" dirty="0" smtClean="0"/>
              <a:t>8</a:t>
            </a:r>
            <a:r>
              <a:rPr lang="en-US" dirty="0" smtClean="0"/>
              <a:t> </a:t>
            </a:r>
            <a:r>
              <a:rPr lang="en-US" dirty="0"/>
              <a:t>=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905000"/>
            <a:ext cx="4724400" cy="26654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1910" y="1905000"/>
            <a:ext cx="220890" cy="266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92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                                                                                                                                                             Sequency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895600"/>
            <a:ext cx="3276600" cy="1848589"/>
          </a:xfrm>
          <a:prstGeom prst="rect">
            <a:avLst/>
          </a:prstGeom>
        </p:spPr>
      </p:pic>
      <p:pic>
        <p:nvPicPr>
          <p:cNvPr id="5" name="Content Placehold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600" y="1905000"/>
            <a:ext cx="4713200" cy="480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66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Hadamard Transform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(1)HadamardTransform H is real, symmetric &amp; orthogonal. H = H*= HT= H-1</a:t>
            </a:r>
          </a:p>
          <a:p>
            <a:pPr marL="0" indent="0">
              <a:buNone/>
            </a:pPr>
            <a:r>
              <a:rPr lang="en-US" dirty="0"/>
              <a:t>(2)It is </a:t>
            </a:r>
            <a:r>
              <a:rPr lang="en-US" dirty="0" smtClean="0"/>
              <a:t>fast transform. </a:t>
            </a:r>
            <a:r>
              <a:rPr lang="en-US" dirty="0"/>
              <a:t>The 1D transformation can be implemented in </a:t>
            </a:r>
            <a:r>
              <a:rPr lang="en-US" dirty="0" smtClean="0"/>
              <a:t>Nlog</a:t>
            </a:r>
            <a:r>
              <a:rPr lang="en-US" baseline="-25000" dirty="0" smtClean="0"/>
              <a:t>2</a:t>
            </a:r>
            <a:r>
              <a:rPr lang="en-US" dirty="0" smtClean="0"/>
              <a:t>N additions </a:t>
            </a:r>
            <a:r>
              <a:rPr lang="en-US" dirty="0"/>
              <a:t>and subtraction. Since </a:t>
            </a:r>
            <a:r>
              <a:rPr lang="en-US" dirty="0" smtClean="0"/>
              <a:t>Hadamard </a:t>
            </a:r>
            <a:r>
              <a:rPr lang="en-US" dirty="0" err="1" smtClean="0"/>
              <a:t>Ttansform</a:t>
            </a:r>
            <a:r>
              <a:rPr lang="en-US" dirty="0" smtClean="0"/>
              <a:t> </a:t>
            </a:r>
            <a:r>
              <a:rPr lang="en-US" dirty="0"/>
              <a:t>contain only +/-values, no multiplications are required in the calculations.</a:t>
            </a:r>
          </a:p>
          <a:p>
            <a:pPr marL="0" indent="0">
              <a:buNone/>
            </a:pPr>
            <a:r>
              <a:rPr lang="en-US" dirty="0"/>
              <a:t>(3)It has very good energy compression for highly correlated images.</a:t>
            </a:r>
          </a:p>
          <a:p>
            <a:pPr marL="0" indent="0">
              <a:buNone/>
            </a:pPr>
            <a:r>
              <a:rPr lang="en-US" dirty="0"/>
              <a:t>(4)It is useful in hardware implementation for DFT algorithm, used in image, data compression, </a:t>
            </a:r>
            <a:r>
              <a:rPr lang="en-US" dirty="0" smtClean="0"/>
              <a:t>filtering </a:t>
            </a:r>
            <a:r>
              <a:rPr lang="en-US" dirty="0"/>
              <a:t>and designing of codes.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60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the Hadamard transform of the data sequence {1 2 0 3}’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64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133600"/>
            <a:ext cx="7543799" cy="130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89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485676"/>
            <a:ext cx="8229600" cy="275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28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the inverse </a:t>
            </a:r>
            <a:r>
              <a:rPr lang="en-US" dirty="0" err="1" smtClean="0"/>
              <a:t>Hadamrd</a:t>
            </a:r>
            <a:r>
              <a:rPr lang="en-US" dirty="0" smtClean="0"/>
              <a:t> of the sequence {6 -4 0 2}’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76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00428"/>
            <a:ext cx="8229600" cy="3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65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895600"/>
            <a:ext cx="6868646" cy="167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38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Problem-3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Compute the Hadamard transform and inverse Hadamard transform of the following image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 r="-2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145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62333"/>
            <a:ext cx="8229600" cy="1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7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95" y="1828800"/>
            <a:ext cx="8323809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42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271857"/>
            <a:ext cx="8229601" cy="4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02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095" y="2153657"/>
            <a:ext cx="6123809" cy="3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35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F(comp)</a:t>
            </a:r>
          </a:p>
          <a:p>
            <a:r>
              <a:rPr lang="en-US" dirty="0" smtClean="0"/>
              <a:t>F(col)</a:t>
            </a:r>
          </a:p>
          <a:p>
            <a:r>
              <a:rPr lang="en-US" dirty="0" smtClean="0"/>
              <a:t>F(row)</a:t>
            </a:r>
          </a:p>
        </p:txBody>
      </p:sp>
    </p:spTree>
    <p:extLst>
      <p:ext uri="{BB962C8B-B14F-4D97-AF65-F5344CB8AC3E}">
        <p14:creationId xmlns:p14="http://schemas.microsoft.com/office/powerpoint/2010/main" val="155692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Walsh Transform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Walsh transform can be generated from Hadamard transform by arranging it into increasing order of sequency.</a:t>
                </a:r>
              </a:p>
              <a:p>
                <a:endParaRPr lang="en-US" dirty="0"/>
              </a:p>
              <a:p>
                <a:r>
                  <a:rPr lang="en-US" dirty="0" smtClean="0"/>
                  <a:t>H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           W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560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                                    Sequency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sz="1600" dirty="0" smtClean="0"/>
              </a:p>
              <a:p>
                <a:pPr marL="0" indent="0">
                  <a:buNone/>
                </a:pPr>
                <a:r>
                  <a:rPr lang="en-US" sz="1600" dirty="0" smtClean="0"/>
                  <a:t>		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		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                                           Sequency</a:t>
                </a:r>
                <a:endParaRPr lang="en-US" sz="16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18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mr>
                      <m:m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mr>
                    </m:m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1600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3200400" lvl="7" indent="0">
                  <a:buNone/>
                </a:pPr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38200" y="2209800"/>
                <a:ext cx="2819400" cy="11176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mr>
                    </m:m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09800"/>
                <a:ext cx="2819400" cy="11176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920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Walsh </a:t>
            </a:r>
            <a:r>
              <a:rPr lang="en-US" dirty="0"/>
              <a:t>Transform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dirty="0" smtClean="0"/>
              <a:t>				</a:t>
            </a:r>
            <a:r>
              <a:rPr lang="en-US" sz="1600" dirty="0"/>
              <a:t>	</a:t>
            </a:r>
            <a:r>
              <a:rPr lang="en-US" sz="1600" dirty="0" smtClean="0"/>
              <a:t>	Sequency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        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2800" dirty="0" smtClean="0"/>
              <a:t>              H</a:t>
            </a:r>
            <a:r>
              <a:rPr lang="en-US" sz="2800" baseline="-25000" dirty="0" smtClean="0"/>
              <a:t>8 =</a:t>
            </a:r>
            <a:r>
              <a:rPr lang="en-US" sz="1800" baseline="-25000" dirty="0" smtClean="0"/>
              <a:t> </a:t>
            </a:r>
            <a:endParaRPr lang="en-US" sz="1800" baseline="-250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							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			  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                                                   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 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731173"/>
            <a:ext cx="3778956" cy="21320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828800"/>
            <a:ext cx="157873" cy="1905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3810809"/>
            <a:ext cx="5894092" cy="309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53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305" y="399870"/>
            <a:ext cx="3296840" cy="17337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38400"/>
            <a:ext cx="6934201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81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421" y="2425452"/>
            <a:ext cx="4744631" cy="27561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888191"/>
            <a:ext cx="3668246" cy="89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25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the discrete Walsh Transform of the data sequence {1 2 0 3}’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58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 = 4, hence we use W</a:t>
            </a:r>
            <a:r>
              <a:rPr lang="en-US" baseline="-25000" dirty="0" smtClean="0"/>
              <a:t>4</a:t>
            </a:r>
          </a:p>
          <a:p>
            <a:endParaRPr lang="en-US" baseline="-25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5" y="2743200"/>
            <a:ext cx="428625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7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237" y="2438400"/>
            <a:ext cx="6810009" cy="2209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237" y="5037845"/>
            <a:ext cx="3963268" cy="69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7193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Apply the Walsh transform to the given image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51986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3244906"/>
            <a:ext cx="8229600" cy="123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2276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98" y="1828800"/>
            <a:ext cx="8223502" cy="243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0408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798" y="2362199"/>
            <a:ext cx="4496201" cy="315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569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0" lvl="3" indent="0">
              <a:buNone/>
            </a:pPr>
            <a:r>
              <a:rPr lang="en-US" sz="3200" dirty="0" smtClean="0"/>
              <a:t>      0  0  5 10 </a:t>
            </a:r>
          </a:p>
          <a:p>
            <a:pPr marL="1371600" lvl="3" indent="0">
              <a:buNone/>
            </a:pPr>
            <a:r>
              <a:rPr lang="en-US" sz="3200" dirty="0" smtClean="0"/>
              <a:t>D = 0  0  15  20</a:t>
            </a:r>
          </a:p>
          <a:p>
            <a:pPr marL="1371600" lvl="3" indent="0">
              <a:buNone/>
            </a:pPr>
            <a:r>
              <a:rPr lang="en-US" sz="3200" dirty="0" smtClean="0"/>
              <a:t>       6  12  7 14</a:t>
            </a:r>
          </a:p>
          <a:p>
            <a:pPr marL="1371600" lvl="3" indent="0">
              <a:buNone/>
            </a:pPr>
            <a:r>
              <a:rPr lang="en-US" sz="3200" dirty="0" smtClean="0"/>
              <a:t>       18  24  21 28 </a:t>
            </a:r>
            <a:r>
              <a:rPr lang="en-US" dirty="0" smtClean="0"/>
              <a:t>    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417638"/>
            <a:ext cx="3429000" cy="83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13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38401"/>
            <a:ext cx="5766245" cy="208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27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8749" y="4222951"/>
            <a:ext cx="4115702" cy="7875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548" y="2609648"/>
            <a:ext cx="5944903" cy="1638703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3812" y="1086753"/>
            <a:ext cx="3937445" cy="142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68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812" y="1086753"/>
            <a:ext cx="3937445" cy="142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87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92F1126E650D428AAF4DCCFBB26E19" ma:contentTypeVersion="10" ma:contentTypeDescription="Create a new document." ma:contentTypeScope="" ma:versionID="eaddb5dfd157ccbaed19c6dfaf378904">
  <xsd:schema xmlns:xsd="http://www.w3.org/2001/XMLSchema" xmlns:xs="http://www.w3.org/2001/XMLSchema" xmlns:p="http://schemas.microsoft.com/office/2006/metadata/properties" xmlns:ns2="28a4c2e2-19fe-42a5-bd58-72eddb65ae70" targetNamespace="http://schemas.microsoft.com/office/2006/metadata/properties" ma:root="true" ma:fieldsID="2d13b85741a04720d0bd9eafce9df3bb" ns2:_="">
    <xsd:import namespace="28a4c2e2-19fe-42a5-bd58-72eddb65ae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a4c2e2-19fe-42a5-bd58-72eddb65ae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AFB238E-D854-4EF5-AA56-4B30B5831F1F}"/>
</file>

<file path=customXml/itemProps2.xml><?xml version="1.0" encoding="utf-8"?>
<ds:datastoreItem xmlns:ds="http://schemas.openxmlformats.org/officeDocument/2006/customXml" ds:itemID="{A489BFBD-7EC1-4A44-9A8E-A2198DBEB077}"/>
</file>

<file path=customXml/itemProps3.xml><?xml version="1.0" encoding="utf-8"?>
<ds:datastoreItem xmlns:ds="http://schemas.openxmlformats.org/officeDocument/2006/customXml" ds:itemID="{4FA31818-E236-45DE-9742-79D4B3600902}"/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655</Words>
  <Application>Microsoft Office PowerPoint</Application>
  <PresentationFormat>On-screen Show (4:3)</PresentationFormat>
  <Paragraphs>185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0" baseType="lpstr">
      <vt:lpstr>Arial</vt:lpstr>
      <vt:lpstr>Calibri</vt:lpstr>
      <vt:lpstr>Cambria Math</vt:lpstr>
      <vt:lpstr>Office Theme</vt:lpstr>
      <vt:lpstr>The Kronecker Product</vt:lpstr>
      <vt:lpstr>PowerPoint Presentation</vt:lpstr>
      <vt:lpstr>PowerPoint Presentation</vt:lpstr>
      <vt:lpstr>Example 1</vt:lpstr>
      <vt:lpstr>Solution</vt:lpstr>
      <vt:lpstr>Solution</vt:lpstr>
      <vt:lpstr>Example 2</vt:lpstr>
      <vt:lpstr>Solution</vt:lpstr>
      <vt:lpstr>Solution</vt:lpstr>
      <vt:lpstr>Properties of the Kronecker Product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Unitaty Matrix</vt:lpstr>
      <vt:lpstr>Orthogonal Matrix</vt:lpstr>
      <vt:lpstr>PowerPoint Presentation</vt:lpstr>
      <vt:lpstr>PowerPoint Presentation</vt:lpstr>
      <vt:lpstr>What is Image Transform</vt:lpstr>
      <vt:lpstr>Classification of Image Transforms </vt:lpstr>
      <vt:lpstr>Image transforms - Introduction</vt:lpstr>
      <vt:lpstr>What is Image Transform?</vt:lpstr>
      <vt:lpstr>What is Image Transform?</vt:lpstr>
      <vt:lpstr>Applications</vt:lpstr>
      <vt:lpstr>General Formula </vt:lpstr>
      <vt:lpstr>Inverse Formula</vt:lpstr>
      <vt:lpstr>Hadamard Transform</vt:lpstr>
      <vt:lpstr>Hadamard Transform</vt:lpstr>
      <vt:lpstr>Hadamard Transform</vt:lpstr>
      <vt:lpstr>Hadamard Transform</vt:lpstr>
      <vt:lpstr>Sequency</vt:lpstr>
      <vt:lpstr>Properties of Hadamard Transform</vt:lpstr>
      <vt:lpstr>Problem 1</vt:lpstr>
      <vt:lpstr>Solution 1</vt:lpstr>
      <vt:lpstr>Solution 1</vt:lpstr>
      <vt:lpstr>Problem  - 2</vt:lpstr>
      <vt:lpstr>Solution - 2</vt:lpstr>
      <vt:lpstr>Problem-3</vt:lpstr>
      <vt:lpstr>Solution 3</vt:lpstr>
      <vt:lpstr>PowerPoint Presentation</vt:lpstr>
      <vt:lpstr>PowerPoint Presentation</vt:lpstr>
      <vt:lpstr>PowerPoint Presentation</vt:lpstr>
      <vt:lpstr>PowerPoint Presentation</vt:lpstr>
      <vt:lpstr>Walsh Transform</vt:lpstr>
      <vt:lpstr>PowerPoint Presentation</vt:lpstr>
      <vt:lpstr>Walsh Transform</vt:lpstr>
      <vt:lpstr>PowerPoint Presentation</vt:lpstr>
      <vt:lpstr>Problem 1</vt:lpstr>
      <vt:lpstr>Solution 1</vt:lpstr>
      <vt:lpstr>PowerPoint Presentation</vt:lpstr>
      <vt:lpstr>Problem 2</vt:lpstr>
      <vt:lpstr>Solution 2</vt:lpstr>
      <vt:lpstr>Solution 2</vt:lpstr>
      <vt:lpstr>Solution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Kronecker Product</dc:title>
  <dc:creator>Abhay Kolhe</dc:creator>
  <cp:lastModifiedBy>Abhay Kolhe</cp:lastModifiedBy>
  <cp:revision>47</cp:revision>
  <dcterms:created xsi:type="dcterms:W3CDTF">2017-01-31T05:14:47Z</dcterms:created>
  <dcterms:modified xsi:type="dcterms:W3CDTF">2020-08-07T08:41:18Z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0x0101006A92F1126E650D428AAF4DCCFBB26E19</vt:lpwstr>
  </property>
</Properties>
</file>