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34.xml" ContentType="application/vnd.openxmlformats-officedocument.presentationml.slide+xml"/>
  <Override PartName="/ppt/slides/slide36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3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40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33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7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2.xml" ContentType="application/vnd.openxmlformats-officedocument.drawingml.chart+xml"/>
  <Override PartName="/ppt/charts/chart1.xml" ContentType="application/vnd.openxmlformats-officedocument.drawingml.chart+xml"/>
  <Override PartName="/ppt/charts/chart3.xml" ContentType="application/vnd.openxmlformats-officedocument.drawingml.chart+xml"/>
  <Override PartName="/ppt/notesMasters/notesMaster1.xml" ContentType="application/vnd.openxmlformats-officedocument.presentationml.notesMaster+xml"/>
  <Override PartName="/ppt/charts/chart4.xml" ContentType="application/vnd.openxmlformats-officedocument.drawingml.char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7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8" r:id="rId3"/>
    <p:sldId id="354" r:id="rId4"/>
    <p:sldId id="355" r:id="rId5"/>
    <p:sldId id="356" r:id="rId6"/>
    <p:sldId id="303" r:id="rId7"/>
    <p:sldId id="357" r:id="rId8"/>
    <p:sldId id="358" r:id="rId9"/>
    <p:sldId id="298" r:id="rId10"/>
    <p:sldId id="359" r:id="rId11"/>
    <p:sldId id="305" r:id="rId12"/>
    <p:sldId id="330" r:id="rId13"/>
    <p:sldId id="363" r:id="rId14"/>
    <p:sldId id="360" r:id="rId15"/>
    <p:sldId id="311" r:id="rId16"/>
    <p:sldId id="331" r:id="rId17"/>
    <p:sldId id="340" r:id="rId18"/>
    <p:sldId id="361" r:id="rId19"/>
    <p:sldId id="362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1" r:id="rId38"/>
    <p:sldId id="304" r:id="rId39"/>
    <p:sldId id="307" r:id="rId40"/>
    <p:sldId id="333" r:id="rId41"/>
    <p:sldId id="334" r:id="rId42"/>
    <p:sldId id="335" r:id="rId43"/>
    <p:sldId id="336" r:id="rId44"/>
    <p:sldId id="337" r:id="rId45"/>
    <p:sldId id="308" r:id="rId46"/>
    <p:sldId id="339" r:id="rId47"/>
    <p:sldId id="338" r:id="rId48"/>
    <p:sldId id="309" r:id="rId49"/>
    <p:sldId id="319" r:id="rId50"/>
    <p:sldId id="341" r:id="rId51"/>
    <p:sldId id="313" r:id="rId52"/>
    <p:sldId id="286" r:id="rId53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1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0000"/>
    <a:srgbClr val="FF6600"/>
    <a:srgbClr val="0033CC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422" y="60"/>
      </p:cViewPr>
      <p:guideLst>
        <p:guide orient="horz" pos="1091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216"/>
    </p:cViewPr>
  </p:sorterViewPr>
  <p:notesViewPr>
    <p:cSldViewPr snapToGrid="0">
      <p:cViewPr varScale="1">
        <p:scale>
          <a:sx n="53" d="100"/>
          <a:sy n="53" d="100"/>
        </p:scale>
        <p:origin x="-960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customXml" Target="../customXml/item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3125"/>
          <c:y val="8.5271317829457363E-2"/>
          <c:w val="0.734375"/>
          <c:h val="0.66666666666666663"/>
        </c:manualLayout>
      </c:layout>
      <c:lineChart>
        <c:grouping val="standard"/>
        <c:varyColors val="0"/>
        <c:ser>
          <c:idx val="0"/>
          <c:order val="0"/>
          <c:spPr>
            <a:ln w="16669">
              <a:solidFill>
                <a:srgbClr val="000080"/>
              </a:solidFill>
              <a:prstDash val="solid"/>
            </a:ln>
          </c:spPr>
          <c:marker>
            <c:symbol val="none"/>
          </c:marker>
          <c:cat>
            <c:numRef>
              <c:f>Sheet1!$B$2:$B$52</c:f>
              <c:numCache>
                <c:formatCode>General</c:formatCode>
                <c:ptCount val="5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0.28000000000000003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0.56000000000000005</c:v>
                </c:pt>
                <c:pt idx="29">
                  <c:v>0.57999999999999996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  <c:pt idx="50">
                  <c:v>1</c:v>
                </c:pt>
              </c:numCache>
            </c:numRef>
          </c:cat>
          <c:val>
            <c:numRef>
              <c:f>Sheet1!$C$2:$C$52</c:f>
              <c:numCache>
                <c:formatCode>General</c:formatCode>
                <c:ptCount val="51"/>
                <c:pt idx="0">
                  <c:v>0</c:v>
                </c:pt>
                <c:pt idx="1">
                  <c:v>9.5635249979003689E-2</c:v>
                </c:pt>
                <c:pt idx="2">
                  <c:v>0.14495593273553914</c:v>
                </c:pt>
                <c:pt idx="3">
                  <c:v>0.18488034812197068</c:v>
                </c:pt>
                <c:pt idx="4">
                  <c:v>0.21971210866122351</c:v>
                </c:pt>
                <c:pt idx="5">
                  <c:v>0.25118864315095807</c:v>
                </c:pt>
                <c:pt idx="6">
                  <c:v>0.28022620647068053</c:v>
                </c:pt>
                <c:pt idx="7">
                  <c:v>0.30738086004407172</c:v>
                </c:pt>
                <c:pt idx="8">
                  <c:v>0.33302128296074923</c:v>
                </c:pt>
                <c:pt idx="9">
                  <c:v>0.35740736945012747</c:v>
                </c:pt>
                <c:pt idx="10">
                  <c:v>0.38073078774317576</c:v>
                </c:pt>
                <c:pt idx="11">
                  <c:v>0.40313788079702001</c:v>
                </c:pt>
                <c:pt idx="12">
                  <c:v>0.4247435035179738</c:v>
                </c:pt>
                <c:pt idx="13">
                  <c:v>0.44563983912891592</c:v>
                </c:pt>
                <c:pt idx="14">
                  <c:v>0.46590226179701355</c:v>
                </c:pt>
                <c:pt idx="15">
                  <c:v>0.48559337483020382</c:v>
                </c:pt>
                <c:pt idx="16">
                  <c:v>0.50476587558415464</c:v>
                </c:pt>
                <c:pt idx="17">
                  <c:v>0.5234646397369046</c:v>
                </c:pt>
                <c:pt idx="18">
                  <c:v>0.54172827086846054</c:v>
                </c:pt>
                <c:pt idx="19">
                  <c:v>0.55959027447926046</c:v>
                </c:pt>
                <c:pt idx="20">
                  <c:v>0.5770799623628855</c:v>
                </c:pt>
                <c:pt idx="21">
                  <c:v>0.59422315959288241</c:v>
                </c:pt>
                <c:pt idx="22">
                  <c:v>0.61104276451193729</c:v>
                </c:pt>
                <c:pt idx="23">
                  <c:v>0.62755919755082745</c:v>
                </c:pt>
                <c:pt idx="24">
                  <c:v>0.64379076479986042</c:v>
                </c:pt>
                <c:pt idx="25">
                  <c:v>0.6597539553864471</c:v>
                </c:pt>
                <c:pt idx="26">
                  <c:v>0.67546368686472658</c:v>
                </c:pt>
                <c:pt idx="27">
                  <c:v>0.69093350934727948</c:v>
                </c:pt>
                <c:pt idx="28">
                  <c:v>0.70617577658039798</c:v>
                </c:pt>
                <c:pt idx="29">
                  <c:v>0.72120179030042719</c:v>
                </c:pt>
                <c:pt idx="30">
                  <c:v>0.7360219228178333</c:v>
                </c:pt>
                <c:pt idx="31">
                  <c:v>0.75064572172607202</c:v>
                </c:pt>
                <c:pt idx="32">
                  <c:v>0.76508199983202962</c:v>
                </c:pt>
                <c:pt idx="33">
                  <c:v>0.77933891278864031</c:v>
                </c:pt>
                <c:pt idx="34">
                  <c:v>0.79342402643162346</c:v>
                </c:pt>
                <c:pt idx="35">
                  <c:v>0.8073443754472972</c:v>
                </c:pt>
                <c:pt idx="36">
                  <c:v>0.82110651470235796</c:v>
                </c:pt>
                <c:pt idx="37">
                  <c:v>0.83471656433102071</c:v>
                </c:pt>
                <c:pt idx="38">
                  <c:v>0.84818024948631587</c:v>
                </c:pt>
                <c:pt idx="39">
                  <c:v>0.86150293551029944</c:v>
                </c:pt>
                <c:pt idx="40">
                  <c:v>0.87468965915462249</c:v>
                </c:pt>
                <c:pt idx="41">
                  <c:v>0.88774515638230989</c:v>
                </c:pt>
                <c:pt idx="42">
                  <c:v>0.90067388719908403</c:v>
                </c:pt>
                <c:pt idx="43">
                  <c:v>0.91348005789453346</c:v>
                </c:pt>
                <c:pt idx="44">
                  <c:v>0.92616764101705529</c:v>
                </c:pt>
                <c:pt idx="45">
                  <c:v>0.93874039335956938</c:v>
                </c:pt>
                <c:pt idx="46">
                  <c:v>0.95120187219376062</c:v>
                </c:pt>
                <c:pt idx="47">
                  <c:v>0.96355544995765463</c:v>
                </c:pt>
                <c:pt idx="48">
                  <c:v>0.97580432757354774</c:v>
                </c:pt>
                <c:pt idx="49">
                  <c:v>0.98795154654979722</c:v>
                </c:pt>
                <c:pt idx="50">
                  <c:v>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296-4447-9BE0-63859B6959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7499704"/>
        <c:axId val="1"/>
      </c:lineChart>
      <c:catAx>
        <c:axId val="1374997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313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Old Intensities</a:t>
                </a:r>
              </a:p>
            </c:rich>
          </c:tx>
          <c:layout>
            <c:manualLayout>
              <c:xMode val="edge"/>
              <c:yMode val="edge"/>
              <c:x val="0.41875000000000001"/>
              <c:y val="0.86821705426356588"/>
            </c:manualLayout>
          </c:layout>
          <c:overlay val="0"/>
          <c:spPr>
            <a:noFill/>
            <a:ln w="33339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4167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313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"/>
        <c:crosses val="autoZero"/>
        <c:auto val="0"/>
        <c:lblAlgn val="ctr"/>
        <c:lblOffset val="100"/>
        <c:tickLblSkip val="10"/>
        <c:tickMarkSkip val="1"/>
        <c:noMultiLvlLbl val="0"/>
      </c:catAx>
      <c:valAx>
        <c:axId val="1"/>
        <c:scaling>
          <c:orientation val="minMax"/>
          <c:max val="1"/>
        </c:scaling>
        <c:delete val="0"/>
        <c:axPos val="l"/>
        <c:title>
          <c:tx>
            <c:rich>
              <a:bodyPr/>
              <a:lstStyle/>
              <a:p>
                <a:pPr>
                  <a:defRPr sz="1313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Transformed Intensities</a:t>
                </a:r>
              </a:p>
            </c:rich>
          </c:tx>
          <c:layout>
            <c:manualLayout>
              <c:xMode val="edge"/>
              <c:yMode val="edge"/>
              <c:x val="3.4375000000000003E-2"/>
              <c:y val="0.12015503875968993"/>
            </c:manualLayout>
          </c:layout>
          <c:overlay val="0"/>
          <c:spPr>
            <a:noFill/>
            <a:ln w="33339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4167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313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37499704"/>
        <c:crosses val="autoZero"/>
        <c:crossBetween val="midCat"/>
      </c:valAx>
      <c:spPr>
        <a:solidFill>
          <a:srgbClr val="C0C0C0"/>
        </a:solidFill>
        <a:ln w="16669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4167">
      <a:solidFill>
        <a:srgbClr val="000000"/>
      </a:solidFill>
      <a:prstDash val="solid"/>
    </a:ln>
  </c:spPr>
  <c:txPr>
    <a:bodyPr/>
    <a:lstStyle/>
    <a:p>
      <a:pPr>
        <a:defRPr sz="1313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311475409836064"/>
          <c:y val="8.4942084942084939E-2"/>
          <c:w val="0.72131147540983609"/>
          <c:h val="0.66795366795366795"/>
        </c:manualLayout>
      </c:layout>
      <c:lineChart>
        <c:grouping val="standard"/>
        <c:varyColors val="0"/>
        <c:ser>
          <c:idx val="0"/>
          <c:order val="0"/>
          <c:spPr>
            <a:ln w="18089">
              <a:solidFill>
                <a:srgbClr val="000080"/>
              </a:solidFill>
              <a:prstDash val="solid"/>
            </a:ln>
          </c:spPr>
          <c:marker>
            <c:symbol val="none"/>
          </c:marker>
          <c:cat>
            <c:numRef>
              <c:f>Sheet1!$B$2:$B$52</c:f>
              <c:numCache>
                <c:formatCode>General</c:formatCode>
                <c:ptCount val="5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0.28000000000000003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0.56000000000000005</c:v>
                </c:pt>
                <c:pt idx="29">
                  <c:v>0.57999999999999996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  <c:pt idx="50">
                  <c:v>1</c:v>
                </c:pt>
              </c:numCache>
            </c:numRef>
          </c:cat>
          <c:val>
            <c:numRef>
              <c:f>Sheet1!$D$2:$D$52</c:f>
              <c:numCache>
                <c:formatCode>General</c:formatCode>
                <c:ptCount val="51"/>
                <c:pt idx="0">
                  <c:v>0</c:v>
                </c:pt>
                <c:pt idx="1">
                  <c:v>0.20912791051825463</c:v>
                </c:pt>
                <c:pt idx="2">
                  <c:v>0.27594593229224296</c:v>
                </c:pt>
                <c:pt idx="3">
                  <c:v>0.32453422231992085</c:v>
                </c:pt>
                <c:pt idx="4">
                  <c:v>0.36411284060521604</c:v>
                </c:pt>
                <c:pt idx="5">
                  <c:v>0.39810717055349726</c:v>
                </c:pt>
                <c:pt idx="6">
                  <c:v>0.42822547366766478</c:v>
                </c:pt>
                <c:pt idx="7">
                  <c:v>0.45546101985636672</c:v>
                </c:pt>
                <c:pt idx="8">
                  <c:v>0.48044977359257246</c:v>
                </c:pt>
                <c:pt idx="9">
                  <c:v>0.50362699649123255</c:v>
                </c:pt>
                <c:pt idx="10">
                  <c:v>0.52530556088075342</c:v>
                </c:pt>
                <c:pt idx="11">
                  <c:v>0.54571899709610783</c:v>
                </c:pt>
                <c:pt idx="12">
                  <c:v>0.56504690009895331</c:v>
                </c:pt>
                <c:pt idx="13">
                  <c:v>0.58343078237398449</c:v>
                </c:pt>
                <c:pt idx="14">
                  <c:v>0.60098441874916619</c:v>
                </c:pt>
                <c:pt idx="15">
                  <c:v>0.61780085056741185</c:v>
                </c:pt>
                <c:pt idx="16">
                  <c:v>0.63395727698444537</c:v>
                </c:pt>
                <c:pt idx="17">
                  <c:v>0.64951856188583323</c:v>
                </c:pt>
                <c:pt idx="18">
                  <c:v>0.66453980594897388</c:v>
                </c:pt>
                <c:pt idx="19">
                  <c:v>0.67906827071577991</c:v>
                </c:pt>
                <c:pt idx="20">
                  <c:v>0.69314484315514635</c:v>
                </c:pt>
                <c:pt idx="21">
                  <c:v>0.7068051677550784</c:v>
                </c:pt>
                <c:pt idx="22">
                  <c:v>0.72008053372736436</c:v>
                </c:pt>
                <c:pt idx="23">
                  <c:v>0.73299857893126263</c:v>
                </c:pt>
                <c:pt idx="24">
                  <c:v>0.74558385463827026</c:v>
                </c:pt>
                <c:pt idx="25">
                  <c:v>0.75785828325519911</c:v>
                </c:pt>
                <c:pt idx="26">
                  <c:v>0.76984153273089151</c:v>
                </c:pt>
                <c:pt idx="27">
                  <c:v>0.78155132540920558</c:v>
                </c:pt>
                <c:pt idx="28">
                  <c:v>0.79300369479077448</c:v>
                </c:pt>
                <c:pt idx="29">
                  <c:v>0.80421320052241196</c:v>
                </c:pt>
                <c:pt idx="30">
                  <c:v>0.81519310960592273</c:v>
                </c:pt>
                <c:pt idx="31">
                  <c:v>0.82595555007539534</c:v>
                </c:pt>
                <c:pt idx="32">
                  <c:v>0.83651164207301854</c:v>
                </c:pt>
                <c:pt idx="33">
                  <c:v>0.84687161024512392</c:v>
                </c:pt>
                <c:pt idx="34">
                  <c:v>0.85704488060219064</c:v>
                </c:pt>
                <c:pt idx="35">
                  <c:v>0.86704016438112341</c:v>
                </c:pt>
                <c:pt idx="36">
                  <c:v>0.87686553097315523</c:v>
                </c:pt>
                <c:pt idx="37">
                  <c:v>0.88652847160529169</c:v>
                </c:pt>
                <c:pt idx="38">
                  <c:v>0.89603595516434087</c:v>
                </c:pt>
                <c:pt idx="39">
                  <c:v>0.90539447731304334</c:v>
                </c:pt>
                <c:pt idx="40">
                  <c:v>0.91461010385465269</c:v>
                </c:pt>
                <c:pt idx="41">
                  <c:v>0.92368850914559619</c:v>
                </c:pt>
                <c:pt idx="42">
                  <c:v>0.93263501022798856</c:v>
                </c:pt>
                <c:pt idx="43">
                  <c:v>0.94145459724890013</c:v>
                </c:pt>
                <c:pt idx="44">
                  <c:v>0.95015196064682517</c:v>
                </c:pt>
                <c:pt idx="45">
                  <c:v>0.95873151551418268</c:v>
                </c:pt>
                <c:pt idx="46">
                  <c:v>0.96719742348509086</c:v>
                </c:pt>
                <c:pt idx="47">
                  <c:v>0.97555361244784633</c:v>
                </c:pt>
                <c:pt idx="48">
                  <c:v>0.9838037943397453</c:v>
                </c:pt>
                <c:pt idx="49">
                  <c:v>0.99195148124665999</c:v>
                </c:pt>
                <c:pt idx="50">
                  <c:v>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5C19-4368-BC80-2BAFBB7AAC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7502000"/>
        <c:axId val="1"/>
      </c:lineChart>
      <c:catAx>
        <c:axId val="1375020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24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Original Intensities</a:t>
                </a:r>
              </a:p>
            </c:rich>
          </c:tx>
          <c:layout>
            <c:manualLayout>
              <c:xMode val="edge"/>
              <c:yMode val="edge"/>
              <c:x val="0.37049180327868853"/>
              <c:y val="0.86872586872586877"/>
            </c:manualLayout>
          </c:layout>
          <c:overlay val="0"/>
          <c:spPr>
            <a:noFill/>
            <a:ln w="36179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4522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24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"/>
        <c:crosses val="autoZero"/>
        <c:auto val="0"/>
        <c:lblAlgn val="ctr"/>
        <c:lblOffset val="100"/>
        <c:tickLblSkip val="10"/>
        <c:tickMarkSkip val="1"/>
        <c:noMultiLvlLbl val="0"/>
      </c:catAx>
      <c:valAx>
        <c:axId val="1"/>
        <c:scaling>
          <c:orientation val="minMax"/>
          <c:max val="1"/>
        </c:scaling>
        <c:delete val="0"/>
        <c:axPos val="l"/>
        <c:title>
          <c:tx>
            <c:rich>
              <a:bodyPr/>
              <a:lstStyle/>
              <a:p>
                <a:pPr>
                  <a:defRPr sz="1424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Transformed Intensities</a:t>
                </a:r>
              </a:p>
            </c:rich>
          </c:tx>
          <c:layout>
            <c:manualLayout>
              <c:xMode val="edge"/>
              <c:yMode val="edge"/>
              <c:x val="3.6065573770491806E-2"/>
              <c:y val="0.11969111969111969"/>
            </c:manualLayout>
          </c:layout>
          <c:overlay val="0"/>
          <c:spPr>
            <a:noFill/>
            <a:ln w="36179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4522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24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37502000"/>
        <c:crosses val="autoZero"/>
        <c:crossBetween val="midCat"/>
      </c:valAx>
      <c:spPr>
        <a:solidFill>
          <a:srgbClr val="C0C0C0"/>
        </a:solidFill>
        <a:ln w="18089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4522">
      <a:solidFill>
        <a:srgbClr val="000000"/>
      </a:solidFill>
      <a:prstDash val="solid"/>
    </a:ln>
  </c:spPr>
  <c:txPr>
    <a:bodyPr/>
    <a:lstStyle/>
    <a:p>
      <a:pPr>
        <a:defRPr sz="1424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241830065359477"/>
          <c:y val="8.461538461538462E-2"/>
          <c:w val="0.72222222222222221"/>
          <c:h val="0.66923076923076918"/>
        </c:manualLayout>
      </c:layout>
      <c:lineChart>
        <c:grouping val="standard"/>
        <c:varyColors val="0"/>
        <c:ser>
          <c:idx val="0"/>
          <c:order val="0"/>
          <c:spPr>
            <a:ln w="18616">
              <a:solidFill>
                <a:srgbClr val="000080"/>
              </a:solidFill>
              <a:prstDash val="solid"/>
            </a:ln>
          </c:spPr>
          <c:marker>
            <c:symbol val="none"/>
          </c:marker>
          <c:cat>
            <c:numRef>
              <c:f>Sheet1!$B$2:$B$52</c:f>
              <c:numCache>
                <c:formatCode>General</c:formatCode>
                <c:ptCount val="5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0.28000000000000003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0.56000000000000005</c:v>
                </c:pt>
                <c:pt idx="29">
                  <c:v>0.57999999999999996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  <c:pt idx="50">
                  <c:v>1</c:v>
                </c:pt>
              </c:numCache>
            </c:numRef>
          </c:cat>
          <c:val>
            <c:numRef>
              <c:f>Sheet1!$E$2:$E$52</c:f>
              <c:numCache>
                <c:formatCode>General</c:formatCode>
                <c:ptCount val="51"/>
                <c:pt idx="0">
                  <c:v>0</c:v>
                </c:pt>
                <c:pt idx="1">
                  <c:v>0.30924949471099172</c:v>
                </c:pt>
                <c:pt idx="2">
                  <c:v>0.38073078774317576</c:v>
                </c:pt>
                <c:pt idx="3">
                  <c:v>0.42997714837182999</c:v>
                </c:pt>
                <c:pt idx="4">
                  <c:v>0.46873458231841986</c:v>
                </c:pt>
                <c:pt idx="5">
                  <c:v>0.50118723362727235</c:v>
                </c:pt>
                <c:pt idx="6">
                  <c:v>0.5293639640839567</c:v>
                </c:pt>
                <c:pt idx="7">
                  <c:v>0.55441939003255625</c:v>
                </c:pt>
                <c:pt idx="8">
                  <c:v>0.57707996236288539</c:v>
                </c:pt>
                <c:pt idx="9">
                  <c:v>0.59783557057950931</c:v>
                </c:pt>
                <c:pt idx="10">
                  <c:v>0.61703386272000971</c:v>
                </c:pt>
                <c:pt idx="11">
                  <c:v>0.63493139849673519</c:v>
                </c:pt>
                <c:pt idx="12">
                  <c:v>0.65172348700808214</c:v>
                </c:pt>
                <c:pt idx="13">
                  <c:v>0.66756261064331335</c:v>
                </c:pt>
                <c:pt idx="14">
                  <c:v>0.68257033468867778</c:v>
                </c:pt>
                <c:pt idx="15">
                  <c:v>0.69684530193594896</c:v>
                </c:pt>
                <c:pt idx="16">
                  <c:v>0.71046877171636091</c:v>
                </c:pt>
                <c:pt idx="17">
                  <c:v>0.72350856231070593</c:v>
                </c:pt>
                <c:pt idx="18">
                  <c:v>0.7360219228178333</c:v>
                </c:pt>
                <c:pt idx="19">
                  <c:v>0.74805766788347305</c:v>
                </c:pt>
                <c:pt idx="20">
                  <c:v>0.7596577929323739</c:v>
                </c:pt>
                <c:pt idx="21">
                  <c:v>0.77085871571441833</c:v>
                </c:pt>
                <c:pt idx="22">
                  <c:v>0.78169224411653038</c:v>
                </c:pt>
                <c:pt idx="23">
                  <c:v>0.79218634016929845</c:v>
                </c:pt>
                <c:pt idx="24">
                  <c:v>0.80236573007566847</c:v>
                </c:pt>
                <c:pt idx="25">
                  <c:v>0.81225239635623547</c:v>
                </c:pt>
                <c:pt idx="26">
                  <c:v>0.82186597865146271</c:v>
                </c:pt>
                <c:pt idx="27">
                  <c:v>0.83122410296338223</c:v>
                </c:pt>
                <c:pt idx="28">
                  <c:v>0.84034265426693533</c:v>
                </c:pt>
                <c:pt idx="29">
                  <c:v>0.84923600388845222</c:v>
                </c:pt>
                <c:pt idx="30">
                  <c:v>0.85791720044409492</c:v>
                </c:pt>
                <c:pt idx="31">
                  <c:v>0.86639813118800757</c:v>
                </c:pt>
                <c:pt idx="32">
                  <c:v>0.87468965915462249</c:v>
                </c:pt>
                <c:pt idx="33">
                  <c:v>0.88280174036339576</c:v>
                </c:pt>
                <c:pt idx="34">
                  <c:v>0.89074352449603778</c:v>
                </c:pt>
                <c:pt idx="35">
                  <c:v>0.8985234417906397</c:v>
                </c:pt>
                <c:pt idx="36">
                  <c:v>0.90614927837655868</c:v>
                </c:pt>
                <c:pt idx="37">
                  <c:v>0.9136282418637357</c:v>
                </c:pt>
                <c:pt idx="38">
                  <c:v>0.92096701867456465</c:v>
                </c:pt>
                <c:pt idx="39">
                  <c:v>0.92817182434627876</c:v>
                </c:pt>
                <c:pt idx="40">
                  <c:v>0.93524844782262129</c:v>
                </c:pt>
                <c:pt idx="41">
                  <c:v>0.94220229058430438</c:v>
                </c:pt>
                <c:pt idx="42">
                  <c:v>0.94903840133004314</c:v>
                </c:pt>
                <c:pt idx="43">
                  <c:v>0.95576150680728578</c:v>
                </c:pt>
                <c:pt idx="44">
                  <c:v>0.96237603929911686</c:v>
                </c:pt>
                <c:pt idx="45">
                  <c:v>0.96888616119726334</c:v>
                </c:pt>
                <c:pt idx="46">
                  <c:v>0.97529578702758712</c:v>
                </c:pt>
                <c:pt idx="47">
                  <c:v>0.98160860324146226</c:v>
                </c:pt>
                <c:pt idx="48">
                  <c:v>0.98782808604207428</c:v>
                </c:pt>
                <c:pt idx="49">
                  <c:v>0.99395751747738059</c:v>
                </c:pt>
                <c:pt idx="50">
                  <c:v>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57C0-4466-9A64-458B900D0D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7500688"/>
        <c:axId val="1"/>
      </c:lineChart>
      <c:catAx>
        <c:axId val="1375006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66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Original Intensities</a:t>
                </a:r>
              </a:p>
            </c:rich>
          </c:tx>
          <c:layout>
            <c:manualLayout>
              <c:xMode val="edge"/>
              <c:yMode val="edge"/>
              <c:x val="0.36928104575163401"/>
              <c:y val="0.86923076923076925"/>
            </c:manualLayout>
          </c:layout>
          <c:overlay val="0"/>
          <c:spPr>
            <a:noFill/>
            <a:ln w="37233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4654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66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"/>
        <c:crosses val="autoZero"/>
        <c:auto val="0"/>
        <c:lblAlgn val="ctr"/>
        <c:lblOffset val="100"/>
        <c:tickLblSkip val="10"/>
        <c:tickMarkSkip val="1"/>
        <c:noMultiLvlLbl val="0"/>
      </c:catAx>
      <c:valAx>
        <c:axId val="1"/>
        <c:scaling>
          <c:orientation val="minMax"/>
          <c:max val="1"/>
        </c:scaling>
        <c:delete val="0"/>
        <c:axPos val="l"/>
        <c:title>
          <c:tx>
            <c:rich>
              <a:bodyPr/>
              <a:lstStyle/>
              <a:p>
                <a:pPr>
                  <a:defRPr sz="1466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Transformed Intensities</a:t>
                </a:r>
              </a:p>
            </c:rich>
          </c:tx>
          <c:layout>
            <c:manualLayout>
              <c:xMode val="edge"/>
              <c:yMode val="edge"/>
              <c:x val="3.5947712418300651E-2"/>
              <c:y val="0.12307692307692308"/>
            </c:manualLayout>
          </c:layout>
          <c:overlay val="0"/>
          <c:spPr>
            <a:noFill/>
            <a:ln w="37233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4654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66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37500688"/>
        <c:crosses val="autoZero"/>
        <c:crossBetween val="midCat"/>
      </c:valAx>
      <c:spPr>
        <a:solidFill>
          <a:srgbClr val="C0C0C0"/>
        </a:solidFill>
        <a:ln w="18616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4654">
      <a:solidFill>
        <a:srgbClr val="000000"/>
      </a:solidFill>
      <a:prstDash val="solid"/>
    </a:ln>
  </c:spPr>
  <c:txPr>
    <a:bodyPr/>
    <a:lstStyle/>
    <a:p>
      <a:pPr>
        <a:defRPr sz="1466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57632398753894"/>
          <c:y val="8.4942084942084939E-2"/>
          <c:w val="0.7819314641744548"/>
          <c:h val="0.66795366795366795"/>
        </c:manualLayout>
      </c:layout>
      <c:lineChart>
        <c:grouping val="standard"/>
        <c:varyColors val="0"/>
        <c:ser>
          <c:idx val="0"/>
          <c:order val="0"/>
          <c:spPr>
            <a:ln w="16742">
              <a:solidFill>
                <a:srgbClr val="000080"/>
              </a:solidFill>
              <a:prstDash val="solid"/>
            </a:ln>
          </c:spPr>
          <c:marker>
            <c:symbol val="none"/>
          </c:marker>
          <c:cat>
            <c:numRef>
              <c:f>Sheet1!$B$2:$B$52</c:f>
              <c:numCache>
                <c:formatCode>General</c:formatCode>
                <c:ptCount val="5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0.28000000000000003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0.56000000000000005</c:v>
                </c:pt>
                <c:pt idx="29">
                  <c:v>0.57999999999999996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  <c:pt idx="50">
                  <c:v>1</c:v>
                </c:pt>
              </c:numCache>
            </c:numRef>
          </c:cat>
          <c:val>
            <c:numRef>
              <c:f>Sheet1!$F$2:$F$52</c:f>
              <c:numCache>
                <c:formatCode>General</c:formatCode>
                <c:ptCount val="51"/>
                <c:pt idx="0">
                  <c:v>0</c:v>
                </c:pt>
                <c:pt idx="1">
                  <c:v>3.2000000000000001E-9</c:v>
                </c:pt>
                <c:pt idx="2">
                  <c:v>1.024E-7</c:v>
                </c:pt>
                <c:pt idx="3">
                  <c:v>7.7759999999999997E-7</c:v>
                </c:pt>
                <c:pt idx="4">
                  <c:v>3.2768000000000001E-6</c:v>
                </c:pt>
                <c:pt idx="5">
                  <c:v>1.0000000000000006E-5</c:v>
                </c:pt>
                <c:pt idx="6">
                  <c:v>2.4883199999999999E-5</c:v>
                </c:pt>
                <c:pt idx="7">
                  <c:v>5.3782400000000016E-5</c:v>
                </c:pt>
                <c:pt idx="8">
                  <c:v>1.048576E-4</c:v>
                </c:pt>
                <c:pt idx="9">
                  <c:v>1.8895679999999997E-4</c:v>
                </c:pt>
                <c:pt idx="10">
                  <c:v>3.2000000000000019E-4</c:v>
                </c:pt>
                <c:pt idx="11">
                  <c:v>5.1536319999999998E-4</c:v>
                </c:pt>
                <c:pt idx="12">
                  <c:v>7.9626239999999997E-4</c:v>
                </c:pt>
                <c:pt idx="13">
                  <c:v>1.1881376000000003E-3</c:v>
                </c:pt>
                <c:pt idx="14">
                  <c:v>1.7210368000000005E-3</c:v>
                </c:pt>
                <c:pt idx="15">
                  <c:v>2.4299999999999999E-3</c:v>
                </c:pt>
                <c:pt idx="16">
                  <c:v>3.3554432000000001E-3</c:v>
                </c:pt>
                <c:pt idx="17">
                  <c:v>4.5435424000000021E-3</c:v>
                </c:pt>
                <c:pt idx="18">
                  <c:v>6.0466175999999991E-3</c:v>
                </c:pt>
                <c:pt idx="19">
                  <c:v>7.9235168000000005E-3</c:v>
                </c:pt>
                <c:pt idx="20">
                  <c:v>1.0240000000000006E-2</c:v>
                </c:pt>
                <c:pt idx="21">
                  <c:v>1.3069123199999996E-2</c:v>
                </c:pt>
                <c:pt idx="22">
                  <c:v>1.6491622399999999E-2</c:v>
                </c:pt>
                <c:pt idx="23">
                  <c:v>2.0596297600000004E-2</c:v>
                </c:pt>
                <c:pt idx="24">
                  <c:v>2.5480396799999999E-2</c:v>
                </c:pt>
                <c:pt idx="25">
                  <c:v>3.125E-2</c:v>
                </c:pt>
                <c:pt idx="26">
                  <c:v>3.8020403200000011E-2</c:v>
                </c:pt>
                <c:pt idx="27">
                  <c:v>4.591650240000001E-2</c:v>
                </c:pt>
                <c:pt idx="28">
                  <c:v>5.5073177600000016E-2</c:v>
                </c:pt>
                <c:pt idx="29">
                  <c:v>6.5635676799999987E-2</c:v>
                </c:pt>
                <c:pt idx="30">
                  <c:v>7.7759999999999996E-2</c:v>
                </c:pt>
                <c:pt idx="31">
                  <c:v>9.1613283200000006E-2</c:v>
                </c:pt>
                <c:pt idx="32">
                  <c:v>0.1073741824</c:v>
                </c:pt>
                <c:pt idx="33">
                  <c:v>0.12523325760000004</c:v>
                </c:pt>
                <c:pt idx="34">
                  <c:v>0.14539335680000007</c:v>
                </c:pt>
                <c:pt idx="35">
                  <c:v>0.16806999999999994</c:v>
                </c:pt>
                <c:pt idx="36">
                  <c:v>0.19349176319999997</c:v>
                </c:pt>
                <c:pt idx="37">
                  <c:v>0.22190066239999998</c:v>
                </c:pt>
                <c:pt idx="38">
                  <c:v>0.25355253760000002</c:v>
                </c:pt>
                <c:pt idx="39">
                  <c:v>0.28871743680000006</c:v>
                </c:pt>
                <c:pt idx="40">
                  <c:v>0.32768000000000019</c:v>
                </c:pt>
                <c:pt idx="41">
                  <c:v>0.37073984319999986</c:v>
                </c:pt>
                <c:pt idx="42">
                  <c:v>0.41821194239999987</c:v>
                </c:pt>
                <c:pt idx="43">
                  <c:v>0.47042701759999989</c:v>
                </c:pt>
                <c:pt idx="44">
                  <c:v>0.52773191679999998</c:v>
                </c:pt>
                <c:pt idx="45">
                  <c:v>0.59049000000000018</c:v>
                </c:pt>
                <c:pt idx="46">
                  <c:v>0.65908152320000013</c:v>
                </c:pt>
                <c:pt idx="47">
                  <c:v>0.73390402239999986</c:v>
                </c:pt>
                <c:pt idx="48">
                  <c:v>0.81537269759999997</c:v>
                </c:pt>
                <c:pt idx="49">
                  <c:v>0.90392079679999982</c:v>
                </c:pt>
                <c:pt idx="50">
                  <c:v>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430-4E2C-BA67-636312DD79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7501672"/>
        <c:axId val="1"/>
      </c:lineChart>
      <c:catAx>
        <c:axId val="1375016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318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Original Intensities</a:t>
                </a:r>
              </a:p>
            </c:rich>
          </c:tx>
          <c:layout>
            <c:manualLayout>
              <c:xMode val="edge"/>
              <c:yMode val="edge"/>
              <c:x val="0.35202492211838005"/>
              <c:y val="0.86872586872586877"/>
            </c:manualLayout>
          </c:layout>
          <c:overlay val="0"/>
          <c:spPr>
            <a:noFill/>
            <a:ln w="33484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418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318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"/>
        <c:crosses val="autoZero"/>
        <c:auto val="0"/>
        <c:lblAlgn val="ctr"/>
        <c:lblOffset val="100"/>
        <c:tickLblSkip val="10"/>
        <c:tickMarkSkip val="1"/>
        <c:noMultiLvlLbl val="0"/>
      </c:catAx>
      <c:valAx>
        <c:axId val="1"/>
        <c:scaling>
          <c:orientation val="minMax"/>
          <c:max val="1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 sz="1318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Transformed Intensities</a:t>
                </a:r>
              </a:p>
            </c:rich>
          </c:tx>
          <c:layout>
            <c:manualLayout>
              <c:xMode val="edge"/>
              <c:yMode val="edge"/>
              <c:x val="0"/>
              <c:y val="0.11969111969111969"/>
            </c:manualLayout>
          </c:layout>
          <c:overlay val="0"/>
          <c:spPr>
            <a:noFill/>
            <a:ln w="33484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418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318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37501672"/>
        <c:crosses val="autoZero"/>
        <c:crossBetween val="midCat"/>
      </c:valAx>
      <c:spPr>
        <a:solidFill>
          <a:srgbClr val="C0C0C0"/>
        </a:solidFill>
        <a:ln w="16742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4185">
      <a:solidFill>
        <a:srgbClr val="000000"/>
      </a:solidFill>
      <a:prstDash val="solid"/>
    </a:ln>
  </c:spPr>
  <c:txPr>
    <a:bodyPr/>
    <a:lstStyle/>
    <a:p>
      <a:pPr>
        <a:defRPr sz="1318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792308F-96E0-41DA-9CE6-89ADEB947F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45A09B2-1152-4B75-AC39-44A46352D5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FD5F48D-EA99-457F-802E-9833A4B54E0F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F1AFE0A-5FF2-4AA0-B40A-CE31FDBF1A6C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6D533A9-C8B3-4C6B-B3C5-3BEF17704D80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DDC018F-8135-43AF-95EA-B5C066655AD8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67E4156-E067-4780-A396-1EF9E967EBCB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1F24C79-3A51-412B-A61F-19C4F1B0EFFC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92F6D5C-0A48-4E4E-85D7-743A136EB599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037A1BE-B134-4E05-BB52-BB95178BBB03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6D048C9-F504-4876-A8B8-18E0994A70F4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FD57611-281B-41D3-97DC-D68FD7448D40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988E614-0092-48E2-B4C2-6BB567E8D773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039BFBC-278E-4054-BD19-2299D9149741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04B476C-32E2-4E05-96AF-81654248D9DD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699332C-E4A8-47EA-ACCA-4B0FA99768DB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18217B3-84BB-475E-A8C0-B07400A3139F}" type="slidenum">
              <a:rPr lang="en-US" altLang="en-US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07BAC84-9144-47E2-B245-A57D7EDEFEE8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257846A-7F43-4B47-ADF9-53060C8894DF}" type="slidenum">
              <a:rPr lang="en-US" altLang="en-US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3CB1910-D8E5-4403-91A0-7217E1112870}" type="slidenum">
              <a:rPr lang="en-US" altLang="en-US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B603686-0F8C-4D4B-BAE5-5D75B0C3518B}" type="slidenum">
              <a:rPr lang="en-US" altLang="en-US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65EF9A4-4877-44EE-AC82-D61443E96A21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A3EAF9C-E192-4AB4-B1E8-3C10B35DA20D}" type="slidenum">
              <a:rPr lang="en-US" altLang="en-US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785A0EE-9F3F-4947-93FF-D24D9912557B}" type="slidenum">
              <a:rPr lang="en-US" altLang="en-US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F10F9BF-81CD-4B8E-8854-80247DAC29FD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F3A5A45-5ADB-4309-AC72-B10EBE842DE3}" type="slidenum">
              <a:rPr lang="en-US" altLang="en-US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D3A6255-ED62-4864-AF8F-31AA9B112288}" type="slidenum">
              <a:rPr lang="en-US" altLang="en-US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A36BBD9-F1C7-4311-8A7C-CF3BA7C48E3B}" type="slidenum">
              <a:rPr lang="en-US" altLang="en-US"/>
              <a:pPr>
                <a:spcBef>
                  <a:spcPct val="0"/>
                </a:spcBef>
              </a:pPr>
              <a:t>42</a:t>
            </a:fld>
            <a:endParaRPr lang="en-US" alt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236BC9B-9DCB-4388-9892-0EF6859FFE70}" type="slidenum">
              <a:rPr lang="en-US" altLang="en-US"/>
              <a:pPr>
                <a:spcBef>
                  <a:spcPct val="0"/>
                </a:spcBef>
              </a:pPr>
              <a:t>43</a:t>
            </a:fld>
            <a:endParaRPr lang="en-US" alt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0FC3BFC-AAD6-407B-860F-12C30E67AA8C}" type="slidenum">
              <a:rPr lang="en-US" altLang="en-US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1572AE6-5D4F-41AA-B580-080281AC1FDC}" type="slidenum">
              <a:rPr lang="en-US" altLang="en-US"/>
              <a:pPr>
                <a:spcBef>
                  <a:spcPct val="0"/>
                </a:spcBef>
              </a:pPr>
              <a:t>45</a:t>
            </a:fld>
            <a:endParaRPr lang="en-US" alt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IE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The third transform is a step too far</a:t>
            </a:r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73FBBF0-0F61-4D1A-8371-28E3217BA5E6}" type="slidenum">
              <a:rPr lang="en-US" altLang="en-US"/>
              <a:pPr>
                <a:spcBef>
                  <a:spcPct val="0"/>
                </a:spcBef>
              </a:pPr>
              <a:t>46</a:t>
            </a:fld>
            <a:endParaRPr lang="en-US" alt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5FAC73F-621E-44EC-BF6E-879EF02B2679}" type="slidenum">
              <a:rPr lang="en-US" altLang="en-US"/>
              <a:pPr>
                <a:spcBef>
                  <a:spcPct val="0"/>
                </a:spcBef>
              </a:pPr>
              <a:t>47</a:t>
            </a:fld>
            <a:endParaRPr lang="en-US" alt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C6F72D9-EE36-4A50-900A-F6235E8CB1B9}" type="slidenum">
              <a:rPr lang="en-US" altLang="en-US"/>
              <a:pPr>
                <a:spcBef>
                  <a:spcPct val="0"/>
                </a:spcBef>
              </a:pPr>
              <a:t>48</a:t>
            </a:fld>
            <a:endParaRPr lang="en-US" alt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F136949-3878-4C40-B113-4F50B0EE6583}" type="slidenum">
              <a:rPr lang="en-US" altLang="en-US"/>
              <a:pPr>
                <a:spcBef>
                  <a:spcPct val="0"/>
                </a:spcBef>
              </a:pPr>
              <a:t>49</a:t>
            </a:fld>
            <a:endParaRPr lang="en-US" alt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AA9540B-A3A9-477D-BFAB-95938789F3DB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34DA9BA-4C80-4014-B3D5-B72231E09BC1}" type="slidenum">
              <a:rPr lang="en-US" altLang="en-US"/>
              <a:pPr>
                <a:spcBef>
                  <a:spcPct val="0"/>
                </a:spcBef>
              </a:pPr>
              <a:t>51</a:t>
            </a:fld>
            <a:endParaRPr lang="en-US" alt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1429520-E5BE-4BFA-B25E-47880C924DFF}" type="slidenum">
              <a:rPr lang="en-US" altLang="en-US"/>
              <a:pPr>
                <a:spcBef>
                  <a:spcPct val="0"/>
                </a:spcBef>
              </a:pPr>
              <a:t>52</a:t>
            </a:fld>
            <a:endParaRPr lang="en-US" alt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D05ED86-E8E4-4781-8EAE-A33382CAFA12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2C9237D-6C69-47EA-87AA-184DE2F1AA99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A0A4D56-C935-48E8-BFAA-F64D84393215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DF4585A-391E-4C07-8714-D01B08B4E0A0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6267749-5251-4931-8D96-952DCF10F8C8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18F99-8C2C-4B6D-8FE6-76854637D1CD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63384-1DBF-402A-88FB-FD73FB4FBC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169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CE2AB-0F4F-4E75-AB64-2D4E7ADE6669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ECCEF-71D7-4C80-9921-A6CB20A408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471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C025D-1D31-4E32-9934-A660FD4BE6A4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AE625-3469-4203-AB4E-985C976783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626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AD3BF-C774-424E-9BC4-0C27B0B92277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42DE8-B0F4-4C62-87D5-63E8E2B697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376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69268-2811-4F62-8357-84DFB6393307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B49F6-B743-47FB-A092-983805773A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127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906B7-9728-493F-9795-9C1F9A363F86}" type="datetime1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A94E6-BDAA-47C1-824B-51F2FCC820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852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7448C-4379-4CEB-8781-B212238CB613}" type="datetime1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F8E80-219F-42D3-85A2-E1A4CA7819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627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F6854-BA6F-4764-9086-841CBDAF4EE4}" type="datetime1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E9F15-6C0A-452B-82EA-B214882F11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620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75D2C-673C-4E6D-B4B6-BD532AA55A2D}" type="datetime1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5812D-09BF-4040-BA19-DC21EA32F9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075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E4982-01A3-4F25-8178-6340DFFEA3F3}" type="datetime1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F1B8A-2B50-402E-B7E7-27DC7A7068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39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390D4-E66C-43DD-8FE0-3310F07CE0F5}" type="datetime1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86638-C9C5-4A9A-A5FE-A23F6082F3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374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pitchFamily="-110" charset="-128"/>
              </a:defRPr>
            </a:lvl1pPr>
          </a:lstStyle>
          <a:p>
            <a:pPr>
              <a:defRPr/>
            </a:pPr>
            <a:fld id="{BB03B507-F4A0-4817-BFDD-82E306C9F046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pitchFamily="-11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23D394C-9880-4758-BB4D-09227C7044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IE" altLang="en-US" smtClean="0"/>
              <a:t>Digital Image Processing</a:t>
            </a:r>
            <a:br>
              <a:rPr lang="en-IE" altLang="en-US" smtClean="0"/>
            </a:br>
            <a:endParaRPr lang="en-US" alt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 altLang="en-US" dirty="0" smtClean="0"/>
              <a:t>Image Enhancement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E" altLang="en-US" dirty="0" smtClean="0"/>
              <a:t>(Point Processing)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085975" y="179388"/>
            <a:ext cx="54943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Digital Negative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516063" y="1625600"/>
          <a:ext cx="205581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Equation" r:id="rId3" imgW="990360" imgH="342720" progId="Equation.3">
                  <p:embed/>
                </p:oleObj>
              </mc:Choice>
              <mc:Fallback>
                <p:oleObj name="Equation" r:id="rId3" imgW="990360" imgH="3427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063" y="1625600"/>
                        <a:ext cx="2055812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5057775" y="2819400"/>
            <a:ext cx="2149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657975" y="2784475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L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7283450" y="2632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flipH="1" flipV="1">
            <a:off x="5029200" y="1143000"/>
            <a:ext cx="16764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4860925" y="2784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05200"/>
            <a:ext cx="2514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2" name="Line 10"/>
          <p:cNvSpPr>
            <a:spLocks noChangeShapeType="1"/>
          </p:cNvSpPr>
          <p:nvPr/>
        </p:nvSpPr>
        <p:spPr bwMode="auto">
          <a:xfrm flipV="1">
            <a:off x="5057775" y="9144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4648200" y="99060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L</a:t>
            </a:r>
          </a:p>
        </p:txBody>
      </p:sp>
      <p:pic>
        <p:nvPicPr>
          <p:cNvPr id="1844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505200"/>
            <a:ext cx="2514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16063" y="1447800"/>
            <a:ext cx="2055812" cy="1004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D5812D-09BF-4040-BA19-DC21EA32F93A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z="3600" smtClean="0"/>
              <a:t>Negative Images</a:t>
            </a:r>
            <a:endParaRPr lang="en-US" altLang="en-US" sz="360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3500"/>
            <a:ext cx="8229600" cy="2828925"/>
          </a:xfrm>
        </p:spPr>
        <p:txBody>
          <a:bodyPr/>
          <a:lstStyle/>
          <a:p>
            <a:pPr marL="0" indent="0" eaLnBrk="1" hangingPunct="1"/>
            <a:r>
              <a:rPr lang="en-IE" altLang="en-US" smtClean="0"/>
              <a:t>Negative images are useful for enhancing white or grey detail embedded in dark regions of an image.</a:t>
            </a:r>
          </a:p>
          <a:p>
            <a:pPr lvl="1" eaLnBrk="1" hangingPunct="1"/>
            <a:r>
              <a:rPr lang="en-IE" altLang="en-US" smtClean="0">
                <a:ea typeface="ＭＳ Ｐゴシック" panose="020B0600070205080204" pitchFamily="34" charset="-128"/>
              </a:rPr>
              <a:t>Note how much clearer the tissue is in the negative image of the mammogram below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18"/>
          <a:stretch>
            <a:fillRect/>
          </a:stretch>
        </p:blipFill>
        <p:spPr bwMode="auto">
          <a:xfrm>
            <a:off x="1311275" y="3848100"/>
            <a:ext cx="2493963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60" r="20432"/>
          <a:stretch>
            <a:fillRect/>
          </a:stretch>
        </p:blipFill>
        <p:spPr bwMode="auto">
          <a:xfrm>
            <a:off x="5397500" y="3848100"/>
            <a:ext cx="2495550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AutoShape 7"/>
          <p:cNvSpPr>
            <a:spLocks noChangeArrowheads="1"/>
          </p:cNvSpPr>
          <p:nvPr/>
        </p:nvSpPr>
        <p:spPr bwMode="auto">
          <a:xfrm>
            <a:off x="3833813" y="4921250"/>
            <a:ext cx="1566862" cy="849313"/>
          </a:xfrm>
          <a:prstGeom prst="rightArrow">
            <a:avLst>
              <a:gd name="adj1" fmla="val 50000"/>
              <a:gd name="adj2" fmla="val 46121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800" b="1" i="1">
                <a:solidFill>
                  <a:schemeClr val="bg1"/>
                </a:solidFill>
                <a:latin typeface="Times New Roman" panose="02020603050405020304" pitchFamily="18" charset="0"/>
              </a:rPr>
              <a:t>s = 1.0 - r</a:t>
            </a:r>
            <a:endParaRPr lang="en-US" altLang="en-US" sz="1800" b="1" i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3" name="Text Box 8"/>
          <p:cNvSpPr txBox="1">
            <a:spLocks noChangeArrowheads="1"/>
          </p:cNvSpPr>
          <p:nvPr/>
        </p:nvSpPr>
        <p:spPr bwMode="auto">
          <a:xfrm>
            <a:off x="212725" y="5024438"/>
            <a:ext cx="11001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altLang="en-US" sz="1800" b="1">
                <a:latin typeface="Arial" panose="020B0604020202020204" pitchFamily="34" charset="0"/>
              </a:rPr>
              <a:t>Original Image</a:t>
            </a:r>
            <a:endParaRPr lang="en-US" altLang="en-US" sz="1800" b="1">
              <a:latin typeface="Arial" panose="020B0604020202020204" pitchFamily="34" charset="0"/>
            </a:endParaRPr>
          </a:p>
        </p:txBody>
      </p:sp>
      <p:sp>
        <p:nvSpPr>
          <p:cNvPr id="19464" name="Text Box 9"/>
          <p:cNvSpPr txBox="1">
            <a:spLocks noChangeArrowheads="1"/>
          </p:cNvSpPr>
          <p:nvPr/>
        </p:nvSpPr>
        <p:spPr bwMode="auto">
          <a:xfrm>
            <a:off x="7889875" y="5024438"/>
            <a:ext cx="1254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 b="1">
                <a:latin typeface="Arial" panose="020B0604020202020204" pitchFamily="34" charset="0"/>
              </a:rPr>
              <a:t>Negative Image</a:t>
            </a:r>
            <a:endParaRPr lang="en-US" altLang="en-US" sz="1800" b="1"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42DE8-B0F4-4C62-87D5-63E8E2B69717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6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 altLang="en-US" sz="3600" smtClean="0"/>
              <a:t>Point Processing Example: </a:t>
            </a:r>
            <a:br>
              <a:rPr lang="en-IE" altLang="en-US" sz="3600" smtClean="0"/>
            </a:br>
            <a:r>
              <a:rPr lang="en-IE" altLang="en-US" sz="3600" smtClean="0"/>
              <a:t>Negative Images (cont…)</a:t>
            </a:r>
            <a:endParaRPr lang="en-GB" altLang="en-US" sz="3600" smtClean="0"/>
          </a:p>
        </p:txBody>
      </p:sp>
      <p:grpSp>
        <p:nvGrpSpPr>
          <p:cNvPr id="21507" name="Group 334"/>
          <p:cNvGrpSpPr>
            <a:grpSpLocks/>
          </p:cNvGrpSpPr>
          <p:nvPr/>
        </p:nvGrpSpPr>
        <p:grpSpPr bwMode="auto">
          <a:xfrm>
            <a:off x="920750" y="1446213"/>
            <a:ext cx="2840038" cy="2890837"/>
            <a:chOff x="580" y="911"/>
            <a:chExt cx="1789" cy="1821"/>
          </a:xfrm>
        </p:grpSpPr>
        <p:sp>
          <p:nvSpPr>
            <p:cNvPr id="21565" name="Rectangle 6"/>
            <p:cNvSpPr>
              <a:spLocks noChangeArrowheads="1"/>
            </p:cNvSpPr>
            <p:nvPr/>
          </p:nvSpPr>
          <p:spPr bwMode="auto">
            <a:xfrm>
              <a:off x="789" y="1198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66" name="Rectangle 7"/>
            <p:cNvSpPr>
              <a:spLocks noChangeArrowheads="1"/>
            </p:cNvSpPr>
            <p:nvPr/>
          </p:nvSpPr>
          <p:spPr bwMode="auto">
            <a:xfrm>
              <a:off x="978" y="1198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67" name="Rectangle 8"/>
            <p:cNvSpPr>
              <a:spLocks noChangeArrowheads="1"/>
            </p:cNvSpPr>
            <p:nvPr/>
          </p:nvSpPr>
          <p:spPr bwMode="auto">
            <a:xfrm>
              <a:off x="1166" y="1198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68" name="Rectangle 9"/>
            <p:cNvSpPr>
              <a:spLocks noChangeArrowheads="1"/>
            </p:cNvSpPr>
            <p:nvPr/>
          </p:nvSpPr>
          <p:spPr bwMode="auto">
            <a:xfrm>
              <a:off x="1354" y="1198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69" name="Rectangle 10"/>
            <p:cNvSpPr>
              <a:spLocks noChangeArrowheads="1"/>
            </p:cNvSpPr>
            <p:nvPr/>
          </p:nvSpPr>
          <p:spPr bwMode="auto">
            <a:xfrm>
              <a:off x="1543" y="1198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70" name="Rectangle 11"/>
            <p:cNvSpPr>
              <a:spLocks noChangeArrowheads="1"/>
            </p:cNvSpPr>
            <p:nvPr/>
          </p:nvSpPr>
          <p:spPr bwMode="auto">
            <a:xfrm>
              <a:off x="1724" y="1198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71" name="Rectangle 12"/>
            <p:cNvSpPr>
              <a:spLocks noChangeArrowheads="1"/>
            </p:cNvSpPr>
            <p:nvPr/>
          </p:nvSpPr>
          <p:spPr bwMode="auto">
            <a:xfrm>
              <a:off x="1913" y="1198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72" name="Rectangle 16"/>
            <p:cNvSpPr>
              <a:spLocks noChangeArrowheads="1"/>
            </p:cNvSpPr>
            <p:nvPr/>
          </p:nvSpPr>
          <p:spPr bwMode="auto">
            <a:xfrm>
              <a:off x="789" y="1383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73" name="Rectangle 17"/>
            <p:cNvSpPr>
              <a:spLocks noChangeArrowheads="1"/>
            </p:cNvSpPr>
            <p:nvPr/>
          </p:nvSpPr>
          <p:spPr bwMode="auto">
            <a:xfrm>
              <a:off x="978" y="1383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74" name="Rectangle 18"/>
            <p:cNvSpPr>
              <a:spLocks noChangeArrowheads="1"/>
            </p:cNvSpPr>
            <p:nvPr/>
          </p:nvSpPr>
          <p:spPr bwMode="auto">
            <a:xfrm>
              <a:off x="1166" y="1383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75" name="Rectangle 19"/>
            <p:cNvSpPr>
              <a:spLocks noChangeArrowheads="1"/>
            </p:cNvSpPr>
            <p:nvPr/>
          </p:nvSpPr>
          <p:spPr bwMode="auto">
            <a:xfrm>
              <a:off x="1354" y="1383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76" name="Rectangle 20"/>
            <p:cNvSpPr>
              <a:spLocks noChangeArrowheads="1"/>
            </p:cNvSpPr>
            <p:nvPr/>
          </p:nvSpPr>
          <p:spPr bwMode="auto">
            <a:xfrm>
              <a:off x="1543" y="1383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77" name="Rectangle 21"/>
            <p:cNvSpPr>
              <a:spLocks noChangeArrowheads="1"/>
            </p:cNvSpPr>
            <p:nvPr/>
          </p:nvSpPr>
          <p:spPr bwMode="auto">
            <a:xfrm>
              <a:off x="1724" y="1383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78" name="Rectangle 22"/>
            <p:cNvSpPr>
              <a:spLocks noChangeArrowheads="1"/>
            </p:cNvSpPr>
            <p:nvPr/>
          </p:nvSpPr>
          <p:spPr bwMode="auto">
            <a:xfrm>
              <a:off x="1913" y="1383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79" name="Rectangle 26"/>
            <p:cNvSpPr>
              <a:spLocks noChangeArrowheads="1"/>
            </p:cNvSpPr>
            <p:nvPr/>
          </p:nvSpPr>
          <p:spPr bwMode="auto">
            <a:xfrm>
              <a:off x="789" y="1572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80" name="Rectangle 27"/>
            <p:cNvSpPr>
              <a:spLocks noChangeArrowheads="1"/>
            </p:cNvSpPr>
            <p:nvPr/>
          </p:nvSpPr>
          <p:spPr bwMode="auto">
            <a:xfrm>
              <a:off x="978" y="157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81" name="Rectangle 28"/>
            <p:cNvSpPr>
              <a:spLocks noChangeArrowheads="1"/>
            </p:cNvSpPr>
            <p:nvPr/>
          </p:nvSpPr>
          <p:spPr bwMode="auto">
            <a:xfrm>
              <a:off x="1166" y="157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82" name="Rectangle 29"/>
            <p:cNvSpPr>
              <a:spLocks noChangeArrowheads="1"/>
            </p:cNvSpPr>
            <p:nvPr/>
          </p:nvSpPr>
          <p:spPr bwMode="auto">
            <a:xfrm>
              <a:off x="1354" y="1572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83" name="Rectangle 30"/>
            <p:cNvSpPr>
              <a:spLocks noChangeArrowheads="1"/>
            </p:cNvSpPr>
            <p:nvPr/>
          </p:nvSpPr>
          <p:spPr bwMode="auto">
            <a:xfrm>
              <a:off x="1543" y="157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84" name="Rectangle 31"/>
            <p:cNvSpPr>
              <a:spLocks noChangeArrowheads="1"/>
            </p:cNvSpPr>
            <p:nvPr/>
          </p:nvSpPr>
          <p:spPr bwMode="auto">
            <a:xfrm>
              <a:off x="1724" y="1572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85" name="Rectangle 32"/>
            <p:cNvSpPr>
              <a:spLocks noChangeArrowheads="1"/>
            </p:cNvSpPr>
            <p:nvPr/>
          </p:nvSpPr>
          <p:spPr bwMode="auto">
            <a:xfrm>
              <a:off x="1913" y="157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86" name="Rectangle 36"/>
            <p:cNvSpPr>
              <a:spLocks noChangeArrowheads="1"/>
            </p:cNvSpPr>
            <p:nvPr/>
          </p:nvSpPr>
          <p:spPr bwMode="auto">
            <a:xfrm>
              <a:off x="789" y="1757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87" name="Rectangle 37"/>
            <p:cNvSpPr>
              <a:spLocks noChangeArrowheads="1"/>
            </p:cNvSpPr>
            <p:nvPr/>
          </p:nvSpPr>
          <p:spPr bwMode="auto">
            <a:xfrm>
              <a:off x="978" y="1757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88" name="Rectangle 38"/>
            <p:cNvSpPr>
              <a:spLocks noChangeArrowheads="1"/>
            </p:cNvSpPr>
            <p:nvPr/>
          </p:nvSpPr>
          <p:spPr bwMode="auto">
            <a:xfrm>
              <a:off x="1166" y="1757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89" name="Rectangle 39"/>
            <p:cNvSpPr>
              <a:spLocks noChangeArrowheads="1"/>
            </p:cNvSpPr>
            <p:nvPr/>
          </p:nvSpPr>
          <p:spPr bwMode="auto">
            <a:xfrm>
              <a:off x="1354" y="1757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90" name="Rectangle 40"/>
            <p:cNvSpPr>
              <a:spLocks noChangeArrowheads="1"/>
            </p:cNvSpPr>
            <p:nvPr/>
          </p:nvSpPr>
          <p:spPr bwMode="auto">
            <a:xfrm>
              <a:off x="1543" y="1757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91" name="Rectangle 41"/>
            <p:cNvSpPr>
              <a:spLocks noChangeArrowheads="1"/>
            </p:cNvSpPr>
            <p:nvPr/>
          </p:nvSpPr>
          <p:spPr bwMode="auto">
            <a:xfrm>
              <a:off x="1724" y="1757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92" name="Rectangle 42"/>
            <p:cNvSpPr>
              <a:spLocks noChangeArrowheads="1"/>
            </p:cNvSpPr>
            <p:nvPr/>
          </p:nvSpPr>
          <p:spPr bwMode="auto">
            <a:xfrm>
              <a:off x="1913" y="1757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93" name="Rectangle 46"/>
            <p:cNvSpPr>
              <a:spLocks noChangeArrowheads="1"/>
            </p:cNvSpPr>
            <p:nvPr/>
          </p:nvSpPr>
          <p:spPr bwMode="auto">
            <a:xfrm>
              <a:off x="789" y="193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94" name="Rectangle 47"/>
            <p:cNvSpPr>
              <a:spLocks noChangeArrowheads="1"/>
            </p:cNvSpPr>
            <p:nvPr/>
          </p:nvSpPr>
          <p:spPr bwMode="auto">
            <a:xfrm>
              <a:off x="978" y="193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95" name="Rectangle 48"/>
            <p:cNvSpPr>
              <a:spLocks noChangeArrowheads="1"/>
            </p:cNvSpPr>
            <p:nvPr/>
          </p:nvSpPr>
          <p:spPr bwMode="auto">
            <a:xfrm>
              <a:off x="1166" y="193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96" name="Rectangle 49"/>
            <p:cNvSpPr>
              <a:spLocks noChangeArrowheads="1"/>
            </p:cNvSpPr>
            <p:nvPr/>
          </p:nvSpPr>
          <p:spPr bwMode="auto">
            <a:xfrm>
              <a:off x="1354" y="193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97" name="Rectangle 50"/>
            <p:cNvSpPr>
              <a:spLocks noChangeArrowheads="1"/>
            </p:cNvSpPr>
            <p:nvPr/>
          </p:nvSpPr>
          <p:spPr bwMode="auto">
            <a:xfrm>
              <a:off x="1543" y="193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98" name="Rectangle 51"/>
            <p:cNvSpPr>
              <a:spLocks noChangeArrowheads="1"/>
            </p:cNvSpPr>
            <p:nvPr/>
          </p:nvSpPr>
          <p:spPr bwMode="auto">
            <a:xfrm>
              <a:off x="1724" y="193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99" name="Rectangle 52"/>
            <p:cNvSpPr>
              <a:spLocks noChangeArrowheads="1"/>
            </p:cNvSpPr>
            <p:nvPr/>
          </p:nvSpPr>
          <p:spPr bwMode="auto">
            <a:xfrm>
              <a:off x="1913" y="193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600" name="Rectangle 56"/>
            <p:cNvSpPr>
              <a:spLocks noChangeArrowheads="1"/>
            </p:cNvSpPr>
            <p:nvPr/>
          </p:nvSpPr>
          <p:spPr bwMode="auto">
            <a:xfrm>
              <a:off x="789" y="2122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601" name="Rectangle 57"/>
            <p:cNvSpPr>
              <a:spLocks noChangeArrowheads="1"/>
            </p:cNvSpPr>
            <p:nvPr/>
          </p:nvSpPr>
          <p:spPr bwMode="auto">
            <a:xfrm>
              <a:off x="978" y="212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602" name="Rectangle 58"/>
            <p:cNvSpPr>
              <a:spLocks noChangeArrowheads="1"/>
            </p:cNvSpPr>
            <p:nvPr/>
          </p:nvSpPr>
          <p:spPr bwMode="auto">
            <a:xfrm>
              <a:off x="1166" y="212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603" name="Rectangle 59"/>
            <p:cNvSpPr>
              <a:spLocks noChangeArrowheads="1"/>
            </p:cNvSpPr>
            <p:nvPr/>
          </p:nvSpPr>
          <p:spPr bwMode="auto">
            <a:xfrm>
              <a:off x="1354" y="2122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604" name="Rectangle 60"/>
            <p:cNvSpPr>
              <a:spLocks noChangeArrowheads="1"/>
            </p:cNvSpPr>
            <p:nvPr/>
          </p:nvSpPr>
          <p:spPr bwMode="auto">
            <a:xfrm>
              <a:off x="1543" y="212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605" name="Rectangle 61"/>
            <p:cNvSpPr>
              <a:spLocks noChangeArrowheads="1"/>
            </p:cNvSpPr>
            <p:nvPr/>
          </p:nvSpPr>
          <p:spPr bwMode="auto">
            <a:xfrm>
              <a:off x="1724" y="2122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606" name="Rectangle 62"/>
            <p:cNvSpPr>
              <a:spLocks noChangeArrowheads="1"/>
            </p:cNvSpPr>
            <p:nvPr/>
          </p:nvSpPr>
          <p:spPr bwMode="auto">
            <a:xfrm>
              <a:off x="1913" y="212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607" name="Rectangle 66"/>
            <p:cNvSpPr>
              <a:spLocks noChangeArrowheads="1"/>
            </p:cNvSpPr>
            <p:nvPr/>
          </p:nvSpPr>
          <p:spPr bwMode="auto">
            <a:xfrm>
              <a:off x="789" y="2311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608" name="Rectangle 67"/>
            <p:cNvSpPr>
              <a:spLocks noChangeArrowheads="1"/>
            </p:cNvSpPr>
            <p:nvPr/>
          </p:nvSpPr>
          <p:spPr bwMode="auto">
            <a:xfrm>
              <a:off x="978" y="231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609" name="Rectangle 68"/>
            <p:cNvSpPr>
              <a:spLocks noChangeArrowheads="1"/>
            </p:cNvSpPr>
            <p:nvPr/>
          </p:nvSpPr>
          <p:spPr bwMode="auto">
            <a:xfrm>
              <a:off x="1166" y="231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610" name="Rectangle 69"/>
            <p:cNvSpPr>
              <a:spLocks noChangeArrowheads="1"/>
            </p:cNvSpPr>
            <p:nvPr/>
          </p:nvSpPr>
          <p:spPr bwMode="auto">
            <a:xfrm>
              <a:off x="1354" y="2311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611" name="Rectangle 70"/>
            <p:cNvSpPr>
              <a:spLocks noChangeArrowheads="1"/>
            </p:cNvSpPr>
            <p:nvPr/>
          </p:nvSpPr>
          <p:spPr bwMode="auto">
            <a:xfrm>
              <a:off x="1543" y="231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612" name="Rectangle 71"/>
            <p:cNvSpPr>
              <a:spLocks noChangeArrowheads="1"/>
            </p:cNvSpPr>
            <p:nvPr/>
          </p:nvSpPr>
          <p:spPr bwMode="auto">
            <a:xfrm>
              <a:off x="1724" y="2311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613" name="Rectangle 72"/>
            <p:cNvSpPr>
              <a:spLocks noChangeArrowheads="1"/>
            </p:cNvSpPr>
            <p:nvPr/>
          </p:nvSpPr>
          <p:spPr bwMode="auto">
            <a:xfrm>
              <a:off x="1913" y="231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614" name="Line 246"/>
            <p:cNvSpPr>
              <a:spLocks noChangeShapeType="1"/>
            </p:cNvSpPr>
            <p:nvPr/>
          </p:nvSpPr>
          <p:spPr bwMode="auto">
            <a:xfrm>
              <a:off x="789" y="1198"/>
              <a:ext cx="146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615" name="Line 247"/>
            <p:cNvSpPr>
              <a:spLocks noChangeShapeType="1"/>
            </p:cNvSpPr>
            <p:nvPr/>
          </p:nvSpPr>
          <p:spPr bwMode="auto">
            <a:xfrm rot="5400000">
              <a:off x="42" y="1945"/>
              <a:ext cx="149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616" name="Text Box 248"/>
            <p:cNvSpPr txBox="1">
              <a:spLocks noChangeArrowheads="1"/>
            </p:cNvSpPr>
            <p:nvPr/>
          </p:nvSpPr>
          <p:spPr bwMode="auto">
            <a:xfrm>
              <a:off x="728" y="911"/>
              <a:ext cx="103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Original Image</a:t>
              </a:r>
              <a:endParaRPr lang="en-US" altLang="en-US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617" name="Text Box 249"/>
            <p:cNvSpPr txBox="1">
              <a:spLocks noChangeArrowheads="1"/>
            </p:cNvSpPr>
            <p:nvPr/>
          </p:nvSpPr>
          <p:spPr bwMode="auto">
            <a:xfrm>
              <a:off x="2181" y="96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  <a:endParaRPr lang="en-US" altLang="en-US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618" name="Text Box 250"/>
            <p:cNvSpPr txBox="1">
              <a:spLocks noChangeArrowheads="1"/>
            </p:cNvSpPr>
            <p:nvPr/>
          </p:nvSpPr>
          <p:spPr bwMode="auto">
            <a:xfrm>
              <a:off x="580" y="2498"/>
              <a:ext cx="1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  <a:endParaRPr lang="en-US" altLang="en-US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619" name="Text Box 251"/>
            <p:cNvSpPr txBox="1">
              <a:spLocks noChangeArrowheads="1"/>
            </p:cNvSpPr>
            <p:nvPr/>
          </p:nvSpPr>
          <p:spPr bwMode="auto">
            <a:xfrm>
              <a:off x="1279" y="2500"/>
              <a:ext cx="91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Image f (x, y)</a:t>
              </a:r>
              <a:endParaRPr lang="en-US" altLang="en-US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1508" name="Group 333"/>
          <p:cNvGrpSpPr>
            <a:grpSpLocks/>
          </p:cNvGrpSpPr>
          <p:nvPr/>
        </p:nvGrpSpPr>
        <p:grpSpPr bwMode="auto">
          <a:xfrm>
            <a:off x="5303838" y="1417638"/>
            <a:ext cx="2840037" cy="2916237"/>
            <a:chOff x="3341" y="893"/>
            <a:chExt cx="1789" cy="1837"/>
          </a:xfrm>
        </p:grpSpPr>
        <p:sp>
          <p:nvSpPr>
            <p:cNvPr id="21510" name="Rectangle 267"/>
            <p:cNvSpPr>
              <a:spLocks noChangeArrowheads="1"/>
            </p:cNvSpPr>
            <p:nvPr/>
          </p:nvSpPr>
          <p:spPr bwMode="auto">
            <a:xfrm>
              <a:off x="3550" y="119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11" name="Rectangle 268"/>
            <p:cNvSpPr>
              <a:spLocks noChangeArrowheads="1"/>
            </p:cNvSpPr>
            <p:nvPr/>
          </p:nvSpPr>
          <p:spPr bwMode="auto">
            <a:xfrm>
              <a:off x="3739" y="119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12" name="Rectangle 269"/>
            <p:cNvSpPr>
              <a:spLocks noChangeArrowheads="1"/>
            </p:cNvSpPr>
            <p:nvPr/>
          </p:nvSpPr>
          <p:spPr bwMode="auto">
            <a:xfrm>
              <a:off x="3927" y="119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13" name="Rectangle 270"/>
            <p:cNvSpPr>
              <a:spLocks noChangeArrowheads="1"/>
            </p:cNvSpPr>
            <p:nvPr/>
          </p:nvSpPr>
          <p:spPr bwMode="auto">
            <a:xfrm>
              <a:off x="4115" y="119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14" name="Rectangle 271"/>
            <p:cNvSpPr>
              <a:spLocks noChangeArrowheads="1"/>
            </p:cNvSpPr>
            <p:nvPr/>
          </p:nvSpPr>
          <p:spPr bwMode="auto">
            <a:xfrm>
              <a:off x="4304" y="119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15" name="Rectangle 272"/>
            <p:cNvSpPr>
              <a:spLocks noChangeArrowheads="1"/>
            </p:cNvSpPr>
            <p:nvPr/>
          </p:nvSpPr>
          <p:spPr bwMode="auto">
            <a:xfrm>
              <a:off x="4485" y="119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16" name="Rectangle 273"/>
            <p:cNvSpPr>
              <a:spLocks noChangeArrowheads="1"/>
            </p:cNvSpPr>
            <p:nvPr/>
          </p:nvSpPr>
          <p:spPr bwMode="auto">
            <a:xfrm>
              <a:off x="4674" y="119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17" name="Rectangle 274"/>
            <p:cNvSpPr>
              <a:spLocks noChangeArrowheads="1"/>
            </p:cNvSpPr>
            <p:nvPr/>
          </p:nvSpPr>
          <p:spPr bwMode="auto">
            <a:xfrm>
              <a:off x="3550" y="1382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18" name="Rectangle 275"/>
            <p:cNvSpPr>
              <a:spLocks noChangeArrowheads="1"/>
            </p:cNvSpPr>
            <p:nvPr/>
          </p:nvSpPr>
          <p:spPr bwMode="auto">
            <a:xfrm>
              <a:off x="3739" y="138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19" name="Rectangle 276"/>
            <p:cNvSpPr>
              <a:spLocks noChangeArrowheads="1"/>
            </p:cNvSpPr>
            <p:nvPr/>
          </p:nvSpPr>
          <p:spPr bwMode="auto">
            <a:xfrm>
              <a:off x="3927" y="138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20" name="Rectangle 277"/>
            <p:cNvSpPr>
              <a:spLocks noChangeArrowheads="1"/>
            </p:cNvSpPr>
            <p:nvPr/>
          </p:nvSpPr>
          <p:spPr bwMode="auto">
            <a:xfrm>
              <a:off x="4115" y="1382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21" name="Rectangle 278"/>
            <p:cNvSpPr>
              <a:spLocks noChangeArrowheads="1"/>
            </p:cNvSpPr>
            <p:nvPr/>
          </p:nvSpPr>
          <p:spPr bwMode="auto">
            <a:xfrm>
              <a:off x="4304" y="138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22" name="Rectangle 279"/>
            <p:cNvSpPr>
              <a:spLocks noChangeArrowheads="1"/>
            </p:cNvSpPr>
            <p:nvPr/>
          </p:nvSpPr>
          <p:spPr bwMode="auto">
            <a:xfrm>
              <a:off x="4485" y="1382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23" name="Rectangle 280"/>
            <p:cNvSpPr>
              <a:spLocks noChangeArrowheads="1"/>
            </p:cNvSpPr>
            <p:nvPr/>
          </p:nvSpPr>
          <p:spPr bwMode="auto">
            <a:xfrm>
              <a:off x="4674" y="138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24" name="Rectangle 281"/>
            <p:cNvSpPr>
              <a:spLocks noChangeArrowheads="1"/>
            </p:cNvSpPr>
            <p:nvPr/>
          </p:nvSpPr>
          <p:spPr bwMode="auto">
            <a:xfrm>
              <a:off x="3550" y="1571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25" name="Rectangle 282"/>
            <p:cNvSpPr>
              <a:spLocks noChangeArrowheads="1"/>
            </p:cNvSpPr>
            <p:nvPr/>
          </p:nvSpPr>
          <p:spPr bwMode="auto">
            <a:xfrm>
              <a:off x="3739" y="157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26" name="Rectangle 283"/>
            <p:cNvSpPr>
              <a:spLocks noChangeArrowheads="1"/>
            </p:cNvSpPr>
            <p:nvPr/>
          </p:nvSpPr>
          <p:spPr bwMode="auto">
            <a:xfrm>
              <a:off x="3927" y="157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27" name="Rectangle 284"/>
            <p:cNvSpPr>
              <a:spLocks noChangeArrowheads="1"/>
            </p:cNvSpPr>
            <p:nvPr/>
          </p:nvSpPr>
          <p:spPr bwMode="auto">
            <a:xfrm>
              <a:off x="4115" y="1571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28" name="Rectangle 285"/>
            <p:cNvSpPr>
              <a:spLocks noChangeArrowheads="1"/>
            </p:cNvSpPr>
            <p:nvPr/>
          </p:nvSpPr>
          <p:spPr bwMode="auto">
            <a:xfrm>
              <a:off x="4304" y="157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29" name="Rectangle 286"/>
            <p:cNvSpPr>
              <a:spLocks noChangeArrowheads="1"/>
            </p:cNvSpPr>
            <p:nvPr/>
          </p:nvSpPr>
          <p:spPr bwMode="auto">
            <a:xfrm>
              <a:off x="4485" y="1571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30" name="Rectangle 287"/>
            <p:cNvSpPr>
              <a:spLocks noChangeArrowheads="1"/>
            </p:cNvSpPr>
            <p:nvPr/>
          </p:nvSpPr>
          <p:spPr bwMode="auto">
            <a:xfrm>
              <a:off x="4674" y="157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31" name="Rectangle 288"/>
            <p:cNvSpPr>
              <a:spLocks noChangeArrowheads="1"/>
            </p:cNvSpPr>
            <p:nvPr/>
          </p:nvSpPr>
          <p:spPr bwMode="auto">
            <a:xfrm>
              <a:off x="3550" y="175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32" name="Rectangle 289"/>
            <p:cNvSpPr>
              <a:spLocks noChangeArrowheads="1"/>
            </p:cNvSpPr>
            <p:nvPr/>
          </p:nvSpPr>
          <p:spPr bwMode="auto">
            <a:xfrm>
              <a:off x="3739" y="175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33" name="Rectangle 290"/>
            <p:cNvSpPr>
              <a:spLocks noChangeArrowheads="1"/>
            </p:cNvSpPr>
            <p:nvPr/>
          </p:nvSpPr>
          <p:spPr bwMode="auto">
            <a:xfrm>
              <a:off x="3927" y="175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34" name="Rectangle 291"/>
            <p:cNvSpPr>
              <a:spLocks noChangeArrowheads="1"/>
            </p:cNvSpPr>
            <p:nvPr/>
          </p:nvSpPr>
          <p:spPr bwMode="auto">
            <a:xfrm>
              <a:off x="4115" y="175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35" name="Rectangle 292"/>
            <p:cNvSpPr>
              <a:spLocks noChangeArrowheads="1"/>
            </p:cNvSpPr>
            <p:nvPr/>
          </p:nvSpPr>
          <p:spPr bwMode="auto">
            <a:xfrm>
              <a:off x="4304" y="175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36" name="Rectangle 293"/>
            <p:cNvSpPr>
              <a:spLocks noChangeArrowheads="1"/>
            </p:cNvSpPr>
            <p:nvPr/>
          </p:nvSpPr>
          <p:spPr bwMode="auto">
            <a:xfrm>
              <a:off x="4485" y="175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37" name="Rectangle 294"/>
            <p:cNvSpPr>
              <a:spLocks noChangeArrowheads="1"/>
            </p:cNvSpPr>
            <p:nvPr/>
          </p:nvSpPr>
          <p:spPr bwMode="auto">
            <a:xfrm>
              <a:off x="4674" y="175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38" name="Rectangle 295"/>
            <p:cNvSpPr>
              <a:spLocks noChangeArrowheads="1"/>
            </p:cNvSpPr>
            <p:nvPr/>
          </p:nvSpPr>
          <p:spPr bwMode="auto">
            <a:xfrm>
              <a:off x="3550" y="1936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39" name="Rectangle 296"/>
            <p:cNvSpPr>
              <a:spLocks noChangeArrowheads="1"/>
            </p:cNvSpPr>
            <p:nvPr/>
          </p:nvSpPr>
          <p:spPr bwMode="auto">
            <a:xfrm>
              <a:off x="3739" y="1936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40" name="Rectangle 297"/>
            <p:cNvSpPr>
              <a:spLocks noChangeArrowheads="1"/>
            </p:cNvSpPr>
            <p:nvPr/>
          </p:nvSpPr>
          <p:spPr bwMode="auto">
            <a:xfrm>
              <a:off x="3927" y="1936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41" name="Rectangle 298"/>
            <p:cNvSpPr>
              <a:spLocks noChangeArrowheads="1"/>
            </p:cNvSpPr>
            <p:nvPr/>
          </p:nvSpPr>
          <p:spPr bwMode="auto">
            <a:xfrm>
              <a:off x="4115" y="1936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42" name="Rectangle 299"/>
            <p:cNvSpPr>
              <a:spLocks noChangeArrowheads="1"/>
            </p:cNvSpPr>
            <p:nvPr/>
          </p:nvSpPr>
          <p:spPr bwMode="auto">
            <a:xfrm>
              <a:off x="4304" y="1936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43" name="Rectangle 300"/>
            <p:cNvSpPr>
              <a:spLocks noChangeArrowheads="1"/>
            </p:cNvSpPr>
            <p:nvPr/>
          </p:nvSpPr>
          <p:spPr bwMode="auto">
            <a:xfrm>
              <a:off x="4485" y="1936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44" name="Rectangle 301"/>
            <p:cNvSpPr>
              <a:spLocks noChangeArrowheads="1"/>
            </p:cNvSpPr>
            <p:nvPr/>
          </p:nvSpPr>
          <p:spPr bwMode="auto">
            <a:xfrm>
              <a:off x="4674" y="1936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45" name="Rectangle 302"/>
            <p:cNvSpPr>
              <a:spLocks noChangeArrowheads="1"/>
            </p:cNvSpPr>
            <p:nvPr/>
          </p:nvSpPr>
          <p:spPr bwMode="auto">
            <a:xfrm>
              <a:off x="3550" y="2122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46" name="Rectangle 303"/>
            <p:cNvSpPr>
              <a:spLocks noChangeArrowheads="1"/>
            </p:cNvSpPr>
            <p:nvPr/>
          </p:nvSpPr>
          <p:spPr bwMode="auto">
            <a:xfrm>
              <a:off x="3739" y="212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47" name="Rectangle 304"/>
            <p:cNvSpPr>
              <a:spLocks noChangeArrowheads="1"/>
            </p:cNvSpPr>
            <p:nvPr/>
          </p:nvSpPr>
          <p:spPr bwMode="auto">
            <a:xfrm>
              <a:off x="3927" y="212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48" name="Rectangle 305"/>
            <p:cNvSpPr>
              <a:spLocks noChangeArrowheads="1"/>
            </p:cNvSpPr>
            <p:nvPr/>
          </p:nvSpPr>
          <p:spPr bwMode="auto">
            <a:xfrm>
              <a:off x="4115" y="2122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49" name="Rectangle 306"/>
            <p:cNvSpPr>
              <a:spLocks noChangeArrowheads="1"/>
            </p:cNvSpPr>
            <p:nvPr/>
          </p:nvSpPr>
          <p:spPr bwMode="auto">
            <a:xfrm>
              <a:off x="4304" y="212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50" name="Rectangle 307"/>
            <p:cNvSpPr>
              <a:spLocks noChangeArrowheads="1"/>
            </p:cNvSpPr>
            <p:nvPr/>
          </p:nvSpPr>
          <p:spPr bwMode="auto">
            <a:xfrm>
              <a:off x="4485" y="2122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51" name="Rectangle 308"/>
            <p:cNvSpPr>
              <a:spLocks noChangeArrowheads="1"/>
            </p:cNvSpPr>
            <p:nvPr/>
          </p:nvSpPr>
          <p:spPr bwMode="auto">
            <a:xfrm>
              <a:off x="4674" y="212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52" name="Rectangle 309"/>
            <p:cNvSpPr>
              <a:spLocks noChangeArrowheads="1"/>
            </p:cNvSpPr>
            <p:nvPr/>
          </p:nvSpPr>
          <p:spPr bwMode="auto">
            <a:xfrm>
              <a:off x="3550" y="2310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53" name="Rectangle 310"/>
            <p:cNvSpPr>
              <a:spLocks noChangeArrowheads="1"/>
            </p:cNvSpPr>
            <p:nvPr/>
          </p:nvSpPr>
          <p:spPr bwMode="auto">
            <a:xfrm>
              <a:off x="3739" y="2310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54" name="Rectangle 311"/>
            <p:cNvSpPr>
              <a:spLocks noChangeArrowheads="1"/>
            </p:cNvSpPr>
            <p:nvPr/>
          </p:nvSpPr>
          <p:spPr bwMode="auto">
            <a:xfrm>
              <a:off x="3927" y="2310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55" name="Rectangle 312"/>
            <p:cNvSpPr>
              <a:spLocks noChangeArrowheads="1"/>
            </p:cNvSpPr>
            <p:nvPr/>
          </p:nvSpPr>
          <p:spPr bwMode="auto">
            <a:xfrm>
              <a:off x="4115" y="2310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56" name="Rectangle 313"/>
            <p:cNvSpPr>
              <a:spLocks noChangeArrowheads="1"/>
            </p:cNvSpPr>
            <p:nvPr/>
          </p:nvSpPr>
          <p:spPr bwMode="auto">
            <a:xfrm>
              <a:off x="4304" y="2310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57" name="Rectangle 314"/>
            <p:cNvSpPr>
              <a:spLocks noChangeArrowheads="1"/>
            </p:cNvSpPr>
            <p:nvPr/>
          </p:nvSpPr>
          <p:spPr bwMode="auto">
            <a:xfrm>
              <a:off x="4485" y="2310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58" name="Rectangle 315"/>
            <p:cNvSpPr>
              <a:spLocks noChangeArrowheads="1"/>
            </p:cNvSpPr>
            <p:nvPr/>
          </p:nvSpPr>
          <p:spPr bwMode="auto">
            <a:xfrm>
              <a:off x="4674" y="2310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59" name="Line 316"/>
            <p:cNvSpPr>
              <a:spLocks noChangeShapeType="1"/>
            </p:cNvSpPr>
            <p:nvPr/>
          </p:nvSpPr>
          <p:spPr bwMode="auto">
            <a:xfrm>
              <a:off x="3550" y="1197"/>
              <a:ext cx="146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60" name="Line 317"/>
            <p:cNvSpPr>
              <a:spLocks noChangeShapeType="1"/>
            </p:cNvSpPr>
            <p:nvPr/>
          </p:nvSpPr>
          <p:spPr bwMode="auto">
            <a:xfrm rot="5400000">
              <a:off x="2803" y="1944"/>
              <a:ext cx="1494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61" name="Text Box 318"/>
            <p:cNvSpPr txBox="1">
              <a:spLocks noChangeArrowheads="1"/>
            </p:cNvSpPr>
            <p:nvPr/>
          </p:nvSpPr>
          <p:spPr bwMode="auto">
            <a:xfrm>
              <a:off x="3469" y="893"/>
              <a:ext cx="113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Enhanced Image</a:t>
              </a:r>
              <a:endParaRPr lang="en-US" altLang="en-US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62" name="Text Box 319"/>
            <p:cNvSpPr txBox="1">
              <a:spLocks noChangeArrowheads="1"/>
            </p:cNvSpPr>
            <p:nvPr/>
          </p:nvSpPr>
          <p:spPr bwMode="auto">
            <a:xfrm>
              <a:off x="4942" y="95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  <a:endParaRPr lang="en-US" altLang="en-US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63" name="Text Box 320"/>
            <p:cNvSpPr txBox="1">
              <a:spLocks noChangeArrowheads="1"/>
            </p:cNvSpPr>
            <p:nvPr/>
          </p:nvSpPr>
          <p:spPr bwMode="auto">
            <a:xfrm>
              <a:off x="3341" y="2497"/>
              <a:ext cx="179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  <a:endParaRPr lang="en-US" altLang="en-US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64" name="Text Box 321"/>
            <p:cNvSpPr txBox="1">
              <a:spLocks noChangeArrowheads="1"/>
            </p:cNvSpPr>
            <p:nvPr/>
          </p:nvSpPr>
          <p:spPr bwMode="auto">
            <a:xfrm>
              <a:off x="4105" y="2498"/>
              <a:ext cx="91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Image f (x, y)</a:t>
              </a:r>
              <a:endParaRPr lang="en-US" altLang="en-US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1509" name="Text Box 325"/>
          <p:cNvSpPr txBox="1">
            <a:spLocks noChangeArrowheads="1"/>
          </p:cNvSpPr>
          <p:nvPr/>
        </p:nvSpPr>
        <p:spPr bwMode="auto">
          <a:xfrm>
            <a:off x="2797175" y="4899025"/>
            <a:ext cx="3514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3600" i="1">
                <a:latin typeface="Times New Roman" panose="02020603050405020304" pitchFamily="18" charset="0"/>
                <a:cs typeface="Times New Roman" panose="02020603050405020304" pitchFamily="18" charset="0"/>
              </a:rPr>
              <a:t>s = intensity</a:t>
            </a:r>
            <a:r>
              <a:rPr lang="en-IE" altLang="en-US" sz="3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IE" altLang="en-US" sz="3600" i="1">
                <a:latin typeface="Times New Roman" panose="02020603050405020304" pitchFamily="18" charset="0"/>
                <a:cs typeface="Times New Roman" panose="02020603050405020304" pitchFamily="18" charset="0"/>
              </a:rPr>
              <a:t> - r</a:t>
            </a:r>
            <a:endParaRPr lang="en-GB" altLang="en-US" sz="36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3E9F15-6C0A-452B-82EA-B214882F11BC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2736850" y="4702629"/>
            <a:ext cx="3779838" cy="10450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2"/>
                </a:solidFill>
                <a:latin typeface="Times New Roman" panose="02020603050405020304" pitchFamily="18" charset="0"/>
              </a:rPr>
              <a:t>Contrast Stretching</a:t>
            </a:r>
            <a:endParaRPr lang="en-US" altLang="en-US" smtClean="0"/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598488" y="1719263"/>
            <a:ext cx="8120062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000" i="1">
                <a:latin typeface="Arial" panose="020B0604020202020204" pitchFamily="34" charset="0"/>
              </a:rPr>
              <a:t>Contrast </a:t>
            </a:r>
            <a:r>
              <a:rPr lang="en-US" altLang="en-US" sz="2000">
                <a:latin typeface="Arial" panose="020B0604020202020204" pitchFamily="34" charset="0"/>
              </a:rPr>
              <a:t>is reffered as the difference in gray levels or luminance values over some areas of the image. </a:t>
            </a:r>
          </a:p>
          <a:p>
            <a:pPr eaLnBrk="1" hangingPunct="1">
              <a:spcBef>
                <a:spcPct val="0"/>
              </a:spcBef>
            </a:pPr>
            <a:endParaRPr lang="en-US" altLang="en-US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000">
                <a:latin typeface="Arial" panose="020B0604020202020204" pitchFamily="34" charset="0"/>
              </a:rPr>
              <a:t>Low contrast images can result from poor illumination, lack of dynamic range in the imaging sensor, or even wrong setting of a lens aperture during image acquisition. </a:t>
            </a:r>
          </a:p>
          <a:p>
            <a:pPr eaLnBrk="1" hangingPunct="1">
              <a:spcBef>
                <a:spcPct val="0"/>
              </a:spcBef>
            </a:pPr>
            <a:endParaRPr lang="en-US" altLang="en-US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en-US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000">
                <a:latin typeface="Arial" panose="020B0604020202020204" pitchFamily="34" charset="0"/>
              </a:rPr>
              <a:t>Contrast stretching is a simple image enhancement technique that attempts to improve the contrast in an image by `stretching' the range of intensity values it contains to span a desired range of values, e.g. the full range of pixel values that the image type allows.</a:t>
            </a:r>
          </a:p>
          <a:p>
            <a:pPr eaLnBrk="1" hangingPunct="1">
              <a:spcBef>
                <a:spcPct val="0"/>
              </a:spcBef>
            </a:pPr>
            <a:endParaRPr lang="en-US" altLang="en-US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en-US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000">
                <a:latin typeface="Arial" panose="020B0604020202020204" pitchFamily="34" charset="0"/>
              </a:rPr>
              <a:t>The general idea in contrast enhancement is to apply a linear or non-linear scalling trasform to obtain a new modified image.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3E9F15-6C0A-452B-82EA-B214882F11BC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11430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Contrast Stretching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1219200" y="1371600"/>
          <a:ext cx="4267200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" name="Equation" r:id="rId3" imgW="2057400" imgH="711200" progId="Equation.3">
                  <p:embed/>
                </p:oleObj>
              </mc:Choice>
              <mc:Fallback>
                <p:oleObj name="Equation" r:id="rId3" imgW="20574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371600"/>
                        <a:ext cx="4267200" cy="147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5895975" y="2667000"/>
            <a:ext cx="2149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V="1">
            <a:off x="5895975" y="762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7496175" y="2632075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L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8121650" y="2479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5867400" y="1447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V="1">
            <a:off x="5867400" y="2438400"/>
            <a:ext cx="762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V="1">
            <a:off x="6629400" y="1828800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 flipV="1">
            <a:off x="6858000" y="1447800"/>
            <a:ext cx="685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75438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6934200" y="1905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6629400" y="2438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5867400" y="1905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5867400" y="2438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5699125" y="2632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6461125" y="2555875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6842125" y="2555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5486400" y="2098675"/>
            <a:ext cx="427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y</a:t>
            </a:r>
            <a:r>
              <a:rPr lang="en-US" altLang="zh-CN" sz="240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5486400" y="16764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y</a:t>
            </a:r>
            <a:r>
              <a:rPr lang="en-US" altLang="zh-CN" sz="240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24598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00400"/>
            <a:ext cx="2514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9" name="Picture 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200400"/>
            <a:ext cx="2530475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600" name="Object 24"/>
          <p:cNvGraphicFramePr>
            <a:graphicFrameLocks noChangeAspect="1"/>
          </p:cNvGraphicFramePr>
          <p:nvPr/>
        </p:nvGraphicFramePr>
        <p:xfrm>
          <a:off x="2743200" y="5791200"/>
          <a:ext cx="403860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8" name="Equation" r:id="rId7" imgW="3225800" imgH="228600" progId="Equation.3">
                  <p:embed/>
                </p:oleObj>
              </mc:Choice>
              <mc:Fallback>
                <p:oleObj name="Equation" r:id="rId7" imgW="3225800" imgH="228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791200"/>
                        <a:ext cx="4038600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1" name="Line 25"/>
          <p:cNvSpPr>
            <a:spLocks noChangeShapeType="1"/>
          </p:cNvSpPr>
          <p:nvPr/>
        </p:nvSpPr>
        <p:spPr bwMode="auto">
          <a:xfrm>
            <a:off x="43434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87425" y="1143000"/>
            <a:ext cx="4237038" cy="1703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D5812D-09BF-4040-BA19-DC21EA32F93A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 altLang="en-US" sz="3600" smtClean="0"/>
              <a:t>Point Processing Example: </a:t>
            </a:r>
            <a:br>
              <a:rPr lang="en-IE" altLang="en-US" sz="3600" smtClean="0"/>
            </a:br>
            <a:r>
              <a:rPr lang="en-IE" altLang="en-US" sz="3600" smtClean="0"/>
              <a:t>Thresholding</a:t>
            </a:r>
            <a:endParaRPr lang="en-US" altLang="en-US" sz="360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IE" altLang="en-US" smtClean="0"/>
              <a:t>Thresholding transformations are particularly useful for segmentation in which we want to isolate an object of interest from a background</a:t>
            </a:r>
            <a:endParaRPr lang="en-US" altLang="en-US" smtClean="0"/>
          </a:p>
        </p:txBody>
      </p:sp>
      <p:pic>
        <p:nvPicPr>
          <p:cNvPr id="25604" name="Picture 4" descr="Mo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3443288"/>
            <a:ext cx="2655888" cy="308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 descr="ThresholdedMo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8" y="3444875"/>
            <a:ext cx="2667000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6" name="Group 23"/>
          <p:cNvGrpSpPr>
            <a:grpSpLocks/>
          </p:cNvGrpSpPr>
          <p:nvPr/>
        </p:nvGrpSpPr>
        <p:grpSpPr bwMode="auto">
          <a:xfrm>
            <a:off x="3236913" y="3948113"/>
            <a:ext cx="2919412" cy="2073275"/>
            <a:chOff x="2039" y="2487"/>
            <a:chExt cx="1839" cy="1306"/>
          </a:xfrm>
        </p:grpSpPr>
        <p:sp>
          <p:nvSpPr>
            <p:cNvPr id="25607" name="AutoShape 16"/>
            <p:cNvSpPr>
              <a:spLocks noChangeArrowheads="1"/>
            </p:cNvSpPr>
            <p:nvPr/>
          </p:nvSpPr>
          <p:spPr bwMode="auto">
            <a:xfrm>
              <a:off x="2057" y="2487"/>
              <a:ext cx="1821" cy="1306"/>
            </a:xfrm>
            <a:prstGeom prst="rightArrow">
              <a:avLst>
                <a:gd name="adj1" fmla="val 50000"/>
                <a:gd name="adj2" fmla="val 34858"/>
              </a:avLst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5608" name="Text Box 8"/>
            <p:cNvSpPr txBox="1">
              <a:spLocks noChangeArrowheads="1"/>
            </p:cNvSpPr>
            <p:nvPr/>
          </p:nvSpPr>
          <p:spPr bwMode="auto">
            <a:xfrm>
              <a:off x="2039" y="3021"/>
              <a:ext cx="3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>
                  <a:solidFill>
                    <a:schemeClr val="bg1"/>
                  </a:solidFill>
                  <a:latin typeface="Arial" panose="020B0604020202020204" pitchFamily="34" charset="0"/>
                </a:rPr>
                <a:t>s = </a:t>
              </a:r>
              <a:endParaRPr lang="en-US" altLang="en-US" sz="18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09" name="AutoShape 9"/>
            <p:cNvSpPr>
              <a:spLocks/>
            </p:cNvSpPr>
            <p:nvPr/>
          </p:nvSpPr>
          <p:spPr bwMode="auto">
            <a:xfrm>
              <a:off x="2315" y="2849"/>
              <a:ext cx="175" cy="576"/>
            </a:xfrm>
            <a:prstGeom prst="leftBrace">
              <a:avLst>
                <a:gd name="adj1" fmla="val 27429"/>
                <a:gd name="adj2" fmla="val 50000"/>
              </a:avLst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25610" name="Group 14"/>
            <p:cNvGrpSpPr>
              <a:grpSpLocks/>
            </p:cNvGrpSpPr>
            <p:nvPr/>
          </p:nvGrpSpPr>
          <p:grpSpPr bwMode="auto">
            <a:xfrm>
              <a:off x="2394" y="2892"/>
              <a:ext cx="1339" cy="490"/>
              <a:chOff x="2639" y="2787"/>
              <a:chExt cx="1339" cy="490"/>
            </a:xfrm>
          </p:grpSpPr>
          <p:sp>
            <p:nvSpPr>
              <p:cNvPr id="25611" name="Text Box 10"/>
              <p:cNvSpPr txBox="1">
                <a:spLocks noChangeArrowheads="1"/>
              </p:cNvSpPr>
              <p:nvPr/>
            </p:nvSpPr>
            <p:spPr bwMode="auto">
              <a:xfrm>
                <a:off x="2639" y="2788"/>
                <a:ext cx="3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IE" altLang="en-US" sz="1800">
                    <a:solidFill>
                      <a:schemeClr val="bg1"/>
                    </a:solidFill>
                    <a:latin typeface="Arial" panose="020B0604020202020204" pitchFamily="34" charset="0"/>
                  </a:rPr>
                  <a:t>1.0</a:t>
                </a:r>
                <a:endParaRPr lang="en-US" altLang="en-US" sz="180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5612" name="Text Box 11"/>
              <p:cNvSpPr txBox="1">
                <a:spLocks noChangeArrowheads="1"/>
              </p:cNvSpPr>
              <p:nvPr/>
            </p:nvSpPr>
            <p:spPr bwMode="auto">
              <a:xfrm>
                <a:off x="2639" y="3045"/>
                <a:ext cx="3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IE" altLang="en-US" sz="1800">
                    <a:solidFill>
                      <a:schemeClr val="bg1"/>
                    </a:solidFill>
                    <a:latin typeface="Arial" panose="020B0604020202020204" pitchFamily="34" charset="0"/>
                  </a:rPr>
                  <a:t>0.0</a:t>
                </a:r>
                <a:endParaRPr lang="en-US" altLang="en-US" sz="180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5613" name="Text Box 12"/>
              <p:cNvSpPr txBox="1">
                <a:spLocks noChangeArrowheads="1"/>
              </p:cNvSpPr>
              <p:nvPr/>
            </p:nvSpPr>
            <p:spPr bwMode="auto">
              <a:xfrm>
                <a:off x="2974" y="3046"/>
                <a:ext cx="10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IE" altLang="en-US" sz="1800">
                    <a:solidFill>
                      <a:schemeClr val="bg1"/>
                    </a:solidFill>
                    <a:latin typeface="Arial" panose="020B0604020202020204" pitchFamily="34" charset="0"/>
                  </a:rPr>
                  <a:t>r &lt;= threshold</a:t>
                </a:r>
                <a:endParaRPr lang="en-US" altLang="en-US" sz="180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5614" name="Text Box 13"/>
              <p:cNvSpPr txBox="1">
                <a:spLocks noChangeArrowheads="1"/>
              </p:cNvSpPr>
              <p:nvPr/>
            </p:nvSpPr>
            <p:spPr bwMode="auto">
              <a:xfrm>
                <a:off x="2974" y="2787"/>
                <a:ext cx="100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IE" altLang="en-US" sz="1800">
                    <a:solidFill>
                      <a:schemeClr val="bg1"/>
                    </a:solidFill>
                    <a:latin typeface="Arial" panose="020B0604020202020204" pitchFamily="34" charset="0"/>
                  </a:rPr>
                  <a:t>r  &gt;  threshold</a:t>
                </a:r>
                <a:endParaRPr lang="en-US" altLang="en-US" sz="180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42DE8-B0F4-4C62-87D5-63E8E2B69717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 altLang="en-US" sz="3600" smtClean="0"/>
              <a:t>Point Processing Example: </a:t>
            </a:r>
            <a:br>
              <a:rPr lang="en-IE" altLang="en-US" sz="3600" smtClean="0"/>
            </a:br>
            <a:r>
              <a:rPr lang="en-IE" altLang="en-US" sz="3600" smtClean="0"/>
              <a:t> Thresholding (cont…)</a:t>
            </a:r>
            <a:endParaRPr lang="en-GB" altLang="en-US" sz="3600" smtClean="0"/>
          </a:p>
        </p:txBody>
      </p:sp>
      <p:grpSp>
        <p:nvGrpSpPr>
          <p:cNvPr id="27651" name="Group 3"/>
          <p:cNvGrpSpPr>
            <a:grpSpLocks/>
          </p:cNvGrpSpPr>
          <p:nvPr/>
        </p:nvGrpSpPr>
        <p:grpSpPr bwMode="auto">
          <a:xfrm>
            <a:off x="920750" y="1446213"/>
            <a:ext cx="2840038" cy="2890837"/>
            <a:chOff x="580" y="911"/>
            <a:chExt cx="1789" cy="1821"/>
          </a:xfrm>
        </p:grpSpPr>
        <p:sp>
          <p:nvSpPr>
            <p:cNvPr id="27715" name="Rectangle 4"/>
            <p:cNvSpPr>
              <a:spLocks noChangeArrowheads="1"/>
            </p:cNvSpPr>
            <p:nvPr/>
          </p:nvSpPr>
          <p:spPr bwMode="auto">
            <a:xfrm>
              <a:off x="789" y="1198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16" name="Rectangle 5"/>
            <p:cNvSpPr>
              <a:spLocks noChangeArrowheads="1"/>
            </p:cNvSpPr>
            <p:nvPr/>
          </p:nvSpPr>
          <p:spPr bwMode="auto">
            <a:xfrm>
              <a:off x="978" y="1198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17" name="Rectangle 6"/>
            <p:cNvSpPr>
              <a:spLocks noChangeArrowheads="1"/>
            </p:cNvSpPr>
            <p:nvPr/>
          </p:nvSpPr>
          <p:spPr bwMode="auto">
            <a:xfrm>
              <a:off x="1166" y="1198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18" name="Rectangle 7"/>
            <p:cNvSpPr>
              <a:spLocks noChangeArrowheads="1"/>
            </p:cNvSpPr>
            <p:nvPr/>
          </p:nvSpPr>
          <p:spPr bwMode="auto">
            <a:xfrm>
              <a:off x="1354" y="1198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19" name="Rectangle 8"/>
            <p:cNvSpPr>
              <a:spLocks noChangeArrowheads="1"/>
            </p:cNvSpPr>
            <p:nvPr/>
          </p:nvSpPr>
          <p:spPr bwMode="auto">
            <a:xfrm>
              <a:off x="1543" y="1198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20" name="Rectangle 9"/>
            <p:cNvSpPr>
              <a:spLocks noChangeArrowheads="1"/>
            </p:cNvSpPr>
            <p:nvPr/>
          </p:nvSpPr>
          <p:spPr bwMode="auto">
            <a:xfrm>
              <a:off x="1724" y="1198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21" name="Rectangle 10"/>
            <p:cNvSpPr>
              <a:spLocks noChangeArrowheads="1"/>
            </p:cNvSpPr>
            <p:nvPr/>
          </p:nvSpPr>
          <p:spPr bwMode="auto">
            <a:xfrm>
              <a:off x="1913" y="1198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22" name="Rectangle 11"/>
            <p:cNvSpPr>
              <a:spLocks noChangeArrowheads="1"/>
            </p:cNvSpPr>
            <p:nvPr/>
          </p:nvSpPr>
          <p:spPr bwMode="auto">
            <a:xfrm>
              <a:off x="789" y="1383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23" name="Rectangle 12"/>
            <p:cNvSpPr>
              <a:spLocks noChangeArrowheads="1"/>
            </p:cNvSpPr>
            <p:nvPr/>
          </p:nvSpPr>
          <p:spPr bwMode="auto">
            <a:xfrm>
              <a:off x="978" y="1383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24" name="Rectangle 13"/>
            <p:cNvSpPr>
              <a:spLocks noChangeArrowheads="1"/>
            </p:cNvSpPr>
            <p:nvPr/>
          </p:nvSpPr>
          <p:spPr bwMode="auto">
            <a:xfrm>
              <a:off x="1166" y="1383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25" name="Rectangle 14"/>
            <p:cNvSpPr>
              <a:spLocks noChangeArrowheads="1"/>
            </p:cNvSpPr>
            <p:nvPr/>
          </p:nvSpPr>
          <p:spPr bwMode="auto">
            <a:xfrm>
              <a:off x="1354" y="1383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26" name="Rectangle 15"/>
            <p:cNvSpPr>
              <a:spLocks noChangeArrowheads="1"/>
            </p:cNvSpPr>
            <p:nvPr/>
          </p:nvSpPr>
          <p:spPr bwMode="auto">
            <a:xfrm>
              <a:off x="1543" y="1383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27" name="Rectangle 16"/>
            <p:cNvSpPr>
              <a:spLocks noChangeArrowheads="1"/>
            </p:cNvSpPr>
            <p:nvPr/>
          </p:nvSpPr>
          <p:spPr bwMode="auto">
            <a:xfrm>
              <a:off x="1724" y="1383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28" name="Rectangle 17"/>
            <p:cNvSpPr>
              <a:spLocks noChangeArrowheads="1"/>
            </p:cNvSpPr>
            <p:nvPr/>
          </p:nvSpPr>
          <p:spPr bwMode="auto">
            <a:xfrm>
              <a:off x="1913" y="1383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29" name="Rectangle 18"/>
            <p:cNvSpPr>
              <a:spLocks noChangeArrowheads="1"/>
            </p:cNvSpPr>
            <p:nvPr/>
          </p:nvSpPr>
          <p:spPr bwMode="auto">
            <a:xfrm>
              <a:off x="789" y="1572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30" name="Rectangle 19"/>
            <p:cNvSpPr>
              <a:spLocks noChangeArrowheads="1"/>
            </p:cNvSpPr>
            <p:nvPr/>
          </p:nvSpPr>
          <p:spPr bwMode="auto">
            <a:xfrm>
              <a:off x="978" y="157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31" name="Rectangle 20"/>
            <p:cNvSpPr>
              <a:spLocks noChangeArrowheads="1"/>
            </p:cNvSpPr>
            <p:nvPr/>
          </p:nvSpPr>
          <p:spPr bwMode="auto">
            <a:xfrm>
              <a:off x="1166" y="157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32" name="Rectangle 21"/>
            <p:cNvSpPr>
              <a:spLocks noChangeArrowheads="1"/>
            </p:cNvSpPr>
            <p:nvPr/>
          </p:nvSpPr>
          <p:spPr bwMode="auto">
            <a:xfrm>
              <a:off x="1354" y="1572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33" name="Rectangle 22"/>
            <p:cNvSpPr>
              <a:spLocks noChangeArrowheads="1"/>
            </p:cNvSpPr>
            <p:nvPr/>
          </p:nvSpPr>
          <p:spPr bwMode="auto">
            <a:xfrm>
              <a:off x="1543" y="157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34" name="Rectangle 23"/>
            <p:cNvSpPr>
              <a:spLocks noChangeArrowheads="1"/>
            </p:cNvSpPr>
            <p:nvPr/>
          </p:nvSpPr>
          <p:spPr bwMode="auto">
            <a:xfrm>
              <a:off x="1724" y="1572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35" name="Rectangle 24"/>
            <p:cNvSpPr>
              <a:spLocks noChangeArrowheads="1"/>
            </p:cNvSpPr>
            <p:nvPr/>
          </p:nvSpPr>
          <p:spPr bwMode="auto">
            <a:xfrm>
              <a:off x="1913" y="157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36" name="Rectangle 25"/>
            <p:cNvSpPr>
              <a:spLocks noChangeArrowheads="1"/>
            </p:cNvSpPr>
            <p:nvPr/>
          </p:nvSpPr>
          <p:spPr bwMode="auto">
            <a:xfrm>
              <a:off x="789" y="1757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37" name="Rectangle 26"/>
            <p:cNvSpPr>
              <a:spLocks noChangeArrowheads="1"/>
            </p:cNvSpPr>
            <p:nvPr/>
          </p:nvSpPr>
          <p:spPr bwMode="auto">
            <a:xfrm>
              <a:off x="978" y="1757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38" name="Rectangle 27"/>
            <p:cNvSpPr>
              <a:spLocks noChangeArrowheads="1"/>
            </p:cNvSpPr>
            <p:nvPr/>
          </p:nvSpPr>
          <p:spPr bwMode="auto">
            <a:xfrm>
              <a:off x="1166" y="1757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39" name="Rectangle 28"/>
            <p:cNvSpPr>
              <a:spLocks noChangeArrowheads="1"/>
            </p:cNvSpPr>
            <p:nvPr/>
          </p:nvSpPr>
          <p:spPr bwMode="auto">
            <a:xfrm>
              <a:off x="1354" y="1757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40" name="Rectangle 29"/>
            <p:cNvSpPr>
              <a:spLocks noChangeArrowheads="1"/>
            </p:cNvSpPr>
            <p:nvPr/>
          </p:nvSpPr>
          <p:spPr bwMode="auto">
            <a:xfrm>
              <a:off x="1543" y="1757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41" name="Rectangle 30"/>
            <p:cNvSpPr>
              <a:spLocks noChangeArrowheads="1"/>
            </p:cNvSpPr>
            <p:nvPr/>
          </p:nvSpPr>
          <p:spPr bwMode="auto">
            <a:xfrm>
              <a:off x="1724" y="1757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42" name="Rectangle 31"/>
            <p:cNvSpPr>
              <a:spLocks noChangeArrowheads="1"/>
            </p:cNvSpPr>
            <p:nvPr/>
          </p:nvSpPr>
          <p:spPr bwMode="auto">
            <a:xfrm>
              <a:off x="1913" y="1757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43" name="Rectangle 32"/>
            <p:cNvSpPr>
              <a:spLocks noChangeArrowheads="1"/>
            </p:cNvSpPr>
            <p:nvPr/>
          </p:nvSpPr>
          <p:spPr bwMode="auto">
            <a:xfrm>
              <a:off x="789" y="193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44" name="Rectangle 33"/>
            <p:cNvSpPr>
              <a:spLocks noChangeArrowheads="1"/>
            </p:cNvSpPr>
            <p:nvPr/>
          </p:nvSpPr>
          <p:spPr bwMode="auto">
            <a:xfrm>
              <a:off x="978" y="193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45" name="Rectangle 34"/>
            <p:cNvSpPr>
              <a:spLocks noChangeArrowheads="1"/>
            </p:cNvSpPr>
            <p:nvPr/>
          </p:nvSpPr>
          <p:spPr bwMode="auto">
            <a:xfrm>
              <a:off x="1166" y="193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46" name="Rectangle 35"/>
            <p:cNvSpPr>
              <a:spLocks noChangeArrowheads="1"/>
            </p:cNvSpPr>
            <p:nvPr/>
          </p:nvSpPr>
          <p:spPr bwMode="auto">
            <a:xfrm>
              <a:off x="1354" y="193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47" name="Rectangle 36"/>
            <p:cNvSpPr>
              <a:spLocks noChangeArrowheads="1"/>
            </p:cNvSpPr>
            <p:nvPr/>
          </p:nvSpPr>
          <p:spPr bwMode="auto">
            <a:xfrm>
              <a:off x="1543" y="193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48" name="Rectangle 37"/>
            <p:cNvSpPr>
              <a:spLocks noChangeArrowheads="1"/>
            </p:cNvSpPr>
            <p:nvPr/>
          </p:nvSpPr>
          <p:spPr bwMode="auto">
            <a:xfrm>
              <a:off x="1724" y="193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49" name="Rectangle 38"/>
            <p:cNvSpPr>
              <a:spLocks noChangeArrowheads="1"/>
            </p:cNvSpPr>
            <p:nvPr/>
          </p:nvSpPr>
          <p:spPr bwMode="auto">
            <a:xfrm>
              <a:off x="1913" y="193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50" name="Rectangle 39"/>
            <p:cNvSpPr>
              <a:spLocks noChangeArrowheads="1"/>
            </p:cNvSpPr>
            <p:nvPr/>
          </p:nvSpPr>
          <p:spPr bwMode="auto">
            <a:xfrm>
              <a:off x="789" y="2122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51" name="Rectangle 40"/>
            <p:cNvSpPr>
              <a:spLocks noChangeArrowheads="1"/>
            </p:cNvSpPr>
            <p:nvPr/>
          </p:nvSpPr>
          <p:spPr bwMode="auto">
            <a:xfrm>
              <a:off x="978" y="212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52" name="Rectangle 41"/>
            <p:cNvSpPr>
              <a:spLocks noChangeArrowheads="1"/>
            </p:cNvSpPr>
            <p:nvPr/>
          </p:nvSpPr>
          <p:spPr bwMode="auto">
            <a:xfrm>
              <a:off x="1166" y="212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53" name="Rectangle 42"/>
            <p:cNvSpPr>
              <a:spLocks noChangeArrowheads="1"/>
            </p:cNvSpPr>
            <p:nvPr/>
          </p:nvSpPr>
          <p:spPr bwMode="auto">
            <a:xfrm>
              <a:off x="1354" y="2122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54" name="Rectangle 43"/>
            <p:cNvSpPr>
              <a:spLocks noChangeArrowheads="1"/>
            </p:cNvSpPr>
            <p:nvPr/>
          </p:nvSpPr>
          <p:spPr bwMode="auto">
            <a:xfrm>
              <a:off x="1543" y="212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55" name="Rectangle 44"/>
            <p:cNvSpPr>
              <a:spLocks noChangeArrowheads="1"/>
            </p:cNvSpPr>
            <p:nvPr/>
          </p:nvSpPr>
          <p:spPr bwMode="auto">
            <a:xfrm>
              <a:off x="1724" y="2122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56" name="Rectangle 45"/>
            <p:cNvSpPr>
              <a:spLocks noChangeArrowheads="1"/>
            </p:cNvSpPr>
            <p:nvPr/>
          </p:nvSpPr>
          <p:spPr bwMode="auto">
            <a:xfrm>
              <a:off x="1913" y="212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57" name="Rectangle 46"/>
            <p:cNvSpPr>
              <a:spLocks noChangeArrowheads="1"/>
            </p:cNvSpPr>
            <p:nvPr/>
          </p:nvSpPr>
          <p:spPr bwMode="auto">
            <a:xfrm>
              <a:off x="789" y="2311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58" name="Rectangle 47"/>
            <p:cNvSpPr>
              <a:spLocks noChangeArrowheads="1"/>
            </p:cNvSpPr>
            <p:nvPr/>
          </p:nvSpPr>
          <p:spPr bwMode="auto">
            <a:xfrm>
              <a:off x="978" y="231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59" name="Rectangle 48"/>
            <p:cNvSpPr>
              <a:spLocks noChangeArrowheads="1"/>
            </p:cNvSpPr>
            <p:nvPr/>
          </p:nvSpPr>
          <p:spPr bwMode="auto">
            <a:xfrm>
              <a:off x="1166" y="231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60" name="Rectangle 49"/>
            <p:cNvSpPr>
              <a:spLocks noChangeArrowheads="1"/>
            </p:cNvSpPr>
            <p:nvPr/>
          </p:nvSpPr>
          <p:spPr bwMode="auto">
            <a:xfrm>
              <a:off x="1354" y="2311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61" name="Rectangle 50"/>
            <p:cNvSpPr>
              <a:spLocks noChangeArrowheads="1"/>
            </p:cNvSpPr>
            <p:nvPr/>
          </p:nvSpPr>
          <p:spPr bwMode="auto">
            <a:xfrm>
              <a:off x="1543" y="231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62" name="Rectangle 51"/>
            <p:cNvSpPr>
              <a:spLocks noChangeArrowheads="1"/>
            </p:cNvSpPr>
            <p:nvPr/>
          </p:nvSpPr>
          <p:spPr bwMode="auto">
            <a:xfrm>
              <a:off x="1724" y="2311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63" name="Rectangle 52"/>
            <p:cNvSpPr>
              <a:spLocks noChangeArrowheads="1"/>
            </p:cNvSpPr>
            <p:nvPr/>
          </p:nvSpPr>
          <p:spPr bwMode="auto">
            <a:xfrm>
              <a:off x="1913" y="231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64" name="Line 53"/>
            <p:cNvSpPr>
              <a:spLocks noChangeShapeType="1"/>
            </p:cNvSpPr>
            <p:nvPr/>
          </p:nvSpPr>
          <p:spPr bwMode="auto">
            <a:xfrm>
              <a:off x="789" y="1198"/>
              <a:ext cx="146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65" name="Line 54"/>
            <p:cNvSpPr>
              <a:spLocks noChangeShapeType="1"/>
            </p:cNvSpPr>
            <p:nvPr/>
          </p:nvSpPr>
          <p:spPr bwMode="auto">
            <a:xfrm rot="5400000">
              <a:off x="42" y="1945"/>
              <a:ext cx="149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66" name="Text Box 55"/>
            <p:cNvSpPr txBox="1">
              <a:spLocks noChangeArrowheads="1"/>
            </p:cNvSpPr>
            <p:nvPr/>
          </p:nvSpPr>
          <p:spPr bwMode="auto">
            <a:xfrm>
              <a:off x="728" y="911"/>
              <a:ext cx="103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Original Image</a:t>
              </a:r>
              <a:endParaRPr lang="en-US" altLang="en-US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767" name="Text Box 56"/>
            <p:cNvSpPr txBox="1">
              <a:spLocks noChangeArrowheads="1"/>
            </p:cNvSpPr>
            <p:nvPr/>
          </p:nvSpPr>
          <p:spPr bwMode="auto">
            <a:xfrm>
              <a:off x="2181" y="96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  <a:endParaRPr lang="en-US" altLang="en-US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768" name="Text Box 57"/>
            <p:cNvSpPr txBox="1">
              <a:spLocks noChangeArrowheads="1"/>
            </p:cNvSpPr>
            <p:nvPr/>
          </p:nvSpPr>
          <p:spPr bwMode="auto">
            <a:xfrm>
              <a:off x="580" y="2498"/>
              <a:ext cx="1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  <a:endParaRPr lang="en-US" altLang="en-US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769" name="Text Box 58"/>
            <p:cNvSpPr txBox="1">
              <a:spLocks noChangeArrowheads="1"/>
            </p:cNvSpPr>
            <p:nvPr/>
          </p:nvSpPr>
          <p:spPr bwMode="auto">
            <a:xfrm>
              <a:off x="1279" y="2500"/>
              <a:ext cx="91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Image f (x, y)</a:t>
              </a:r>
              <a:endParaRPr lang="en-US" altLang="en-US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7652" name="Group 59"/>
          <p:cNvGrpSpPr>
            <a:grpSpLocks/>
          </p:cNvGrpSpPr>
          <p:nvPr/>
        </p:nvGrpSpPr>
        <p:grpSpPr bwMode="auto">
          <a:xfrm>
            <a:off x="5303838" y="1417638"/>
            <a:ext cx="2840037" cy="2916237"/>
            <a:chOff x="3341" y="893"/>
            <a:chExt cx="1789" cy="1837"/>
          </a:xfrm>
        </p:grpSpPr>
        <p:sp>
          <p:nvSpPr>
            <p:cNvPr id="27660" name="Rectangle 60"/>
            <p:cNvSpPr>
              <a:spLocks noChangeArrowheads="1"/>
            </p:cNvSpPr>
            <p:nvPr/>
          </p:nvSpPr>
          <p:spPr bwMode="auto">
            <a:xfrm>
              <a:off x="3550" y="119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61" name="Rectangle 61"/>
            <p:cNvSpPr>
              <a:spLocks noChangeArrowheads="1"/>
            </p:cNvSpPr>
            <p:nvPr/>
          </p:nvSpPr>
          <p:spPr bwMode="auto">
            <a:xfrm>
              <a:off x="3739" y="119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62" name="Rectangle 62"/>
            <p:cNvSpPr>
              <a:spLocks noChangeArrowheads="1"/>
            </p:cNvSpPr>
            <p:nvPr/>
          </p:nvSpPr>
          <p:spPr bwMode="auto">
            <a:xfrm>
              <a:off x="3927" y="119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63" name="Rectangle 63"/>
            <p:cNvSpPr>
              <a:spLocks noChangeArrowheads="1"/>
            </p:cNvSpPr>
            <p:nvPr/>
          </p:nvSpPr>
          <p:spPr bwMode="auto">
            <a:xfrm>
              <a:off x="4115" y="119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64" name="Rectangle 64"/>
            <p:cNvSpPr>
              <a:spLocks noChangeArrowheads="1"/>
            </p:cNvSpPr>
            <p:nvPr/>
          </p:nvSpPr>
          <p:spPr bwMode="auto">
            <a:xfrm>
              <a:off x="4304" y="119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65" name="Rectangle 65"/>
            <p:cNvSpPr>
              <a:spLocks noChangeArrowheads="1"/>
            </p:cNvSpPr>
            <p:nvPr/>
          </p:nvSpPr>
          <p:spPr bwMode="auto">
            <a:xfrm>
              <a:off x="4485" y="119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66" name="Rectangle 66"/>
            <p:cNvSpPr>
              <a:spLocks noChangeArrowheads="1"/>
            </p:cNvSpPr>
            <p:nvPr/>
          </p:nvSpPr>
          <p:spPr bwMode="auto">
            <a:xfrm>
              <a:off x="4674" y="119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67" name="Rectangle 67"/>
            <p:cNvSpPr>
              <a:spLocks noChangeArrowheads="1"/>
            </p:cNvSpPr>
            <p:nvPr/>
          </p:nvSpPr>
          <p:spPr bwMode="auto">
            <a:xfrm>
              <a:off x="3550" y="1382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68" name="Rectangle 68"/>
            <p:cNvSpPr>
              <a:spLocks noChangeArrowheads="1"/>
            </p:cNvSpPr>
            <p:nvPr/>
          </p:nvSpPr>
          <p:spPr bwMode="auto">
            <a:xfrm>
              <a:off x="3739" y="138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69" name="Rectangle 69"/>
            <p:cNvSpPr>
              <a:spLocks noChangeArrowheads="1"/>
            </p:cNvSpPr>
            <p:nvPr/>
          </p:nvSpPr>
          <p:spPr bwMode="auto">
            <a:xfrm>
              <a:off x="3927" y="138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70" name="Rectangle 70"/>
            <p:cNvSpPr>
              <a:spLocks noChangeArrowheads="1"/>
            </p:cNvSpPr>
            <p:nvPr/>
          </p:nvSpPr>
          <p:spPr bwMode="auto">
            <a:xfrm>
              <a:off x="4115" y="1382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71" name="Rectangle 71"/>
            <p:cNvSpPr>
              <a:spLocks noChangeArrowheads="1"/>
            </p:cNvSpPr>
            <p:nvPr/>
          </p:nvSpPr>
          <p:spPr bwMode="auto">
            <a:xfrm>
              <a:off x="4304" y="138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72" name="Rectangle 72"/>
            <p:cNvSpPr>
              <a:spLocks noChangeArrowheads="1"/>
            </p:cNvSpPr>
            <p:nvPr/>
          </p:nvSpPr>
          <p:spPr bwMode="auto">
            <a:xfrm>
              <a:off x="4485" y="1382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73" name="Rectangle 73"/>
            <p:cNvSpPr>
              <a:spLocks noChangeArrowheads="1"/>
            </p:cNvSpPr>
            <p:nvPr/>
          </p:nvSpPr>
          <p:spPr bwMode="auto">
            <a:xfrm>
              <a:off x="4674" y="138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74" name="Rectangle 74"/>
            <p:cNvSpPr>
              <a:spLocks noChangeArrowheads="1"/>
            </p:cNvSpPr>
            <p:nvPr/>
          </p:nvSpPr>
          <p:spPr bwMode="auto">
            <a:xfrm>
              <a:off x="3550" y="1571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75" name="Rectangle 75"/>
            <p:cNvSpPr>
              <a:spLocks noChangeArrowheads="1"/>
            </p:cNvSpPr>
            <p:nvPr/>
          </p:nvSpPr>
          <p:spPr bwMode="auto">
            <a:xfrm>
              <a:off x="3739" y="157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76" name="Rectangle 76"/>
            <p:cNvSpPr>
              <a:spLocks noChangeArrowheads="1"/>
            </p:cNvSpPr>
            <p:nvPr/>
          </p:nvSpPr>
          <p:spPr bwMode="auto">
            <a:xfrm>
              <a:off x="3927" y="157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77" name="Rectangle 77"/>
            <p:cNvSpPr>
              <a:spLocks noChangeArrowheads="1"/>
            </p:cNvSpPr>
            <p:nvPr/>
          </p:nvSpPr>
          <p:spPr bwMode="auto">
            <a:xfrm>
              <a:off x="4115" y="1571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78" name="Rectangle 78"/>
            <p:cNvSpPr>
              <a:spLocks noChangeArrowheads="1"/>
            </p:cNvSpPr>
            <p:nvPr/>
          </p:nvSpPr>
          <p:spPr bwMode="auto">
            <a:xfrm>
              <a:off x="4304" y="157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79" name="Rectangle 79"/>
            <p:cNvSpPr>
              <a:spLocks noChangeArrowheads="1"/>
            </p:cNvSpPr>
            <p:nvPr/>
          </p:nvSpPr>
          <p:spPr bwMode="auto">
            <a:xfrm>
              <a:off x="4485" y="1571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80" name="Rectangle 80"/>
            <p:cNvSpPr>
              <a:spLocks noChangeArrowheads="1"/>
            </p:cNvSpPr>
            <p:nvPr/>
          </p:nvSpPr>
          <p:spPr bwMode="auto">
            <a:xfrm>
              <a:off x="4674" y="157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81" name="Rectangle 81"/>
            <p:cNvSpPr>
              <a:spLocks noChangeArrowheads="1"/>
            </p:cNvSpPr>
            <p:nvPr/>
          </p:nvSpPr>
          <p:spPr bwMode="auto">
            <a:xfrm>
              <a:off x="3550" y="175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82" name="Rectangle 82"/>
            <p:cNvSpPr>
              <a:spLocks noChangeArrowheads="1"/>
            </p:cNvSpPr>
            <p:nvPr/>
          </p:nvSpPr>
          <p:spPr bwMode="auto">
            <a:xfrm>
              <a:off x="3739" y="175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83" name="Rectangle 83"/>
            <p:cNvSpPr>
              <a:spLocks noChangeArrowheads="1"/>
            </p:cNvSpPr>
            <p:nvPr/>
          </p:nvSpPr>
          <p:spPr bwMode="auto">
            <a:xfrm>
              <a:off x="3927" y="175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84" name="Rectangle 84"/>
            <p:cNvSpPr>
              <a:spLocks noChangeArrowheads="1"/>
            </p:cNvSpPr>
            <p:nvPr/>
          </p:nvSpPr>
          <p:spPr bwMode="auto">
            <a:xfrm>
              <a:off x="4115" y="175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85" name="Rectangle 85"/>
            <p:cNvSpPr>
              <a:spLocks noChangeArrowheads="1"/>
            </p:cNvSpPr>
            <p:nvPr/>
          </p:nvSpPr>
          <p:spPr bwMode="auto">
            <a:xfrm>
              <a:off x="4304" y="175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86" name="Rectangle 86"/>
            <p:cNvSpPr>
              <a:spLocks noChangeArrowheads="1"/>
            </p:cNvSpPr>
            <p:nvPr/>
          </p:nvSpPr>
          <p:spPr bwMode="auto">
            <a:xfrm>
              <a:off x="4485" y="175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87" name="Rectangle 87"/>
            <p:cNvSpPr>
              <a:spLocks noChangeArrowheads="1"/>
            </p:cNvSpPr>
            <p:nvPr/>
          </p:nvSpPr>
          <p:spPr bwMode="auto">
            <a:xfrm>
              <a:off x="4674" y="175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88" name="Rectangle 88"/>
            <p:cNvSpPr>
              <a:spLocks noChangeArrowheads="1"/>
            </p:cNvSpPr>
            <p:nvPr/>
          </p:nvSpPr>
          <p:spPr bwMode="auto">
            <a:xfrm>
              <a:off x="3550" y="1936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89" name="Rectangle 89"/>
            <p:cNvSpPr>
              <a:spLocks noChangeArrowheads="1"/>
            </p:cNvSpPr>
            <p:nvPr/>
          </p:nvSpPr>
          <p:spPr bwMode="auto">
            <a:xfrm>
              <a:off x="3739" y="1936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90" name="Rectangle 90"/>
            <p:cNvSpPr>
              <a:spLocks noChangeArrowheads="1"/>
            </p:cNvSpPr>
            <p:nvPr/>
          </p:nvSpPr>
          <p:spPr bwMode="auto">
            <a:xfrm>
              <a:off x="3927" y="1936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91" name="Rectangle 91"/>
            <p:cNvSpPr>
              <a:spLocks noChangeArrowheads="1"/>
            </p:cNvSpPr>
            <p:nvPr/>
          </p:nvSpPr>
          <p:spPr bwMode="auto">
            <a:xfrm>
              <a:off x="4115" y="1936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92" name="Rectangle 92"/>
            <p:cNvSpPr>
              <a:spLocks noChangeArrowheads="1"/>
            </p:cNvSpPr>
            <p:nvPr/>
          </p:nvSpPr>
          <p:spPr bwMode="auto">
            <a:xfrm>
              <a:off x="4304" y="1936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93" name="Rectangle 93"/>
            <p:cNvSpPr>
              <a:spLocks noChangeArrowheads="1"/>
            </p:cNvSpPr>
            <p:nvPr/>
          </p:nvSpPr>
          <p:spPr bwMode="auto">
            <a:xfrm>
              <a:off x="4485" y="1936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94" name="Rectangle 94"/>
            <p:cNvSpPr>
              <a:spLocks noChangeArrowheads="1"/>
            </p:cNvSpPr>
            <p:nvPr/>
          </p:nvSpPr>
          <p:spPr bwMode="auto">
            <a:xfrm>
              <a:off x="4674" y="1936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95" name="Rectangle 95"/>
            <p:cNvSpPr>
              <a:spLocks noChangeArrowheads="1"/>
            </p:cNvSpPr>
            <p:nvPr/>
          </p:nvSpPr>
          <p:spPr bwMode="auto">
            <a:xfrm>
              <a:off x="3550" y="2122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96" name="Rectangle 96"/>
            <p:cNvSpPr>
              <a:spLocks noChangeArrowheads="1"/>
            </p:cNvSpPr>
            <p:nvPr/>
          </p:nvSpPr>
          <p:spPr bwMode="auto">
            <a:xfrm>
              <a:off x="3739" y="212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97" name="Rectangle 97"/>
            <p:cNvSpPr>
              <a:spLocks noChangeArrowheads="1"/>
            </p:cNvSpPr>
            <p:nvPr/>
          </p:nvSpPr>
          <p:spPr bwMode="auto">
            <a:xfrm>
              <a:off x="3927" y="212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98" name="Rectangle 98"/>
            <p:cNvSpPr>
              <a:spLocks noChangeArrowheads="1"/>
            </p:cNvSpPr>
            <p:nvPr/>
          </p:nvSpPr>
          <p:spPr bwMode="auto">
            <a:xfrm>
              <a:off x="4115" y="2122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99" name="Rectangle 99"/>
            <p:cNvSpPr>
              <a:spLocks noChangeArrowheads="1"/>
            </p:cNvSpPr>
            <p:nvPr/>
          </p:nvSpPr>
          <p:spPr bwMode="auto">
            <a:xfrm>
              <a:off x="4304" y="212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00" name="Rectangle 100"/>
            <p:cNvSpPr>
              <a:spLocks noChangeArrowheads="1"/>
            </p:cNvSpPr>
            <p:nvPr/>
          </p:nvSpPr>
          <p:spPr bwMode="auto">
            <a:xfrm>
              <a:off x="4485" y="2122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01" name="Rectangle 101"/>
            <p:cNvSpPr>
              <a:spLocks noChangeArrowheads="1"/>
            </p:cNvSpPr>
            <p:nvPr/>
          </p:nvSpPr>
          <p:spPr bwMode="auto">
            <a:xfrm>
              <a:off x="4674" y="212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02" name="Rectangle 102"/>
            <p:cNvSpPr>
              <a:spLocks noChangeArrowheads="1"/>
            </p:cNvSpPr>
            <p:nvPr/>
          </p:nvSpPr>
          <p:spPr bwMode="auto">
            <a:xfrm>
              <a:off x="3550" y="2310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03" name="Rectangle 103"/>
            <p:cNvSpPr>
              <a:spLocks noChangeArrowheads="1"/>
            </p:cNvSpPr>
            <p:nvPr/>
          </p:nvSpPr>
          <p:spPr bwMode="auto">
            <a:xfrm>
              <a:off x="3739" y="2310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04" name="Rectangle 104"/>
            <p:cNvSpPr>
              <a:spLocks noChangeArrowheads="1"/>
            </p:cNvSpPr>
            <p:nvPr/>
          </p:nvSpPr>
          <p:spPr bwMode="auto">
            <a:xfrm>
              <a:off x="3927" y="2310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05" name="Rectangle 105"/>
            <p:cNvSpPr>
              <a:spLocks noChangeArrowheads="1"/>
            </p:cNvSpPr>
            <p:nvPr/>
          </p:nvSpPr>
          <p:spPr bwMode="auto">
            <a:xfrm>
              <a:off x="4115" y="2310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06" name="Rectangle 106"/>
            <p:cNvSpPr>
              <a:spLocks noChangeArrowheads="1"/>
            </p:cNvSpPr>
            <p:nvPr/>
          </p:nvSpPr>
          <p:spPr bwMode="auto">
            <a:xfrm>
              <a:off x="4304" y="2310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07" name="Rectangle 107"/>
            <p:cNvSpPr>
              <a:spLocks noChangeArrowheads="1"/>
            </p:cNvSpPr>
            <p:nvPr/>
          </p:nvSpPr>
          <p:spPr bwMode="auto">
            <a:xfrm>
              <a:off x="4485" y="2310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08" name="Rectangle 108"/>
            <p:cNvSpPr>
              <a:spLocks noChangeArrowheads="1"/>
            </p:cNvSpPr>
            <p:nvPr/>
          </p:nvSpPr>
          <p:spPr bwMode="auto">
            <a:xfrm>
              <a:off x="4674" y="2310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09" name="Line 109"/>
            <p:cNvSpPr>
              <a:spLocks noChangeShapeType="1"/>
            </p:cNvSpPr>
            <p:nvPr/>
          </p:nvSpPr>
          <p:spPr bwMode="auto">
            <a:xfrm>
              <a:off x="3550" y="1197"/>
              <a:ext cx="146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0" name="Line 110"/>
            <p:cNvSpPr>
              <a:spLocks noChangeShapeType="1"/>
            </p:cNvSpPr>
            <p:nvPr/>
          </p:nvSpPr>
          <p:spPr bwMode="auto">
            <a:xfrm rot="5400000">
              <a:off x="2803" y="1944"/>
              <a:ext cx="1494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1" name="Text Box 111"/>
            <p:cNvSpPr txBox="1">
              <a:spLocks noChangeArrowheads="1"/>
            </p:cNvSpPr>
            <p:nvPr/>
          </p:nvSpPr>
          <p:spPr bwMode="auto">
            <a:xfrm>
              <a:off x="3469" y="893"/>
              <a:ext cx="113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Enhanced Image</a:t>
              </a:r>
              <a:endParaRPr lang="en-US" altLang="en-US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712" name="Text Box 112"/>
            <p:cNvSpPr txBox="1">
              <a:spLocks noChangeArrowheads="1"/>
            </p:cNvSpPr>
            <p:nvPr/>
          </p:nvSpPr>
          <p:spPr bwMode="auto">
            <a:xfrm>
              <a:off x="4942" y="95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  <a:endParaRPr lang="en-US" altLang="en-US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713" name="Text Box 113"/>
            <p:cNvSpPr txBox="1">
              <a:spLocks noChangeArrowheads="1"/>
            </p:cNvSpPr>
            <p:nvPr/>
          </p:nvSpPr>
          <p:spPr bwMode="auto">
            <a:xfrm>
              <a:off x="3341" y="2497"/>
              <a:ext cx="179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  <a:endParaRPr lang="en-US" altLang="en-US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714" name="Text Box 114"/>
            <p:cNvSpPr txBox="1">
              <a:spLocks noChangeArrowheads="1"/>
            </p:cNvSpPr>
            <p:nvPr/>
          </p:nvSpPr>
          <p:spPr bwMode="auto">
            <a:xfrm>
              <a:off x="4105" y="2498"/>
              <a:ext cx="91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Image f (x, y)</a:t>
              </a:r>
              <a:endParaRPr lang="en-US" altLang="en-US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7653" name="Group 126"/>
          <p:cNvGrpSpPr>
            <a:grpSpLocks/>
          </p:cNvGrpSpPr>
          <p:nvPr/>
        </p:nvGrpSpPr>
        <p:grpSpPr bwMode="auto">
          <a:xfrm>
            <a:off x="2089150" y="4857750"/>
            <a:ext cx="4929188" cy="1138238"/>
            <a:chOff x="1526" y="3170"/>
            <a:chExt cx="3105" cy="717"/>
          </a:xfrm>
        </p:grpSpPr>
        <p:sp>
          <p:nvSpPr>
            <p:cNvPr id="27655" name="Text Box 118"/>
            <p:cNvSpPr txBox="1">
              <a:spLocks noChangeArrowheads="1"/>
            </p:cNvSpPr>
            <p:nvPr/>
          </p:nvSpPr>
          <p:spPr bwMode="auto">
            <a:xfrm>
              <a:off x="1526" y="3346"/>
              <a:ext cx="51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 = </a:t>
              </a:r>
              <a:endPara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56" name="AutoShape 119"/>
            <p:cNvSpPr>
              <a:spLocks/>
            </p:cNvSpPr>
            <p:nvPr/>
          </p:nvSpPr>
          <p:spPr bwMode="auto">
            <a:xfrm>
              <a:off x="2089" y="3209"/>
              <a:ext cx="175" cy="638"/>
            </a:xfrm>
            <a:prstGeom prst="leftBrace">
              <a:avLst>
                <a:gd name="adj1" fmla="val 3038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27657" name="Group 125"/>
            <p:cNvGrpSpPr>
              <a:grpSpLocks/>
            </p:cNvGrpSpPr>
            <p:nvPr/>
          </p:nvGrpSpPr>
          <p:grpSpPr bwMode="auto">
            <a:xfrm>
              <a:off x="2218" y="3170"/>
              <a:ext cx="2413" cy="717"/>
              <a:chOff x="2218" y="3170"/>
              <a:chExt cx="2413" cy="717"/>
            </a:xfrm>
          </p:grpSpPr>
          <p:sp>
            <p:nvSpPr>
              <p:cNvPr id="27658" name="Text Box 123"/>
              <p:cNvSpPr txBox="1">
                <a:spLocks noChangeArrowheads="1"/>
              </p:cNvSpPr>
              <p:nvPr/>
            </p:nvSpPr>
            <p:spPr bwMode="auto">
              <a:xfrm>
                <a:off x="2218" y="3522"/>
                <a:ext cx="237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IE" altLang="en-US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    r &lt;= threshold</a:t>
                </a:r>
                <a:endParaRPr lang="en-US" altLang="en-US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59" name="Text Box 124"/>
              <p:cNvSpPr txBox="1">
                <a:spLocks noChangeArrowheads="1"/>
              </p:cNvSpPr>
              <p:nvPr/>
            </p:nvSpPr>
            <p:spPr bwMode="auto">
              <a:xfrm>
                <a:off x="2218" y="3170"/>
                <a:ext cx="241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IE" altLang="en-US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1.0    r  &gt;  threshold</a:t>
                </a:r>
                <a:endParaRPr lang="en-US" altLang="en-US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2030413" y="4702175"/>
            <a:ext cx="4802187" cy="1436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3E9F15-6C0A-452B-82EA-B214882F11BC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Intensity Transformations</a:t>
            </a: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731963"/>
            <a:ext cx="8143875" cy="403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3E9F15-6C0A-452B-82EA-B214882F11BC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18"/>
          <p:cNvGrpSpPr>
            <a:grpSpLocks/>
          </p:cNvGrpSpPr>
          <p:nvPr/>
        </p:nvGrpSpPr>
        <p:grpSpPr bwMode="auto">
          <a:xfrm>
            <a:off x="5994400" y="1914525"/>
            <a:ext cx="2725738" cy="2339975"/>
            <a:chOff x="3703" y="1233"/>
            <a:chExt cx="1717" cy="1474"/>
          </a:xfrm>
        </p:grpSpPr>
        <p:pic>
          <p:nvPicPr>
            <p:cNvPr id="30730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231" r="19495" b="49068"/>
            <a:stretch>
              <a:fillRect/>
            </a:stretch>
          </p:blipFill>
          <p:spPr bwMode="auto">
            <a:xfrm>
              <a:off x="3748" y="1233"/>
              <a:ext cx="1672" cy="1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1" name="Rectangle 17"/>
            <p:cNvSpPr>
              <a:spLocks noChangeArrowheads="1"/>
            </p:cNvSpPr>
            <p:nvPr/>
          </p:nvSpPr>
          <p:spPr bwMode="auto">
            <a:xfrm>
              <a:off x="3703" y="2489"/>
              <a:ext cx="164" cy="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Gray Level Slicing</a:t>
            </a:r>
            <a:endParaRPr lang="en-US" altLang="en-US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28738"/>
            <a:ext cx="8229600" cy="4525962"/>
          </a:xfrm>
        </p:spPr>
        <p:txBody>
          <a:bodyPr/>
          <a:lstStyle/>
          <a:p>
            <a:pPr marL="0" indent="0" eaLnBrk="1" hangingPunct="1"/>
            <a:r>
              <a:rPr lang="en-IE" altLang="en-US" dirty="0" smtClean="0"/>
              <a:t>Highlights a specific range of grey levels</a:t>
            </a:r>
          </a:p>
          <a:p>
            <a:pPr lvl="1" eaLnBrk="1" hangingPunct="1"/>
            <a:r>
              <a:rPr lang="en-IE" altLang="en-US" dirty="0" smtClean="0">
                <a:ea typeface="ＭＳ Ｐゴシック" panose="020B0600070205080204" pitchFamily="34" charset="-128"/>
              </a:rPr>
              <a:t>Similar to thresholding</a:t>
            </a:r>
          </a:p>
          <a:p>
            <a:pPr lvl="1" eaLnBrk="1" hangingPunct="1"/>
            <a:r>
              <a:rPr lang="en-IE" altLang="en-US" dirty="0" smtClean="0">
                <a:ea typeface="ＭＳ Ｐゴシック" panose="020B0600070205080204" pitchFamily="34" charset="-128"/>
              </a:rPr>
              <a:t>Other levels can be </a:t>
            </a:r>
            <a:br>
              <a:rPr lang="en-IE" altLang="en-US" dirty="0" smtClean="0">
                <a:ea typeface="ＭＳ Ｐゴシック" panose="020B0600070205080204" pitchFamily="34" charset="-128"/>
              </a:rPr>
            </a:br>
            <a:r>
              <a:rPr lang="en-IE" altLang="en-US" dirty="0" smtClean="0">
                <a:ea typeface="ＭＳ Ｐゴシック" panose="020B0600070205080204" pitchFamily="34" charset="-128"/>
              </a:rPr>
              <a:t>suppressed or maintained</a:t>
            </a:r>
          </a:p>
          <a:p>
            <a:pPr lvl="1" eaLnBrk="1" hangingPunct="1"/>
            <a:r>
              <a:rPr lang="en-IE" altLang="en-US" dirty="0" smtClean="0">
                <a:ea typeface="ＭＳ Ｐゴシック" panose="020B0600070205080204" pitchFamily="34" charset="-128"/>
              </a:rPr>
              <a:t>Useful for highlighting features</a:t>
            </a:r>
            <a:br>
              <a:rPr lang="en-IE" altLang="en-US" dirty="0" smtClean="0">
                <a:ea typeface="ＭＳ Ｐゴシック" panose="020B0600070205080204" pitchFamily="34" charset="-128"/>
              </a:rPr>
            </a:br>
            <a:r>
              <a:rPr lang="en-IE" altLang="en-US" smtClean="0">
                <a:ea typeface="ＭＳ Ｐゴシック" panose="020B0600070205080204" pitchFamily="34" charset="-128"/>
              </a:rPr>
              <a:t>in </a:t>
            </a:r>
            <a:r>
              <a:rPr lang="en-US" smtClean="0"/>
              <a:t>satellite </a:t>
            </a:r>
            <a:r>
              <a:rPr lang="en-US" dirty="0"/>
              <a:t>and X-ray images.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04" b="47615"/>
          <a:stretch>
            <a:fillRect/>
          </a:stretch>
        </p:blipFill>
        <p:spPr bwMode="auto">
          <a:xfrm>
            <a:off x="3214688" y="4492625"/>
            <a:ext cx="2768600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8" t="53317" r="61618"/>
          <a:stretch>
            <a:fillRect/>
          </a:stretch>
        </p:blipFill>
        <p:spPr bwMode="auto">
          <a:xfrm>
            <a:off x="487363" y="4672013"/>
            <a:ext cx="2116137" cy="214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4" t="53662" r="21846"/>
          <a:stretch>
            <a:fillRect/>
          </a:stretch>
        </p:blipFill>
        <p:spPr bwMode="auto">
          <a:xfrm>
            <a:off x="6594475" y="4687888"/>
            <a:ext cx="2147888" cy="212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AutoShape 15"/>
          <p:cNvSpPr>
            <a:spLocks noChangeArrowheads="1"/>
          </p:cNvSpPr>
          <p:nvPr/>
        </p:nvSpPr>
        <p:spPr bwMode="auto">
          <a:xfrm>
            <a:off x="2671763" y="5456238"/>
            <a:ext cx="725487" cy="573087"/>
          </a:xfrm>
          <a:prstGeom prst="rightArrow">
            <a:avLst>
              <a:gd name="adj1" fmla="val 50000"/>
              <a:gd name="adj2" fmla="val 31648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9" name="AutoShape 16"/>
          <p:cNvSpPr>
            <a:spLocks noChangeArrowheads="1"/>
          </p:cNvSpPr>
          <p:nvPr/>
        </p:nvSpPr>
        <p:spPr bwMode="auto">
          <a:xfrm>
            <a:off x="5783263" y="5456238"/>
            <a:ext cx="725487" cy="573087"/>
          </a:xfrm>
          <a:prstGeom prst="rightArrow">
            <a:avLst>
              <a:gd name="adj1" fmla="val 50000"/>
              <a:gd name="adj2" fmla="val 31648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42DE8-B0F4-4C62-87D5-63E8E2B69717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endParaRPr lang="en-US" dirty="0" smtClean="0"/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endParaRPr lang="en-US" dirty="0" smtClean="0"/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endParaRPr lang="en-US" dirty="0" smtClean="0"/>
          </a:p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a</a:t>
            </a:r>
            <a:r>
              <a:rPr lang="en-US" dirty="0"/>
              <a:t>) without background </a:t>
            </a:r>
            <a:r>
              <a:rPr lang="en-US" dirty="0" smtClean="0"/>
              <a:t>        b</a:t>
            </a:r>
            <a:r>
              <a:rPr lang="en-US" dirty="0"/>
              <a:t>) with background</a:t>
            </a:r>
          </a:p>
        </p:txBody>
      </p:sp>
      <p:pic>
        <p:nvPicPr>
          <p:cNvPr id="32772" name="Picture 4" descr="http://ict.udlap.mx/people/oleg/docencia/IMAGENES/chapter3/Image313_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704975"/>
            <a:ext cx="8434388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42DE8-B0F4-4C62-87D5-63E8E2B69717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Contents</a:t>
            </a:r>
            <a:endParaRPr lang="en-US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IE" altLang="en-US" smtClean="0">
                <a:ea typeface="ＭＳ Ｐゴシック" panose="020B0600070205080204" pitchFamily="34" charset="-128"/>
              </a:rPr>
              <a:t>What is point processing?</a:t>
            </a:r>
          </a:p>
          <a:p>
            <a:pPr lvl="1" eaLnBrk="1" hangingPunct="1"/>
            <a:r>
              <a:rPr lang="en-IE" altLang="en-US" smtClean="0">
                <a:ea typeface="ＭＳ Ｐゴシック" panose="020B0600070205080204" pitchFamily="34" charset="-128"/>
              </a:rPr>
              <a:t>Negative images</a:t>
            </a:r>
          </a:p>
          <a:p>
            <a:pPr lvl="1" eaLnBrk="1" hangingPunct="1"/>
            <a:r>
              <a:rPr lang="en-IE" altLang="en-US" smtClean="0">
                <a:ea typeface="ＭＳ Ｐゴシック" panose="020B0600070205080204" pitchFamily="34" charset="-128"/>
              </a:rPr>
              <a:t>Thresholding</a:t>
            </a:r>
          </a:p>
          <a:p>
            <a:pPr lvl="1" eaLnBrk="1" hangingPunct="1"/>
            <a:r>
              <a:rPr lang="en-IE" altLang="en-US" smtClean="0">
                <a:ea typeface="ＭＳ Ｐゴシック" panose="020B0600070205080204" pitchFamily="34" charset="-128"/>
              </a:rPr>
              <a:t>Logarithmic transformation</a:t>
            </a:r>
          </a:p>
          <a:p>
            <a:pPr lvl="1" eaLnBrk="1" hangingPunct="1"/>
            <a:r>
              <a:rPr lang="en-IE" altLang="en-US" smtClean="0">
                <a:ea typeface="ＭＳ Ｐゴシック" panose="020B0600070205080204" pitchFamily="34" charset="-128"/>
              </a:rPr>
              <a:t>Power law transforms</a:t>
            </a:r>
          </a:p>
          <a:p>
            <a:pPr lvl="1" eaLnBrk="1" hangingPunct="1"/>
            <a:r>
              <a:rPr lang="en-IE" altLang="en-US" smtClean="0">
                <a:ea typeface="ＭＳ Ｐゴシック" panose="020B0600070205080204" pitchFamily="34" charset="-128"/>
              </a:rPr>
              <a:t>Grey level slicing</a:t>
            </a:r>
          </a:p>
          <a:p>
            <a:pPr lvl="1" eaLnBrk="1" hangingPunct="1"/>
            <a:r>
              <a:rPr lang="en-IE" altLang="en-US" smtClean="0">
                <a:ea typeface="ＭＳ Ｐゴシック" panose="020B0600070205080204" pitchFamily="34" charset="-128"/>
              </a:rPr>
              <a:t>Bit plane slicing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42DE8-B0F4-4C62-87D5-63E8E2B69717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Gray Level Slicing</a:t>
            </a:r>
            <a:endParaRPr lang="en-US" altLang="en-US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33796" name="Picture 2" descr="http://image.slidesharecdn.com/04imageenhancementinspatialdomain-130831074136-phpapp01/95/04-image-enhancement-in-spatial-domain-dip-16-638.jpg?cb=13779349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1560513"/>
            <a:ext cx="8151812" cy="480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42DE8-B0F4-4C62-87D5-63E8E2B69717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Bit Plane Slicing</a:t>
            </a:r>
            <a:endParaRPr lang="en-US" altLang="en-US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IE" altLang="en-US" smtClean="0"/>
              <a:t>Often by isolating particular bits of the pixel values in an image we can highlight interesting aspects of that image</a:t>
            </a:r>
          </a:p>
          <a:p>
            <a:pPr lvl="1" eaLnBrk="1" hangingPunct="1"/>
            <a:r>
              <a:rPr lang="en-IE" altLang="en-US" sz="2400" smtClean="0">
                <a:ea typeface="ＭＳ Ｐゴシック" panose="020B0600070205080204" pitchFamily="34" charset="-128"/>
              </a:rPr>
              <a:t>Higher-order bits usually contain most of the significant visual information</a:t>
            </a:r>
          </a:p>
          <a:p>
            <a:pPr lvl="1" eaLnBrk="1" hangingPunct="1"/>
            <a:r>
              <a:rPr lang="en-IE" altLang="en-US" sz="2400" smtClean="0">
                <a:ea typeface="ＭＳ Ｐゴシック" panose="020B0600070205080204" pitchFamily="34" charset="-128"/>
              </a:rPr>
              <a:t>Lower-order bits contain</a:t>
            </a:r>
            <a:br>
              <a:rPr lang="en-IE" altLang="en-US" sz="2400" smtClean="0">
                <a:ea typeface="ＭＳ Ｐゴシック" panose="020B0600070205080204" pitchFamily="34" charset="-128"/>
              </a:rPr>
            </a:br>
            <a:r>
              <a:rPr lang="en-IE" altLang="en-US" sz="2400" smtClean="0">
                <a:ea typeface="ＭＳ Ｐゴシック" panose="020B0600070205080204" pitchFamily="34" charset="-128"/>
              </a:rPr>
              <a:t>subtle details</a:t>
            </a:r>
            <a:endParaRPr lang="en-US" altLang="en-US" sz="2400" smtClean="0">
              <a:ea typeface="ＭＳ Ｐゴシック" panose="020B0600070205080204" pitchFamily="34" charset="-128"/>
            </a:endParaRPr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47"/>
          <a:stretch>
            <a:fillRect/>
          </a:stretch>
        </p:blipFill>
        <p:spPr bwMode="auto">
          <a:xfrm>
            <a:off x="646113" y="4864100"/>
            <a:ext cx="4518025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6" r="19246" b="13074"/>
          <a:stretch>
            <a:fillRect/>
          </a:stretch>
        </p:blipFill>
        <p:spPr bwMode="auto">
          <a:xfrm>
            <a:off x="5311775" y="3786188"/>
            <a:ext cx="3128963" cy="304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42DE8-B0F4-4C62-87D5-63E8E2B69717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Bit Plane Slicing (cont…)</a:t>
            </a:r>
            <a:endParaRPr lang="en-US" altLang="en-US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endParaRPr lang="en-GB" altLang="en-US" smtClean="0"/>
          </a:p>
        </p:txBody>
      </p:sp>
      <p:pic>
        <p:nvPicPr>
          <p:cNvPr id="3686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30"/>
          <a:stretch>
            <a:fillRect/>
          </a:stretch>
        </p:blipFill>
        <p:spPr bwMode="auto">
          <a:xfrm>
            <a:off x="1817688" y="1327150"/>
            <a:ext cx="5710237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Text Box 12"/>
          <p:cNvSpPr txBox="1">
            <a:spLocks noChangeArrowheads="1"/>
          </p:cNvSpPr>
          <p:nvPr/>
        </p:nvSpPr>
        <p:spPr bwMode="auto">
          <a:xfrm>
            <a:off x="1387475" y="2049463"/>
            <a:ext cx="1428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altLang="en-US" sz="1800" b="1">
                <a:solidFill>
                  <a:srgbClr val="0033CC"/>
                </a:solidFill>
                <a:latin typeface="Arial" panose="020B0604020202020204" pitchFamily="34" charset="0"/>
              </a:rPr>
              <a:t>[</a:t>
            </a:r>
            <a:r>
              <a:rPr lang="en-IE" altLang="en-US" sz="1800">
                <a:solidFill>
                  <a:srgbClr val="0033CC"/>
                </a:solidFill>
                <a:latin typeface="Courier New" panose="02070309020205020404" pitchFamily="49" charset="0"/>
              </a:rPr>
              <a:t>10000000</a:t>
            </a:r>
            <a:r>
              <a:rPr lang="en-IE" altLang="en-US" sz="1800" b="1">
                <a:solidFill>
                  <a:srgbClr val="0033CC"/>
                </a:solidFill>
                <a:latin typeface="Arial" panose="020B0604020202020204" pitchFamily="34" charset="0"/>
              </a:rPr>
              <a:t>]</a:t>
            </a:r>
            <a:endParaRPr lang="en-US" altLang="en-US" sz="1800" b="1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36870" name="Text Box 13"/>
          <p:cNvSpPr txBox="1">
            <a:spLocks noChangeArrowheads="1"/>
          </p:cNvSpPr>
          <p:nvPr/>
        </p:nvSpPr>
        <p:spPr bwMode="auto">
          <a:xfrm>
            <a:off x="6457950" y="2117725"/>
            <a:ext cx="142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altLang="en-US" sz="1800" b="1">
                <a:solidFill>
                  <a:srgbClr val="0033CC"/>
                </a:solidFill>
                <a:latin typeface="Arial" panose="020B0604020202020204" pitchFamily="34" charset="0"/>
              </a:rPr>
              <a:t>[</a:t>
            </a:r>
            <a:r>
              <a:rPr lang="en-IE" altLang="en-US" sz="1800">
                <a:solidFill>
                  <a:srgbClr val="0033CC"/>
                </a:solidFill>
                <a:latin typeface="Courier New" panose="02070309020205020404" pitchFamily="49" charset="0"/>
              </a:rPr>
              <a:t>01000000</a:t>
            </a:r>
            <a:r>
              <a:rPr lang="en-IE" altLang="en-US" sz="1800" b="1">
                <a:solidFill>
                  <a:srgbClr val="0033CC"/>
                </a:solidFill>
                <a:latin typeface="Arial" panose="020B0604020202020204" pitchFamily="34" charset="0"/>
              </a:rPr>
              <a:t>]</a:t>
            </a:r>
            <a:endParaRPr lang="en-US" altLang="en-US" sz="1800" b="1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36871" name="Text Box 14"/>
          <p:cNvSpPr txBox="1">
            <a:spLocks noChangeArrowheads="1"/>
          </p:cNvSpPr>
          <p:nvPr/>
        </p:nvSpPr>
        <p:spPr bwMode="auto">
          <a:xfrm>
            <a:off x="495300" y="3900488"/>
            <a:ext cx="1428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altLang="en-US" sz="1800" b="1">
                <a:solidFill>
                  <a:srgbClr val="0033CC"/>
                </a:solidFill>
                <a:latin typeface="Arial" panose="020B0604020202020204" pitchFamily="34" charset="0"/>
              </a:rPr>
              <a:t>[</a:t>
            </a:r>
            <a:r>
              <a:rPr lang="en-IE" altLang="en-US" sz="1800">
                <a:solidFill>
                  <a:srgbClr val="0033CC"/>
                </a:solidFill>
                <a:latin typeface="Courier New" panose="02070309020205020404" pitchFamily="49" charset="0"/>
              </a:rPr>
              <a:t>00100000</a:t>
            </a:r>
            <a:r>
              <a:rPr lang="en-IE" altLang="en-US" sz="1800" b="1">
                <a:solidFill>
                  <a:srgbClr val="0033CC"/>
                </a:solidFill>
                <a:latin typeface="Arial" panose="020B0604020202020204" pitchFamily="34" charset="0"/>
              </a:rPr>
              <a:t>]</a:t>
            </a:r>
            <a:endParaRPr lang="en-US" altLang="en-US" sz="1800" b="1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36872" name="Text Box 15"/>
          <p:cNvSpPr txBox="1">
            <a:spLocks noChangeArrowheads="1"/>
          </p:cNvSpPr>
          <p:nvPr/>
        </p:nvSpPr>
        <p:spPr bwMode="auto">
          <a:xfrm>
            <a:off x="7389813" y="3919538"/>
            <a:ext cx="1428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altLang="en-US" sz="1800" b="1">
                <a:solidFill>
                  <a:srgbClr val="0033CC"/>
                </a:solidFill>
                <a:latin typeface="Arial" panose="020B0604020202020204" pitchFamily="34" charset="0"/>
              </a:rPr>
              <a:t>[</a:t>
            </a:r>
            <a:r>
              <a:rPr lang="en-IE" altLang="en-US" sz="1800">
                <a:solidFill>
                  <a:srgbClr val="0033CC"/>
                </a:solidFill>
                <a:latin typeface="Courier New" panose="02070309020205020404" pitchFamily="49" charset="0"/>
              </a:rPr>
              <a:t>00001000</a:t>
            </a:r>
            <a:r>
              <a:rPr lang="en-IE" altLang="en-US" sz="1800" b="1">
                <a:solidFill>
                  <a:srgbClr val="0033CC"/>
                </a:solidFill>
                <a:latin typeface="Arial" panose="020B0604020202020204" pitchFamily="34" charset="0"/>
              </a:rPr>
              <a:t>]</a:t>
            </a:r>
            <a:endParaRPr lang="en-US" altLang="en-US" sz="1800" b="1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36873" name="Text Box 16"/>
          <p:cNvSpPr txBox="1">
            <a:spLocks noChangeArrowheads="1"/>
          </p:cNvSpPr>
          <p:nvPr/>
        </p:nvSpPr>
        <p:spPr bwMode="auto">
          <a:xfrm>
            <a:off x="485775" y="5735638"/>
            <a:ext cx="1428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altLang="en-US" sz="1800" b="1">
                <a:solidFill>
                  <a:srgbClr val="0033CC"/>
                </a:solidFill>
                <a:latin typeface="Arial" panose="020B0604020202020204" pitchFamily="34" charset="0"/>
              </a:rPr>
              <a:t>[</a:t>
            </a:r>
            <a:r>
              <a:rPr lang="en-IE" altLang="en-US" sz="1800">
                <a:solidFill>
                  <a:srgbClr val="0033CC"/>
                </a:solidFill>
                <a:latin typeface="Courier New" panose="02070309020205020404" pitchFamily="49" charset="0"/>
              </a:rPr>
              <a:t>00000100</a:t>
            </a:r>
            <a:r>
              <a:rPr lang="en-IE" altLang="en-US" sz="1800" b="1">
                <a:solidFill>
                  <a:srgbClr val="0033CC"/>
                </a:solidFill>
                <a:latin typeface="Arial" panose="020B0604020202020204" pitchFamily="34" charset="0"/>
              </a:rPr>
              <a:t>]</a:t>
            </a:r>
            <a:endParaRPr lang="en-US" altLang="en-US" sz="1800" b="1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36874" name="Text Box 17"/>
          <p:cNvSpPr txBox="1">
            <a:spLocks noChangeArrowheads="1"/>
          </p:cNvSpPr>
          <p:nvPr/>
        </p:nvSpPr>
        <p:spPr bwMode="auto">
          <a:xfrm>
            <a:off x="7394575" y="5756275"/>
            <a:ext cx="142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altLang="en-US" sz="1800" b="1">
                <a:solidFill>
                  <a:srgbClr val="0033CC"/>
                </a:solidFill>
                <a:latin typeface="Arial" panose="020B0604020202020204" pitchFamily="34" charset="0"/>
              </a:rPr>
              <a:t>[</a:t>
            </a:r>
            <a:r>
              <a:rPr lang="en-IE" altLang="en-US" sz="1800">
                <a:solidFill>
                  <a:srgbClr val="0033CC"/>
                </a:solidFill>
                <a:latin typeface="Courier New" panose="02070309020205020404" pitchFamily="49" charset="0"/>
              </a:rPr>
              <a:t>00000001</a:t>
            </a:r>
            <a:r>
              <a:rPr lang="en-IE" altLang="en-US" sz="1800" b="1">
                <a:solidFill>
                  <a:srgbClr val="0033CC"/>
                </a:solidFill>
                <a:latin typeface="Arial" panose="020B0604020202020204" pitchFamily="34" charset="0"/>
              </a:rPr>
              <a:t>]</a:t>
            </a:r>
            <a:endParaRPr lang="en-US" altLang="en-US" sz="1800" b="1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42DE8-B0F4-4C62-87D5-63E8E2B69717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Bit Plane Slicing (cont…)</a:t>
            </a:r>
            <a:endParaRPr lang="en-US" altLang="en-US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endParaRPr lang="en-GB" altLang="en-US" smtClean="0"/>
          </a:p>
        </p:txBody>
      </p:sp>
      <p:pic>
        <p:nvPicPr>
          <p:cNvPr id="3891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30"/>
          <a:stretch>
            <a:fillRect/>
          </a:stretch>
        </p:blipFill>
        <p:spPr bwMode="auto">
          <a:xfrm>
            <a:off x="1817688" y="1327150"/>
            <a:ext cx="5710237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Text Box 12"/>
          <p:cNvSpPr txBox="1">
            <a:spLocks noChangeArrowheads="1"/>
          </p:cNvSpPr>
          <p:nvPr/>
        </p:nvSpPr>
        <p:spPr bwMode="auto">
          <a:xfrm>
            <a:off x="1387475" y="2049463"/>
            <a:ext cx="1428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altLang="en-US" sz="1800" b="1">
                <a:solidFill>
                  <a:srgbClr val="0033CC"/>
                </a:solidFill>
                <a:latin typeface="Arial" panose="020B0604020202020204" pitchFamily="34" charset="0"/>
              </a:rPr>
              <a:t>[</a:t>
            </a:r>
            <a:r>
              <a:rPr lang="en-IE" altLang="en-US" sz="1800">
                <a:solidFill>
                  <a:srgbClr val="0033CC"/>
                </a:solidFill>
                <a:latin typeface="Courier New" panose="02070309020205020404" pitchFamily="49" charset="0"/>
              </a:rPr>
              <a:t>10000000</a:t>
            </a:r>
            <a:r>
              <a:rPr lang="en-IE" altLang="en-US" sz="1800" b="1">
                <a:solidFill>
                  <a:srgbClr val="0033CC"/>
                </a:solidFill>
                <a:latin typeface="Arial" panose="020B0604020202020204" pitchFamily="34" charset="0"/>
              </a:rPr>
              <a:t>]</a:t>
            </a:r>
            <a:endParaRPr lang="en-US" altLang="en-US" sz="1800" b="1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38918" name="Text Box 13"/>
          <p:cNvSpPr txBox="1">
            <a:spLocks noChangeArrowheads="1"/>
          </p:cNvSpPr>
          <p:nvPr/>
        </p:nvSpPr>
        <p:spPr bwMode="auto">
          <a:xfrm>
            <a:off x="6457950" y="2117725"/>
            <a:ext cx="142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altLang="en-US" sz="1800" b="1">
                <a:solidFill>
                  <a:srgbClr val="0033CC"/>
                </a:solidFill>
                <a:latin typeface="Arial" panose="020B0604020202020204" pitchFamily="34" charset="0"/>
              </a:rPr>
              <a:t>[</a:t>
            </a:r>
            <a:r>
              <a:rPr lang="en-IE" altLang="en-US" sz="1800">
                <a:solidFill>
                  <a:srgbClr val="0033CC"/>
                </a:solidFill>
                <a:latin typeface="Courier New" panose="02070309020205020404" pitchFamily="49" charset="0"/>
              </a:rPr>
              <a:t>01000000</a:t>
            </a:r>
            <a:r>
              <a:rPr lang="en-IE" altLang="en-US" sz="1800" b="1">
                <a:solidFill>
                  <a:srgbClr val="0033CC"/>
                </a:solidFill>
                <a:latin typeface="Arial" panose="020B0604020202020204" pitchFamily="34" charset="0"/>
              </a:rPr>
              <a:t>]</a:t>
            </a:r>
            <a:endParaRPr lang="en-US" altLang="en-US" sz="1800" b="1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38919" name="Text Box 14"/>
          <p:cNvSpPr txBox="1">
            <a:spLocks noChangeArrowheads="1"/>
          </p:cNvSpPr>
          <p:nvPr/>
        </p:nvSpPr>
        <p:spPr bwMode="auto">
          <a:xfrm>
            <a:off x="495300" y="3900488"/>
            <a:ext cx="1428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altLang="en-US" sz="1800" b="1">
                <a:solidFill>
                  <a:srgbClr val="0033CC"/>
                </a:solidFill>
                <a:latin typeface="Arial" panose="020B0604020202020204" pitchFamily="34" charset="0"/>
              </a:rPr>
              <a:t>[</a:t>
            </a:r>
            <a:r>
              <a:rPr lang="en-IE" altLang="en-US" sz="1800">
                <a:solidFill>
                  <a:srgbClr val="0033CC"/>
                </a:solidFill>
                <a:latin typeface="Courier New" panose="02070309020205020404" pitchFamily="49" charset="0"/>
              </a:rPr>
              <a:t>00100000</a:t>
            </a:r>
            <a:r>
              <a:rPr lang="en-IE" altLang="en-US" sz="1800" b="1">
                <a:solidFill>
                  <a:srgbClr val="0033CC"/>
                </a:solidFill>
                <a:latin typeface="Arial" panose="020B0604020202020204" pitchFamily="34" charset="0"/>
              </a:rPr>
              <a:t>]</a:t>
            </a:r>
            <a:endParaRPr lang="en-US" altLang="en-US" sz="1800" b="1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38920" name="Text Box 15"/>
          <p:cNvSpPr txBox="1">
            <a:spLocks noChangeArrowheads="1"/>
          </p:cNvSpPr>
          <p:nvPr/>
        </p:nvSpPr>
        <p:spPr bwMode="auto">
          <a:xfrm>
            <a:off x="7389813" y="3919538"/>
            <a:ext cx="1428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altLang="en-US" sz="1800" b="1">
                <a:solidFill>
                  <a:srgbClr val="0033CC"/>
                </a:solidFill>
                <a:latin typeface="Arial" panose="020B0604020202020204" pitchFamily="34" charset="0"/>
              </a:rPr>
              <a:t>[</a:t>
            </a:r>
            <a:r>
              <a:rPr lang="en-IE" altLang="en-US" sz="1800">
                <a:solidFill>
                  <a:srgbClr val="0033CC"/>
                </a:solidFill>
                <a:latin typeface="Courier New" panose="02070309020205020404" pitchFamily="49" charset="0"/>
              </a:rPr>
              <a:t>00001000</a:t>
            </a:r>
            <a:r>
              <a:rPr lang="en-IE" altLang="en-US" sz="1800" b="1">
                <a:solidFill>
                  <a:srgbClr val="0033CC"/>
                </a:solidFill>
                <a:latin typeface="Arial" panose="020B0604020202020204" pitchFamily="34" charset="0"/>
              </a:rPr>
              <a:t>]</a:t>
            </a:r>
            <a:endParaRPr lang="en-US" altLang="en-US" sz="1800" b="1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38921" name="Text Box 16"/>
          <p:cNvSpPr txBox="1">
            <a:spLocks noChangeArrowheads="1"/>
          </p:cNvSpPr>
          <p:nvPr/>
        </p:nvSpPr>
        <p:spPr bwMode="auto">
          <a:xfrm>
            <a:off x="485775" y="5735638"/>
            <a:ext cx="1428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altLang="en-US" sz="1800" b="1">
                <a:solidFill>
                  <a:srgbClr val="0033CC"/>
                </a:solidFill>
                <a:latin typeface="Arial" panose="020B0604020202020204" pitchFamily="34" charset="0"/>
              </a:rPr>
              <a:t>[</a:t>
            </a:r>
            <a:r>
              <a:rPr lang="en-IE" altLang="en-US" sz="1800">
                <a:solidFill>
                  <a:srgbClr val="0033CC"/>
                </a:solidFill>
                <a:latin typeface="Courier New" panose="02070309020205020404" pitchFamily="49" charset="0"/>
              </a:rPr>
              <a:t>00000100</a:t>
            </a:r>
            <a:r>
              <a:rPr lang="en-IE" altLang="en-US" sz="1800" b="1">
                <a:solidFill>
                  <a:srgbClr val="0033CC"/>
                </a:solidFill>
                <a:latin typeface="Arial" panose="020B0604020202020204" pitchFamily="34" charset="0"/>
              </a:rPr>
              <a:t>]</a:t>
            </a:r>
            <a:endParaRPr lang="en-US" altLang="en-US" sz="1800" b="1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38922" name="Text Box 17"/>
          <p:cNvSpPr txBox="1">
            <a:spLocks noChangeArrowheads="1"/>
          </p:cNvSpPr>
          <p:nvPr/>
        </p:nvSpPr>
        <p:spPr bwMode="auto">
          <a:xfrm>
            <a:off x="7394575" y="5756275"/>
            <a:ext cx="142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altLang="en-US" sz="1800" b="1">
                <a:solidFill>
                  <a:srgbClr val="0033CC"/>
                </a:solidFill>
                <a:latin typeface="Arial" panose="020B0604020202020204" pitchFamily="34" charset="0"/>
              </a:rPr>
              <a:t>[</a:t>
            </a:r>
            <a:r>
              <a:rPr lang="en-IE" altLang="en-US" sz="1800">
                <a:solidFill>
                  <a:srgbClr val="0033CC"/>
                </a:solidFill>
                <a:latin typeface="Courier New" panose="02070309020205020404" pitchFamily="49" charset="0"/>
              </a:rPr>
              <a:t>00000001</a:t>
            </a:r>
            <a:r>
              <a:rPr lang="en-IE" altLang="en-US" sz="1800" b="1">
                <a:solidFill>
                  <a:srgbClr val="0033CC"/>
                </a:solidFill>
                <a:latin typeface="Arial" panose="020B0604020202020204" pitchFamily="34" charset="0"/>
              </a:rPr>
              <a:t>]</a:t>
            </a:r>
            <a:endParaRPr lang="en-US" altLang="en-US" sz="1800" b="1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42DE8-B0F4-4C62-87D5-63E8E2B69717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Bit Plane Slicing (cont…)</a:t>
            </a:r>
            <a:endParaRPr lang="en-GB" altLang="en-US" smtClean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endParaRPr lang="en-GB" altLang="en-US" smtClean="0"/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3500"/>
            <a:ext cx="9169400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42DE8-B0F4-4C62-87D5-63E8E2B69717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Bit Plane Slicing (cont…)</a:t>
            </a:r>
            <a:endParaRPr lang="en-GB" altLang="en-US" smtClean="0"/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88" b="75862"/>
          <a:stretch>
            <a:fillRect/>
          </a:stretch>
        </p:blipFill>
        <p:spPr bwMode="auto">
          <a:xfrm>
            <a:off x="528638" y="2095500"/>
            <a:ext cx="8445500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42DE8-B0F4-4C62-87D5-63E8E2B69717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Bit Plane Slicing (cont…)</a:t>
            </a:r>
            <a:endParaRPr lang="en-GB" altLang="en-US" smtClean="0"/>
          </a:p>
        </p:txBody>
      </p:sp>
      <p:pic>
        <p:nvPicPr>
          <p:cNvPr id="450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80" r="33604" b="75862"/>
          <a:stretch>
            <a:fillRect/>
          </a:stretch>
        </p:blipFill>
        <p:spPr bwMode="auto">
          <a:xfrm>
            <a:off x="436563" y="2070100"/>
            <a:ext cx="8523287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42DE8-B0F4-4C62-87D5-63E8E2B69717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Bit Plane Slicing (cont…)</a:t>
            </a:r>
            <a:endParaRPr lang="en-GB" altLang="en-US" smtClean="0"/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25" r="740" b="75862"/>
          <a:stretch>
            <a:fillRect/>
          </a:stretch>
        </p:blipFill>
        <p:spPr bwMode="auto">
          <a:xfrm>
            <a:off x="539750" y="2070100"/>
            <a:ext cx="8451850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42DE8-B0F4-4C62-87D5-63E8E2B69717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Bit Plane Slicing (cont…)</a:t>
            </a:r>
            <a:endParaRPr lang="en-GB" altLang="en-US" smtClean="0"/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4" t="24054" r="66814" b="52602"/>
          <a:stretch>
            <a:fillRect/>
          </a:stretch>
        </p:blipFill>
        <p:spPr bwMode="auto">
          <a:xfrm>
            <a:off x="423863" y="2032000"/>
            <a:ext cx="8643937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42DE8-B0F4-4C62-87D5-63E8E2B69717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Bit Plane Slicing (cont…)</a:t>
            </a:r>
            <a:endParaRPr lang="en-GB" altLang="en-US" smtClean="0"/>
          </a:p>
        </p:txBody>
      </p:sp>
      <p:pic>
        <p:nvPicPr>
          <p:cNvPr id="512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3" t="24054" r="33504" b="52602"/>
          <a:stretch>
            <a:fillRect/>
          </a:stretch>
        </p:blipFill>
        <p:spPr bwMode="auto">
          <a:xfrm>
            <a:off x="528638" y="2032000"/>
            <a:ext cx="8531225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42DE8-B0F4-4C62-87D5-63E8E2B69717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>
                <a:ea typeface="ＭＳ Ｐゴシック" panose="020B0600070205080204" pitchFamily="34" charset="-128"/>
              </a:rPr>
              <a:t>What Is Image Enhancement?</a:t>
            </a:r>
            <a:endParaRPr lang="en-US" alt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IE" altLang="en-US" smtClean="0">
                <a:ea typeface="ＭＳ Ｐゴシック" panose="020B0600070205080204" pitchFamily="34" charset="-128"/>
              </a:rPr>
              <a:t>Image enhancement is the process of making images more useful.</a:t>
            </a:r>
          </a:p>
          <a:p>
            <a:pPr marL="0" indent="0" eaLnBrk="1" hangingPunct="1">
              <a:buFontTx/>
              <a:buNone/>
            </a:pPr>
            <a:r>
              <a:rPr lang="en-IE" altLang="en-US" smtClean="0">
                <a:ea typeface="ＭＳ Ｐゴシック" panose="020B0600070205080204" pitchFamily="34" charset="-128"/>
              </a:rPr>
              <a:t>The reasons for doing this include:</a:t>
            </a:r>
          </a:p>
          <a:p>
            <a:pPr lvl="1" eaLnBrk="1" hangingPunct="1"/>
            <a:r>
              <a:rPr lang="en-IE" altLang="en-US" smtClean="0">
                <a:ea typeface="ＭＳ Ｐゴシック" panose="020B0600070205080204" pitchFamily="34" charset="-128"/>
              </a:rPr>
              <a:t>Highlighting interesting detail in images</a:t>
            </a:r>
          </a:p>
          <a:p>
            <a:pPr lvl="1" eaLnBrk="1" hangingPunct="1"/>
            <a:r>
              <a:rPr lang="en-IE" altLang="en-US" smtClean="0">
                <a:ea typeface="ＭＳ Ｐゴシック" panose="020B0600070205080204" pitchFamily="34" charset="-128"/>
              </a:rPr>
              <a:t>Removing noise from images</a:t>
            </a:r>
          </a:p>
          <a:p>
            <a:pPr lvl="1" eaLnBrk="1" hangingPunct="1"/>
            <a:r>
              <a:rPr lang="en-IE" altLang="en-US" smtClean="0">
                <a:ea typeface="ＭＳ Ｐゴシック" panose="020B0600070205080204" pitchFamily="34" charset="-128"/>
              </a:rPr>
              <a:t>Making images more visually appealing</a:t>
            </a:r>
            <a:endParaRPr lang="en-GB" altLang="en-US" smtClean="0"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42DE8-B0F4-4C62-87D5-63E8E2B69717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Bit Plane Slicing (cont…)</a:t>
            </a:r>
            <a:endParaRPr lang="en-GB" altLang="en-US" smtClean="0"/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25" t="24054" r="78" b="52602"/>
          <a:stretch>
            <a:fillRect/>
          </a:stretch>
        </p:blipFill>
        <p:spPr bwMode="auto">
          <a:xfrm>
            <a:off x="460375" y="2032000"/>
            <a:ext cx="8620125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42DE8-B0F4-4C62-87D5-63E8E2B69717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Bit Plane Slicing (cont…)</a:t>
            </a:r>
            <a:endParaRPr lang="en-GB" altLang="en-US" smtClean="0"/>
          </a:p>
        </p:txBody>
      </p:sp>
      <p:pic>
        <p:nvPicPr>
          <p:cNvPr id="552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4" t="47810" r="66814" b="27174"/>
          <a:stretch>
            <a:fillRect/>
          </a:stretch>
        </p:blipFill>
        <p:spPr bwMode="auto">
          <a:xfrm>
            <a:off x="423863" y="1879600"/>
            <a:ext cx="8643937" cy="385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42DE8-B0F4-4C62-87D5-63E8E2B69717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Bit Plane Slicing (cont…)</a:t>
            </a:r>
            <a:endParaRPr lang="en-GB" altLang="en-US" smtClean="0"/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3" t="47810" r="33504" b="28708"/>
          <a:stretch>
            <a:fillRect/>
          </a:stretch>
        </p:blipFill>
        <p:spPr bwMode="auto">
          <a:xfrm>
            <a:off x="528638" y="2032000"/>
            <a:ext cx="853122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42DE8-B0F4-4C62-87D5-63E8E2B69717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Bit Plane Slicing (cont…)</a:t>
            </a:r>
            <a:endParaRPr lang="en-GB" altLang="en-US" smtClean="0"/>
          </a:p>
        </p:txBody>
      </p:sp>
      <p:pic>
        <p:nvPicPr>
          <p:cNvPr id="593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25" t="47810" r="78" b="25961"/>
          <a:stretch>
            <a:fillRect/>
          </a:stretch>
        </p:blipFill>
        <p:spPr bwMode="auto">
          <a:xfrm>
            <a:off x="523875" y="1905000"/>
            <a:ext cx="8620125" cy="404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42DE8-B0F4-4C62-87D5-63E8E2B69717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Bit Plane Slicing (cont…)</a:t>
            </a:r>
            <a:endParaRPr lang="en-GB" altLang="en-US" smtClean="0"/>
          </a:p>
        </p:txBody>
      </p:sp>
      <p:pic>
        <p:nvPicPr>
          <p:cNvPr id="614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43" b="43085"/>
          <a:stretch>
            <a:fillRect/>
          </a:stretch>
        </p:blipFill>
        <p:spPr bwMode="auto">
          <a:xfrm>
            <a:off x="550863" y="1455738"/>
            <a:ext cx="41783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09" r="874" b="43085"/>
          <a:stretch>
            <a:fillRect/>
          </a:stretch>
        </p:blipFill>
        <p:spPr bwMode="auto">
          <a:xfrm>
            <a:off x="550863" y="4953000"/>
            <a:ext cx="4148137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93" r="33653" b="43085"/>
          <a:stretch>
            <a:fillRect/>
          </a:stretch>
        </p:blipFill>
        <p:spPr bwMode="auto">
          <a:xfrm>
            <a:off x="550863" y="3243263"/>
            <a:ext cx="4254500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TextBox 8"/>
          <p:cNvSpPr txBox="1">
            <a:spLocks noChangeArrowheads="1"/>
          </p:cNvSpPr>
          <p:nvPr/>
        </p:nvSpPr>
        <p:spPr bwMode="auto">
          <a:xfrm>
            <a:off x="4887913" y="1711325"/>
            <a:ext cx="3938587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500">
                <a:latin typeface="Arial" panose="020B0604020202020204" pitchFamily="34" charset="0"/>
              </a:rPr>
              <a:t>Reconstructed image using only bit planes 8 and 7</a:t>
            </a:r>
          </a:p>
        </p:txBody>
      </p:sp>
      <p:sp>
        <p:nvSpPr>
          <p:cNvPr id="61447" name="TextBox 10"/>
          <p:cNvSpPr txBox="1">
            <a:spLocks noChangeArrowheads="1"/>
          </p:cNvSpPr>
          <p:nvPr/>
        </p:nvSpPr>
        <p:spPr bwMode="auto">
          <a:xfrm>
            <a:off x="4887913" y="3473450"/>
            <a:ext cx="3938587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500">
                <a:latin typeface="Arial" panose="020B0604020202020204" pitchFamily="34" charset="0"/>
              </a:rPr>
              <a:t>Reconstructed image using only bit planes 8, 7 and 6</a:t>
            </a:r>
          </a:p>
        </p:txBody>
      </p:sp>
      <p:sp>
        <p:nvSpPr>
          <p:cNvPr id="61448" name="TextBox 11"/>
          <p:cNvSpPr txBox="1">
            <a:spLocks noChangeArrowheads="1"/>
          </p:cNvSpPr>
          <p:nvPr/>
        </p:nvSpPr>
        <p:spPr bwMode="auto">
          <a:xfrm>
            <a:off x="4887913" y="5237163"/>
            <a:ext cx="3938587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500">
                <a:latin typeface="Arial" panose="020B0604020202020204" pitchFamily="34" charset="0"/>
              </a:rPr>
              <a:t>Reconstructed image using only bit planes 7, 6 and 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42DE8-B0F4-4C62-87D5-63E8E2B69717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Logarithmic Transformations</a:t>
            </a:r>
            <a:endParaRPr lang="en-US" altLang="en-US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IE" altLang="en-US" smtClean="0"/>
              <a:t>The general form of the log transformation is </a:t>
            </a: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IE" altLang="en-US" sz="4800" i="1" smtClean="0">
                <a:solidFill>
                  <a:srgbClr val="00B050"/>
                </a:solidFill>
                <a:latin typeface="Times New Roman" panose="02020603050405020304" pitchFamily="18" charset="0"/>
              </a:rPr>
              <a:t>s = c * log(1 + r)</a:t>
            </a:r>
          </a:p>
          <a:p>
            <a:pPr marL="0" indent="0" eaLnBrk="1" hangingPunct="1"/>
            <a:r>
              <a:rPr lang="en-IE" altLang="en-US" smtClean="0"/>
              <a:t>The log transformation maps a narrow range of low input grey level values into a wider range of output values</a:t>
            </a:r>
          </a:p>
          <a:p>
            <a:pPr marL="0" indent="0" eaLnBrk="1" hangingPunct="1"/>
            <a:r>
              <a:rPr lang="en-IE" altLang="en-US" smtClean="0"/>
              <a:t>The inverse log transformation performs the opposite transformation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409825" y="2263775"/>
            <a:ext cx="4368800" cy="798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42DE8-B0F4-4C62-87D5-63E8E2B69717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z="3600" smtClean="0"/>
              <a:t>Logarithmic Transformations (cont…)</a:t>
            </a:r>
            <a:endParaRPr lang="en-US" altLang="en-US" sz="3600" smtClean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3500"/>
            <a:ext cx="8229600" cy="296068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IE" altLang="en-US" smtClean="0"/>
              <a:t>Log functions are particularly useful when the input grey level values may have an extremely large range of values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IE" altLang="en-US" smtClean="0"/>
              <a:t>In the following example the Fourier transform of an image is put through a log transform to reveal more detail</a:t>
            </a:r>
            <a:endParaRPr lang="en-US" altLang="en-US" smtClean="0"/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0" r="40614"/>
          <a:stretch>
            <a:fillRect/>
          </a:stretch>
        </p:blipFill>
        <p:spPr bwMode="auto">
          <a:xfrm>
            <a:off x="1130300" y="4198938"/>
            <a:ext cx="2489200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89"/>
          <a:stretch>
            <a:fillRect/>
          </a:stretch>
        </p:blipFill>
        <p:spPr bwMode="auto">
          <a:xfrm>
            <a:off x="5468938" y="4198938"/>
            <a:ext cx="2536825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2" name="AutoShape 6"/>
          <p:cNvSpPr>
            <a:spLocks noChangeArrowheads="1"/>
          </p:cNvSpPr>
          <p:nvPr/>
        </p:nvSpPr>
        <p:spPr bwMode="auto">
          <a:xfrm>
            <a:off x="3671888" y="5043488"/>
            <a:ext cx="1779587" cy="849312"/>
          </a:xfrm>
          <a:prstGeom prst="rightArrow">
            <a:avLst>
              <a:gd name="adj1" fmla="val 50000"/>
              <a:gd name="adj2" fmla="val 52383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800" b="1" i="1">
                <a:solidFill>
                  <a:schemeClr val="bg1"/>
                </a:solidFill>
                <a:latin typeface="Times New Roman" panose="02020603050405020304" pitchFamily="18" charset="0"/>
              </a:rPr>
              <a:t>s = log(1 + r)</a:t>
            </a:r>
            <a:endParaRPr lang="en-US" altLang="en-US" sz="1800" b="1" i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42DE8-B0F4-4C62-87D5-63E8E2B69717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z="3600" smtClean="0"/>
              <a:t>Logarithmic Transformations (cont…)</a:t>
            </a:r>
            <a:endParaRPr lang="en-GB" altLang="en-US" sz="3600" smtClean="0"/>
          </a:p>
        </p:txBody>
      </p:sp>
      <p:grpSp>
        <p:nvGrpSpPr>
          <p:cNvPr id="67587" name="Group 3"/>
          <p:cNvGrpSpPr>
            <a:grpSpLocks/>
          </p:cNvGrpSpPr>
          <p:nvPr/>
        </p:nvGrpSpPr>
        <p:grpSpPr bwMode="auto">
          <a:xfrm>
            <a:off x="920750" y="1446213"/>
            <a:ext cx="2840038" cy="2890837"/>
            <a:chOff x="580" y="911"/>
            <a:chExt cx="1789" cy="1821"/>
          </a:xfrm>
        </p:grpSpPr>
        <p:sp>
          <p:nvSpPr>
            <p:cNvPr id="67646" name="Rectangle 4"/>
            <p:cNvSpPr>
              <a:spLocks noChangeArrowheads="1"/>
            </p:cNvSpPr>
            <p:nvPr/>
          </p:nvSpPr>
          <p:spPr bwMode="auto">
            <a:xfrm>
              <a:off x="789" y="1198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47" name="Rectangle 5"/>
            <p:cNvSpPr>
              <a:spLocks noChangeArrowheads="1"/>
            </p:cNvSpPr>
            <p:nvPr/>
          </p:nvSpPr>
          <p:spPr bwMode="auto">
            <a:xfrm>
              <a:off x="978" y="1198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48" name="Rectangle 6"/>
            <p:cNvSpPr>
              <a:spLocks noChangeArrowheads="1"/>
            </p:cNvSpPr>
            <p:nvPr/>
          </p:nvSpPr>
          <p:spPr bwMode="auto">
            <a:xfrm>
              <a:off x="1166" y="1198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49" name="Rectangle 7"/>
            <p:cNvSpPr>
              <a:spLocks noChangeArrowheads="1"/>
            </p:cNvSpPr>
            <p:nvPr/>
          </p:nvSpPr>
          <p:spPr bwMode="auto">
            <a:xfrm>
              <a:off x="1354" y="1198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50" name="Rectangle 8"/>
            <p:cNvSpPr>
              <a:spLocks noChangeArrowheads="1"/>
            </p:cNvSpPr>
            <p:nvPr/>
          </p:nvSpPr>
          <p:spPr bwMode="auto">
            <a:xfrm>
              <a:off x="1543" y="1198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51" name="Rectangle 9"/>
            <p:cNvSpPr>
              <a:spLocks noChangeArrowheads="1"/>
            </p:cNvSpPr>
            <p:nvPr/>
          </p:nvSpPr>
          <p:spPr bwMode="auto">
            <a:xfrm>
              <a:off x="1724" y="1198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52" name="Rectangle 10"/>
            <p:cNvSpPr>
              <a:spLocks noChangeArrowheads="1"/>
            </p:cNvSpPr>
            <p:nvPr/>
          </p:nvSpPr>
          <p:spPr bwMode="auto">
            <a:xfrm>
              <a:off x="1913" y="1198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53" name="Rectangle 11"/>
            <p:cNvSpPr>
              <a:spLocks noChangeArrowheads="1"/>
            </p:cNvSpPr>
            <p:nvPr/>
          </p:nvSpPr>
          <p:spPr bwMode="auto">
            <a:xfrm>
              <a:off x="789" y="1383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54" name="Rectangle 12"/>
            <p:cNvSpPr>
              <a:spLocks noChangeArrowheads="1"/>
            </p:cNvSpPr>
            <p:nvPr/>
          </p:nvSpPr>
          <p:spPr bwMode="auto">
            <a:xfrm>
              <a:off x="978" y="1383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55" name="Rectangle 13"/>
            <p:cNvSpPr>
              <a:spLocks noChangeArrowheads="1"/>
            </p:cNvSpPr>
            <p:nvPr/>
          </p:nvSpPr>
          <p:spPr bwMode="auto">
            <a:xfrm>
              <a:off x="1166" y="1383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56" name="Rectangle 14"/>
            <p:cNvSpPr>
              <a:spLocks noChangeArrowheads="1"/>
            </p:cNvSpPr>
            <p:nvPr/>
          </p:nvSpPr>
          <p:spPr bwMode="auto">
            <a:xfrm>
              <a:off x="1354" y="1383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57" name="Rectangle 15"/>
            <p:cNvSpPr>
              <a:spLocks noChangeArrowheads="1"/>
            </p:cNvSpPr>
            <p:nvPr/>
          </p:nvSpPr>
          <p:spPr bwMode="auto">
            <a:xfrm>
              <a:off x="1543" y="1383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58" name="Rectangle 16"/>
            <p:cNvSpPr>
              <a:spLocks noChangeArrowheads="1"/>
            </p:cNvSpPr>
            <p:nvPr/>
          </p:nvSpPr>
          <p:spPr bwMode="auto">
            <a:xfrm>
              <a:off x="1724" y="1383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59" name="Rectangle 17"/>
            <p:cNvSpPr>
              <a:spLocks noChangeArrowheads="1"/>
            </p:cNvSpPr>
            <p:nvPr/>
          </p:nvSpPr>
          <p:spPr bwMode="auto">
            <a:xfrm>
              <a:off x="1913" y="1383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60" name="Rectangle 18"/>
            <p:cNvSpPr>
              <a:spLocks noChangeArrowheads="1"/>
            </p:cNvSpPr>
            <p:nvPr/>
          </p:nvSpPr>
          <p:spPr bwMode="auto">
            <a:xfrm>
              <a:off x="789" y="1572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61" name="Rectangle 19"/>
            <p:cNvSpPr>
              <a:spLocks noChangeArrowheads="1"/>
            </p:cNvSpPr>
            <p:nvPr/>
          </p:nvSpPr>
          <p:spPr bwMode="auto">
            <a:xfrm>
              <a:off x="978" y="157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62" name="Rectangle 20"/>
            <p:cNvSpPr>
              <a:spLocks noChangeArrowheads="1"/>
            </p:cNvSpPr>
            <p:nvPr/>
          </p:nvSpPr>
          <p:spPr bwMode="auto">
            <a:xfrm>
              <a:off x="1166" y="157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63" name="Rectangle 21"/>
            <p:cNvSpPr>
              <a:spLocks noChangeArrowheads="1"/>
            </p:cNvSpPr>
            <p:nvPr/>
          </p:nvSpPr>
          <p:spPr bwMode="auto">
            <a:xfrm>
              <a:off x="1354" y="1572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64" name="Rectangle 22"/>
            <p:cNvSpPr>
              <a:spLocks noChangeArrowheads="1"/>
            </p:cNvSpPr>
            <p:nvPr/>
          </p:nvSpPr>
          <p:spPr bwMode="auto">
            <a:xfrm>
              <a:off x="1543" y="157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65" name="Rectangle 23"/>
            <p:cNvSpPr>
              <a:spLocks noChangeArrowheads="1"/>
            </p:cNvSpPr>
            <p:nvPr/>
          </p:nvSpPr>
          <p:spPr bwMode="auto">
            <a:xfrm>
              <a:off x="1724" y="1572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66" name="Rectangle 24"/>
            <p:cNvSpPr>
              <a:spLocks noChangeArrowheads="1"/>
            </p:cNvSpPr>
            <p:nvPr/>
          </p:nvSpPr>
          <p:spPr bwMode="auto">
            <a:xfrm>
              <a:off x="1913" y="157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67" name="Rectangle 25"/>
            <p:cNvSpPr>
              <a:spLocks noChangeArrowheads="1"/>
            </p:cNvSpPr>
            <p:nvPr/>
          </p:nvSpPr>
          <p:spPr bwMode="auto">
            <a:xfrm>
              <a:off x="789" y="1757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68" name="Rectangle 26"/>
            <p:cNvSpPr>
              <a:spLocks noChangeArrowheads="1"/>
            </p:cNvSpPr>
            <p:nvPr/>
          </p:nvSpPr>
          <p:spPr bwMode="auto">
            <a:xfrm>
              <a:off x="978" y="1757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69" name="Rectangle 27"/>
            <p:cNvSpPr>
              <a:spLocks noChangeArrowheads="1"/>
            </p:cNvSpPr>
            <p:nvPr/>
          </p:nvSpPr>
          <p:spPr bwMode="auto">
            <a:xfrm>
              <a:off x="1166" y="1757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70" name="Rectangle 28"/>
            <p:cNvSpPr>
              <a:spLocks noChangeArrowheads="1"/>
            </p:cNvSpPr>
            <p:nvPr/>
          </p:nvSpPr>
          <p:spPr bwMode="auto">
            <a:xfrm>
              <a:off x="1354" y="1757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71" name="Rectangle 29"/>
            <p:cNvSpPr>
              <a:spLocks noChangeArrowheads="1"/>
            </p:cNvSpPr>
            <p:nvPr/>
          </p:nvSpPr>
          <p:spPr bwMode="auto">
            <a:xfrm>
              <a:off x="1543" y="1757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72" name="Rectangle 30"/>
            <p:cNvSpPr>
              <a:spLocks noChangeArrowheads="1"/>
            </p:cNvSpPr>
            <p:nvPr/>
          </p:nvSpPr>
          <p:spPr bwMode="auto">
            <a:xfrm>
              <a:off x="1724" y="1757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73" name="Rectangle 31"/>
            <p:cNvSpPr>
              <a:spLocks noChangeArrowheads="1"/>
            </p:cNvSpPr>
            <p:nvPr/>
          </p:nvSpPr>
          <p:spPr bwMode="auto">
            <a:xfrm>
              <a:off x="1913" y="1757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74" name="Rectangle 32"/>
            <p:cNvSpPr>
              <a:spLocks noChangeArrowheads="1"/>
            </p:cNvSpPr>
            <p:nvPr/>
          </p:nvSpPr>
          <p:spPr bwMode="auto">
            <a:xfrm>
              <a:off x="789" y="193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75" name="Rectangle 33"/>
            <p:cNvSpPr>
              <a:spLocks noChangeArrowheads="1"/>
            </p:cNvSpPr>
            <p:nvPr/>
          </p:nvSpPr>
          <p:spPr bwMode="auto">
            <a:xfrm>
              <a:off x="978" y="193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76" name="Rectangle 34"/>
            <p:cNvSpPr>
              <a:spLocks noChangeArrowheads="1"/>
            </p:cNvSpPr>
            <p:nvPr/>
          </p:nvSpPr>
          <p:spPr bwMode="auto">
            <a:xfrm>
              <a:off x="1166" y="193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77" name="Rectangle 35"/>
            <p:cNvSpPr>
              <a:spLocks noChangeArrowheads="1"/>
            </p:cNvSpPr>
            <p:nvPr/>
          </p:nvSpPr>
          <p:spPr bwMode="auto">
            <a:xfrm>
              <a:off x="1354" y="193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78" name="Rectangle 36"/>
            <p:cNvSpPr>
              <a:spLocks noChangeArrowheads="1"/>
            </p:cNvSpPr>
            <p:nvPr/>
          </p:nvSpPr>
          <p:spPr bwMode="auto">
            <a:xfrm>
              <a:off x="1543" y="193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79" name="Rectangle 37"/>
            <p:cNvSpPr>
              <a:spLocks noChangeArrowheads="1"/>
            </p:cNvSpPr>
            <p:nvPr/>
          </p:nvSpPr>
          <p:spPr bwMode="auto">
            <a:xfrm>
              <a:off x="1724" y="193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80" name="Rectangle 38"/>
            <p:cNvSpPr>
              <a:spLocks noChangeArrowheads="1"/>
            </p:cNvSpPr>
            <p:nvPr/>
          </p:nvSpPr>
          <p:spPr bwMode="auto">
            <a:xfrm>
              <a:off x="1913" y="193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81" name="Rectangle 39"/>
            <p:cNvSpPr>
              <a:spLocks noChangeArrowheads="1"/>
            </p:cNvSpPr>
            <p:nvPr/>
          </p:nvSpPr>
          <p:spPr bwMode="auto">
            <a:xfrm>
              <a:off x="789" y="2122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82" name="Rectangle 40"/>
            <p:cNvSpPr>
              <a:spLocks noChangeArrowheads="1"/>
            </p:cNvSpPr>
            <p:nvPr/>
          </p:nvSpPr>
          <p:spPr bwMode="auto">
            <a:xfrm>
              <a:off x="978" y="212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83" name="Rectangle 41"/>
            <p:cNvSpPr>
              <a:spLocks noChangeArrowheads="1"/>
            </p:cNvSpPr>
            <p:nvPr/>
          </p:nvSpPr>
          <p:spPr bwMode="auto">
            <a:xfrm>
              <a:off x="1166" y="212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84" name="Rectangle 42"/>
            <p:cNvSpPr>
              <a:spLocks noChangeArrowheads="1"/>
            </p:cNvSpPr>
            <p:nvPr/>
          </p:nvSpPr>
          <p:spPr bwMode="auto">
            <a:xfrm>
              <a:off x="1354" y="2122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85" name="Rectangle 43"/>
            <p:cNvSpPr>
              <a:spLocks noChangeArrowheads="1"/>
            </p:cNvSpPr>
            <p:nvPr/>
          </p:nvSpPr>
          <p:spPr bwMode="auto">
            <a:xfrm>
              <a:off x="1543" y="212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86" name="Rectangle 44"/>
            <p:cNvSpPr>
              <a:spLocks noChangeArrowheads="1"/>
            </p:cNvSpPr>
            <p:nvPr/>
          </p:nvSpPr>
          <p:spPr bwMode="auto">
            <a:xfrm>
              <a:off x="1724" y="2122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87" name="Rectangle 45"/>
            <p:cNvSpPr>
              <a:spLocks noChangeArrowheads="1"/>
            </p:cNvSpPr>
            <p:nvPr/>
          </p:nvSpPr>
          <p:spPr bwMode="auto">
            <a:xfrm>
              <a:off x="1913" y="212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88" name="Rectangle 46"/>
            <p:cNvSpPr>
              <a:spLocks noChangeArrowheads="1"/>
            </p:cNvSpPr>
            <p:nvPr/>
          </p:nvSpPr>
          <p:spPr bwMode="auto">
            <a:xfrm>
              <a:off x="789" y="2311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89" name="Rectangle 47"/>
            <p:cNvSpPr>
              <a:spLocks noChangeArrowheads="1"/>
            </p:cNvSpPr>
            <p:nvPr/>
          </p:nvSpPr>
          <p:spPr bwMode="auto">
            <a:xfrm>
              <a:off x="978" y="231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90" name="Rectangle 48"/>
            <p:cNvSpPr>
              <a:spLocks noChangeArrowheads="1"/>
            </p:cNvSpPr>
            <p:nvPr/>
          </p:nvSpPr>
          <p:spPr bwMode="auto">
            <a:xfrm>
              <a:off x="1166" y="231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91" name="Rectangle 49"/>
            <p:cNvSpPr>
              <a:spLocks noChangeArrowheads="1"/>
            </p:cNvSpPr>
            <p:nvPr/>
          </p:nvSpPr>
          <p:spPr bwMode="auto">
            <a:xfrm>
              <a:off x="1354" y="2311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92" name="Rectangle 50"/>
            <p:cNvSpPr>
              <a:spLocks noChangeArrowheads="1"/>
            </p:cNvSpPr>
            <p:nvPr/>
          </p:nvSpPr>
          <p:spPr bwMode="auto">
            <a:xfrm>
              <a:off x="1543" y="231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93" name="Rectangle 51"/>
            <p:cNvSpPr>
              <a:spLocks noChangeArrowheads="1"/>
            </p:cNvSpPr>
            <p:nvPr/>
          </p:nvSpPr>
          <p:spPr bwMode="auto">
            <a:xfrm>
              <a:off x="1724" y="2311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94" name="Rectangle 52"/>
            <p:cNvSpPr>
              <a:spLocks noChangeArrowheads="1"/>
            </p:cNvSpPr>
            <p:nvPr/>
          </p:nvSpPr>
          <p:spPr bwMode="auto">
            <a:xfrm>
              <a:off x="1913" y="231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95" name="Line 53"/>
            <p:cNvSpPr>
              <a:spLocks noChangeShapeType="1"/>
            </p:cNvSpPr>
            <p:nvPr/>
          </p:nvSpPr>
          <p:spPr bwMode="auto">
            <a:xfrm>
              <a:off x="789" y="1198"/>
              <a:ext cx="146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96" name="Line 54"/>
            <p:cNvSpPr>
              <a:spLocks noChangeShapeType="1"/>
            </p:cNvSpPr>
            <p:nvPr/>
          </p:nvSpPr>
          <p:spPr bwMode="auto">
            <a:xfrm rot="5400000">
              <a:off x="42" y="1945"/>
              <a:ext cx="149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97" name="Text Box 55"/>
            <p:cNvSpPr txBox="1">
              <a:spLocks noChangeArrowheads="1"/>
            </p:cNvSpPr>
            <p:nvPr/>
          </p:nvSpPr>
          <p:spPr bwMode="auto">
            <a:xfrm>
              <a:off x="728" y="911"/>
              <a:ext cx="103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Original Image</a:t>
              </a:r>
              <a:endParaRPr lang="en-US" altLang="en-US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98" name="Text Box 56"/>
            <p:cNvSpPr txBox="1">
              <a:spLocks noChangeArrowheads="1"/>
            </p:cNvSpPr>
            <p:nvPr/>
          </p:nvSpPr>
          <p:spPr bwMode="auto">
            <a:xfrm>
              <a:off x="2181" y="96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  <a:endParaRPr lang="en-US" altLang="en-US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99" name="Text Box 57"/>
            <p:cNvSpPr txBox="1">
              <a:spLocks noChangeArrowheads="1"/>
            </p:cNvSpPr>
            <p:nvPr/>
          </p:nvSpPr>
          <p:spPr bwMode="auto">
            <a:xfrm>
              <a:off x="580" y="2498"/>
              <a:ext cx="1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  <a:endParaRPr lang="en-US" altLang="en-US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700" name="Text Box 58"/>
            <p:cNvSpPr txBox="1">
              <a:spLocks noChangeArrowheads="1"/>
            </p:cNvSpPr>
            <p:nvPr/>
          </p:nvSpPr>
          <p:spPr bwMode="auto">
            <a:xfrm>
              <a:off x="1279" y="2500"/>
              <a:ext cx="91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Image f (x, y)</a:t>
              </a:r>
              <a:endParaRPr lang="en-US" altLang="en-US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7588" name="Group 59"/>
          <p:cNvGrpSpPr>
            <a:grpSpLocks/>
          </p:cNvGrpSpPr>
          <p:nvPr/>
        </p:nvGrpSpPr>
        <p:grpSpPr bwMode="auto">
          <a:xfrm>
            <a:off x="5303838" y="1417638"/>
            <a:ext cx="2840037" cy="2916237"/>
            <a:chOff x="3341" y="893"/>
            <a:chExt cx="1789" cy="1837"/>
          </a:xfrm>
        </p:grpSpPr>
        <p:sp>
          <p:nvSpPr>
            <p:cNvPr id="67591" name="Rectangle 60"/>
            <p:cNvSpPr>
              <a:spLocks noChangeArrowheads="1"/>
            </p:cNvSpPr>
            <p:nvPr/>
          </p:nvSpPr>
          <p:spPr bwMode="auto">
            <a:xfrm>
              <a:off x="3550" y="119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592" name="Rectangle 61"/>
            <p:cNvSpPr>
              <a:spLocks noChangeArrowheads="1"/>
            </p:cNvSpPr>
            <p:nvPr/>
          </p:nvSpPr>
          <p:spPr bwMode="auto">
            <a:xfrm>
              <a:off x="3739" y="119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593" name="Rectangle 62"/>
            <p:cNvSpPr>
              <a:spLocks noChangeArrowheads="1"/>
            </p:cNvSpPr>
            <p:nvPr/>
          </p:nvSpPr>
          <p:spPr bwMode="auto">
            <a:xfrm>
              <a:off x="3927" y="119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594" name="Rectangle 63"/>
            <p:cNvSpPr>
              <a:spLocks noChangeArrowheads="1"/>
            </p:cNvSpPr>
            <p:nvPr/>
          </p:nvSpPr>
          <p:spPr bwMode="auto">
            <a:xfrm>
              <a:off x="4115" y="119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595" name="Rectangle 64"/>
            <p:cNvSpPr>
              <a:spLocks noChangeArrowheads="1"/>
            </p:cNvSpPr>
            <p:nvPr/>
          </p:nvSpPr>
          <p:spPr bwMode="auto">
            <a:xfrm>
              <a:off x="4304" y="119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596" name="Rectangle 65"/>
            <p:cNvSpPr>
              <a:spLocks noChangeArrowheads="1"/>
            </p:cNvSpPr>
            <p:nvPr/>
          </p:nvSpPr>
          <p:spPr bwMode="auto">
            <a:xfrm>
              <a:off x="4485" y="119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597" name="Rectangle 66"/>
            <p:cNvSpPr>
              <a:spLocks noChangeArrowheads="1"/>
            </p:cNvSpPr>
            <p:nvPr/>
          </p:nvSpPr>
          <p:spPr bwMode="auto">
            <a:xfrm>
              <a:off x="4674" y="119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598" name="Rectangle 67"/>
            <p:cNvSpPr>
              <a:spLocks noChangeArrowheads="1"/>
            </p:cNvSpPr>
            <p:nvPr/>
          </p:nvSpPr>
          <p:spPr bwMode="auto">
            <a:xfrm>
              <a:off x="3550" y="1382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599" name="Rectangle 68"/>
            <p:cNvSpPr>
              <a:spLocks noChangeArrowheads="1"/>
            </p:cNvSpPr>
            <p:nvPr/>
          </p:nvSpPr>
          <p:spPr bwMode="auto">
            <a:xfrm>
              <a:off x="3739" y="138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00" name="Rectangle 69"/>
            <p:cNvSpPr>
              <a:spLocks noChangeArrowheads="1"/>
            </p:cNvSpPr>
            <p:nvPr/>
          </p:nvSpPr>
          <p:spPr bwMode="auto">
            <a:xfrm>
              <a:off x="3927" y="138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01" name="Rectangle 70"/>
            <p:cNvSpPr>
              <a:spLocks noChangeArrowheads="1"/>
            </p:cNvSpPr>
            <p:nvPr/>
          </p:nvSpPr>
          <p:spPr bwMode="auto">
            <a:xfrm>
              <a:off x="4115" y="1382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02" name="Rectangle 71"/>
            <p:cNvSpPr>
              <a:spLocks noChangeArrowheads="1"/>
            </p:cNvSpPr>
            <p:nvPr/>
          </p:nvSpPr>
          <p:spPr bwMode="auto">
            <a:xfrm>
              <a:off x="4304" y="138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03" name="Rectangle 72"/>
            <p:cNvSpPr>
              <a:spLocks noChangeArrowheads="1"/>
            </p:cNvSpPr>
            <p:nvPr/>
          </p:nvSpPr>
          <p:spPr bwMode="auto">
            <a:xfrm>
              <a:off x="4485" y="1382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04" name="Rectangle 73"/>
            <p:cNvSpPr>
              <a:spLocks noChangeArrowheads="1"/>
            </p:cNvSpPr>
            <p:nvPr/>
          </p:nvSpPr>
          <p:spPr bwMode="auto">
            <a:xfrm>
              <a:off x="4674" y="138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05" name="Rectangle 74"/>
            <p:cNvSpPr>
              <a:spLocks noChangeArrowheads="1"/>
            </p:cNvSpPr>
            <p:nvPr/>
          </p:nvSpPr>
          <p:spPr bwMode="auto">
            <a:xfrm>
              <a:off x="3550" y="1571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06" name="Rectangle 75"/>
            <p:cNvSpPr>
              <a:spLocks noChangeArrowheads="1"/>
            </p:cNvSpPr>
            <p:nvPr/>
          </p:nvSpPr>
          <p:spPr bwMode="auto">
            <a:xfrm>
              <a:off x="3739" y="157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07" name="Rectangle 76"/>
            <p:cNvSpPr>
              <a:spLocks noChangeArrowheads="1"/>
            </p:cNvSpPr>
            <p:nvPr/>
          </p:nvSpPr>
          <p:spPr bwMode="auto">
            <a:xfrm>
              <a:off x="3927" y="157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08" name="Rectangle 77"/>
            <p:cNvSpPr>
              <a:spLocks noChangeArrowheads="1"/>
            </p:cNvSpPr>
            <p:nvPr/>
          </p:nvSpPr>
          <p:spPr bwMode="auto">
            <a:xfrm>
              <a:off x="4115" y="1571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09" name="Rectangle 78"/>
            <p:cNvSpPr>
              <a:spLocks noChangeArrowheads="1"/>
            </p:cNvSpPr>
            <p:nvPr/>
          </p:nvSpPr>
          <p:spPr bwMode="auto">
            <a:xfrm>
              <a:off x="4304" y="157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10" name="Rectangle 79"/>
            <p:cNvSpPr>
              <a:spLocks noChangeArrowheads="1"/>
            </p:cNvSpPr>
            <p:nvPr/>
          </p:nvSpPr>
          <p:spPr bwMode="auto">
            <a:xfrm>
              <a:off x="4485" y="1571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11" name="Rectangle 80"/>
            <p:cNvSpPr>
              <a:spLocks noChangeArrowheads="1"/>
            </p:cNvSpPr>
            <p:nvPr/>
          </p:nvSpPr>
          <p:spPr bwMode="auto">
            <a:xfrm>
              <a:off x="4674" y="157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12" name="Rectangle 81"/>
            <p:cNvSpPr>
              <a:spLocks noChangeArrowheads="1"/>
            </p:cNvSpPr>
            <p:nvPr/>
          </p:nvSpPr>
          <p:spPr bwMode="auto">
            <a:xfrm>
              <a:off x="3550" y="175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13" name="Rectangle 82"/>
            <p:cNvSpPr>
              <a:spLocks noChangeArrowheads="1"/>
            </p:cNvSpPr>
            <p:nvPr/>
          </p:nvSpPr>
          <p:spPr bwMode="auto">
            <a:xfrm>
              <a:off x="3739" y="175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14" name="Rectangle 83"/>
            <p:cNvSpPr>
              <a:spLocks noChangeArrowheads="1"/>
            </p:cNvSpPr>
            <p:nvPr/>
          </p:nvSpPr>
          <p:spPr bwMode="auto">
            <a:xfrm>
              <a:off x="3927" y="175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15" name="Rectangle 84"/>
            <p:cNvSpPr>
              <a:spLocks noChangeArrowheads="1"/>
            </p:cNvSpPr>
            <p:nvPr/>
          </p:nvSpPr>
          <p:spPr bwMode="auto">
            <a:xfrm>
              <a:off x="4115" y="175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16" name="Rectangle 85"/>
            <p:cNvSpPr>
              <a:spLocks noChangeArrowheads="1"/>
            </p:cNvSpPr>
            <p:nvPr/>
          </p:nvSpPr>
          <p:spPr bwMode="auto">
            <a:xfrm>
              <a:off x="4304" y="175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17" name="Rectangle 86"/>
            <p:cNvSpPr>
              <a:spLocks noChangeArrowheads="1"/>
            </p:cNvSpPr>
            <p:nvPr/>
          </p:nvSpPr>
          <p:spPr bwMode="auto">
            <a:xfrm>
              <a:off x="4485" y="175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18" name="Rectangle 87"/>
            <p:cNvSpPr>
              <a:spLocks noChangeArrowheads="1"/>
            </p:cNvSpPr>
            <p:nvPr/>
          </p:nvSpPr>
          <p:spPr bwMode="auto">
            <a:xfrm>
              <a:off x="4674" y="175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19" name="Rectangle 88"/>
            <p:cNvSpPr>
              <a:spLocks noChangeArrowheads="1"/>
            </p:cNvSpPr>
            <p:nvPr/>
          </p:nvSpPr>
          <p:spPr bwMode="auto">
            <a:xfrm>
              <a:off x="3550" y="1936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20" name="Rectangle 89"/>
            <p:cNvSpPr>
              <a:spLocks noChangeArrowheads="1"/>
            </p:cNvSpPr>
            <p:nvPr/>
          </p:nvSpPr>
          <p:spPr bwMode="auto">
            <a:xfrm>
              <a:off x="3739" y="1936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21" name="Rectangle 90"/>
            <p:cNvSpPr>
              <a:spLocks noChangeArrowheads="1"/>
            </p:cNvSpPr>
            <p:nvPr/>
          </p:nvSpPr>
          <p:spPr bwMode="auto">
            <a:xfrm>
              <a:off x="3927" y="1936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22" name="Rectangle 91"/>
            <p:cNvSpPr>
              <a:spLocks noChangeArrowheads="1"/>
            </p:cNvSpPr>
            <p:nvPr/>
          </p:nvSpPr>
          <p:spPr bwMode="auto">
            <a:xfrm>
              <a:off x="4115" y="1936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23" name="Rectangle 92"/>
            <p:cNvSpPr>
              <a:spLocks noChangeArrowheads="1"/>
            </p:cNvSpPr>
            <p:nvPr/>
          </p:nvSpPr>
          <p:spPr bwMode="auto">
            <a:xfrm>
              <a:off x="4304" y="1936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24" name="Rectangle 93"/>
            <p:cNvSpPr>
              <a:spLocks noChangeArrowheads="1"/>
            </p:cNvSpPr>
            <p:nvPr/>
          </p:nvSpPr>
          <p:spPr bwMode="auto">
            <a:xfrm>
              <a:off x="4485" y="1936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25" name="Rectangle 94"/>
            <p:cNvSpPr>
              <a:spLocks noChangeArrowheads="1"/>
            </p:cNvSpPr>
            <p:nvPr/>
          </p:nvSpPr>
          <p:spPr bwMode="auto">
            <a:xfrm>
              <a:off x="4674" y="1936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26" name="Rectangle 95"/>
            <p:cNvSpPr>
              <a:spLocks noChangeArrowheads="1"/>
            </p:cNvSpPr>
            <p:nvPr/>
          </p:nvSpPr>
          <p:spPr bwMode="auto">
            <a:xfrm>
              <a:off x="3550" y="2122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27" name="Rectangle 96"/>
            <p:cNvSpPr>
              <a:spLocks noChangeArrowheads="1"/>
            </p:cNvSpPr>
            <p:nvPr/>
          </p:nvSpPr>
          <p:spPr bwMode="auto">
            <a:xfrm>
              <a:off x="3739" y="212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28" name="Rectangle 97"/>
            <p:cNvSpPr>
              <a:spLocks noChangeArrowheads="1"/>
            </p:cNvSpPr>
            <p:nvPr/>
          </p:nvSpPr>
          <p:spPr bwMode="auto">
            <a:xfrm>
              <a:off x="3927" y="212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29" name="Rectangle 98"/>
            <p:cNvSpPr>
              <a:spLocks noChangeArrowheads="1"/>
            </p:cNvSpPr>
            <p:nvPr/>
          </p:nvSpPr>
          <p:spPr bwMode="auto">
            <a:xfrm>
              <a:off x="4115" y="2122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30" name="Rectangle 99"/>
            <p:cNvSpPr>
              <a:spLocks noChangeArrowheads="1"/>
            </p:cNvSpPr>
            <p:nvPr/>
          </p:nvSpPr>
          <p:spPr bwMode="auto">
            <a:xfrm>
              <a:off x="4304" y="212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31" name="Rectangle 100"/>
            <p:cNvSpPr>
              <a:spLocks noChangeArrowheads="1"/>
            </p:cNvSpPr>
            <p:nvPr/>
          </p:nvSpPr>
          <p:spPr bwMode="auto">
            <a:xfrm>
              <a:off x="4485" y="2122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32" name="Rectangle 101"/>
            <p:cNvSpPr>
              <a:spLocks noChangeArrowheads="1"/>
            </p:cNvSpPr>
            <p:nvPr/>
          </p:nvSpPr>
          <p:spPr bwMode="auto">
            <a:xfrm>
              <a:off x="4674" y="212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33" name="Rectangle 102"/>
            <p:cNvSpPr>
              <a:spLocks noChangeArrowheads="1"/>
            </p:cNvSpPr>
            <p:nvPr/>
          </p:nvSpPr>
          <p:spPr bwMode="auto">
            <a:xfrm>
              <a:off x="3550" y="2310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34" name="Rectangle 103"/>
            <p:cNvSpPr>
              <a:spLocks noChangeArrowheads="1"/>
            </p:cNvSpPr>
            <p:nvPr/>
          </p:nvSpPr>
          <p:spPr bwMode="auto">
            <a:xfrm>
              <a:off x="3739" y="2310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35" name="Rectangle 104"/>
            <p:cNvSpPr>
              <a:spLocks noChangeArrowheads="1"/>
            </p:cNvSpPr>
            <p:nvPr/>
          </p:nvSpPr>
          <p:spPr bwMode="auto">
            <a:xfrm>
              <a:off x="3927" y="2310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36" name="Rectangle 105"/>
            <p:cNvSpPr>
              <a:spLocks noChangeArrowheads="1"/>
            </p:cNvSpPr>
            <p:nvPr/>
          </p:nvSpPr>
          <p:spPr bwMode="auto">
            <a:xfrm>
              <a:off x="4115" y="2310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37" name="Rectangle 106"/>
            <p:cNvSpPr>
              <a:spLocks noChangeArrowheads="1"/>
            </p:cNvSpPr>
            <p:nvPr/>
          </p:nvSpPr>
          <p:spPr bwMode="auto">
            <a:xfrm>
              <a:off x="4304" y="2310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38" name="Rectangle 107"/>
            <p:cNvSpPr>
              <a:spLocks noChangeArrowheads="1"/>
            </p:cNvSpPr>
            <p:nvPr/>
          </p:nvSpPr>
          <p:spPr bwMode="auto">
            <a:xfrm>
              <a:off x="4485" y="2310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39" name="Rectangle 108"/>
            <p:cNvSpPr>
              <a:spLocks noChangeArrowheads="1"/>
            </p:cNvSpPr>
            <p:nvPr/>
          </p:nvSpPr>
          <p:spPr bwMode="auto">
            <a:xfrm>
              <a:off x="4674" y="2310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40" name="Line 109"/>
            <p:cNvSpPr>
              <a:spLocks noChangeShapeType="1"/>
            </p:cNvSpPr>
            <p:nvPr/>
          </p:nvSpPr>
          <p:spPr bwMode="auto">
            <a:xfrm>
              <a:off x="3550" y="1197"/>
              <a:ext cx="146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41" name="Line 110"/>
            <p:cNvSpPr>
              <a:spLocks noChangeShapeType="1"/>
            </p:cNvSpPr>
            <p:nvPr/>
          </p:nvSpPr>
          <p:spPr bwMode="auto">
            <a:xfrm rot="5400000">
              <a:off x="2803" y="1944"/>
              <a:ext cx="1494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42" name="Text Box 111"/>
            <p:cNvSpPr txBox="1">
              <a:spLocks noChangeArrowheads="1"/>
            </p:cNvSpPr>
            <p:nvPr/>
          </p:nvSpPr>
          <p:spPr bwMode="auto">
            <a:xfrm>
              <a:off x="3469" y="893"/>
              <a:ext cx="113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Enhanced Image</a:t>
              </a:r>
              <a:endParaRPr lang="en-US" altLang="en-US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43" name="Text Box 112"/>
            <p:cNvSpPr txBox="1">
              <a:spLocks noChangeArrowheads="1"/>
            </p:cNvSpPr>
            <p:nvPr/>
          </p:nvSpPr>
          <p:spPr bwMode="auto">
            <a:xfrm>
              <a:off x="4942" y="95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  <a:endParaRPr lang="en-US" altLang="en-US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44" name="Text Box 113"/>
            <p:cNvSpPr txBox="1">
              <a:spLocks noChangeArrowheads="1"/>
            </p:cNvSpPr>
            <p:nvPr/>
          </p:nvSpPr>
          <p:spPr bwMode="auto">
            <a:xfrm>
              <a:off x="3341" y="2497"/>
              <a:ext cx="179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  <a:endParaRPr lang="en-US" altLang="en-US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45" name="Text Box 114"/>
            <p:cNvSpPr txBox="1">
              <a:spLocks noChangeArrowheads="1"/>
            </p:cNvSpPr>
            <p:nvPr/>
          </p:nvSpPr>
          <p:spPr bwMode="auto">
            <a:xfrm>
              <a:off x="4105" y="2498"/>
              <a:ext cx="91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Image f (x, y)</a:t>
              </a:r>
              <a:endParaRPr lang="en-US" altLang="en-US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7589" name="Text Box 115"/>
          <p:cNvSpPr txBox="1">
            <a:spLocks noChangeArrowheads="1"/>
          </p:cNvSpPr>
          <p:nvPr/>
        </p:nvSpPr>
        <p:spPr bwMode="auto">
          <a:xfrm>
            <a:off x="3049588" y="4613275"/>
            <a:ext cx="3009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3600" i="1">
                <a:latin typeface="Times New Roman" panose="02020603050405020304" pitchFamily="18" charset="0"/>
                <a:cs typeface="Times New Roman" panose="02020603050405020304" pitchFamily="18" charset="0"/>
              </a:rPr>
              <a:t>s = log(1 + r)</a:t>
            </a:r>
            <a:endParaRPr lang="en-GB" altLang="en-US" sz="3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590" name="Rectangle 116"/>
          <p:cNvSpPr>
            <a:spLocks noChangeArrowheads="1"/>
          </p:cNvSpPr>
          <p:nvPr/>
        </p:nvSpPr>
        <p:spPr bwMode="auto">
          <a:xfrm>
            <a:off x="457200" y="5529263"/>
            <a:ext cx="8229600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IE" altLang="en-US">
                <a:latin typeface="Arial" panose="020B0604020202020204" pitchFamily="34" charset="0"/>
              </a:rPr>
              <a:t>We usually set </a:t>
            </a:r>
            <a:r>
              <a:rPr lang="en-IE" altLang="en-US" sz="36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E" altLang="en-US">
                <a:latin typeface="Arial" panose="020B0604020202020204" pitchFamily="34" charset="0"/>
                <a:cs typeface="Times New Roman" panose="02020603050405020304" pitchFamily="18" charset="0"/>
              </a:rPr>
              <a:t> to 1</a:t>
            </a:r>
          </a:p>
          <a:p>
            <a:pPr eaLnBrk="1" hangingPunct="1">
              <a:buFontTx/>
              <a:buNone/>
            </a:pPr>
            <a:r>
              <a:rPr lang="en-IE" altLang="en-US">
                <a:latin typeface="Arial" panose="020B0604020202020204" pitchFamily="34" charset="0"/>
                <a:cs typeface="Times New Roman" panose="02020603050405020304" pitchFamily="18" charset="0"/>
              </a:rPr>
              <a:t>Grey levels must be in the range [0.0, 1.0]</a:t>
            </a:r>
            <a:endParaRPr lang="en-GB" altLang="en-US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3E9F15-6C0A-452B-82EA-B214882F11BC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Basic Grey Level Transformations</a:t>
            </a:r>
            <a:endParaRPr lang="en-US" alt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defRPr/>
            </a:pPr>
            <a:r>
              <a:rPr lang="en-IE" altLang="en-US" smtClean="0"/>
              <a:t>There are many different kinds of grey level transformations</a:t>
            </a:r>
          </a:p>
          <a:p>
            <a:pPr marL="0" indent="0" eaLnBrk="1" fontAlgn="auto" hangingPunct="1">
              <a:spcAft>
                <a:spcPts val="0"/>
              </a:spcAft>
              <a:defRPr/>
            </a:pPr>
            <a:r>
              <a:rPr lang="en-IE" altLang="en-US" smtClean="0"/>
              <a:t>Three of the most </a:t>
            </a:r>
            <a:br>
              <a:rPr lang="en-IE" altLang="en-US" smtClean="0"/>
            </a:br>
            <a:r>
              <a:rPr lang="en-IE" altLang="en-US" smtClean="0"/>
              <a:t>common are shown </a:t>
            </a:r>
            <a:br>
              <a:rPr lang="en-IE" altLang="en-US" smtClean="0"/>
            </a:br>
            <a:r>
              <a:rPr lang="en-IE" altLang="en-US" smtClean="0"/>
              <a:t>here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IE" altLang="en-US" smtClean="0">
                <a:ea typeface="ＭＳ Ｐゴシック" pitchFamily="-110" charset="-128"/>
              </a:rPr>
              <a:t>Linear 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IE" altLang="en-US" smtClean="0">
                <a:ea typeface="ＭＳ Ｐゴシック" pitchFamily="-110" charset="-128"/>
              </a:rPr>
              <a:t>Negative/Identity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IE" altLang="en-US" smtClean="0">
                <a:ea typeface="ＭＳ Ｐゴシック" pitchFamily="-110" charset="-128"/>
              </a:rPr>
              <a:t>Logarithmic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IE" altLang="en-US" smtClean="0">
                <a:ea typeface="ＭＳ Ｐゴシック" pitchFamily="-110" charset="-128"/>
              </a:rPr>
              <a:t>Log/Inverse log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IE" altLang="en-US" smtClean="0">
                <a:ea typeface="ＭＳ Ｐゴシック" pitchFamily="-110" charset="-128"/>
              </a:rPr>
              <a:t>Power law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IE" altLang="en-US" smtClean="0">
                <a:ea typeface="ＭＳ Ｐゴシック" pitchFamily="-110" charset="-128"/>
              </a:rPr>
              <a:t>n</a:t>
            </a:r>
            <a:r>
              <a:rPr lang="en-IE" altLang="en-US" baseline="30000" smtClean="0">
                <a:ea typeface="ＭＳ Ｐゴシック" pitchFamily="-110" charset="-128"/>
              </a:rPr>
              <a:t>th</a:t>
            </a:r>
            <a:r>
              <a:rPr lang="en-IE" altLang="en-US" smtClean="0">
                <a:ea typeface="ＭＳ Ｐゴシック" pitchFamily="-110" charset="-128"/>
              </a:rPr>
              <a:t> power/n</a:t>
            </a:r>
            <a:r>
              <a:rPr lang="en-IE" altLang="en-US" baseline="30000" smtClean="0">
                <a:ea typeface="ＭＳ Ｐゴシック" pitchFamily="-110" charset="-128"/>
              </a:rPr>
              <a:t>th</a:t>
            </a:r>
            <a:r>
              <a:rPr lang="en-IE" altLang="en-US" smtClean="0">
                <a:ea typeface="ＭＳ Ｐゴシック" pitchFamily="-110" charset="-128"/>
              </a:rPr>
              <a:t> root</a:t>
            </a:r>
            <a:endParaRPr lang="en-US" altLang="en-US" smtClean="0">
              <a:ea typeface="ＭＳ Ｐゴシック" pitchFamily="-110" charset="-128"/>
            </a:endParaRPr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3">
            <a:lum bright="-30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4"/>
          <a:stretch>
            <a:fillRect/>
          </a:stretch>
        </p:blipFill>
        <p:spPr bwMode="auto">
          <a:xfrm>
            <a:off x="4249738" y="2147888"/>
            <a:ext cx="4587875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42DE8-B0F4-4C62-87D5-63E8E2B69717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Power Law Transformations</a:t>
            </a:r>
            <a:endParaRPr lang="en-US" altLang="en-US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3500"/>
            <a:ext cx="8491538" cy="5524500"/>
          </a:xfrm>
        </p:spPr>
        <p:txBody>
          <a:bodyPr/>
          <a:lstStyle/>
          <a:p>
            <a:pPr marL="0" indent="0" eaLnBrk="1" hangingPunct="1"/>
            <a:r>
              <a:rPr lang="en-IE" altLang="en-US" smtClean="0"/>
              <a:t>Power law transformations have the following form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IE" altLang="en-US" i="1" smtClean="0">
                <a:latin typeface="Times New Roman" panose="02020603050405020304" pitchFamily="18" charset="0"/>
              </a:rPr>
              <a:t>	</a:t>
            </a:r>
            <a:r>
              <a:rPr lang="en-IE" altLang="en-US" sz="4800" i="1" smtClean="0">
                <a:solidFill>
                  <a:srgbClr val="00B050"/>
                </a:solidFill>
                <a:latin typeface="Times New Roman" panose="02020603050405020304" pitchFamily="18" charset="0"/>
              </a:rPr>
              <a:t>s = c * r </a:t>
            </a:r>
            <a:r>
              <a:rPr lang="el-GR" altLang="en-US" sz="4800" i="1" baseline="3000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endParaRPr lang="en-IE" altLang="en-US" sz="4800" i="1" baseline="3000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/>
            <a:r>
              <a:rPr lang="en-IE" altLang="en-US" sz="2800" smtClean="0">
                <a:cs typeface="Times New Roman" panose="02020603050405020304" pitchFamily="18" charset="0"/>
              </a:rPr>
              <a:t>Map a narrow range </a:t>
            </a:r>
            <a:br>
              <a:rPr lang="en-IE" altLang="en-US" sz="2800" smtClean="0">
                <a:cs typeface="Times New Roman" panose="02020603050405020304" pitchFamily="18" charset="0"/>
              </a:rPr>
            </a:br>
            <a:r>
              <a:rPr lang="en-IE" altLang="en-US" sz="2800" smtClean="0">
                <a:cs typeface="Times New Roman" panose="02020603050405020304" pitchFamily="18" charset="0"/>
              </a:rPr>
              <a:t>of dark input values </a:t>
            </a:r>
            <a:br>
              <a:rPr lang="en-IE" altLang="en-US" sz="2800" smtClean="0">
                <a:cs typeface="Times New Roman" panose="02020603050405020304" pitchFamily="18" charset="0"/>
              </a:rPr>
            </a:br>
            <a:r>
              <a:rPr lang="en-IE" altLang="en-US" sz="2800" smtClean="0">
                <a:cs typeface="Times New Roman" panose="02020603050405020304" pitchFamily="18" charset="0"/>
              </a:rPr>
              <a:t>into a wider range of </a:t>
            </a:r>
            <a:br>
              <a:rPr lang="en-IE" altLang="en-US" sz="2800" smtClean="0">
                <a:cs typeface="Times New Roman" panose="02020603050405020304" pitchFamily="18" charset="0"/>
              </a:rPr>
            </a:br>
            <a:r>
              <a:rPr lang="en-IE" altLang="en-US" sz="2800" smtClean="0">
                <a:cs typeface="Times New Roman" panose="02020603050405020304" pitchFamily="18" charset="0"/>
              </a:rPr>
              <a:t>output values or vice </a:t>
            </a:r>
            <a:br>
              <a:rPr lang="en-IE" altLang="en-US" sz="2800" smtClean="0">
                <a:cs typeface="Times New Roman" panose="02020603050405020304" pitchFamily="18" charset="0"/>
              </a:rPr>
            </a:br>
            <a:r>
              <a:rPr lang="en-IE" altLang="en-US" sz="2800" smtClean="0">
                <a:cs typeface="Times New Roman" panose="02020603050405020304" pitchFamily="18" charset="0"/>
              </a:rPr>
              <a:t>versa</a:t>
            </a:r>
          </a:p>
          <a:p>
            <a:pPr marL="0" indent="0" eaLnBrk="1" hangingPunct="1"/>
            <a:r>
              <a:rPr lang="en-IE" altLang="en-US" sz="2800" smtClean="0">
                <a:cs typeface="Times New Roman" panose="02020603050405020304" pitchFamily="18" charset="0"/>
              </a:rPr>
              <a:t>Varying </a:t>
            </a:r>
            <a:r>
              <a:rPr lang="el-GR" altLang="en-US" sz="2800" smtClean="0">
                <a:cs typeface="Times New Roman" panose="02020603050405020304" pitchFamily="18" charset="0"/>
              </a:rPr>
              <a:t>γ</a:t>
            </a:r>
            <a:r>
              <a:rPr lang="en-IE" altLang="en-US" sz="2800" smtClean="0">
                <a:cs typeface="Times New Roman" panose="02020603050405020304" pitchFamily="18" charset="0"/>
              </a:rPr>
              <a:t> gives a whole </a:t>
            </a:r>
            <a:br>
              <a:rPr lang="en-IE" altLang="en-US" sz="2800" smtClean="0">
                <a:cs typeface="Times New Roman" panose="02020603050405020304" pitchFamily="18" charset="0"/>
              </a:rPr>
            </a:br>
            <a:r>
              <a:rPr lang="en-IE" altLang="en-US" sz="2800" smtClean="0">
                <a:cs typeface="Times New Roman" panose="02020603050405020304" pitchFamily="18" charset="0"/>
              </a:rPr>
              <a:t>family of curves</a:t>
            </a:r>
            <a:endParaRPr lang="el-GR" altLang="en-US" sz="2800" smtClean="0">
              <a:cs typeface="Times New Roman" panose="02020603050405020304" pitchFamily="18" charset="0"/>
            </a:endParaRPr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3">
            <a:lum bright="-36000" contras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46"/>
          <a:stretch>
            <a:fillRect/>
          </a:stretch>
        </p:blipFill>
        <p:spPr bwMode="auto">
          <a:xfrm>
            <a:off x="4719638" y="2195513"/>
            <a:ext cx="4230687" cy="412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08113" y="2582863"/>
            <a:ext cx="2511425" cy="71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42DE8-B0F4-4C62-87D5-63E8E2B69717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>
                <a:ea typeface="ＭＳ Ｐゴシック" panose="020B0600070205080204" pitchFamily="34" charset="-128"/>
              </a:rPr>
              <a:t>Spatial &amp; Frequency Domains</a:t>
            </a:r>
            <a:endParaRPr lang="en-US" alt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IE" altLang="en-US" smtClean="0">
                <a:ea typeface="ＭＳ Ｐゴシック" panose="020B0600070205080204" pitchFamily="34" charset="-128"/>
              </a:rPr>
              <a:t>There are two broad categories of image enhancement techniques</a:t>
            </a:r>
          </a:p>
          <a:p>
            <a:pPr lvl="1" eaLnBrk="1" hangingPunct="1"/>
            <a:r>
              <a:rPr lang="en-IE" altLang="en-US" smtClean="0">
                <a:ea typeface="ＭＳ Ｐゴシック" panose="020B0600070205080204" pitchFamily="34" charset="-128"/>
              </a:rPr>
              <a:t>Spatial domain techniques</a:t>
            </a:r>
          </a:p>
          <a:p>
            <a:pPr lvl="2" eaLnBrk="1" hangingPunct="1"/>
            <a:r>
              <a:rPr lang="en-IE" altLang="en-US" smtClean="0">
                <a:ea typeface="ＭＳ Ｐゴシック" panose="020B0600070205080204" pitchFamily="34" charset="-128"/>
              </a:rPr>
              <a:t>Direct manipulation of image pixels</a:t>
            </a:r>
          </a:p>
          <a:p>
            <a:pPr lvl="1" eaLnBrk="1" hangingPunct="1"/>
            <a:r>
              <a:rPr lang="en-IE" altLang="en-US" smtClean="0">
                <a:ea typeface="ＭＳ Ｐゴシック" panose="020B0600070205080204" pitchFamily="34" charset="-128"/>
              </a:rPr>
              <a:t>Frequency domain techniques</a:t>
            </a:r>
          </a:p>
          <a:p>
            <a:pPr lvl="2" eaLnBrk="1" hangingPunct="1"/>
            <a:r>
              <a:rPr lang="en-IE" altLang="en-US" smtClean="0">
                <a:ea typeface="ＭＳ Ｐゴシック" panose="020B0600070205080204" pitchFamily="34" charset="-128"/>
              </a:rPr>
              <a:t>Manipulation of Fourier transform or wavelet transform of an image</a:t>
            </a:r>
          </a:p>
          <a:p>
            <a:pPr marL="0" indent="0" eaLnBrk="1" hangingPunct="1">
              <a:buFontTx/>
              <a:buNone/>
            </a:pPr>
            <a:r>
              <a:rPr lang="en-IE" altLang="en-US" smtClean="0">
                <a:ea typeface="ＭＳ Ｐゴシック" panose="020B0600070205080204" pitchFamily="34" charset="-128"/>
              </a:rPr>
              <a:t>For the moment we will concentrate on techniques that operate in the spatial domain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42DE8-B0F4-4C62-87D5-63E8E2B69717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 altLang="en-US" smtClean="0"/>
              <a:t>Power Law Transformations (cont…)</a:t>
            </a:r>
            <a:endParaRPr lang="en-GB" altLang="en-US" smtClean="0"/>
          </a:p>
        </p:txBody>
      </p:sp>
      <p:sp>
        <p:nvSpPr>
          <p:cNvPr id="73731" name="Rectangle 123"/>
          <p:cNvSpPr>
            <a:spLocks noGrp="1" noChangeArrowheads="1"/>
          </p:cNvSpPr>
          <p:nvPr>
            <p:ph idx="1"/>
          </p:nvPr>
        </p:nvSpPr>
        <p:spPr>
          <a:xfrm>
            <a:off x="457200" y="5495925"/>
            <a:ext cx="8229600" cy="1362075"/>
          </a:xfrm>
        </p:spPr>
        <p:txBody>
          <a:bodyPr/>
          <a:lstStyle/>
          <a:p>
            <a:pPr marL="0" indent="0" eaLnBrk="1" hangingPunct="1"/>
            <a:r>
              <a:rPr lang="en-IE" altLang="en-US" smtClean="0"/>
              <a:t>We usually set </a:t>
            </a:r>
            <a:r>
              <a:rPr lang="en-IE" altLang="en-US" sz="3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E" altLang="en-US" smtClean="0"/>
              <a:t> to 1</a:t>
            </a:r>
          </a:p>
          <a:p>
            <a:pPr marL="0" indent="0" eaLnBrk="1" hangingPunct="1"/>
            <a:r>
              <a:rPr lang="en-IE" altLang="en-US" smtClean="0"/>
              <a:t>Grey levels must be in the range [0.0, 1.0]</a:t>
            </a:r>
            <a:endParaRPr lang="en-GB" altLang="en-US" smtClean="0"/>
          </a:p>
        </p:txBody>
      </p:sp>
      <p:grpSp>
        <p:nvGrpSpPr>
          <p:cNvPr id="73732" name="Group 3"/>
          <p:cNvGrpSpPr>
            <a:grpSpLocks/>
          </p:cNvGrpSpPr>
          <p:nvPr/>
        </p:nvGrpSpPr>
        <p:grpSpPr bwMode="auto">
          <a:xfrm>
            <a:off x="920750" y="1446213"/>
            <a:ext cx="2840038" cy="2890837"/>
            <a:chOff x="580" y="911"/>
            <a:chExt cx="1789" cy="1821"/>
          </a:xfrm>
        </p:grpSpPr>
        <p:sp>
          <p:nvSpPr>
            <p:cNvPr id="73790" name="Rectangle 4"/>
            <p:cNvSpPr>
              <a:spLocks noChangeArrowheads="1"/>
            </p:cNvSpPr>
            <p:nvPr/>
          </p:nvSpPr>
          <p:spPr bwMode="auto">
            <a:xfrm>
              <a:off x="789" y="1198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91" name="Rectangle 5"/>
            <p:cNvSpPr>
              <a:spLocks noChangeArrowheads="1"/>
            </p:cNvSpPr>
            <p:nvPr/>
          </p:nvSpPr>
          <p:spPr bwMode="auto">
            <a:xfrm>
              <a:off x="978" y="1198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92" name="Rectangle 6"/>
            <p:cNvSpPr>
              <a:spLocks noChangeArrowheads="1"/>
            </p:cNvSpPr>
            <p:nvPr/>
          </p:nvSpPr>
          <p:spPr bwMode="auto">
            <a:xfrm>
              <a:off x="1166" y="1198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93" name="Rectangle 7"/>
            <p:cNvSpPr>
              <a:spLocks noChangeArrowheads="1"/>
            </p:cNvSpPr>
            <p:nvPr/>
          </p:nvSpPr>
          <p:spPr bwMode="auto">
            <a:xfrm>
              <a:off x="1354" y="1198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94" name="Rectangle 8"/>
            <p:cNvSpPr>
              <a:spLocks noChangeArrowheads="1"/>
            </p:cNvSpPr>
            <p:nvPr/>
          </p:nvSpPr>
          <p:spPr bwMode="auto">
            <a:xfrm>
              <a:off x="1543" y="1198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95" name="Rectangle 9"/>
            <p:cNvSpPr>
              <a:spLocks noChangeArrowheads="1"/>
            </p:cNvSpPr>
            <p:nvPr/>
          </p:nvSpPr>
          <p:spPr bwMode="auto">
            <a:xfrm>
              <a:off x="1724" y="1198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96" name="Rectangle 10"/>
            <p:cNvSpPr>
              <a:spLocks noChangeArrowheads="1"/>
            </p:cNvSpPr>
            <p:nvPr/>
          </p:nvSpPr>
          <p:spPr bwMode="auto">
            <a:xfrm>
              <a:off x="1913" y="1198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97" name="Rectangle 11"/>
            <p:cNvSpPr>
              <a:spLocks noChangeArrowheads="1"/>
            </p:cNvSpPr>
            <p:nvPr/>
          </p:nvSpPr>
          <p:spPr bwMode="auto">
            <a:xfrm>
              <a:off x="789" y="1383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98" name="Rectangle 12"/>
            <p:cNvSpPr>
              <a:spLocks noChangeArrowheads="1"/>
            </p:cNvSpPr>
            <p:nvPr/>
          </p:nvSpPr>
          <p:spPr bwMode="auto">
            <a:xfrm>
              <a:off x="978" y="1383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99" name="Rectangle 13"/>
            <p:cNvSpPr>
              <a:spLocks noChangeArrowheads="1"/>
            </p:cNvSpPr>
            <p:nvPr/>
          </p:nvSpPr>
          <p:spPr bwMode="auto">
            <a:xfrm>
              <a:off x="1166" y="1383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800" name="Rectangle 14"/>
            <p:cNvSpPr>
              <a:spLocks noChangeArrowheads="1"/>
            </p:cNvSpPr>
            <p:nvPr/>
          </p:nvSpPr>
          <p:spPr bwMode="auto">
            <a:xfrm>
              <a:off x="1354" y="1383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801" name="Rectangle 15"/>
            <p:cNvSpPr>
              <a:spLocks noChangeArrowheads="1"/>
            </p:cNvSpPr>
            <p:nvPr/>
          </p:nvSpPr>
          <p:spPr bwMode="auto">
            <a:xfrm>
              <a:off x="1543" y="1383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802" name="Rectangle 16"/>
            <p:cNvSpPr>
              <a:spLocks noChangeArrowheads="1"/>
            </p:cNvSpPr>
            <p:nvPr/>
          </p:nvSpPr>
          <p:spPr bwMode="auto">
            <a:xfrm>
              <a:off x="1724" y="1383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803" name="Rectangle 17"/>
            <p:cNvSpPr>
              <a:spLocks noChangeArrowheads="1"/>
            </p:cNvSpPr>
            <p:nvPr/>
          </p:nvSpPr>
          <p:spPr bwMode="auto">
            <a:xfrm>
              <a:off x="1913" y="1383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804" name="Rectangle 18"/>
            <p:cNvSpPr>
              <a:spLocks noChangeArrowheads="1"/>
            </p:cNvSpPr>
            <p:nvPr/>
          </p:nvSpPr>
          <p:spPr bwMode="auto">
            <a:xfrm>
              <a:off x="789" y="1572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805" name="Rectangle 19"/>
            <p:cNvSpPr>
              <a:spLocks noChangeArrowheads="1"/>
            </p:cNvSpPr>
            <p:nvPr/>
          </p:nvSpPr>
          <p:spPr bwMode="auto">
            <a:xfrm>
              <a:off x="978" y="157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806" name="Rectangle 20"/>
            <p:cNvSpPr>
              <a:spLocks noChangeArrowheads="1"/>
            </p:cNvSpPr>
            <p:nvPr/>
          </p:nvSpPr>
          <p:spPr bwMode="auto">
            <a:xfrm>
              <a:off x="1166" y="157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807" name="Rectangle 21"/>
            <p:cNvSpPr>
              <a:spLocks noChangeArrowheads="1"/>
            </p:cNvSpPr>
            <p:nvPr/>
          </p:nvSpPr>
          <p:spPr bwMode="auto">
            <a:xfrm>
              <a:off x="1354" y="1572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808" name="Rectangle 22"/>
            <p:cNvSpPr>
              <a:spLocks noChangeArrowheads="1"/>
            </p:cNvSpPr>
            <p:nvPr/>
          </p:nvSpPr>
          <p:spPr bwMode="auto">
            <a:xfrm>
              <a:off x="1543" y="157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809" name="Rectangle 23"/>
            <p:cNvSpPr>
              <a:spLocks noChangeArrowheads="1"/>
            </p:cNvSpPr>
            <p:nvPr/>
          </p:nvSpPr>
          <p:spPr bwMode="auto">
            <a:xfrm>
              <a:off x="1724" y="1572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810" name="Rectangle 24"/>
            <p:cNvSpPr>
              <a:spLocks noChangeArrowheads="1"/>
            </p:cNvSpPr>
            <p:nvPr/>
          </p:nvSpPr>
          <p:spPr bwMode="auto">
            <a:xfrm>
              <a:off x="1913" y="157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811" name="Rectangle 25"/>
            <p:cNvSpPr>
              <a:spLocks noChangeArrowheads="1"/>
            </p:cNvSpPr>
            <p:nvPr/>
          </p:nvSpPr>
          <p:spPr bwMode="auto">
            <a:xfrm>
              <a:off x="789" y="1757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812" name="Rectangle 26"/>
            <p:cNvSpPr>
              <a:spLocks noChangeArrowheads="1"/>
            </p:cNvSpPr>
            <p:nvPr/>
          </p:nvSpPr>
          <p:spPr bwMode="auto">
            <a:xfrm>
              <a:off x="978" y="1757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813" name="Rectangle 27"/>
            <p:cNvSpPr>
              <a:spLocks noChangeArrowheads="1"/>
            </p:cNvSpPr>
            <p:nvPr/>
          </p:nvSpPr>
          <p:spPr bwMode="auto">
            <a:xfrm>
              <a:off x="1166" y="1757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814" name="Rectangle 28"/>
            <p:cNvSpPr>
              <a:spLocks noChangeArrowheads="1"/>
            </p:cNvSpPr>
            <p:nvPr/>
          </p:nvSpPr>
          <p:spPr bwMode="auto">
            <a:xfrm>
              <a:off x="1354" y="1757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815" name="Rectangle 29"/>
            <p:cNvSpPr>
              <a:spLocks noChangeArrowheads="1"/>
            </p:cNvSpPr>
            <p:nvPr/>
          </p:nvSpPr>
          <p:spPr bwMode="auto">
            <a:xfrm>
              <a:off x="1543" y="1757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816" name="Rectangle 30"/>
            <p:cNvSpPr>
              <a:spLocks noChangeArrowheads="1"/>
            </p:cNvSpPr>
            <p:nvPr/>
          </p:nvSpPr>
          <p:spPr bwMode="auto">
            <a:xfrm>
              <a:off x="1724" y="1757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817" name="Rectangle 31"/>
            <p:cNvSpPr>
              <a:spLocks noChangeArrowheads="1"/>
            </p:cNvSpPr>
            <p:nvPr/>
          </p:nvSpPr>
          <p:spPr bwMode="auto">
            <a:xfrm>
              <a:off x="1913" y="1757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818" name="Rectangle 32"/>
            <p:cNvSpPr>
              <a:spLocks noChangeArrowheads="1"/>
            </p:cNvSpPr>
            <p:nvPr/>
          </p:nvSpPr>
          <p:spPr bwMode="auto">
            <a:xfrm>
              <a:off x="789" y="193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819" name="Rectangle 33"/>
            <p:cNvSpPr>
              <a:spLocks noChangeArrowheads="1"/>
            </p:cNvSpPr>
            <p:nvPr/>
          </p:nvSpPr>
          <p:spPr bwMode="auto">
            <a:xfrm>
              <a:off x="978" y="193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820" name="Rectangle 34"/>
            <p:cNvSpPr>
              <a:spLocks noChangeArrowheads="1"/>
            </p:cNvSpPr>
            <p:nvPr/>
          </p:nvSpPr>
          <p:spPr bwMode="auto">
            <a:xfrm>
              <a:off x="1166" y="193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821" name="Rectangle 35"/>
            <p:cNvSpPr>
              <a:spLocks noChangeArrowheads="1"/>
            </p:cNvSpPr>
            <p:nvPr/>
          </p:nvSpPr>
          <p:spPr bwMode="auto">
            <a:xfrm>
              <a:off x="1354" y="193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822" name="Rectangle 36"/>
            <p:cNvSpPr>
              <a:spLocks noChangeArrowheads="1"/>
            </p:cNvSpPr>
            <p:nvPr/>
          </p:nvSpPr>
          <p:spPr bwMode="auto">
            <a:xfrm>
              <a:off x="1543" y="193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823" name="Rectangle 37"/>
            <p:cNvSpPr>
              <a:spLocks noChangeArrowheads="1"/>
            </p:cNvSpPr>
            <p:nvPr/>
          </p:nvSpPr>
          <p:spPr bwMode="auto">
            <a:xfrm>
              <a:off x="1724" y="193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824" name="Rectangle 38"/>
            <p:cNvSpPr>
              <a:spLocks noChangeArrowheads="1"/>
            </p:cNvSpPr>
            <p:nvPr/>
          </p:nvSpPr>
          <p:spPr bwMode="auto">
            <a:xfrm>
              <a:off x="1913" y="193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825" name="Rectangle 39"/>
            <p:cNvSpPr>
              <a:spLocks noChangeArrowheads="1"/>
            </p:cNvSpPr>
            <p:nvPr/>
          </p:nvSpPr>
          <p:spPr bwMode="auto">
            <a:xfrm>
              <a:off x="789" y="2122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826" name="Rectangle 40"/>
            <p:cNvSpPr>
              <a:spLocks noChangeArrowheads="1"/>
            </p:cNvSpPr>
            <p:nvPr/>
          </p:nvSpPr>
          <p:spPr bwMode="auto">
            <a:xfrm>
              <a:off x="978" y="212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827" name="Rectangle 41"/>
            <p:cNvSpPr>
              <a:spLocks noChangeArrowheads="1"/>
            </p:cNvSpPr>
            <p:nvPr/>
          </p:nvSpPr>
          <p:spPr bwMode="auto">
            <a:xfrm>
              <a:off x="1166" y="212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828" name="Rectangle 42"/>
            <p:cNvSpPr>
              <a:spLocks noChangeArrowheads="1"/>
            </p:cNvSpPr>
            <p:nvPr/>
          </p:nvSpPr>
          <p:spPr bwMode="auto">
            <a:xfrm>
              <a:off x="1354" y="2122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829" name="Rectangle 43"/>
            <p:cNvSpPr>
              <a:spLocks noChangeArrowheads="1"/>
            </p:cNvSpPr>
            <p:nvPr/>
          </p:nvSpPr>
          <p:spPr bwMode="auto">
            <a:xfrm>
              <a:off x="1543" y="212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830" name="Rectangle 44"/>
            <p:cNvSpPr>
              <a:spLocks noChangeArrowheads="1"/>
            </p:cNvSpPr>
            <p:nvPr/>
          </p:nvSpPr>
          <p:spPr bwMode="auto">
            <a:xfrm>
              <a:off x="1724" y="2122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831" name="Rectangle 45"/>
            <p:cNvSpPr>
              <a:spLocks noChangeArrowheads="1"/>
            </p:cNvSpPr>
            <p:nvPr/>
          </p:nvSpPr>
          <p:spPr bwMode="auto">
            <a:xfrm>
              <a:off x="1913" y="212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832" name="Rectangle 46"/>
            <p:cNvSpPr>
              <a:spLocks noChangeArrowheads="1"/>
            </p:cNvSpPr>
            <p:nvPr/>
          </p:nvSpPr>
          <p:spPr bwMode="auto">
            <a:xfrm>
              <a:off x="789" y="2311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833" name="Rectangle 47"/>
            <p:cNvSpPr>
              <a:spLocks noChangeArrowheads="1"/>
            </p:cNvSpPr>
            <p:nvPr/>
          </p:nvSpPr>
          <p:spPr bwMode="auto">
            <a:xfrm>
              <a:off x="978" y="231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834" name="Rectangle 48"/>
            <p:cNvSpPr>
              <a:spLocks noChangeArrowheads="1"/>
            </p:cNvSpPr>
            <p:nvPr/>
          </p:nvSpPr>
          <p:spPr bwMode="auto">
            <a:xfrm>
              <a:off x="1166" y="231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835" name="Rectangle 49"/>
            <p:cNvSpPr>
              <a:spLocks noChangeArrowheads="1"/>
            </p:cNvSpPr>
            <p:nvPr/>
          </p:nvSpPr>
          <p:spPr bwMode="auto">
            <a:xfrm>
              <a:off x="1354" y="2311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836" name="Rectangle 50"/>
            <p:cNvSpPr>
              <a:spLocks noChangeArrowheads="1"/>
            </p:cNvSpPr>
            <p:nvPr/>
          </p:nvSpPr>
          <p:spPr bwMode="auto">
            <a:xfrm>
              <a:off x="1543" y="231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837" name="Rectangle 51"/>
            <p:cNvSpPr>
              <a:spLocks noChangeArrowheads="1"/>
            </p:cNvSpPr>
            <p:nvPr/>
          </p:nvSpPr>
          <p:spPr bwMode="auto">
            <a:xfrm>
              <a:off x="1724" y="2311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838" name="Rectangle 52"/>
            <p:cNvSpPr>
              <a:spLocks noChangeArrowheads="1"/>
            </p:cNvSpPr>
            <p:nvPr/>
          </p:nvSpPr>
          <p:spPr bwMode="auto">
            <a:xfrm>
              <a:off x="1913" y="231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839" name="Line 53"/>
            <p:cNvSpPr>
              <a:spLocks noChangeShapeType="1"/>
            </p:cNvSpPr>
            <p:nvPr/>
          </p:nvSpPr>
          <p:spPr bwMode="auto">
            <a:xfrm>
              <a:off x="789" y="1198"/>
              <a:ext cx="146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840" name="Line 54"/>
            <p:cNvSpPr>
              <a:spLocks noChangeShapeType="1"/>
            </p:cNvSpPr>
            <p:nvPr/>
          </p:nvSpPr>
          <p:spPr bwMode="auto">
            <a:xfrm rot="5400000">
              <a:off x="42" y="1945"/>
              <a:ext cx="149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841" name="Text Box 55"/>
            <p:cNvSpPr txBox="1">
              <a:spLocks noChangeArrowheads="1"/>
            </p:cNvSpPr>
            <p:nvPr/>
          </p:nvSpPr>
          <p:spPr bwMode="auto">
            <a:xfrm>
              <a:off x="728" y="911"/>
              <a:ext cx="103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Original Image</a:t>
              </a:r>
              <a:endParaRPr lang="en-US" altLang="en-US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842" name="Text Box 56"/>
            <p:cNvSpPr txBox="1">
              <a:spLocks noChangeArrowheads="1"/>
            </p:cNvSpPr>
            <p:nvPr/>
          </p:nvSpPr>
          <p:spPr bwMode="auto">
            <a:xfrm>
              <a:off x="2181" y="96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  <a:endParaRPr lang="en-US" altLang="en-US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843" name="Text Box 57"/>
            <p:cNvSpPr txBox="1">
              <a:spLocks noChangeArrowheads="1"/>
            </p:cNvSpPr>
            <p:nvPr/>
          </p:nvSpPr>
          <p:spPr bwMode="auto">
            <a:xfrm>
              <a:off x="580" y="2498"/>
              <a:ext cx="1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  <a:endParaRPr lang="en-US" altLang="en-US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844" name="Text Box 58"/>
            <p:cNvSpPr txBox="1">
              <a:spLocks noChangeArrowheads="1"/>
            </p:cNvSpPr>
            <p:nvPr/>
          </p:nvSpPr>
          <p:spPr bwMode="auto">
            <a:xfrm>
              <a:off x="1279" y="2500"/>
              <a:ext cx="91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Image f (x, y)</a:t>
              </a:r>
              <a:endParaRPr lang="en-US" altLang="en-US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3733" name="Group 59"/>
          <p:cNvGrpSpPr>
            <a:grpSpLocks/>
          </p:cNvGrpSpPr>
          <p:nvPr/>
        </p:nvGrpSpPr>
        <p:grpSpPr bwMode="auto">
          <a:xfrm>
            <a:off x="5303838" y="1417638"/>
            <a:ext cx="2840037" cy="2916237"/>
            <a:chOff x="3341" y="893"/>
            <a:chExt cx="1789" cy="1837"/>
          </a:xfrm>
        </p:grpSpPr>
        <p:sp>
          <p:nvSpPr>
            <p:cNvPr id="73735" name="Rectangle 60"/>
            <p:cNvSpPr>
              <a:spLocks noChangeArrowheads="1"/>
            </p:cNvSpPr>
            <p:nvPr/>
          </p:nvSpPr>
          <p:spPr bwMode="auto">
            <a:xfrm>
              <a:off x="3550" y="119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36" name="Rectangle 61"/>
            <p:cNvSpPr>
              <a:spLocks noChangeArrowheads="1"/>
            </p:cNvSpPr>
            <p:nvPr/>
          </p:nvSpPr>
          <p:spPr bwMode="auto">
            <a:xfrm>
              <a:off x="3739" y="119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37" name="Rectangle 62"/>
            <p:cNvSpPr>
              <a:spLocks noChangeArrowheads="1"/>
            </p:cNvSpPr>
            <p:nvPr/>
          </p:nvSpPr>
          <p:spPr bwMode="auto">
            <a:xfrm>
              <a:off x="3927" y="119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38" name="Rectangle 63"/>
            <p:cNvSpPr>
              <a:spLocks noChangeArrowheads="1"/>
            </p:cNvSpPr>
            <p:nvPr/>
          </p:nvSpPr>
          <p:spPr bwMode="auto">
            <a:xfrm>
              <a:off x="4115" y="119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39" name="Rectangle 64"/>
            <p:cNvSpPr>
              <a:spLocks noChangeArrowheads="1"/>
            </p:cNvSpPr>
            <p:nvPr/>
          </p:nvSpPr>
          <p:spPr bwMode="auto">
            <a:xfrm>
              <a:off x="4304" y="119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40" name="Rectangle 65"/>
            <p:cNvSpPr>
              <a:spLocks noChangeArrowheads="1"/>
            </p:cNvSpPr>
            <p:nvPr/>
          </p:nvSpPr>
          <p:spPr bwMode="auto">
            <a:xfrm>
              <a:off x="4485" y="119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41" name="Rectangle 66"/>
            <p:cNvSpPr>
              <a:spLocks noChangeArrowheads="1"/>
            </p:cNvSpPr>
            <p:nvPr/>
          </p:nvSpPr>
          <p:spPr bwMode="auto">
            <a:xfrm>
              <a:off x="4674" y="119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42" name="Rectangle 67"/>
            <p:cNvSpPr>
              <a:spLocks noChangeArrowheads="1"/>
            </p:cNvSpPr>
            <p:nvPr/>
          </p:nvSpPr>
          <p:spPr bwMode="auto">
            <a:xfrm>
              <a:off x="3550" y="1382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43" name="Rectangle 68"/>
            <p:cNvSpPr>
              <a:spLocks noChangeArrowheads="1"/>
            </p:cNvSpPr>
            <p:nvPr/>
          </p:nvSpPr>
          <p:spPr bwMode="auto">
            <a:xfrm>
              <a:off x="3739" y="138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44" name="Rectangle 69"/>
            <p:cNvSpPr>
              <a:spLocks noChangeArrowheads="1"/>
            </p:cNvSpPr>
            <p:nvPr/>
          </p:nvSpPr>
          <p:spPr bwMode="auto">
            <a:xfrm>
              <a:off x="3927" y="138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45" name="Rectangle 70"/>
            <p:cNvSpPr>
              <a:spLocks noChangeArrowheads="1"/>
            </p:cNvSpPr>
            <p:nvPr/>
          </p:nvSpPr>
          <p:spPr bwMode="auto">
            <a:xfrm>
              <a:off x="4115" y="1382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46" name="Rectangle 71"/>
            <p:cNvSpPr>
              <a:spLocks noChangeArrowheads="1"/>
            </p:cNvSpPr>
            <p:nvPr/>
          </p:nvSpPr>
          <p:spPr bwMode="auto">
            <a:xfrm>
              <a:off x="4304" y="138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47" name="Rectangle 72"/>
            <p:cNvSpPr>
              <a:spLocks noChangeArrowheads="1"/>
            </p:cNvSpPr>
            <p:nvPr/>
          </p:nvSpPr>
          <p:spPr bwMode="auto">
            <a:xfrm>
              <a:off x="4485" y="1382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48" name="Rectangle 73"/>
            <p:cNvSpPr>
              <a:spLocks noChangeArrowheads="1"/>
            </p:cNvSpPr>
            <p:nvPr/>
          </p:nvSpPr>
          <p:spPr bwMode="auto">
            <a:xfrm>
              <a:off x="4674" y="138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49" name="Rectangle 74"/>
            <p:cNvSpPr>
              <a:spLocks noChangeArrowheads="1"/>
            </p:cNvSpPr>
            <p:nvPr/>
          </p:nvSpPr>
          <p:spPr bwMode="auto">
            <a:xfrm>
              <a:off x="3550" y="1571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50" name="Rectangle 75"/>
            <p:cNvSpPr>
              <a:spLocks noChangeArrowheads="1"/>
            </p:cNvSpPr>
            <p:nvPr/>
          </p:nvSpPr>
          <p:spPr bwMode="auto">
            <a:xfrm>
              <a:off x="3739" y="157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51" name="Rectangle 76"/>
            <p:cNvSpPr>
              <a:spLocks noChangeArrowheads="1"/>
            </p:cNvSpPr>
            <p:nvPr/>
          </p:nvSpPr>
          <p:spPr bwMode="auto">
            <a:xfrm>
              <a:off x="3927" y="157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52" name="Rectangle 77"/>
            <p:cNvSpPr>
              <a:spLocks noChangeArrowheads="1"/>
            </p:cNvSpPr>
            <p:nvPr/>
          </p:nvSpPr>
          <p:spPr bwMode="auto">
            <a:xfrm>
              <a:off x="4115" y="1571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53" name="Rectangle 78"/>
            <p:cNvSpPr>
              <a:spLocks noChangeArrowheads="1"/>
            </p:cNvSpPr>
            <p:nvPr/>
          </p:nvSpPr>
          <p:spPr bwMode="auto">
            <a:xfrm>
              <a:off x="4304" y="157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54" name="Rectangle 79"/>
            <p:cNvSpPr>
              <a:spLocks noChangeArrowheads="1"/>
            </p:cNvSpPr>
            <p:nvPr/>
          </p:nvSpPr>
          <p:spPr bwMode="auto">
            <a:xfrm>
              <a:off x="4485" y="1571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55" name="Rectangle 80"/>
            <p:cNvSpPr>
              <a:spLocks noChangeArrowheads="1"/>
            </p:cNvSpPr>
            <p:nvPr/>
          </p:nvSpPr>
          <p:spPr bwMode="auto">
            <a:xfrm>
              <a:off x="4674" y="157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56" name="Rectangle 81"/>
            <p:cNvSpPr>
              <a:spLocks noChangeArrowheads="1"/>
            </p:cNvSpPr>
            <p:nvPr/>
          </p:nvSpPr>
          <p:spPr bwMode="auto">
            <a:xfrm>
              <a:off x="3550" y="175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57" name="Rectangle 82"/>
            <p:cNvSpPr>
              <a:spLocks noChangeArrowheads="1"/>
            </p:cNvSpPr>
            <p:nvPr/>
          </p:nvSpPr>
          <p:spPr bwMode="auto">
            <a:xfrm>
              <a:off x="3739" y="175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58" name="Rectangle 83"/>
            <p:cNvSpPr>
              <a:spLocks noChangeArrowheads="1"/>
            </p:cNvSpPr>
            <p:nvPr/>
          </p:nvSpPr>
          <p:spPr bwMode="auto">
            <a:xfrm>
              <a:off x="3927" y="175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59" name="Rectangle 84"/>
            <p:cNvSpPr>
              <a:spLocks noChangeArrowheads="1"/>
            </p:cNvSpPr>
            <p:nvPr/>
          </p:nvSpPr>
          <p:spPr bwMode="auto">
            <a:xfrm>
              <a:off x="4115" y="175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60" name="Rectangle 85"/>
            <p:cNvSpPr>
              <a:spLocks noChangeArrowheads="1"/>
            </p:cNvSpPr>
            <p:nvPr/>
          </p:nvSpPr>
          <p:spPr bwMode="auto">
            <a:xfrm>
              <a:off x="4304" y="175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61" name="Rectangle 86"/>
            <p:cNvSpPr>
              <a:spLocks noChangeArrowheads="1"/>
            </p:cNvSpPr>
            <p:nvPr/>
          </p:nvSpPr>
          <p:spPr bwMode="auto">
            <a:xfrm>
              <a:off x="4485" y="175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62" name="Rectangle 87"/>
            <p:cNvSpPr>
              <a:spLocks noChangeArrowheads="1"/>
            </p:cNvSpPr>
            <p:nvPr/>
          </p:nvSpPr>
          <p:spPr bwMode="auto">
            <a:xfrm>
              <a:off x="4674" y="175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63" name="Rectangle 88"/>
            <p:cNvSpPr>
              <a:spLocks noChangeArrowheads="1"/>
            </p:cNvSpPr>
            <p:nvPr/>
          </p:nvSpPr>
          <p:spPr bwMode="auto">
            <a:xfrm>
              <a:off x="3550" y="1936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64" name="Rectangle 89"/>
            <p:cNvSpPr>
              <a:spLocks noChangeArrowheads="1"/>
            </p:cNvSpPr>
            <p:nvPr/>
          </p:nvSpPr>
          <p:spPr bwMode="auto">
            <a:xfrm>
              <a:off x="3739" y="1936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65" name="Rectangle 90"/>
            <p:cNvSpPr>
              <a:spLocks noChangeArrowheads="1"/>
            </p:cNvSpPr>
            <p:nvPr/>
          </p:nvSpPr>
          <p:spPr bwMode="auto">
            <a:xfrm>
              <a:off x="3927" y="1936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66" name="Rectangle 91"/>
            <p:cNvSpPr>
              <a:spLocks noChangeArrowheads="1"/>
            </p:cNvSpPr>
            <p:nvPr/>
          </p:nvSpPr>
          <p:spPr bwMode="auto">
            <a:xfrm>
              <a:off x="4115" y="1936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67" name="Rectangle 92"/>
            <p:cNvSpPr>
              <a:spLocks noChangeArrowheads="1"/>
            </p:cNvSpPr>
            <p:nvPr/>
          </p:nvSpPr>
          <p:spPr bwMode="auto">
            <a:xfrm>
              <a:off x="4304" y="1936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68" name="Rectangle 93"/>
            <p:cNvSpPr>
              <a:spLocks noChangeArrowheads="1"/>
            </p:cNvSpPr>
            <p:nvPr/>
          </p:nvSpPr>
          <p:spPr bwMode="auto">
            <a:xfrm>
              <a:off x="4485" y="1936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69" name="Rectangle 94"/>
            <p:cNvSpPr>
              <a:spLocks noChangeArrowheads="1"/>
            </p:cNvSpPr>
            <p:nvPr/>
          </p:nvSpPr>
          <p:spPr bwMode="auto">
            <a:xfrm>
              <a:off x="4674" y="1936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70" name="Rectangle 95"/>
            <p:cNvSpPr>
              <a:spLocks noChangeArrowheads="1"/>
            </p:cNvSpPr>
            <p:nvPr/>
          </p:nvSpPr>
          <p:spPr bwMode="auto">
            <a:xfrm>
              <a:off x="3550" y="2122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71" name="Rectangle 96"/>
            <p:cNvSpPr>
              <a:spLocks noChangeArrowheads="1"/>
            </p:cNvSpPr>
            <p:nvPr/>
          </p:nvSpPr>
          <p:spPr bwMode="auto">
            <a:xfrm>
              <a:off x="3739" y="212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72" name="Rectangle 97"/>
            <p:cNvSpPr>
              <a:spLocks noChangeArrowheads="1"/>
            </p:cNvSpPr>
            <p:nvPr/>
          </p:nvSpPr>
          <p:spPr bwMode="auto">
            <a:xfrm>
              <a:off x="3927" y="212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73" name="Rectangle 98"/>
            <p:cNvSpPr>
              <a:spLocks noChangeArrowheads="1"/>
            </p:cNvSpPr>
            <p:nvPr/>
          </p:nvSpPr>
          <p:spPr bwMode="auto">
            <a:xfrm>
              <a:off x="4115" y="2122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74" name="Rectangle 99"/>
            <p:cNvSpPr>
              <a:spLocks noChangeArrowheads="1"/>
            </p:cNvSpPr>
            <p:nvPr/>
          </p:nvSpPr>
          <p:spPr bwMode="auto">
            <a:xfrm>
              <a:off x="4304" y="212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75" name="Rectangle 100"/>
            <p:cNvSpPr>
              <a:spLocks noChangeArrowheads="1"/>
            </p:cNvSpPr>
            <p:nvPr/>
          </p:nvSpPr>
          <p:spPr bwMode="auto">
            <a:xfrm>
              <a:off x="4485" y="2122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76" name="Rectangle 101"/>
            <p:cNvSpPr>
              <a:spLocks noChangeArrowheads="1"/>
            </p:cNvSpPr>
            <p:nvPr/>
          </p:nvSpPr>
          <p:spPr bwMode="auto">
            <a:xfrm>
              <a:off x="4674" y="212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77" name="Rectangle 102"/>
            <p:cNvSpPr>
              <a:spLocks noChangeArrowheads="1"/>
            </p:cNvSpPr>
            <p:nvPr/>
          </p:nvSpPr>
          <p:spPr bwMode="auto">
            <a:xfrm>
              <a:off x="3550" y="2310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78" name="Rectangle 103"/>
            <p:cNvSpPr>
              <a:spLocks noChangeArrowheads="1"/>
            </p:cNvSpPr>
            <p:nvPr/>
          </p:nvSpPr>
          <p:spPr bwMode="auto">
            <a:xfrm>
              <a:off x="3739" y="2310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79" name="Rectangle 104"/>
            <p:cNvSpPr>
              <a:spLocks noChangeArrowheads="1"/>
            </p:cNvSpPr>
            <p:nvPr/>
          </p:nvSpPr>
          <p:spPr bwMode="auto">
            <a:xfrm>
              <a:off x="3927" y="2310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80" name="Rectangle 105"/>
            <p:cNvSpPr>
              <a:spLocks noChangeArrowheads="1"/>
            </p:cNvSpPr>
            <p:nvPr/>
          </p:nvSpPr>
          <p:spPr bwMode="auto">
            <a:xfrm>
              <a:off x="4115" y="2310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81" name="Rectangle 106"/>
            <p:cNvSpPr>
              <a:spLocks noChangeArrowheads="1"/>
            </p:cNvSpPr>
            <p:nvPr/>
          </p:nvSpPr>
          <p:spPr bwMode="auto">
            <a:xfrm>
              <a:off x="4304" y="2310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82" name="Rectangle 107"/>
            <p:cNvSpPr>
              <a:spLocks noChangeArrowheads="1"/>
            </p:cNvSpPr>
            <p:nvPr/>
          </p:nvSpPr>
          <p:spPr bwMode="auto">
            <a:xfrm>
              <a:off x="4485" y="2310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83" name="Rectangle 108"/>
            <p:cNvSpPr>
              <a:spLocks noChangeArrowheads="1"/>
            </p:cNvSpPr>
            <p:nvPr/>
          </p:nvSpPr>
          <p:spPr bwMode="auto">
            <a:xfrm>
              <a:off x="4674" y="2310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84" name="Line 109"/>
            <p:cNvSpPr>
              <a:spLocks noChangeShapeType="1"/>
            </p:cNvSpPr>
            <p:nvPr/>
          </p:nvSpPr>
          <p:spPr bwMode="auto">
            <a:xfrm>
              <a:off x="3550" y="1197"/>
              <a:ext cx="146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785" name="Line 110"/>
            <p:cNvSpPr>
              <a:spLocks noChangeShapeType="1"/>
            </p:cNvSpPr>
            <p:nvPr/>
          </p:nvSpPr>
          <p:spPr bwMode="auto">
            <a:xfrm rot="5400000">
              <a:off x="2803" y="1944"/>
              <a:ext cx="1494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786" name="Text Box 111"/>
            <p:cNvSpPr txBox="1">
              <a:spLocks noChangeArrowheads="1"/>
            </p:cNvSpPr>
            <p:nvPr/>
          </p:nvSpPr>
          <p:spPr bwMode="auto">
            <a:xfrm>
              <a:off x="3469" y="893"/>
              <a:ext cx="113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Enhanced Image</a:t>
              </a:r>
              <a:endParaRPr lang="en-US" altLang="en-US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87" name="Text Box 112"/>
            <p:cNvSpPr txBox="1">
              <a:spLocks noChangeArrowheads="1"/>
            </p:cNvSpPr>
            <p:nvPr/>
          </p:nvSpPr>
          <p:spPr bwMode="auto">
            <a:xfrm>
              <a:off x="4942" y="95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  <a:endParaRPr lang="en-US" altLang="en-US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88" name="Text Box 113"/>
            <p:cNvSpPr txBox="1">
              <a:spLocks noChangeArrowheads="1"/>
            </p:cNvSpPr>
            <p:nvPr/>
          </p:nvSpPr>
          <p:spPr bwMode="auto">
            <a:xfrm>
              <a:off x="3341" y="2497"/>
              <a:ext cx="179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  <a:endParaRPr lang="en-US" altLang="en-US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89" name="Text Box 114"/>
            <p:cNvSpPr txBox="1">
              <a:spLocks noChangeArrowheads="1"/>
            </p:cNvSpPr>
            <p:nvPr/>
          </p:nvSpPr>
          <p:spPr bwMode="auto">
            <a:xfrm>
              <a:off x="4105" y="2498"/>
              <a:ext cx="91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Image f (x, y)</a:t>
              </a:r>
              <a:endParaRPr lang="en-US" altLang="en-US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3734" name="Rectangle 122"/>
          <p:cNvSpPr>
            <a:spLocks noChangeArrowheads="1"/>
          </p:cNvSpPr>
          <p:nvPr/>
        </p:nvSpPr>
        <p:spPr bwMode="auto">
          <a:xfrm>
            <a:off x="3914775" y="4554538"/>
            <a:ext cx="1311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3600" i="1">
                <a:latin typeface="Times New Roman" panose="02020603050405020304" pitchFamily="18" charset="0"/>
              </a:rPr>
              <a:t>s = r </a:t>
            </a:r>
            <a:r>
              <a:rPr lang="el-GR" altLang="en-US" sz="36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endParaRPr lang="en-GB" altLang="en-US" sz="3600" i="1" baseline="30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42DE8-B0F4-4C62-87D5-63E8E2B69717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Power Law Example</a:t>
            </a:r>
            <a:endParaRPr lang="en-GB" altLang="en-US" smtClean="0"/>
          </a:p>
        </p:txBody>
      </p:sp>
      <p:pic>
        <p:nvPicPr>
          <p:cNvPr id="7577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006" b="50418"/>
          <a:stretch>
            <a:fillRect/>
          </a:stretch>
        </p:blipFill>
        <p:spPr bwMode="auto">
          <a:xfrm>
            <a:off x="2470150" y="1255713"/>
            <a:ext cx="4178300" cy="553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3E9F15-6C0A-452B-82EA-B214882F11BC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Power Law Example (cont…)</a:t>
            </a:r>
            <a:endParaRPr lang="en-GB" altLang="en-US" smtClean="0"/>
          </a:p>
        </p:txBody>
      </p:sp>
      <p:pic>
        <p:nvPicPr>
          <p:cNvPr id="778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86" r="20450" b="50748"/>
          <a:stretch>
            <a:fillRect/>
          </a:stretch>
        </p:blipFill>
        <p:spPr bwMode="auto">
          <a:xfrm>
            <a:off x="4775200" y="1303338"/>
            <a:ext cx="4132263" cy="536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8" name="Rectangle 6"/>
          <p:cNvSpPr>
            <a:spLocks noChangeArrowheads="1"/>
          </p:cNvSpPr>
          <p:nvPr/>
        </p:nvSpPr>
        <p:spPr bwMode="auto">
          <a:xfrm>
            <a:off x="1635125" y="1428750"/>
            <a:ext cx="14716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en-US" sz="3600" i="1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IE" altLang="en-US" sz="3600" i="1">
                <a:latin typeface="Times New Roman" panose="02020603050405020304" pitchFamily="18" charset="0"/>
                <a:cs typeface="Times New Roman" panose="02020603050405020304" pitchFamily="18" charset="0"/>
              </a:rPr>
              <a:t> = 0.6</a:t>
            </a:r>
            <a:endParaRPr lang="en-GB" altLang="en-US" sz="3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495300" y="2073275"/>
          <a:ext cx="4024313" cy="3979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3E9F15-6C0A-452B-82EA-B214882F11BC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Power Law Example (cont…)</a:t>
            </a:r>
            <a:endParaRPr lang="en-GB" altLang="en-US" smtClean="0"/>
          </a:p>
        </p:txBody>
      </p:sp>
      <p:sp>
        <p:nvSpPr>
          <p:cNvPr id="79875" name="Rectangle 4"/>
          <p:cNvSpPr>
            <a:spLocks noChangeArrowheads="1"/>
          </p:cNvSpPr>
          <p:nvPr/>
        </p:nvSpPr>
        <p:spPr bwMode="auto">
          <a:xfrm>
            <a:off x="1635125" y="1428750"/>
            <a:ext cx="14716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en-US" sz="3600" i="1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IE" altLang="en-US" sz="3600" i="1">
                <a:latin typeface="Times New Roman" panose="02020603050405020304" pitchFamily="18" charset="0"/>
                <a:cs typeface="Times New Roman" panose="02020603050405020304" pitchFamily="18" charset="0"/>
              </a:rPr>
              <a:t> = 0.4</a:t>
            </a:r>
            <a:endParaRPr lang="en-GB" altLang="en-US" sz="3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87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90" r="60664"/>
          <a:stretch>
            <a:fillRect/>
          </a:stretch>
        </p:blipFill>
        <p:spPr bwMode="auto">
          <a:xfrm>
            <a:off x="4886325" y="1376363"/>
            <a:ext cx="4059238" cy="537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34963" y="2151063"/>
          <a:ext cx="4389437" cy="3548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3E9F15-6C0A-452B-82EA-B214882F11BC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Power Law Example (cont…)</a:t>
            </a:r>
            <a:endParaRPr lang="en-GB" altLang="en-US" smtClean="0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1635125" y="1428750"/>
            <a:ext cx="14716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en-US" sz="3600" i="1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IE" altLang="en-US" sz="3600" i="1">
                <a:latin typeface="Times New Roman" panose="02020603050405020304" pitchFamily="18" charset="0"/>
                <a:cs typeface="Times New Roman" panose="02020603050405020304" pitchFamily="18" charset="0"/>
              </a:rPr>
              <a:t> = 0.3</a:t>
            </a:r>
            <a:endParaRPr lang="en-GB" altLang="en-US" sz="3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2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1" t="50090" r="20450"/>
          <a:stretch>
            <a:fillRect/>
          </a:stretch>
        </p:blipFill>
        <p:spPr bwMode="auto">
          <a:xfrm>
            <a:off x="4999038" y="1387475"/>
            <a:ext cx="4059237" cy="537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50825" y="2084388"/>
          <a:ext cx="4533900" cy="366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3E9F15-6C0A-452B-82EA-B214882F11BC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Power Law Example (cont…)</a:t>
            </a:r>
            <a:endParaRPr lang="en-US" altLang="en-US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defRPr/>
            </a:pPr>
            <a:r>
              <a:rPr lang="en-IE" altLang="en-US" smtClean="0"/>
              <a:t>The images to the </a:t>
            </a:r>
            <a:br>
              <a:rPr lang="en-IE" altLang="en-US" smtClean="0"/>
            </a:br>
            <a:r>
              <a:rPr lang="en-IE" altLang="en-US" smtClean="0"/>
              <a:t>right show a </a:t>
            </a:r>
            <a:br>
              <a:rPr lang="en-IE" altLang="en-US" smtClean="0"/>
            </a:br>
            <a:r>
              <a:rPr lang="en-IE" altLang="en-US" smtClean="0"/>
              <a:t>magnetic resonance </a:t>
            </a:r>
            <a:br>
              <a:rPr lang="en-IE" altLang="en-US" smtClean="0"/>
            </a:br>
            <a:r>
              <a:rPr lang="en-IE" altLang="en-US" smtClean="0"/>
              <a:t>(MR) image of a </a:t>
            </a:r>
            <a:br>
              <a:rPr lang="en-IE" altLang="en-US" smtClean="0"/>
            </a:br>
            <a:r>
              <a:rPr lang="en-IE" altLang="en-US" smtClean="0"/>
              <a:t>fractured human </a:t>
            </a:r>
            <a:br>
              <a:rPr lang="en-IE" altLang="en-US" smtClean="0"/>
            </a:br>
            <a:r>
              <a:rPr lang="en-IE" altLang="en-US" smtClean="0"/>
              <a:t>spine </a:t>
            </a:r>
          </a:p>
          <a:p>
            <a:pPr marL="0" indent="0" eaLnBrk="1" fontAlgn="auto" hangingPunct="1">
              <a:spcAft>
                <a:spcPts val="0"/>
              </a:spcAft>
              <a:defRPr/>
            </a:pPr>
            <a:r>
              <a:rPr lang="en-IE" altLang="en-US" smtClean="0"/>
              <a:t>Different curves </a:t>
            </a:r>
            <a:br>
              <a:rPr lang="en-IE" altLang="en-US" smtClean="0"/>
            </a:br>
            <a:r>
              <a:rPr lang="en-IE" altLang="en-US" smtClean="0"/>
              <a:t>highlight different </a:t>
            </a:r>
            <a:br>
              <a:rPr lang="en-IE" altLang="en-US" smtClean="0"/>
            </a:br>
            <a:r>
              <a:rPr lang="en-IE" altLang="en-US" smtClean="0"/>
              <a:t>detail</a:t>
            </a:r>
            <a:endParaRPr lang="en-US" altLang="en-US" smtClean="0"/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006" b="50418"/>
          <a:stretch>
            <a:fillRect/>
          </a:stretch>
        </p:blipFill>
        <p:spPr bwMode="auto">
          <a:xfrm>
            <a:off x="4430713" y="1339850"/>
            <a:ext cx="1628775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24" r="20435" b="50742"/>
          <a:stretch>
            <a:fillRect/>
          </a:stretch>
        </p:blipFill>
        <p:spPr bwMode="auto">
          <a:xfrm>
            <a:off x="7234238" y="1341438"/>
            <a:ext cx="1641475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05" r="60643"/>
          <a:stretch>
            <a:fillRect/>
          </a:stretch>
        </p:blipFill>
        <p:spPr bwMode="auto">
          <a:xfrm>
            <a:off x="4429125" y="4676775"/>
            <a:ext cx="1633538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40" t="50105" r="20435"/>
          <a:stretch>
            <a:fillRect/>
          </a:stretch>
        </p:blipFill>
        <p:spPr bwMode="auto">
          <a:xfrm>
            <a:off x="6935788" y="4232275"/>
            <a:ext cx="163195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6" name="AutoShape 8"/>
          <p:cNvSpPr>
            <a:spLocks noChangeArrowheads="1"/>
          </p:cNvSpPr>
          <p:nvPr/>
        </p:nvSpPr>
        <p:spPr bwMode="auto">
          <a:xfrm>
            <a:off x="6113463" y="1995488"/>
            <a:ext cx="1076325" cy="849312"/>
          </a:xfrm>
          <a:prstGeom prst="rightArrow">
            <a:avLst>
              <a:gd name="adj1" fmla="val 50000"/>
              <a:gd name="adj2" fmla="val 31682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s = r </a:t>
            </a:r>
            <a:r>
              <a:rPr lang="en-IE" altLang="en-US" sz="1800" b="1" i="1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0.6</a:t>
            </a:r>
            <a:endParaRPr lang="en-US" altLang="en-US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7" name="AutoShape 11"/>
          <p:cNvSpPr>
            <a:spLocks noChangeArrowheads="1"/>
          </p:cNvSpPr>
          <p:nvPr/>
        </p:nvSpPr>
        <p:spPr bwMode="auto">
          <a:xfrm rot="5400000">
            <a:off x="4709319" y="3663156"/>
            <a:ext cx="1076325" cy="849313"/>
          </a:xfrm>
          <a:prstGeom prst="rightArrow">
            <a:avLst>
              <a:gd name="adj1" fmla="val 50000"/>
              <a:gd name="adj2" fmla="val 31682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s = r </a:t>
            </a:r>
            <a:r>
              <a:rPr lang="en-IE" altLang="en-US" sz="1800" b="1" i="1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0.4</a:t>
            </a:r>
            <a:endParaRPr lang="en-US" altLang="en-US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8" name="AutoShape 12"/>
          <p:cNvSpPr>
            <a:spLocks noChangeArrowheads="1"/>
          </p:cNvSpPr>
          <p:nvPr/>
        </p:nvSpPr>
        <p:spPr bwMode="auto">
          <a:xfrm rot="2427734">
            <a:off x="5953125" y="3436938"/>
            <a:ext cx="1076325" cy="849312"/>
          </a:xfrm>
          <a:prstGeom prst="rightArrow">
            <a:avLst>
              <a:gd name="adj1" fmla="val 50000"/>
              <a:gd name="adj2" fmla="val 31682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s = r </a:t>
            </a:r>
            <a:r>
              <a:rPr lang="en-IE" altLang="en-US" sz="1800" b="1" i="1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0.3</a:t>
            </a:r>
            <a:endParaRPr lang="en-US" altLang="en-US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42DE8-B0F4-4C62-87D5-63E8E2B69717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Power Law Example</a:t>
            </a:r>
            <a:endParaRPr lang="en-GB" altLang="en-US" smtClean="0"/>
          </a:p>
        </p:txBody>
      </p:sp>
      <p:pic>
        <p:nvPicPr>
          <p:cNvPr id="860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5" r="40186" b="50438"/>
          <a:stretch>
            <a:fillRect/>
          </a:stretch>
        </p:blipFill>
        <p:spPr bwMode="auto">
          <a:xfrm>
            <a:off x="1924050" y="1358900"/>
            <a:ext cx="5273675" cy="531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3E9F15-6C0A-452B-82EA-B214882F11BC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Power Law Example (cont…)</a:t>
            </a:r>
            <a:endParaRPr lang="en-GB" altLang="en-US" smtClean="0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1635125" y="1635125"/>
            <a:ext cx="14716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en-US" sz="3600" i="1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IE" altLang="en-US" sz="3600" i="1">
                <a:latin typeface="Times New Roman" panose="02020603050405020304" pitchFamily="18" charset="0"/>
                <a:cs typeface="Times New Roman" panose="02020603050405020304" pitchFamily="18" charset="0"/>
              </a:rPr>
              <a:t> = 5.0</a:t>
            </a:r>
            <a:endParaRPr lang="en-GB" altLang="en-US" sz="3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806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64" t="49782"/>
          <a:stretch>
            <a:fillRect/>
          </a:stretch>
        </p:blipFill>
        <p:spPr bwMode="auto">
          <a:xfrm>
            <a:off x="4292600" y="1641475"/>
            <a:ext cx="4835525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30175" y="2373313"/>
          <a:ext cx="4054475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3E9F15-6C0A-452B-82EA-B214882F11BC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 altLang="en-US" smtClean="0"/>
              <a:t>Power Law Transformations (cont…)</a:t>
            </a:r>
            <a:endParaRPr lang="en-US" altLang="en-US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IE" altLang="en-US" smtClean="0"/>
              <a:t>An aerial photo </a:t>
            </a:r>
            <a:br>
              <a:rPr lang="en-IE" altLang="en-US" smtClean="0"/>
            </a:br>
            <a:r>
              <a:rPr lang="en-IE" altLang="en-US" smtClean="0"/>
              <a:t>of a runway is </a:t>
            </a:r>
            <a:br>
              <a:rPr lang="en-IE" altLang="en-US" smtClean="0"/>
            </a:br>
            <a:r>
              <a:rPr lang="en-IE" altLang="en-US" smtClean="0"/>
              <a:t>shown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IE" altLang="en-US" smtClean="0"/>
              <a:t>This time </a:t>
            </a:r>
            <a:br>
              <a:rPr lang="en-IE" altLang="en-US" smtClean="0"/>
            </a:br>
            <a:r>
              <a:rPr lang="en-IE" altLang="en-US" smtClean="0"/>
              <a:t>power law </a:t>
            </a:r>
            <a:br>
              <a:rPr lang="en-IE" altLang="en-US" smtClean="0"/>
            </a:br>
            <a:r>
              <a:rPr lang="en-IE" altLang="en-US" smtClean="0"/>
              <a:t>transforms are </a:t>
            </a:r>
            <a:br>
              <a:rPr lang="en-IE" altLang="en-US" smtClean="0"/>
            </a:br>
            <a:r>
              <a:rPr lang="en-IE" altLang="en-US" smtClean="0"/>
              <a:t>used to darken </a:t>
            </a:r>
            <a:br>
              <a:rPr lang="en-IE" altLang="en-US" smtClean="0"/>
            </a:br>
            <a:r>
              <a:rPr lang="en-IE" altLang="en-US" smtClean="0"/>
              <a:t>the image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IE" altLang="en-US" smtClean="0"/>
              <a:t>Different curves </a:t>
            </a:r>
            <a:br>
              <a:rPr lang="en-IE" altLang="en-US" smtClean="0"/>
            </a:br>
            <a:r>
              <a:rPr lang="en-IE" altLang="en-US" smtClean="0"/>
              <a:t>highlight </a:t>
            </a:r>
            <a:br>
              <a:rPr lang="en-IE" altLang="en-US" smtClean="0"/>
            </a:br>
            <a:r>
              <a:rPr lang="en-IE" altLang="en-US" smtClean="0"/>
              <a:t>different detail</a:t>
            </a:r>
            <a:endParaRPr lang="en-US" altLang="en-US" smtClean="0"/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5" r="40186" b="50438"/>
          <a:stretch>
            <a:fillRect/>
          </a:stretch>
        </p:blipFill>
        <p:spPr bwMode="auto">
          <a:xfrm>
            <a:off x="3384550" y="1247775"/>
            <a:ext cx="2501900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14" b="50095"/>
          <a:stretch>
            <a:fillRect/>
          </a:stretch>
        </p:blipFill>
        <p:spPr bwMode="auto">
          <a:xfrm>
            <a:off x="6575425" y="1287463"/>
            <a:ext cx="2535238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5" t="49782" r="39909"/>
          <a:stretch>
            <a:fillRect/>
          </a:stretch>
        </p:blipFill>
        <p:spPr bwMode="auto">
          <a:xfrm>
            <a:off x="3405188" y="4352925"/>
            <a:ext cx="2519362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64" t="49782"/>
          <a:stretch>
            <a:fillRect/>
          </a:stretch>
        </p:blipFill>
        <p:spPr bwMode="auto">
          <a:xfrm>
            <a:off x="6472238" y="4289425"/>
            <a:ext cx="2551112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20" name="AutoShape 13"/>
          <p:cNvSpPr>
            <a:spLocks noChangeArrowheads="1"/>
          </p:cNvSpPr>
          <p:nvPr/>
        </p:nvSpPr>
        <p:spPr bwMode="auto">
          <a:xfrm>
            <a:off x="5729288" y="2176463"/>
            <a:ext cx="1076325" cy="849312"/>
          </a:xfrm>
          <a:prstGeom prst="rightArrow">
            <a:avLst>
              <a:gd name="adj1" fmla="val 50000"/>
              <a:gd name="adj2" fmla="val 31682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s = r </a:t>
            </a:r>
            <a:r>
              <a:rPr lang="en-IE" altLang="en-US" sz="1800" b="1" i="1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3.0</a:t>
            </a:r>
            <a:endParaRPr lang="en-US" altLang="en-US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21" name="AutoShape 14"/>
          <p:cNvSpPr>
            <a:spLocks noChangeArrowheads="1"/>
          </p:cNvSpPr>
          <p:nvPr/>
        </p:nvSpPr>
        <p:spPr bwMode="auto">
          <a:xfrm rot="5400000">
            <a:off x="4172744" y="3666331"/>
            <a:ext cx="1076325" cy="849313"/>
          </a:xfrm>
          <a:prstGeom prst="rightArrow">
            <a:avLst>
              <a:gd name="adj1" fmla="val 50000"/>
              <a:gd name="adj2" fmla="val 31682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s = r </a:t>
            </a:r>
            <a:r>
              <a:rPr lang="en-IE" altLang="en-US" sz="1800" b="1" i="1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4.0</a:t>
            </a:r>
            <a:endParaRPr lang="en-US" altLang="en-US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22" name="AutoShape 15"/>
          <p:cNvSpPr>
            <a:spLocks noChangeArrowheads="1"/>
          </p:cNvSpPr>
          <p:nvPr/>
        </p:nvSpPr>
        <p:spPr bwMode="auto">
          <a:xfrm rot="2418888">
            <a:off x="5697538" y="3670300"/>
            <a:ext cx="1076325" cy="849313"/>
          </a:xfrm>
          <a:prstGeom prst="rightArrow">
            <a:avLst>
              <a:gd name="adj1" fmla="val 50000"/>
              <a:gd name="adj2" fmla="val 31682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s = r </a:t>
            </a:r>
            <a:r>
              <a:rPr lang="en-IE" altLang="en-US" sz="1800" b="1" i="1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5.0</a:t>
            </a:r>
            <a:endParaRPr lang="en-US" altLang="en-US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42DE8-B0F4-4C62-87D5-63E8E2B69717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1"/>
          <a:stretch>
            <a:fillRect/>
          </a:stretch>
        </p:blipFill>
        <p:spPr bwMode="auto">
          <a:xfrm>
            <a:off x="4308475" y="2403475"/>
            <a:ext cx="4787900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Gamma Correction</a:t>
            </a:r>
            <a:endParaRPr lang="en-US" altLang="en-US" smtClean="0"/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defRPr/>
            </a:pPr>
            <a:r>
              <a:rPr lang="en-IE" altLang="en-US" smtClean="0"/>
              <a:t>Many of you might be familiar with gamma correction of computer monitors</a:t>
            </a:r>
          </a:p>
          <a:p>
            <a:pPr marL="0" indent="0" eaLnBrk="1" fontAlgn="auto" hangingPunct="1">
              <a:spcAft>
                <a:spcPts val="0"/>
              </a:spcAft>
              <a:defRPr/>
            </a:pPr>
            <a:r>
              <a:rPr lang="en-IE" altLang="en-US" smtClean="0"/>
              <a:t>Problem is that</a:t>
            </a:r>
            <a:br>
              <a:rPr lang="en-IE" altLang="en-US" smtClean="0"/>
            </a:br>
            <a:r>
              <a:rPr lang="en-IE" altLang="en-US" smtClean="0"/>
              <a:t>display devices do </a:t>
            </a:r>
            <a:br>
              <a:rPr lang="en-IE" altLang="en-US" smtClean="0"/>
            </a:br>
            <a:r>
              <a:rPr lang="en-IE" altLang="en-US" smtClean="0"/>
              <a:t>not respond linearly </a:t>
            </a:r>
            <a:br>
              <a:rPr lang="en-IE" altLang="en-US" smtClean="0"/>
            </a:br>
            <a:r>
              <a:rPr lang="en-IE" altLang="en-US" smtClean="0"/>
              <a:t>to different </a:t>
            </a:r>
            <a:br>
              <a:rPr lang="en-IE" altLang="en-US" smtClean="0"/>
            </a:br>
            <a:r>
              <a:rPr lang="en-IE" altLang="en-US" smtClean="0"/>
              <a:t>intensities</a:t>
            </a:r>
          </a:p>
          <a:p>
            <a:pPr marL="0" indent="0" eaLnBrk="1" fontAlgn="auto" hangingPunct="1">
              <a:spcAft>
                <a:spcPts val="0"/>
              </a:spcAft>
              <a:defRPr/>
            </a:pPr>
            <a:r>
              <a:rPr lang="en-IE" altLang="en-US" smtClean="0"/>
              <a:t>Can be corrected </a:t>
            </a:r>
            <a:br>
              <a:rPr lang="en-IE" altLang="en-US" smtClean="0"/>
            </a:br>
            <a:r>
              <a:rPr lang="en-IE" altLang="en-US" smtClean="0"/>
              <a:t>using a log </a:t>
            </a:r>
            <a:br>
              <a:rPr lang="en-IE" altLang="en-US" smtClean="0"/>
            </a:br>
            <a:r>
              <a:rPr lang="en-IE" altLang="en-US" smtClean="0"/>
              <a:t>transform</a:t>
            </a:r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42DE8-B0F4-4C62-87D5-63E8E2B69717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236538"/>
            <a:ext cx="8229600" cy="58896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IE" altLang="en-US" smtClean="0">
                <a:ea typeface="ＭＳ Ｐゴシック" panose="020B0600070205080204" pitchFamily="34" charset="-128"/>
              </a:rPr>
              <a:t>So far when we have spoken about image grey level values we have said they are in the range [0, 255]</a:t>
            </a:r>
          </a:p>
          <a:p>
            <a:pPr lvl="1" eaLnBrk="1" hangingPunct="1"/>
            <a:r>
              <a:rPr lang="en-IE" altLang="en-US" smtClean="0">
                <a:ea typeface="ＭＳ Ｐゴシック" panose="020B0600070205080204" pitchFamily="34" charset="-128"/>
              </a:rPr>
              <a:t>Where 0 is black and 255 is white</a:t>
            </a:r>
          </a:p>
          <a:p>
            <a:pPr lvl="1" eaLnBrk="1" hangingPunct="1"/>
            <a:r>
              <a:rPr lang="en-IE" altLang="en-US" sz="2500" smtClean="0">
                <a:ea typeface="ＭＳ Ｐゴシック" panose="020B0600070205080204" pitchFamily="34" charset="-128"/>
              </a:rPr>
              <a:t>The range [0,255] stems from display technologies</a:t>
            </a:r>
          </a:p>
          <a:p>
            <a:pPr marL="0" indent="0" eaLnBrk="1" hangingPunct="1">
              <a:buFontTx/>
              <a:buNone/>
            </a:pPr>
            <a:r>
              <a:rPr lang="en-IE" altLang="en-US" smtClean="0">
                <a:ea typeface="ＭＳ Ｐゴシック" panose="020B0600070205080204" pitchFamily="34" charset="-128"/>
              </a:rPr>
              <a:t>For many of the image processing operations in this lecture grey levels are assumed to  be given in the range [0.0, 1.0]</a:t>
            </a:r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42DE8-B0F4-4C62-87D5-63E8E2B69717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More Contrast Issues</a:t>
            </a:r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2620963"/>
            <a:ext cx="8637587" cy="245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42DE8-B0F4-4C62-87D5-63E8E2B69717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z="3600" smtClean="0"/>
              <a:t>Piecewise Linear Transformation Functions</a:t>
            </a:r>
            <a:endParaRPr lang="en-US" altLang="en-US" sz="3600" smtClean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3500"/>
            <a:ext cx="8686800" cy="296068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IE" altLang="en-US" smtClean="0"/>
              <a:t>Rather than using a well defined mathematical function we can use arbitrary user-defined transforms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IE" altLang="en-US" smtClean="0"/>
              <a:t>The images below show a contrast stretching linear transform to add contrast to a poor quality image</a:t>
            </a:r>
            <a:endParaRPr lang="en-US" altLang="en-US" smtClean="0"/>
          </a:p>
        </p:txBody>
      </p:sp>
      <p:pic>
        <p:nvPicPr>
          <p:cNvPr id="9523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16" r="59848"/>
          <a:stretch>
            <a:fillRect/>
          </a:stretch>
        </p:blipFill>
        <p:spPr bwMode="auto">
          <a:xfrm>
            <a:off x="6381750" y="4230688"/>
            <a:ext cx="2530475" cy="251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7" name="AutoShape 13"/>
          <p:cNvSpPr>
            <a:spLocks noChangeArrowheads="1"/>
          </p:cNvSpPr>
          <p:nvPr/>
        </p:nvSpPr>
        <p:spPr bwMode="auto">
          <a:xfrm>
            <a:off x="3149600" y="5138738"/>
            <a:ext cx="3265488" cy="849312"/>
          </a:xfrm>
          <a:prstGeom prst="rightArrow">
            <a:avLst>
              <a:gd name="adj1" fmla="val 53648"/>
              <a:gd name="adj2" fmla="val 40371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38" name="Rectangle 14"/>
          <p:cNvSpPr>
            <a:spLocks noChangeArrowheads="1"/>
          </p:cNvSpPr>
          <p:nvPr/>
        </p:nvSpPr>
        <p:spPr bwMode="auto">
          <a:xfrm>
            <a:off x="3967163" y="4552950"/>
            <a:ext cx="1828800" cy="1828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Arial" panose="020B0604020202020204" pitchFamily="34" charset="0"/>
            </a:endParaRPr>
          </a:p>
        </p:txBody>
      </p:sp>
      <p:pic>
        <p:nvPicPr>
          <p:cNvPr id="95239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20" b="50829"/>
          <a:stretch>
            <a:fillRect/>
          </a:stretch>
        </p:blipFill>
        <p:spPr bwMode="auto">
          <a:xfrm>
            <a:off x="3419475" y="4302125"/>
            <a:ext cx="2563813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4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32" r="19168" b="50203"/>
          <a:stretch>
            <a:fillRect/>
          </a:stretch>
        </p:blipFill>
        <p:spPr bwMode="auto">
          <a:xfrm>
            <a:off x="630238" y="4178300"/>
            <a:ext cx="2514600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42DE8-B0F4-4C62-87D5-63E8E2B69717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Summary</a:t>
            </a:r>
            <a:endParaRPr lang="en-US" altLang="en-US" smtClean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IE" altLang="en-US" dirty="0" smtClean="0"/>
              <a:t>We have studied different kinds of point processing operations for image enhancement.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42DE8-B0F4-4C62-87D5-63E8E2B69717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z="3600" smtClean="0"/>
              <a:t>Basic Spatial Domain Image Enhancement</a:t>
            </a:r>
            <a:endParaRPr lang="en-US" altLang="en-US" sz="3600" smtClean="0"/>
          </a:p>
        </p:txBody>
      </p:sp>
      <p:sp>
        <p:nvSpPr>
          <p:cNvPr id="12291" name="Rectangle 265"/>
          <p:cNvSpPr>
            <a:spLocks noGrp="1" noChangeArrowheads="1"/>
          </p:cNvSpPr>
          <p:nvPr>
            <p:ph idx="1"/>
          </p:nvPr>
        </p:nvSpPr>
        <p:spPr>
          <a:xfrm>
            <a:off x="457200" y="1333500"/>
            <a:ext cx="8474075" cy="5524500"/>
          </a:xfrm>
        </p:spPr>
        <p:txBody>
          <a:bodyPr/>
          <a:lstStyle/>
          <a:p>
            <a:pPr marL="0" indent="0" eaLnBrk="1" hangingPunct="1"/>
            <a:r>
              <a:rPr lang="en-IE" altLang="en-US" sz="2600" dirty="0" smtClean="0"/>
              <a:t>Most spatial domain enhancement operations can be reduced to the form</a:t>
            </a:r>
          </a:p>
          <a:p>
            <a:pPr marL="0" indent="0" eaLnBrk="1" hangingPunct="1">
              <a:buNone/>
            </a:pPr>
            <a:r>
              <a:rPr lang="en-IE" altLang="en-US" sz="2600" i="1" dirty="0" smtClean="0">
                <a:latin typeface="Times New Roman" panose="02020603050405020304" pitchFamily="18" charset="0"/>
              </a:rPr>
              <a:t>   g </a:t>
            </a:r>
            <a:r>
              <a:rPr lang="en-IE" altLang="en-US" sz="2600" i="1" dirty="0" smtClean="0">
                <a:latin typeface="Times New Roman" panose="02020603050405020304" pitchFamily="18" charset="0"/>
              </a:rPr>
              <a:t>(x, y) = T[ f (x, y)]</a:t>
            </a:r>
          </a:p>
          <a:p>
            <a:pPr marL="0" indent="0" eaLnBrk="1" hangingPunct="1"/>
            <a:r>
              <a:rPr lang="en-IE" altLang="en-US" sz="2600" dirty="0" smtClean="0"/>
              <a:t>where </a:t>
            </a:r>
            <a:r>
              <a:rPr lang="en-IE" altLang="en-US" sz="2600" i="1" dirty="0" smtClean="0">
                <a:latin typeface="Times New Roman" panose="02020603050405020304" pitchFamily="18" charset="0"/>
              </a:rPr>
              <a:t>f (x, y)</a:t>
            </a:r>
            <a:r>
              <a:rPr lang="en-IE" altLang="en-US" sz="2600" dirty="0" smtClean="0"/>
              <a:t> is the </a:t>
            </a:r>
            <a:br>
              <a:rPr lang="en-IE" altLang="en-US" sz="2600" dirty="0" smtClean="0"/>
            </a:br>
            <a:r>
              <a:rPr lang="en-IE" altLang="en-US" sz="2600" dirty="0" smtClean="0"/>
              <a:t>input image, </a:t>
            </a:r>
          </a:p>
          <a:p>
            <a:pPr marL="0" indent="0" eaLnBrk="1" hangingPunct="1"/>
            <a:r>
              <a:rPr lang="en-IE" altLang="en-US" sz="2600" i="1" dirty="0" smtClean="0">
                <a:latin typeface="Times New Roman" panose="02020603050405020304" pitchFamily="18" charset="0"/>
              </a:rPr>
              <a:t>g (x, y)</a:t>
            </a:r>
            <a:r>
              <a:rPr lang="en-IE" altLang="en-US" sz="2600" dirty="0" smtClean="0"/>
              <a:t> is </a:t>
            </a:r>
            <a:br>
              <a:rPr lang="en-IE" altLang="en-US" sz="2600" dirty="0" smtClean="0"/>
            </a:br>
            <a:r>
              <a:rPr lang="en-IE" altLang="en-US" sz="2600" dirty="0" smtClean="0"/>
              <a:t>the processed image </a:t>
            </a:r>
            <a:br>
              <a:rPr lang="en-IE" altLang="en-US" sz="2600" dirty="0" smtClean="0"/>
            </a:br>
            <a:r>
              <a:rPr lang="en-IE" altLang="en-US" sz="2600" dirty="0" smtClean="0"/>
              <a:t>and </a:t>
            </a:r>
          </a:p>
          <a:p>
            <a:pPr marL="0" indent="0" eaLnBrk="1" hangingPunct="1"/>
            <a:r>
              <a:rPr lang="en-IE" altLang="en-US" sz="2600" i="1" dirty="0" smtClean="0">
                <a:latin typeface="Times New Roman" panose="02020603050405020304" pitchFamily="18" charset="0"/>
              </a:rPr>
              <a:t>T</a:t>
            </a:r>
            <a:r>
              <a:rPr lang="en-IE" altLang="en-US" sz="2600" dirty="0" smtClean="0"/>
              <a:t> is some </a:t>
            </a:r>
            <a:br>
              <a:rPr lang="en-IE" altLang="en-US" sz="2600" dirty="0" smtClean="0"/>
            </a:br>
            <a:r>
              <a:rPr lang="en-IE" altLang="en-US" sz="2600" dirty="0" smtClean="0"/>
              <a:t>operator defined over </a:t>
            </a:r>
            <a:br>
              <a:rPr lang="en-IE" altLang="en-US" sz="2600" dirty="0" smtClean="0"/>
            </a:br>
            <a:r>
              <a:rPr lang="en-IE" altLang="en-US" sz="2600" dirty="0" smtClean="0"/>
              <a:t>some neighbourhood </a:t>
            </a:r>
            <a:br>
              <a:rPr lang="en-IE" altLang="en-US" sz="2600" dirty="0" smtClean="0"/>
            </a:br>
            <a:r>
              <a:rPr lang="en-IE" altLang="en-US" sz="2600" dirty="0" smtClean="0"/>
              <a:t>of </a:t>
            </a:r>
            <a:r>
              <a:rPr lang="en-IE" altLang="en-US" sz="2600" i="1" dirty="0" smtClean="0">
                <a:latin typeface="Times New Roman" panose="02020603050405020304" pitchFamily="18" charset="0"/>
              </a:rPr>
              <a:t>(x, y)</a:t>
            </a:r>
            <a:endParaRPr lang="en-US" altLang="en-US" sz="2600" i="1" dirty="0" smtClean="0">
              <a:latin typeface="Times New Roman" panose="02020603050405020304" pitchFamily="18" charset="0"/>
            </a:endParaRPr>
          </a:p>
        </p:txBody>
      </p:sp>
      <p:grpSp>
        <p:nvGrpSpPr>
          <p:cNvPr id="12292" name="Group 266"/>
          <p:cNvGrpSpPr>
            <a:grpSpLocks/>
          </p:cNvGrpSpPr>
          <p:nvPr/>
        </p:nvGrpSpPr>
        <p:grpSpPr bwMode="auto">
          <a:xfrm>
            <a:off x="4322763" y="2327275"/>
            <a:ext cx="4743450" cy="4108450"/>
            <a:chOff x="2723" y="1106"/>
            <a:chExt cx="2988" cy="2588"/>
          </a:xfrm>
        </p:grpSpPr>
        <p:grpSp>
          <p:nvGrpSpPr>
            <p:cNvPr id="12293" name="Group 244"/>
            <p:cNvGrpSpPr>
              <a:grpSpLocks/>
            </p:cNvGrpSpPr>
            <p:nvPr/>
          </p:nvGrpSpPr>
          <p:grpSpPr bwMode="auto">
            <a:xfrm>
              <a:off x="3053" y="1338"/>
              <a:ext cx="2284" cy="2132"/>
              <a:chOff x="2824" y="1419"/>
              <a:chExt cx="2284" cy="2132"/>
            </a:xfrm>
          </p:grpSpPr>
          <p:sp>
            <p:nvSpPr>
              <p:cNvPr id="12312" name="Rectangle 4"/>
              <p:cNvSpPr>
                <a:spLocks noChangeArrowheads="1"/>
              </p:cNvSpPr>
              <p:nvPr/>
            </p:nvSpPr>
            <p:spPr bwMode="auto">
              <a:xfrm>
                <a:off x="2824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13" name="Rectangle 5"/>
              <p:cNvSpPr>
                <a:spLocks noChangeArrowheads="1"/>
              </p:cNvSpPr>
              <p:nvPr/>
            </p:nvSpPr>
            <p:spPr bwMode="auto">
              <a:xfrm>
                <a:off x="2968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14" name="Rectangle 6"/>
              <p:cNvSpPr>
                <a:spLocks noChangeArrowheads="1"/>
              </p:cNvSpPr>
              <p:nvPr/>
            </p:nvSpPr>
            <p:spPr bwMode="auto">
              <a:xfrm>
                <a:off x="3112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15" name="Rectangle 7"/>
              <p:cNvSpPr>
                <a:spLocks noChangeArrowheads="1"/>
              </p:cNvSpPr>
              <p:nvPr/>
            </p:nvSpPr>
            <p:spPr bwMode="auto">
              <a:xfrm>
                <a:off x="3256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16" name="Rectangle 8"/>
              <p:cNvSpPr>
                <a:spLocks noChangeArrowheads="1"/>
              </p:cNvSpPr>
              <p:nvPr/>
            </p:nvSpPr>
            <p:spPr bwMode="auto">
              <a:xfrm>
                <a:off x="3400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17" name="Rectangle 9"/>
              <p:cNvSpPr>
                <a:spLocks noChangeArrowheads="1"/>
              </p:cNvSpPr>
              <p:nvPr/>
            </p:nvSpPr>
            <p:spPr bwMode="auto">
              <a:xfrm>
                <a:off x="3539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18" name="Rectangle 10"/>
              <p:cNvSpPr>
                <a:spLocks noChangeArrowheads="1"/>
              </p:cNvSpPr>
              <p:nvPr/>
            </p:nvSpPr>
            <p:spPr bwMode="auto">
              <a:xfrm>
                <a:off x="3683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19" name="Rectangle 11"/>
              <p:cNvSpPr>
                <a:spLocks noChangeArrowheads="1"/>
              </p:cNvSpPr>
              <p:nvPr/>
            </p:nvSpPr>
            <p:spPr bwMode="auto">
              <a:xfrm>
                <a:off x="3827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20" name="Rectangle 12"/>
              <p:cNvSpPr>
                <a:spLocks noChangeArrowheads="1"/>
              </p:cNvSpPr>
              <p:nvPr/>
            </p:nvSpPr>
            <p:spPr bwMode="auto">
              <a:xfrm>
                <a:off x="3971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21" name="Rectangle 13"/>
              <p:cNvSpPr>
                <a:spLocks noChangeArrowheads="1"/>
              </p:cNvSpPr>
              <p:nvPr/>
            </p:nvSpPr>
            <p:spPr bwMode="auto">
              <a:xfrm>
                <a:off x="4110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22" name="Rectangle 14"/>
              <p:cNvSpPr>
                <a:spLocks noChangeArrowheads="1"/>
              </p:cNvSpPr>
              <p:nvPr/>
            </p:nvSpPr>
            <p:spPr bwMode="auto">
              <a:xfrm>
                <a:off x="2824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23" name="Rectangle 15"/>
              <p:cNvSpPr>
                <a:spLocks noChangeArrowheads="1"/>
              </p:cNvSpPr>
              <p:nvPr/>
            </p:nvSpPr>
            <p:spPr bwMode="auto">
              <a:xfrm>
                <a:off x="2968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24" name="Rectangle 16"/>
              <p:cNvSpPr>
                <a:spLocks noChangeArrowheads="1"/>
              </p:cNvSpPr>
              <p:nvPr/>
            </p:nvSpPr>
            <p:spPr bwMode="auto">
              <a:xfrm>
                <a:off x="3112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25" name="Rectangle 17"/>
              <p:cNvSpPr>
                <a:spLocks noChangeArrowheads="1"/>
              </p:cNvSpPr>
              <p:nvPr/>
            </p:nvSpPr>
            <p:spPr bwMode="auto">
              <a:xfrm>
                <a:off x="3256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26" name="Rectangle 18"/>
              <p:cNvSpPr>
                <a:spLocks noChangeArrowheads="1"/>
              </p:cNvSpPr>
              <p:nvPr/>
            </p:nvSpPr>
            <p:spPr bwMode="auto">
              <a:xfrm>
                <a:off x="3400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27" name="Rectangle 19"/>
              <p:cNvSpPr>
                <a:spLocks noChangeArrowheads="1"/>
              </p:cNvSpPr>
              <p:nvPr/>
            </p:nvSpPr>
            <p:spPr bwMode="auto">
              <a:xfrm>
                <a:off x="3539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28" name="Rectangle 20"/>
              <p:cNvSpPr>
                <a:spLocks noChangeArrowheads="1"/>
              </p:cNvSpPr>
              <p:nvPr/>
            </p:nvSpPr>
            <p:spPr bwMode="auto">
              <a:xfrm>
                <a:off x="3683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29" name="Rectangle 21"/>
              <p:cNvSpPr>
                <a:spLocks noChangeArrowheads="1"/>
              </p:cNvSpPr>
              <p:nvPr/>
            </p:nvSpPr>
            <p:spPr bwMode="auto">
              <a:xfrm>
                <a:off x="3827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30" name="Rectangle 22"/>
              <p:cNvSpPr>
                <a:spLocks noChangeArrowheads="1"/>
              </p:cNvSpPr>
              <p:nvPr/>
            </p:nvSpPr>
            <p:spPr bwMode="auto">
              <a:xfrm>
                <a:off x="3971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31" name="Rectangle 23"/>
              <p:cNvSpPr>
                <a:spLocks noChangeArrowheads="1"/>
              </p:cNvSpPr>
              <p:nvPr/>
            </p:nvSpPr>
            <p:spPr bwMode="auto">
              <a:xfrm>
                <a:off x="4110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32" name="Rectangle 24"/>
              <p:cNvSpPr>
                <a:spLocks noChangeArrowheads="1"/>
              </p:cNvSpPr>
              <p:nvPr/>
            </p:nvSpPr>
            <p:spPr bwMode="auto">
              <a:xfrm>
                <a:off x="2824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33" name="Rectangle 25"/>
              <p:cNvSpPr>
                <a:spLocks noChangeArrowheads="1"/>
              </p:cNvSpPr>
              <p:nvPr/>
            </p:nvSpPr>
            <p:spPr bwMode="auto">
              <a:xfrm>
                <a:off x="2968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34" name="Rectangle 26"/>
              <p:cNvSpPr>
                <a:spLocks noChangeArrowheads="1"/>
              </p:cNvSpPr>
              <p:nvPr/>
            </p:nvSpPr>
            <p:spPr bwMode="auto">
              <a:xfrm>
                <a:off x="3112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35" name="Rectangle 27"/>
              <p:cNvSpPr>
                <a:spLocks noChangeArrowheads="1"/>
              </p:cNvSpPr>
              <p:nvPr/>
            </p:nvSpPr>
            <p:spPr bwMode="auto">
              <a:xfrm>
                <a:off x="3256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36" name="Rectangle 28"/>
              <p:cNvSpPr>
                <a:spLocks noChangeArrowheads="1"/>
              </p:cNvSpPr>
              <p:nvPr/>
            </p:nvSpPr>
            <p:spPr bwMode="auto">
              <a:xfrm>
                <a:off x="3400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37" name="Rectangle 29"/>
              <p:cNvSpPr>
                <a:spLocks noChangeArrowheads="1"/>
              </p:cNvSpPr>
              <p:nvPr/>
            </p:nvSpPr>
            <p:spPr bwMode="auto">
              <a:xfrm>
                <a:off x="3539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38" name="Rectangle 30"/>
              <p:cNvSpPr>
                <a:spLocks noChangeArrowheads="1"/>
              </p:cNvSpPr>
              <p:nvPr/>
            </p:nvSpPr>
            <p:spPr bwMode="auto">
              <a:xfrm>
                <a:off x="3683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39" name="Rectangle 31"/>
              <p:cNvSpPr>
                <a:spLocks noChangeArrowheads="1"/>
              </p:cNvSpPr>
              <p:nvPr/>
            </p:nvSpPr>
            <p:spPr bwMode="auto">
              <a:xfrm>
                <a:off x="3827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40" name="Rectangle 32"/>
              <p:cNvSpPr>
                <a:spLocks noChangeArrowheads="1"/>
              </p:cNvSpPr>
              <p:nvPr/>
            </p:nvSpPr>
            <p:spPr bwMode="auto">
              <a:xfrm>
                <a:off x="3971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41" name="Rectangle 33"/>
              <p:cNvSpPr>
                <a:spLocks noChangeArrowheads="1"/>
              </p:cNvSpPr>
              <p:nvPr/>
            </p:nvSpPr>
            <p:spPr bwMode="auto">
              <a:xfrm>
                <a:off x="4110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42" name="Rectangle 34"/>
              <p:cNvSpPr>
                <a:spLocks noChangeArrowheads="1"/>
              </p:cNvSpPr>
              <p:nvPr/>
            </p:nvSpPr>
            <p:spPr bwMode="auto">
              <a:xfrm>
                <a:off x="2824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43" name="Rectangle 35"/>
              <p:cNvSpPr>
                <a:spLocks noChangeArrowheads="1"/>
              </p:cNvSpPr>
              <p:nvPr/>
            </p:nvSpPr>
            <p:spPr bwMode="auto">
              <a:xfrm>
                <a:off x="2968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44" name="Rectangle 36"/>
              <p:cNvSpPr>
                <a:spLocks noChangeArrowheads="1"/>
              </p:cNvSpPr>
              <p:nvPr/>
            </p:nvSpPr>
            <p:spPr bwMode="auto">
              <a:xfrm>
                <a:off x="3112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45" name="Rectangle 37"/>
              <p:cNvSpPr>
                <a:spLocks noChangeArrowheads="1"/>
              </p:cNvSpPr>
              <p:nvPr/>
            </p:nvSpPr>
            <p:spPr bwMode="auto">
              <a:xfrm>
                <a:off x="3256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46" name="Rectangle 38"/>
              <p:cNvSpPr>
                <a:spLocks noChangeArrowheads="1"/>
              </p:cNvSpPr>
              <p:nvPr/>
            </p:nvSpPr>
            <p:spPr bwMode="auto">
              <a:xfrm>
                <a:off x="3400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47" name="Rectangle 39"/>
              <p:cNvSpPr>
                <a:spLocks noChangeArrowheads="1"/>
              </p:cNvSpPr>
              <p:nvPr/>
            </p:nvSpPr>
            <p:spPr bwMode="auto">
              <a:xfrm>
                <a:off x="3539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48" name="Rectangle 40"/>
              <p:cNvSpPr>
                <a:spLocks noChangeArrowheads="1"/>
              </p:cNvSpPr>
              <p:nvPr/>
            </p:nvSpPr>
            <p:spPr bwMode="auto">
              <a:xfrm>
                <a:off x="3683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49" name="Rectangle 41"/>
              <p:cNvSpPr>
                <a:spLocks noChangeArrowheads="1"/>
              </p:cNvSpPr>
              <p:nvPr/>
            </p:nvSpPr>
            <p:spPr bwMode="auto">
              <a:xfrm>
                <a:off x="3827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50" name="Rectangle 42"/>
              <p:cNvSpPr>
                <a:spLocks noChangeArrowheads="1"/>
              </p:cNvSpPr>
              <p:nvPr/>
            </p:nvSpPr>
            <p:spPr bwMode="auto">
              <a:xfrm>
                <a:off x="3971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51" name="Rectangle 43"/>
              <p:cNvSpPr>
                <a:spLocks noChangeArrowheads="1"/>
              </p:cNvSpPr>
              <p:nvPr/>
            </p:nvSpPr>
            <p:spPr bwMode="auto">
              <a:xfrm>
                <a:off x="4110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52" name="Rectangle 44"/>
              <p:cNvSpPr>
                <a:spLocks noChangeArrowheads="1"/>
              </p:cNvSpPr>
              <p:nvPr/>
            </p:nvSpPr>
            <p:spPr bwMode="auto">
              <a:xfrm>
                <a:off x="2824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53" name="Rectangle 45"/>
              <p:cNvSpPr>
                <a:spLocks noChangeArrowheads="1"/>
              </p:cNvSpPr>
              <p:nvPr/>
            </p:nvSpPr>
            <p:spPr bwMode="auto">
              <a:xfrm>
                <a:off x="2968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54" name="Rectangle 46"/>
              <p:cNvSpPr>
                <a:spLocks noChangeArrowheads="1"/>
              </p:cNvSpPr>
              <p:nvPr/>
            </p:nvSpPr>
            <p:spPr bwMode="auto">
              <a:xfrm>
                <a:off x="3112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55" name="Rectangle 47"/>
              <p:cNvSpPr>
                <a:spLocks noChangeArrowheads="1"/>
              </p:cNvSpPr>
              <p:nvPr/>
            </p:nvSpPr>
            <p:spPr bwMode="auto">
              <a:xfrm>
                <a:off x="3256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56" name="Rectangle 48"/>
              <p:cNvSpPr>
                <a:spLocks noChangeArrowheads="1"/>
              </p:cNvSpPr>
              <p:nvPr/>
            </p:nvSpPr>
            <p:spPr bwMode="auto">
              <a:xfrm>
                <a:off x="3400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57" name="Rectangle 49"/>
              <p:cNvSpPr>
                <a:spLocks noChangeArrowheads="1"/>
              </p:cNvSpPr>
              <p:nvPr/>
            </p:nvSpPr>
            <p:spPr bwMode="auto">
              <a:xfrm>
                <a:off x="3539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58" name="Rectangle 50"/>
              <p:cNvSpPr>
                <a:spLocks noChangeArrowheads="1"/>
              </p:cNvSpPr>
              <p:nvPr/>
            </p:nvSpPr>
            <p:spPr bwMode="auto">
              <a:xfrm>
                <a:off x="3683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59" name="Rectangle 51"/>
              <p:cNvSpPr>
                <a:spLocks noChangeArrowheads="1"/>
              </p:cNvSpPr>
              <p:nvPr/>
            </p:nvSpPr>
            <p:spPr bwMode="auto">
              <a:xfrm>
                <a:off x="3827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60" name="Rectangle 52"/>
              <p:cNvSpPr>
                <a:spLocks noChangeArrowheads="1"/>
              </p:cNvSpPr>
              <p:nvPr/>
            </p:nvSpPr>
            <p:spPr bwMode="auto">
              <a:xfrm>
                <a:off x="3971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61" name="Rectangle 53"/>
              <p:cNvSpPr>
                <a:spLocks noChangeArrowheads="1"/>
              </p:cNvSpPr>
              <p:nvPr/>
            </p:nvSpPr>
            <p:spPr bwMode="auto">
              <a:xfrm>
                <a:off x="4110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62" name="Rectangle 54"/>
              <p:cNvSpPr>
                <a:spLocks noChangeArrowheads="1"/>
              </p:cNvSpPr>
              <p:nvPr/>
            </p:nvSpPr>
            <p:spPr bwMode="auto">
              <a:xfrm>
                <a:off x="2824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63" name="Rectangle 55"/>
              <p:cNvSpPr>
                <a:spLocks noChangeArrowheads="1"/>
              </p:cNvSpPr>
              <p:nvPr/>
            </p:nvSpPr>
            <p:spPr bwMode="auto">
              <a:xfrm>
                <a:off x="2968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64" name="Rectangle 56"/>
              <p:cNvSpPr>
                <a:spLocks noChangeArrowheads="1"/>
              </p:cNvSpPr>
              <p:nvPr/>
            </p:nvSpPr>
            <p:spPr bwMode="auto">
              <a:xfrm>
                <a:off x="3112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65" name="Rectangle 57"/>
              <p:cNvSpPr>
                <a:spLocks noChangeArrowheads="1"/>
              </p:cNvSpPr>
              <p:nvPr/>
            </p:nvSpPr>
            <p:spPr bwMode="auto">
              <a:xfrm>
                <a:off x="3256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66" name="Rectangle 58"/>
              <p:cNvSpPr>
                <a:spLocks noChangeArrowheads="1"/>
              </p:cNvSpPr>
              <p:nvPr/>
            </p:nvSpPr>
            <p:spPr bwMode="auto">
              <a:xfrm>
                <a:off x="3400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67" name="Rectangle 59"/>
              <p:cNvSpPr>
                <a:spLocks noChangeArrowheads="1"/>
              </p:cNvSpPr>
              <p:nvPr/>
            </p:nvSpPr>
            <p:spPr bwMode="auto">
              <a:xfrm>
                <a:off x="3539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68" name="Rectangle 60"/>
              <p:cNvSpPr>
                <a:spLocks noChangeArrowheads="1"/>
              </p:cNvSpPr>
              <p:nvPr/>
            </p:nvSpPr>
            <p:spPr bwMode="auto">
              <a:xfrm>
                <a:off x="3683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69" name="Rectangle 61"/>
              <p:cNvSpPr>
                <a:spLocks noChangeArrowheads="1"/>
              </p:cNvSpPr>
              <p:nvPr/>
            </p:nvSpPr>
            <p:spPr bwMode="auto">
              <a:xfrm>
                <a:off x="3827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70" name="Rectangle 62"/>
              <p:cNvSpPr>
                <a:spLocks noChangeArrowheads="1"/>
              </p:cNvSpPr>
              <p:nvPr/>
            </p:nvSpPr>
            <p:spPr bwMode="auto">
              <a:xfrm>
                <a:off x="3971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71" name="Rectangle 63"/>
              <p:cNvSpPr>
                <a:spLocks noChangeArrowheads="1"/>
              </p:cNvSpPr>
              <p:nvPr/>
            </p:nvSpPr>
            <p:spPr bwMode="auto">
              <a:xfrm>
                <a:off x="4110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72" name="Rectangle 64"/>
              <p:cNvSpPr>
                <a:spLocks noChangeArrowheads="1"/>
              </p:cNvSpPr>
              <p:nvPr/>
            </p:nvSpPr>
            <p:spPr bwMode="auto">
              <a:xfrm>
                <a:off x="2824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73" name="Rectangle 65"/>
              <p:cNvSpPr>
                <a:spLocks noChangeArrowheads="1"/>
              </p:cNvSpPr>
              <p:nvPr/>
            </p:nvSpPr>
            <p:spPr bwMode="auto">
              <a:xfrm>
                <a:off x="2968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74" name="Rectangle 66"/>
              <p:cNvSpPr>
                <a:spLocks noChangeArrowheads="1"/>
              </p:cNvSpPr>
              <p:nvPr/>
            </p:nvSpPr>
            <p:spPr bwMode="auto">
              <a:xfrm>
                <a:off x="3112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75" name="Rectangle 67"/>
              <p:cNvSpPr>
                <a:spLocks noChangeArrowheads="1"/>
              </p:cNvSpPr>
              <p:nvPr/>
            </p:nvSpPr>
            <p:spPr bwMode="auto">
              <a:xfrm>
                <a:off x="3256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76" name="Rectangle 68"/>
              <p:cNvSpPr>
                <a:spLocks noChangeArrowheads="1"/>
              </p:cNvSpPr>
              <p:nvPr/>
            </p:nvSpPr>
            <p:spPr bwMode="auto">
              <a:xfrm>
                <a:off x="3400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77" name="Rectangle 69"/>
              <p:cNvSpPr>
                <a:spLocks noChangeArrowheads="1"/>
              </p:cNvSpPr>
              <p:nvPr/>
            </p:nvSpPr>
            <p:spPr bwMode="auto">
              <a:xfrm>
                <a:off x="3539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78" name="Rectangle 70"/>
              <p:cNvSpPr>
                <a:spLocks noChangeArrowheads="1"/>
              </p:cNvSpPr>
              <p:nvPr/>
            </p:nvSpPr>
            <p:spPr bwMode="auto">
              <a:xfrm>
                <a:off x="3683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79" name="Rectangle 71"/>
              <p:cNvSpPr>
                <a:spLocks noChangeArrowheads="1"/>
              </p:cNvSpPr>
              <p:nvPr/>
            </p:nvSpPr>
            <p:spPr bwMode="auto">
              <a:xfrm>
                <a:off x="3827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80" name="Rectangle 72"/>
              <p:cNvSpPr>
                <a:spLocks noChangeArrowheads="1"/>
              </p:cNvSpPr>
              <p:nvPr/>
            </p:nvSpPr>
            <p:spPr bwMode="auto">
              <a:xfrm>
                <a:off x="3971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81" name="Rectangle 73"/>
              <p:cNvSpPr>
                <a:spLocks noChangeArrowheads="1"/>
              </p:cNvSpPr>
              <p:nvPr/>
            </p:nvSpPr>
            <p:spPr bwMode="auto">
              <a:xfrm>
                <a:off x="4110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82" name="Rectangle 74"/>
              <p:cNvSpPr>
                <a:spLocks noChangeArrowheads="1"/>
              </p:cNvSpPr>
              <p:nvPr/>
            </p:nvSpPr>
            <p:spPr bwMode="auto">
              <a:xfrm>
                <a:off x="2824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83" name="Rectangle 75"/>
              <p:cNvSpPr>
                <a:spLocks noChangeArrowheads="1"/>
              </p:cNvSpPr>
              <p:nvPr/>
            </p:nvSpPr>
            <p:spPr bwMode="auto">
              <a:xfrm>
                <a:off x="2968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84" name="Rectangle 76"/>
              <p:cNvSpPr>
                <a:spLocks noChangeArrowheads="1"/>
              </p:cNvSpPr>
              <p:nvPr/>
            </p:nvSpPr>
            <p:spPr bwMode="auto">
              <a:xfrm>
                <a:off x="3112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85" name="Rectangle 77"/>
              <p:cNvSpPr>
                <a:spLocks noChangeArrowheads="1"/>
              </p:cNvSpPr>
              <p:nvPr/>
            </p:nvSpPr>
            <p:spPr bwMode="auto">
              <a:xfrm>
                <a:off x="3256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86" name="Rectangle 78"/>
              <p:cNvSpPr>
                <a:spLocks noChangeArrowheads="1"/>
              </p:cNvSpPr>
              <p:nvPr/>
            </p:nvSpPr>
            <p:spPr bwMode="auto">
              <a:xfrm>
                <a:off x="3400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87" name="Rectangle 79"/>
              <p:cNvSpPr>
                <a:spLocks noChangeArrowheads="1"/>
              </p:cNvSpPr>
              <p:nvPr/>
            </p:nvSpPr>
            <p:spPr bwMode="auto">
              <a:xfrm>
                <a:off x="3539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88" name="Rectangle 80"/>
              <p:cNvSpPr>
                <a:spLocks noChangeArrowheads="1"/>
              </p:cNvSpPr>
              <p:nvPr/>
            </p:nvSpPr>
            <p:spPr bwMode="auto">
              <a:xfrm>
                <a:off x="3683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89" name="Rectangle 81"/>
              <p:cNvSpPr>
                <a:spLocks noChangeArrowheads="1"/>
              </p:cNvSpPr>
              <p:nvPr/>
            </p:nvSpPr>
            <p:spPr bwMode="auto">
              <a:xfrm>
                <a:off x="3827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90" name="Rectangle 82"/>
              <p:cNvSpPr>
                <a:spLocks noChangeArrowheads="1"/>
              </p:cNvSpPr>
              <p:nvPr/>
            </p:nvSpPr>
            <p:spPr bwMode="auto">
              <a:xfrm>
                <a:off x="3971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91" name="Rectangle 83"/>
              <p:cNvSpPr>
                <a:spLocks noChangeArrowheads="1"/>
              </p:cNvSpPr>
              <p:nvPr/>
            </p:nvSpPr>
            <p:spPr bwMode="auto">
              <a:xfrm>
                <a:off x="4110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92" name="Rectangle 84"/>
              <p:cNvSpPr>
                <a:spLocks noChangeArrowheads="1"/>
              </p:cNvSpPr>
              <p:nvPr/>
            </p:nvSpPr>
            <p:spPr bwMode="auto">
              <a:xfrm>
                <a:off x="2824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93" name="Rectangle 85"/>
              <p:cNvSpPr>
                <a:spLocks noChangeArrowheads="1"/>
              </p:cNvSpPr>
              <p:nvPr/>
            </p:nvSpPr>
            <p:spPr bwMode="auto">
              <a:xfrm>
                <a:off x="2968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94" name="Rectangle 86"/>
              <p:cNvSpPr>
                <a:spLocks noChangeArrowheads="1"/>
              </p:cNvSpPr>
              <p:nvPr/>
            </p:nvSpPr>
            <p:spPr bwMode="auto">
              <a:xfrm>
                <a:off x="3112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95" name="Rectangle 87"/>
              <p:cNvSpPr>
                <a:spLocks noChangeArrowheads="1"/>
              </p:cNvSpPr>
              <p:nvPr/>
            </p:nvSpPr>
            <p:spPr bwMode="auto">
              <a:xfrm>
                <a:off x="3256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96" name="Rectangle 88"/>
              <p:cNvSpPr>
                <a:spLocks noChangeArrowheads="1"/>
              </p:cNvSpPr>
              <p:nvPr/>
            </p:nvSpPr>
            <p:spPr bwMode="auto">
              <a:xfrm>
                <a:off x="3400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97" name="Rectangle 89"/>
              <p:cNvSpPr>
                <a:spLocks noChangeArrowheads="1"/>
              </p:cNvSpPr>
              <p:nvPr/>
            </p:nvSpPr>
            <p:spPr bwMode="auto">
              <a:xfrm>
                <a:off x="3539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98" name="Rectangle 90"/>
              <p:cNvSpPr>
                <a:spLocks noChangeArrowheads="1"/>
              </p:cNvSpPr>
              <p:nvPr/>
            </p:nvSpPr>
            <p:spPr bwMode="auto">
              <a:xfrm>
                <a:off x="3683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99" name="Rectangle 91"/>
              <p:cNvSpPr>
                <a:spLocks noChangeArrowheads="1"/>
              </p:cNvSpPr>
              <p:nvPr/>
            </p:nvSpPr>
            <p:spPr bwMode="auto">
              <a:xfrm>
                <a:off x="3827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00" name="Rectangle 92"/>
              <p:cNvSpPr>
                <a:spLocks noChangeArrowheads="1"/>
              </p:cNvSpPr>
              <p:nvPr/>
            </p:nvSpPr>
            <p:spPr bwMode="auto">
              <a:xfrm>
                <a:off x="3971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01" name="Rectangle 93"/>
              <p:cNvSpPr>
                <a:spLocks noChangeArrowheads="1"/>
              </p:cNvSpPr>
              <p:nvPr/>
            </p:nvSpPr>
            <p:spPr bwMode="auto">
              <a:xfrm>
                <a:off x="4110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02" name="Rectangle 94"/>
              <p:cNvSpPr>
                <a:spLocks noChangeArrowheads="1"/>
              </p:cNvSpPr>
              <p:nvPr/>
            </p:nvSpPr>
            <p:spPr bwMode="auto">
              <a:xfrm>
                <a:off x="2824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03" name="Rectangle 95"/>
              <p:cNvSpPr>
                <a:spLocks noChangeArrowheads="1"/>
              </p:cNvSpPr>
              <p:nvPr/>
            </p:nvSpPr>
            <p:spPr bwMode="auto">
              <a:xfrm>
                <a:off x="2968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04" name="Rectangle 96"/>
              <p:cNvSpPr>
                <a:spLocks noChangeArrowheads="1"/>
              </p:cNvSpPr>
              <p:nvPr/>
            </p:nvSpPr>
            <p:spPr bwMode="auto">
              <a:xfrm>
                <a:off x="3112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05" name="Rectangle 97"/>
              <p:cNvSpPr>
                <a:spLocks noChangeArrowheads="1"/>
              </p:cNvSpPr>
              <p:nvPr/>
            </p:nvSpPr>
            <p:spPr bwMode="auto">
              <a:xfrm>
                <a:off x="3256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06" name="Rectangle 98"/>
              <p:cNvSpPr>
                <a:spLocks noChangeArrowheads="1"/>
              </p:cNvSpPr>
              <p:nvPr/>
            </p:nvSpPr>
            <p:spPr bwMode="auto">
              <a:xfrm>
                <a:off x="3400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07" name="Rectangle 99"/>
              <p:cNvSpPr>
                <a:spLocks noChangeArrowheads="1"/>
              </p:cNvSpPr>
              <p:nvPr/>
            </p:nvSpPr>
            <p:spPr bwMode="auto">
              <a:xfrm>
                <a:off x="3539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08" name="Rectangle 100"/>
              <p:cNvSpPr>
                <a:spLocks noChangeArrowheads="1"/>
              </p:cNvSpPr>
              <p:nvPr/>
            </p:nvSpPr>
            <p:spPr bwMode="auto">
              <a:xfrm>
                <a:off x="3683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09" name="Rectangle 101"/>
              <p:cNvSpPr>
                <a:spLocks noChangeArrowheads="1"/>
              </p:cNvSpPr>
              <p:nvPr/>
            </p:nvSpPr>
            <p:spPr bwMode="auto">
              <a:xfrm>
                <a:off x="3827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10" name="Rectangle 102"/>
              <p:cNvSpPr>
                <a:spLocks noChangeArrowheads="1"/>
              </p:cNvSpPr>
              <p:nvPr/>
            </p:nvSpPr>
            <p:spPr bwMode="auto">
              <a:xfrm>
                <a:off x="3971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11" name="Rectangle 103"/>
              <p:cNvSpPr>
                <a:spLocks noChangeArrowheads="1"/>
              </p:cNvSpPr>
              <p:nvPr/>
            </p:nvSpPr>
            <p:spPr bwMode="auto">
              <a:xfrm>
                <a:off x="4110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12" name="Rectangle 104"/>
              <p:cNvSpPr>
                <a:spLocks noChangeArrowheads="1"/>
              </p:cNvSpPr>
              <p:nvPr/>
            </p:nvSpPr>
            <p:spPr bwMode="auto">
              <a:xfrm>
                <a:off x="4249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13" name="Rectangle 105"/>
              <p:cNvSpPr>
                <a:spLocks noChangeArrowheads="1"/>
              </p:cNvSpPr>
              <p:nvPr/>
            </p:nvSpPr>
            <p:spPr bwMode="auto">
              <a:xfrm>
                <a:off x="4393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14" name="Rectangle 106"/>
              <p:cNvSpPr>
                <a:spLocks noChangeArrowheads="1"/>
              </p:cNvSpPr>
              <p:nvPr/>
            </p:nvSpPr>
            <p:spPr bwMode="auto">
              <a:xfrm>
                <a:off x="4537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15" name="Rectangle 107"/>
              <p:cNvSpPr>
                <a:spLocks noChangeArrowheads="1"/>
              </p:cNvSpPr>
              <p:nvPr/>
            </p:nvSpPr>
            <p:spPr bwMode="auto">
              <a:xfrm>
                <a:off x="4681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16" name="Rectangle 108"/>
              <p:cNvSpPr>
                <a:spLocks noChangeArrowheads="1"/>
              </p:cNvSpPr>
              <p:nvPr/>
            </p:nvSpPr>
            <p:spPr bwMode="auto">
              <a:xfrm>
                <a:off x="4825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17" name="Rectangle 109"/>
              <p:cNvSpPr>
                <a:spLocks noChangeArrowheads="1"/>
              </p:cNvSpPr>
              <p:nvPr/>
            </p:nvSpPr>
            <p:spPr bwMode="auto">
              <a:xfrm>
                <a:off x="4964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18" name="Rectangle 110"/>
              <p:cNvSpPr>
                <a:spLocks noChangeArrowheads="1"/>
              </p:cNvSpPr>
              <p:nvPr/>
            </p:nvSpPr>
            <p:spPr bwMode="auto">
              <a:xfrm>
                <a:off x="4249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19" name="Rectangle 111"/>
              <p:cNvSpPr>
                <a:spLocks noChangeArrowheads="1"/>
              </p:cNvSpPr>
              <p:nvPr/>
            </p:nvSpPr>
            <p:spPr bwMode="auto">
              <a:xfrm>
                <a:off x="4393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20" name="Rectangle 112"/>
              <p:cNvSpPr>
                <a:spLocks noChangeArrowheads="1"/>
              </p:cNvSpPr>
              <p:nvPr/>
            </p:nvSpPr>
            <p:spPr bwMode="auto">
              <a:xfrm>
                <a:off x="4537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21" name="Rectangle 113"/>
              <p:cNvSpPr>
                <a:spLocks noChangeArrowheads="1"/>
              </p:cNvSpPr>
              <p:nvPr/>
            </p:nvSpPr>
            <p:spPr bwMode="auto">
              <a:xfrm>
                <a:off x="4681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22" name="Rectangle 114"/>
              <p:cNvSpPr>
                <a:spLocks noChangeArrowheads="1"/>
              </p:cNvSpPr>
              <p:nvPr/>
            </p:nvSpPr>
            <p:spPr bwMode="auto">
              <a:xfrm>
                <a:off x="4825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23" name="Rectangle 115"/>
              <p:cNvSpPr>
                <a:spLocks noChangeArrowheads="1"/>
              </p:cNvSpPr>
              <p:nvPr/>
            </p:nvSpPr>
            <p:spPr bwMode="auto">
              <a:xfrm>
                <a:off x="4964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24" name="Rectangle 116"/>
              <p:cNvSpPr>
                <a:spLocks noChangeArrowheads="1"/>
              </p:cNvSpPr>
              <p:nvPr/>
            </p:nvSpPr>
            <p:spPr bwMode="auto">
              <a:xfrm>
                <a:off x="4249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25" name="Rectangle 117"/>
              <p:cNvSpPr>
                <a:spLocks noChangeArrowheads="1"/>
              </p:cNvSpPr>
              <p:nvPr/>
            </p:nvSpPr>
            <p:spPr bwMode="auto">
              <a:xfrm>
                <a:off x="4393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26" name="Rectangle 118"/>
              <p:cNvSpPr>
                <a:spLocks noChangeArrowheads="1"/>
              </p:cNvSpPr>
              <p:nvPr/>
            </p:nvSpPr>
            <p:spPr bwMode="auto">
              <a:xfrm>
                <a:off x="4537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27" name="Rectangle 119"/>
              <p:cNvSpPr>
                <a:spLocks noChangeArrowheads="1"/>
              </p:cNvSpPr>
              <p:nvPr/>
            </p:nvSpPr>
            <p:spPr bwMode="auto">
              <a:xfrm>
                <a:off x="4681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28" name="Rectangle 120"/>
              <p:cNvSpPr>
                <a:spLocks noChangeArrowheads="1"/>
              </p:cNvSpPr>
              <p:nvPr/>
            </p:nvSpPr>
            <p:spPr bwMode="auto">
              <a:xfrm>
                <a:off x="4825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29" name="Rectangle 121"/>
              <p:cNvSpPr>
                <a:spLocks noChangeArrowheads="1"/>
              </p:cNvSpPr>
              <p:nvPr/>
            </p:nvSpPr>
            <p:spPr bwMode="auto">
              <a:xfrm>
                <a:off x="4964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30" name="Rectangle 122"/>
              <p:cNvSpPr>
                <a:spLocks noChangeArrowheads="1"/>
              </p:cNvSpPr>
              <p:nvPr/>
            </p:nvSpPr>
            <p:spPr bwMode="auto">
              <a:xfrm>
                <a:off x="4249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31" name="Rectangle 123"/>
              <p:cNvSpPr>
                <a:spLocks noChangeArrowheads="1"/>
              </p:cNvSpPr>
              <p:nvPr/>
            </p:nvSpPr>
            <p:spPr bwMode="auto">
              <a:xfrm>
                <a:off x="4393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32" name="Rectangle 124"/>
              <p:cNvSpPr>
                <a:spLocks noChangeArrowheads="1"/>
              </p:cNvSpPr>
              <p:nvPr/>
            </p:nvSpPr>
            <p:spPr bwMode="auto">
              <a:xfrm>
                <a:off x="4537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33" name="Rectangle 125"/>
              <p:cNvSpPr>
                <a:spLocks noChangeArrowheads="1"/>
              </p:cNvSpPr>
              <p:nvPr/>
            </p:nvSpPr>
            <p:spPr bwMode="auto">
              <a:xfrm>
                <a:off x="4681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34" name="Rectangle 126"/>
              <p:cNvSpPr>
                <a:spLocks noChangeArrowheads="1"/>
              </p:cNvSpPr>
              <p:nvPr/>
            </p:nvSpPr>
            <p:spPr bwMode="auto">
              <a:xfrm>
                <a:off x="4825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35" name="Rectangle 127"/>
              <p:cNvSpPr>
                <a:spLocks noChangeArrowheads="1"/>
              </p:cNvSpPr>
              <p:nvPr/>
            </p:nvSpPr>
            <p:spPr bwMode="auto">
              <a:xfrm>
                <a:off x="4964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36" name="Rectangle 128"/>
              <p:cNvSpPr>
                <a:spLocks noChangeArrowheads="1"/>
              </p:cNvSpPr>
              <p:nvPr/>
            </p:nvSpPr>
            <p:spPr bwMode="auto">
              <a:xfrm>
                <a:off x="4249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37" name="Rectangle 129"/>
              <p:cNvSpPr>
                <a:spLocks noChangeArrowheads="1"/>
              </p:cNvSpPr>
              <p:nvPr/>
            </p:nvSpPr>
            <p:spPr bwMode="auto">
              <a:xfrm>
                <a:off x="4393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38" name="Rectangle 130"/>
              <p:cNvSpPr>
                <a:spLocks noChangeArrowheads="1"/>
              </p:cNvSpPr>
              <p:nvPr/>
            </p:nvSpPr>
            <p:spPr bwMode="auto">
              <a:xfrm>
                <a:off x="4537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39" name="Rectangle 131"/>
              <p:cNvSpPr>
                <a:spLocks noChangeArrowheads="1"/>
              </p:cNvSpPr>
              <p:nvPr/>
            </p:nvSpPr>
            <p:spPr bwMode="auto">
              <a:xfrm>
                <a:off x="4681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40" name="Rectangle 132"/>
              <p:cNvSpPr>
                <a:spLocks noChangeArrowheads="1"/>
              </p:cNvSpPr>
              <p:nvPr/>
            </p:nvSpPr>
            <p:spPr bwMode="auto">
              <a:xfrm>
                <a:off x="4825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41" name="Rectangle 133"/>
              <p:cNvSpPr>
                <a:spLocks noChangeArrowheads="1"/>
              </p:cNvSpPr>
              <p:nvPr/>
            </p:nvSpPr>
            <p:spPr bwMode="auto">
              <a:xfrm>
                <a:off x="4964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42" name="Rectangle 134"/>
              <p:cNvSpPr>
                <a:spLocks noChangeArrowheads="1"/>
              </p:cNvSpPr>
              <p:nvPr/>
            </p:nvSpPr>
            <p:spPr bwMode="auto">
              <a:xfrm>
                <a:off x="4249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43" name="Rectangle 135"/>
              <p:cNvSpPr>
                <a:spLocks noChangeArrowheads="1"/>
              </p:cNvSpPr>
              <p:nvPr/>
            </p:nvSpPr>
            <p:spPr bwMode="auto">
              <a:xfrm>
                <a:off x="4393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44" name="Rectangle 136"/>
              <p:cNvSpPr>
                <a:spLocks noChangeArrowheads="1"/>
              </p:cNvSpPr>
              <p:nvPr/>
            </p:nvSpPr>
            <p:spPr bwMode="auto">
              <a:xfrm>
                <a:off x="4537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45" name="Rectangle 137"/>
              <p:cNvSpPr>
                <a:spLocks noChangeArrowheads="1"/>
              </p:cNvSpPr>
              <p:nvPr/>
            </p:nvSpPr>
            <p:spPr bwMode="auto">
              <a:xfrm>
                <a:off x="4681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46" name="Rectangle 138"/>
              <p:cNvSpPr>
                <a:spLocks noChangeArrowheads="1"/>
              </p:cNvSpPr>
              <p:nvPr/>
            </p:nvSpPr>
            <p:spPr bwMode="auto">
              <a:xfrm>
                <a:off x="4825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47" name="Rectangle 139"/>
              <p:cNvSpPr>
                <a:spLocks noChangeArrowheads="1"/>
              </p:cNvSpPr>
              <p:nvPr/>
            </p:nvSpPr>
            <p:spPr bwMode="auto">
              <a:xfrm>
                <a:off x="4964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48" name="Rectangle 140"/>
              <p:cNvSpPr>
                <a:spLocks noChangeArrowheads="1"/>
              </p:cNvSpPr>
              <p:nvPr/>
            </p:nvSpPr>
            <p:spPr bwMode="auto">
              <a:xfrm>
                <a:off x="4249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49" name="Rectangle 141"/>
              <p:cNvSpPr>
                <a:spLocks noChangeArrowheads="1"/>
              </p:cNvSpPr>
              <p:nvPr/>
            </p:nvSpPr>
            <p:spPr bwMode="auto">
              <a:xfrm>
                <a:off x="4393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50" name="Rectangle 142"/>
              <p:cNvSpPr>
                <a:spLocks noChangeArrowheads="1"/>
              </p:cNvSpPr>
              <p:nvPr/>
            </p:nvSpPr>
            <p:spPr bwMode="auto">
              <a:xfrm>
                <a:off x="4537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51" name="Rectangle 143"/>
              <p:cNvSpPr>
                <a:spLocks noChangeArrowheads="1"/>
              </p:cNvSpPr>
              <p:nvPr/>
            </p:nvSpPr>
            <p:spPr bwMode="auto">
              <a:xfrm>
                <a:off x="4681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52" name="Rectangle 144"/>
              <p:cNvSpPr>
                <a:spLocks noChangeArrowheads="1"/>
              </p:cNvSpPr>
              <p:nvPr/>
            </p:nvSpPr>
            <p:spPr bwMode="auto">
              <a:xfrm>
                <a:off x="4825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53" name="Rectangle 145"/>
              <p:cNvSpPr>
                <a:spLocks noChangeArrowheads="1"/>
              </p:cNvSpPr>
              <p:nvPr/>
            </p:nvSpPr>
            <p:spPr bwMode="auto">
              <a:xfrm>
                <a:off x="4964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54" name="Rectangle 146"/>
              <p:cNvSpPr>
                <a:spLocks noChangeArrowheads="1"/>
              </p:cNvSpPr>
              <p:nvPr/>
            </p:nvSpPr>
            <p:spPr bwMode="auto">
              <a:xfrm>
                <a:off x="4249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55" name="Rectangle 147"/>
              <p:cNvSpPr>
                <a:spLocks noChangeArrowheads="1"/>
              </p:cNvSpPr>
              <p:nvPr/>
            </p:nvSpPr>
            <p:spPr bwMode="auto">
              <a:xfrm>
                <a:off x="4393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56" name="Rectangle 148"/>
              <p:cNvSpPr>
                <a:spLocks noChangeArrowheads="1"/>
              </p:cNvSpPr>
              <p:nvPr/>
            </p:nvSpPr>
            <p:spPr bwMode="auto">
              <a:xfrm>
                <a:off x="4537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57" name="Rectangle 149"/>
              <p:cNvSpPr>
                <a:spLocks noChangeArrowheads="1"/>
              </p:cNvSpPr>
              <p:nvPr/>
            </p:nvSpPr>
            <p:spPr bwMode="auto">
              <a:xfrm>
                <a:off x="4681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58" name="Rectangle 150"/>
              <p:cNvSpPr>
                <a:spLocks noChangeArrowheads="1"/>
              </p:cNvSpPr>
              <p:nvPr/>
            </p:nvSpPr>
            <p:spPr bwMode="auto">
              <a:xfrm>
                <a:off x="4825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59" name="Rectangle 151"/>
              <p:cNvSpPr>
                <a:spLocks noChangeArrowheads="1"/>
              </p:cNvSpPr>
              <p:nvPr/>
            </p:nvSpPr>
            <p:spPr bwMode="auto">
              <a:xfrm>
                <a:off x="4964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60" name="Rectangle 152"/>
              <p:cNvSpPr>
                <a:spLocks noChangeArrowheads="1"/>
              </p:cNvSpPr>
              <p:nvPr/>
            </p:nvSpPr>
            <p:spPr bwMode="auto">
              <a:xfrm>
                <a:off x="4249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61" name="Rectangle 153"/>
              <p:cNvSpPr>
                <a:spLocks noChangeArrowheads="1"/>
              </p:cNvSpPr>
              <p:nvPr/>
            </p:nvSpPr>
            <p:spPr bwMode="auto">
              <a:xfrm>
                <a:off x="4393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62" name="Rectangle 154"/>
              <p:cNvSpPr>
                <a:spLocks noChangeArrowheads="1"/>
              </p:cNvSpPr>
              <p:nvPr/>
            </p:nvSpPr>
            <p:spPr bwMode="auto">
              <a:xfrm>
                <a:off x="4537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63" name="Rectangle 155"/>
              <p:cNvSpPr>
                <a:spLocks noChangeArrowheads="1"/>
              </p:cNvSpPr>
              <p:nvPr/>
            </p:nvSpPr>
            <p:spPr bwMode="auto">
              <a:xfrm>
                <a:off x="4681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64" name="Rectangle 156"/>
              <p:cNvSpPr>
                <a:spLocks noChangeArrowheads="1"/>
              </p:cNvSpPr>
              <p:nvPr/>
            </p:nvSpPr>
            <p:spPr bwMode="auto">
              <a:xfrm>
                <a:off x="4825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65" name="Rectangle 157"/>
              <p:cNvSpPr>
                <a:spLocks noChangeArrowheads="1"/>
              </p:cNvSpPr>
              <p:nvPr/>
            </p:nvSpPr>
            <p:spPr bwMode="auto">
              <a:xfrm>
                <a:off x="4964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66" name="Rectangle 158"/>
              <p:cNvSpPr>
                <a:spLocks noChangeArrowheads="1"/>
              </p:cNvSpPr>
              <p:nvPr/>
            </p:nvSpPr>
            <p:spPr bwMode="auto">
              <a:xfrm>
                <a:off x="4249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67" name="Rectangle 159"/>
              <p:cNvSpPr>
                <a:spLocks noChangeArrowheads="1"/>
              </p:cNvSpPr>
              <p:nvPr/>
            </p:nvSpPr>
            <p:spPr bwMode="auto">
              <a:xfrm>
                <a:off x="4393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68" name="Rectangle 160"/>
              <p:cNvSpPr>
                <a:spLocks noChangeArrowheads="1"/>
              </p:cNvSpPr>
              <p:nvPr/>
            </p:nvSpPr>
            <p:spPr bwMode="auto">
              <a:xfrm>
                <a:off x="4537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69" name="Rectangle 161"/>
              <p:cNvSpPr>
                <a:spLocks noChangeArrowheads="1"/>
              </p:cNvSpPr>
              <p:nvPr/>
            </p:nvSpPr>
            <p:spPr bwMode="auto">
              <a:xfrm>
                <a:off x="4681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70" name="Rectangle 162"/>
              <p:cNvSpPr>
                <a:spLocks noChangeArrowheads="1"/>
              </p:cNvSpPr>
              <p:nvPr/>
            </p:nvSpPr>
            <p:spPr bwMode="auto">
              <a:xfrm>
                <a:off x="4825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71" name="Rectangle 163"/>
              <p:cNvSpPr>
                <a:spLocks noChangeArrowheads="1"/>
              </p:cNvSpPr>
              <p:nvPr/>
            </p:nvSpPr>
            <p:spPr bwMode="auto">
              <a:xfrm>
                <a:off x="4964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72" name="Rectangle 164"/>
              <p:cNvSpPr>
                <a:spLocks noChangeArrowheads="1"/>
              </p:cNvSpPr>
              <p:nvPr/>
            </p:nvSpPr>
            <p:spPr bwMode="auto">
              <a:xfrm>
                <a:off x="2824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73" name="Rectangle 165"/>
              <p:cNvSpPr>
                <a:spLocks noChangeArrowheads="1"/>
              </p:cNvSpPr>
              <p:nvPr/>
            </p:nvSpPr>
            <p:spPr bwMode="auto">
              <a:xfrm>
                <a:off x="2968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74" name="Rectangle 166"/>
              <p:cNvSpPr>
                <a:spLocks noChangeArrowheads="1"/>
              </p:cNvSpPr>
              <p:nvPr/>
            </p:nvSpPr>
            <p:spPr bwMode="auto">
              <a:xfrm>
                <a:off x="3112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75" name="Rectangle 167"/>
              <p:cNvSpPr>
                <a:spLocks noChangeArrowheads="1"/>
              </p:cNvSpPr>
              <p:nvPr/>
            </p:nvSpPr>
            <p:spPr bwMode="auto">
              <a:xfrm>
                <a:off x="3256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76" name="Rectangle 168"/>
              <p:cNvSpPr>
                <a:spLocks noChangeArrowheads="1"/>
              </p:cNvSpPr>
              <p:nvPr/>
            </p:nvSpPr>
            <p:spPr bwMode="auto">
              <a:xfrm>
                <a:off x="3400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77" name="Rectangle 169"/>
              <p:cNvSpPr>
                <a:spLocks noChangeArrowheads="1"/>
              </p:cNvSpPr>
              <p:nvPr/>
            </p:nvSpPr>
            <p:spPr bwMode="auto">
              <a:xfrm>
                <a:off x="3539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78" name="Rectangle 170"/>
              <p:cNvSpPr>
                <a:spLocks noChangeArrowheads="1"/>
              </p:cNvSpPr>
              <p:nvPr/>
            </p:nvSpPr>
            <p:spPr bwMode="auto">
              <a:xfrm>
                <a:off x="3683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79" name="Rectangle 171"/>
              <p:cNvSpPr>
                <a:spLocks noChangeArrowheads="1"/>
              </p:cNvSpPr>
              <p:nvPr/>
            </p:nvSpPr>
            <p:spPr bwMode="auto">
              <a:xfrm>
                <a:off x="3827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80" name="Rectangle 172"/>
              <p:cNvSpPr>
                <a:spLocks noChangeArrowheads="1"/>
              </p:cNvSpPr>
              <p:nvPr/>
            </p:nvSpPr>
            <p:spPr bwMode="auto">
              <a:xfrm>
                <a:off x="3971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81" name="Rectangle 173"/>
              <p:cNvSpPr>
                <a:spLocks noChangeArrowheads="1"/>
              </p:cNvSpPr>
              <p:nvPr/>
            </p:nvSpPr>
            <p:spPr bwMode="auto">
              <a:xfrm>
                <a:off x="4110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82" name="Rectangle 174"/>
              <p:cNvSpPr>
                <a:spLocks noChangeArrowheads="1"/>
              </p:cNvSpPr>
              <p:nvPr/>
            </p:nvSpPr>
            <p:spPr bwMode="auto">
              <a:xfrm>
                <a:off x="2824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83" name="Rectangle 175"/>
              <p:cNvSpPr>
                <a:spLocks noChangeArrowheads="1"/>
              </p:cNvSpPr>
              <p:nvPr/>
            </p:nvSpPr>
            <p:spPr bwMode="auto">
              <a:xfrm>
                <a:off x="2968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84" name="Rectangle 176"/>
              <p:cNvSpPr>
                <a:spLocks noChangeArrowheads="1"/>
              </p:cNvSpPr>
              <p:nvPr/>
            </p:nvSpPr>
            <p:spPr bwMode="auto">
              <a:xfrm>
                <a:off x="3112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85" name="Rectangle 177"/>
              <p:cNvSpPr>
                <a:spLocks noChangeArrowheads="1"/>
              </p:cNvSpPr>
              <p:nvPr/>
            </p:nvSpPr>
            <p:spPr bwMode="auto">
              <a:xfrm>
                <a:off x="3256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86" name="Rectangle 178"/>
              <p:cNvSpPr>
                <a:spLocks noChangeArrowheads="1"/>
              </p:cNvSpPr>
              <p:nvPr/>
            </p:nvSpPr>
            <p:spPr bwMode="auto">
              <a:xfrm>
                <a:off x="3400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87" name="Rectangle 179"/>
              <p:cNvSpPr>
                <a:spLocks noChangeArrowheads="1"/>
              </p:cNvSpPr>
              <p:nvPr/>
            </p:nvSpPr>
            <p:spPr bwMode="auto">
              <a:xfrm>
                <a:off x="3539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88" name="Rectangle 180"/>
              <p:cNvSpPr>
                <a:spLocks noChangeArrowheads="1"/>
              </p:cNvSpPr>
              <p:nvPr/>
            </p:nvSpPr>
            <p:spPr bwMode="auto">
              <a:xfrm>
                <a:off x="3683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89" name="Rectangle 181"/>
              <p:cNvSpPr>
                <a:spLocks noChangeArrowheads="1"/>
              </p:cNvSpPr>
              <p:nvPr/>
            </p:nvSpPr>
            <p:spPr bwMode="auto">
              <a:xfrm>
                <a:off x="3827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90" name="Rectangle 182"/>
              <p:cNvSpPr>
                <a:spLocks noChangeArrowheads="1"/>
              </p:cNvSpPr>
              <p:nvPr/>
            </p:nvSpPr>
            <p:spPr bwMode="auto">
              <a:xfrm>
                <a:off x="3971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91" name="Rectangle 183"/>
              <p:cNvSpPr>
                <a:spLocks noChangeArrowheads="1"/>
              </p:cNvSpPr>
              <p:nvPr/>
            </p:nvSpPr>
            <p:spPr bwMode="auto">
              <a:xfrm>
                <a:off x="4110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92" name="Rectangle 184"/>
              <p:cNvSpPr>
                <a:spLocks noChangeArrowheads="1"/>
              </p:cNvSpPr>
              <p:nvPr/>
            </p:nvSpPr>
            <p:spPr bwMode="auto">
              <a:xfrm>
                <a:off x="2824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93" name="Rectangle 185"/>
              <p:cNvSpPr>
                <a:spLocks noChangeArrowheads="1"/>
              </p:cNvSpPr>
              <p:nvPr/>
            </p:nvSpPr>
            <p:spPr bwMode="auto">
              <a:xfrm>
                <a:off x="2968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94" name="Rectangle 186"/>
              <p:cNvSpPr>
                <a:spLocks noChangeArrowheads="1"/>
              </p:cNvSpPr>
              <p:nvPr/>
            </p:nvSpPr>
            <p:spPr bwMode="auto">
              <a:xfrm>
                <a:off x="3112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95" name="Rectangle 187"/>
              <p:cNvSpPr>
                <a:spLocks noChangeArrowheads="1"/>
              </p:cNvSpPr>
              <p:nvPr/>
            </p:nvSpPr>
            <p:spPr bwMode="auto">
              <a:xfrm>
                <a:off x="3256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96" name="Rectangle 188"/>
              <p:cNvSpPr>
                <a:spLocks noChangeArrowheads="1"/>
              </p:cNvSpPr>
              <p:nvPr/>
            </p:nvSpPr>
            <p:spPr bwMode="auto">
              <a:xfrm>
                <a:off x="3400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97" name="Rectangle 189"/>
              <p:cNvSpPr>
                <a:spLocks noChangeArrowheads="1"/>
              </p:cNvSpPr>
              <p:nvPr/>
            </p:nvSpPr>
            <p:spPr bwMode="auto">
              <a:xfrm>
                <a:off x="3539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98" name="Rectangle 190"/>
              <p:cNvSpPr>
                <a:spLocks noChangeArrowheads="1"/>
              </p:cNvSpPr>
              <p:nvPr/>
            </p:nvSpPr>
            <p:spPr bwMode="auto">
              <a:xfrm>
                <a:off x="3683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99" name="Rectangle 191"/>
              <p:cNvSpPr>
                <a:spLocks noChangeArrowheads="1"/>
              </p:cNvSpPr>
              <p:nvPr/>
            </p:nvSpPr>
            <p:spPr bwMode="auto">
              <a:xfrm>
                <a:off x="3827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500" name="Rectangle 192"/>
              <p:cNvSpPr>
                <a:spLocks noChangeArrowheads="1"/>
              </p:cNvSpPr>
              <p:nvPr/>
            </p:nvSpPr>
            <p:spPr bwMode="auto">
              <a:xfrm>
                <a:off x="3971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501" name="Rectangle 193"/>
              <p:cNvSpPr>
                <a:spLocks noChangeArrowheads="1"/>
              </p:cNvSpPr>
              <p:nvPr/>
            </p:nvSpPr>
            <p:spPr bwMode="auto">
              <a:xfrm>
                <a:off x="4110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502" name="Rectangle 194"/>
              <p:cNvSpPr>
                <a:spLocks noChangeArrowheads="1"/>
              </p:cNvSpPr>
              <p:nvPr/>
            </p:nvSpPr>
            <p:spPr bwMode="auto">
              <a:xfrm>
                <a:off x="2824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503" name="Rectangle 195"/>
              <p:cNvSpPr>
                <a:spLocks noChangeArrowheads="1"/>
              </p:cNvSpPr>
              <p:nvPr/>
            </p:nvSpPr>
            <p:spPr bwMode="auto">
              <a:xfrm>
                <a:off x="2968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504" name="Rectangle 196"/>
              <p:cNvSpPr>
                <a:spLocks noChangeArrowheads="1"/>
              </p:cNvSpPr>
              <p:nvPr/>
            </p:nvSpPr>
            <p:spPr bwMode="auto">
              <a:xfrm>
                <a:off x="3112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505" name="Rectangle 197"/>
              <p:cNvSpPr>
                <a:spLocks noChangeArrowheads="1"/>
              </p:cNvSpPr>
              <p:nvPr/>
            </p:nvSpPr>
            <p:spPr bwMode="auto">
              <a:xfrm>
                <a:off x="3256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506" name="Rectangle 198"/>
              <p:cNvSpPr>
                <a:spLocks noChangeArrowheads="1"/>
              </p:cNvSpPr>
              <p:nvPr/>
            </p:nvSpPr>
            <p:spPr bwMode="auto">
              <a:xfrm>
                <a:off x="3400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507" name="Rectangle 199"/>
              <p:cNvSpPr>
                <a:spLocks noChangeArrowheads="1"/>
              </p:cNvSpPr>
              <p:nvPr/>
            </p:nvSpPr>
            <p:spPr bwMode="auto">
              <a:xfrm>
                <a:off x="3539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508" name="Rectangle 200"/>
              <p:cNvSpPr>
                <a:spLocks noChangeArrowheads="1"/>
              </p:cNvSpPr>
              <p:nvPr/>
            </p:nvSpPr>
            <p:spPr bwMode="auto">
              <a:xfrm>
                <a:off x="3683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509" name="Rectangle 201"/>
              <p:cNvSpPr>
                <a:spLocks noChangeArrowheads="1"/>
              </p:cNvSpPr>
              <p:nvPr/>
            </p:nvSpPr>
            <p:spPr bwMode="auto">
              <a:xfrm>
                <a:off x="3827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510" name="Rectangle 202"/>
              <p:cNvSpPr>
                <a:spLocks noChangeArrowheads="1"/>
              </p:cNvSpPr>
              <p:nvPr/>
            </p:nvSpPr>
            <p:spPr bwMode="auto">
              <a:xfrm>
                <a:off x="3971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511" name="Rectangle 203"/>
              <p:cNvSpPr>
                <a:spLocks noChangeArrowheads="1"/>
              </p:cNvSpPr>
              <p:nvPr/>
            </p:nvSpPr>
            <p:spPr bwMode="auto">
              <a:xfrm>
                <a:off x="4110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512" name="Rectangle 204"/>
              <p:cNvSpPr>
                <a:spLocks noChangeArrowheads="1"/>
              </p:cNvSpPr>
              <p:nvPr/>
            </p:nvSpPr>
            <p:spPr bwMode="auto">
              <a:xfrm>
                <a:off x="2824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513" name="Rectangle 205"/>
              <p:cNvSpPr>
                <a:spLocks noChangeArrowheads="1"/>
              </p:cNvSpPr>
              <p:nvPr/>
            </p:nvSpPr>
            <p:spPr bwMode="auto">
              <a:xfrm>
                <a:off x="2968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514" name="Rectangle 206"/>
              <p:cNvSpPr>
                <a:spLocks noChangeArrowheads="1"/>
              </p:cNvSpPr>
              <p:nvPr/>
            </p:nvSpPr>
            <p:spPr bwMode="auto">
              <a:xfrm>
                <a:off x="3112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515" name="Rectangle 207"/>
              <p:cNvSpPr>
                <a:spLocks noChangeArrowheads="1"/>
              </p:cNvSpPr>
              <p:nvPr/>
            </p:nvSpPr>
            <p:spPr bwMode="auto">
              <a:xfrm>
                <a:off x="3256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516" name="Rectangle 208"/>
              <p:cNvSpPr>
                <a:spLocks noChangeArrowheads="1"/>
              </p:cNvSpPr>
              <p:nvPr/>
            </p:nvSpPr>
            <p:spPr bwMode="auto">
              <a:xfrm>
                <a:off x="3400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517" name="Rectangle 209"/>
              <p:cNvSpPr>
                <a:spLocks noChangeArrowheads="1"/>
              </p:cNvSpPr>
              <p:nvPr/>
            </p:nvSpPr>
            <p:spPr bwMode="auto">
              <a:xfrm>
                <a:off x="3539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518" name="Rectangle 210"/>
              <p:cNvSpPr>
                <a:spLocks noChangeArrowheads="1"/>
              </p:cNvSpPr>
              <p:nvPr/>
            </p:nvSpPr>
            <p:spPr bwMode="auto">
              <a:xfrm>
                <a:off x="3683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519" name="Rectangle 211"/>
              <p:cNvSpPr>
                <a:spLocks noChangeArrowheads="1"/>
              </p:cNvSpPr>
              <p:nvPr/>
            </p:nvSpPr>
            <p:spPr bwMode="auto">
              <a:xfrm>
                <a:off x="3827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520" name="Rectangle 212"/>
              <p:cNvSpPr>
                <a:spLocks noChangeArrowheads="1"/>
              </p:cNvSpPr>
              <p:nvPr/>
            </p:nvSpPr>
            <p:spPr bwMode="auto">
              <a:xfrm>
                <a:off x="3971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521" name="Rectangle 213"/>
              <p:cNvSpPr>
                <a:spLocks noChangeArrowheads="1"/>
              </p:cNvSpPr>
              <p:nvPr/>
            </p:nvSpPr>
            <p:spPr bwMode="auto">
              <a:xfrm>
                <a:off x="4110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522" name="Rectangle 214"/>
              <p:cNvSpPr>
                <a:spLocks noChangeArrowheads="1"/>
              </p:cNvSpPr>
              <p:nvPr/>
            </p:nvSpPr>
            <p:spPr bwMode="auto">
              <a:xfrm>
                <a:off x="4249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523" name="Rectangle 215"/>
              <p:cNvSpPr>
                <a:spLocks noChangeArrowheads="1"/>
              </p:cNvSpPr>
              <p:nvPr/>
            </p:nvSpPr>
            <p:spPr bwMode="auto">
              <a:xfrm>
                <a:off x="4393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524" name="Rectangle 216"/>
              <p:cNvSpPr>
                <a:spLocks noChangeArrowheads="1"/>
              </p:cNvSpPr>
              <p:nvPr/>
            </p:nvSpPr>
            <p:spPr bwMode="auto">
              <a:xfrm>
                <a:off x="4537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525" name="Rectangle 217"/>
              <p:cNvSpPr>
                <a:spLocks noChangeArrowheads="1"/>
              </p:cNvSpPr>
              <p:nvPr/>
            </p:nvSpPr>
            <p:spPr bwMode="auto">
              <a:xfrm>
                <a:off x="4681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526" name="Rectangle 218"/>
              <p:cNvSpPr>
                <a:spLocks noChangeArrowheads="1"/>
              </p:cNvSpPr>
              <p:nvPr/>
            </p:nvSpPr>
            <p:spPr bwMode="auto">
              <a:xfrm>
                <a:off x="4825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527" name="Rectangle 219"/>
              <p:cNvSpPr>
                <a:spLocks noChangeArrowheads="1"/>
              </p:cNvSpPr>
              <p:nvPr/>
            </p:nvSpPr>
            <p:spPr bwMode="auto">
              <a:xfrm>
                <a:off x="4964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528" name="Rectangle 220"/>
              <p:cNvSpPr>
                <a:spLocks noChangeArrowheads="1"/>
              </p:cNvSpPr>
              <p:nvPr/>
            </p:nvSpPr>
            <p:spPr bwMode="auto">
              <a:xfrm>
                <a:off x="4249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529" name="Rectangle 221"/>
              <p:cNvSpPr>
                <a:spLocks noChangeArrowheads="1"/>
              </p:cNvSpPr>
              <p:nvPr/>
            </p:nvSpPr>
            <p:spPr bwMode="auto">
              <a:xfrm>
                <a:off x="4393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530" name="Rectangle 222"/>
              <p:cNvSpPr>
                <a:spLocks noChangeArrowheads="1"/>
              </p:cNvSpPr>
              <p:nvPr/>
            </p:nvSpPr>
            <p:spPr bwMode="auto">
              <a:xfrm>
                <a:off x="4537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531" name="Rectangle 223"/>
              <p:cNvSpPr>
                <a:spLocks noChangeArrowheads="1"/>
              </p:cNvSpPr>
              <p:nvPr/>
            </p:nvSpPr>
            <p:spPr bwMode="auto">
              <a:xfrm>
                <a:off x="4681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532" name="Rectangle 224"/>
              <p:cNvSpPr>
                <a:spLocks noChangeArrowheads="1"/>
              </p:cNvSpPr>
              <p:nvPr/>
            </p:nvSpPr>
            <p:spPr bwMode="auto">
              <a:xfrm>
                <a:off x="4825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533" name="Rectangle 225"/>
              <p:cNvSpPr>
                <a:spLocks noChangeArrowheads="1"/>
              </p:cNvSpPr>
              <p:nvPr/>
            </p:nvSpPr>
            <p:spPr bwMode="auto">
              <a:xfrm>
                <a:off x="4964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534" name="Rectangle 226"/>
              <p:cNvSpPr>
                <a:spLocks noChangeArrowheads="1"/>
              </p:cNvSpPr>
              <p:nvPr/>
            </p:nvSpPr>
            <p:spPr bwMode="auto">
              <a:xfrm>
                <a:off x="4249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535" name="Rectangle 227"/>
              <p:cNvSpPr>
                <a:spLocks noChangeArrowheads="1"/>
              </p:cNvSpPr>
              <p:nvPr/>
            </p:nvSpPr>
            <p:spPr bwMode="auto">
              <a:xfrm>
                <a:off x="4393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536" name="Rectangle 228"/>
              <p:cNvSpPr>
                <a:spLocks noChangeArrowheads="1"/>
              </p:cNvSpPr>
              <p:nvPr/>
            </p:nvSpPr>
            <p:spPr bwMode="auto">
              <a:xfrm>
                <a:off x="4537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537" name="Rectangle 229"/>
              <p:cNvSpPr>
                <a:spLocks noChangeArrowheads="1"/>
              </p:cNvSpPr>
              <p:nvPr/>
            </p:nvSpPr>
            <p:spPr bwMode="auto">
              <a:xfrm>
                <a:off x="4681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538" name="Rectangle 230"/>
              <p:cNvSpPr>
                <a:spLocks noChangeArrowheads="1"/>
              </p:cNvSpPr>
              <p:nvPr/>
            </p:nvSpPr>
            <p:spPr bwMode="auto">
              <a:xfrm>
                <a:off x="4825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539" name="Rectangle 231"/>
              <p:cNvSpPr>
                <a:spLocks noChangeArrowheads="1"/>
              </p:cNvSpPr>
              <p:nvPr/>
            </p:nvSpPr>
            <p:spPr bwMode="auto">
              <a:xfrm>
                <a:off x="4964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540" name="Rectangle 232"/>
              <p:cNvSpPr>
                <a:spLocks noChangeArrowheads="1"/>
              </p:cNvSpPr>
              <p:nvPr/>
            </p:nvSpPr>
            <p:spPr bwMode="auto">
              <a:xfrm>
                <a:off x="4249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541" name="Rectangle 233"/>
              <p:cNvSpPr>
                <a:spLocks noChangeArrowheads="1"/>
              </p:cNvSpPr>
              <p:nvPr/>
            </p:nvSpPr>
            <p:spPr bwMode="auto">
              <a:xfrm>
                <a:off x="4393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542" name="Rectangle 234"/>
              <p:cNvSpPr>
                <a:spLocks noChangeArrowheads="1"/>
              </p:cNvSpPr>
              <p:nvPr/>
            </p:nvSpPr>
            <p:spPr bwMode="auto">
              <a:xfrm>
                <a:off x="4537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543" name="Rectangle 235"/>
              <p:cNvSpPr>
                <a:spLocks noChangeArrowheads="1"/>
              </p:cNvSpPr>
              <p:nvPr/>
            </p:nvSpPr>
            <p:spPr bwMode="auto">
              <a:xfrm>
                <a:off x="4681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544" name="Rectangle 236"/>
              <p:cNvSpPr>
                <a:spLocks noChangeArrowheads="1"/>
              </p:cNvSpPr>
              <p:nvPr/>
            </p:nvSpPr>
            <p:spPr bwMode="auto">
              <a:xfrm>
                <a:off x="4825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545" name="Rectangle 237"/>
              <p:cNvSpPr>
                <a:spLocks noChangeArrowheads="1"/>
              </p:cNvSpPr>
              <p:nvPr/>
            </p:nvSpPr>
            <p:spPr bwMode="auto">
              <a:xfrm>
                <a:off x="4964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546" name="Rectangle 238"/>
              <p:cNvSpPr>
                <a:spLocks noChangeArrowheads="1"/>
              </p:cNvSpPr>
              <p:nvPr/>
            </p:nvSpPr>
            <p:spPr bwMode="auto">
              <a:xfrm>
                <a:off x="4249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547" name="Rectangle 239"/>
              <p:cNvSpPr>
                <a:spLocks noChangeArrowheads="1"/>
              </p:cNvSpPr>
              <p:nvPr/>
            </p:nvSpPr>
            <p:spPr bwMode="auto">
              <a:xfrm>
                <a:off x="4393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548" name="Rectangle 240"/>
              <p:cNvSpPr>
                <a:spLocks noChangeArrowheads="1"/>
              </p:cNvSpPr>
              <p:nvPr/>
            </p:nvSpPr>
            <p:spPr bwMode="auto">
              <a:xfrm>
                <a:off x="4537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549" name="Rectangle 241"/>
              <p:cNvSpPr>
                <a:spLocks noChangeArrowheads="1"/>
              </p:cNvSpPr>
              <p:nvPr/>
            </p:nvSpPr>
            <p:spPr bwMode="auto">
              <a:xfrm>
                <a:off x="4681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550" name="Rectangle 242"/>
              <p:cNvSpPr>
                <a:spLocks noChangeArrowheads="1"/>
              </p:cNvSpPr>
              <p:nvPr/>
            </p:nvSpPr>
            <p:spPr bwMode="auto">
              <a:xfrm>
                <a:off x="4825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551" name="Rectangle 243"/>
              <p:cNvSpPr>
                <a:spLocks noChangeArrowheads="1"/>
              </p:cNvSpPr>
              <p:nvPr/>
            </p:nvSpPr>
            <p:spPr bwMode="auto">
              <a:xfrm>
                <a:off x="4964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2294" name="Line 245"/>
            <p:cNvSpPr>
              <a:spLocks noChangeShapeType="1"/>
            </p:cNvSpPr>
            <p:nvPr/>
          </p:nvSpPr>
          <p:spPr bwMode="auto">
            <a:xfrm>
              <a:off x="3053" y="1338"/>
              <a:ext cx="241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95" name="Line 246"/>
            <p:cNvSpPr>
              <a:spLocks noChangeShapeType="1"/>
            </p:cNvSpPr>
            <p:nvPr/>
          </p:nvSpPr>
          <p:spPr bwMode="auto">
            <a:xfrm rot="5400000">
              <a:off x="1931" y="2460"/>
              <a:ext cx="224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96" name="Text Box 247"/>
            <p:cNvSpPr txBox="1">
              <a:spLocks noChangeArrowheads="1"/>
            </p:cNvSpPr>
            <p:nvPr/>
          </p:nvSpPr>
          <p:spPr bwMode="auto">
            <a:xfrm>
              <a:off x="2723" y="1106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Origin</a:t>
              </a:r>
              <a:endParaRPr lang="en-US" altLang="en-US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7" name="Text Box 248"/>
            <p:cNvSpPr txBox="1">
              <a:spLocks noChangeArrowheads="1"/>
            </p:cNvSpPr>
            <p:nvPr/>
          </p:nvSpPr>
          <p:spPr bwMode="auto">
            <a:xfrm>
              <a:off x="5331" y="110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  <a:endParaRPr lang="en-US" altLang="en-US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8" name="Text Box 249"/>
            <p:cNvSpPr txBox="1">
              <a:spLocks noChangeArrowheads="1"/>
            </p:cNvSpPr>
            <p:nvPr/>
          </p:nvSpPr>
          <p:spPr bwMode="auto">
            <a:xfrm>
              <a:off x="2874" y="3446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  <a:endParaRPr lang="en-US" altLang="en-US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9" name="Text Box 250"/>
            <p:cNvSpPr txBox="1">
              <a:spLocks noChangeArrowheads="1"/>
            </p:cNvSpPr>
            <p:nvPr/>
          </p:nvSpPr>
          <p:spPr bwMode="auto">
            <a:xfrm>
              <a:off x="4485" y="3463"/>
              <a:ext cx="9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Image f (x, y)</a:t>
              </a:r>
              <a:endParaRPr lang="en-US" altLang="en-US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2300" name="Group 261"/>
            <p:cNvGrpSpPr>
              <a:grpSpLocks/>
            </p:cNvGrpSpPr>
            <p:nvPr/>
          </p:nvGrpSpPr>
          <p:grpSpPr bwMode="auto">
            <a:xfrm>
              <a:off x="4332" y="2327"/>
              <a:ext cx="432" cy="430"/>
              <a:chOff x="3168" y="2244"/>
              <a:chExt cx="432" cy="430"/>
            </a:xfrm>
          </p:grpSpPr>
          <p:sp>
            <p:nvSpPr>
              <p:cNvPr id="12303" name="Rectangle 252"/>
              <p:cNvSpPr>
                <a:spLocks noChangeArrowheads="1"/>
              </p:cNvSpPr>
              <p:nvPr/>
            </p:nvSpPr>
            <p:spPr bwMode="auto">
              <a:xfrm>
                <a:off x="3168" y="2244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04" name="Rectangle 253"/>
              <p:cNvSpPr>
                <a:spLocks noChangeArrowheads="1"/>
              </p:cNvSpPr>
              <p:nvPr/>
            </p:nvSpPr>
            <p:spPr bwMode="auto">
              <a:xfrm>
                <a:off x="3312" y="2244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05" name="Rectangle 254"/>
              <p:cNvSpPr>
                <a:spLocks noChangeArrowheads="1"/>
              </p:cNvSpPr>
              <p:nvPr/>
            </p:nvSpPr>
            <p:spPr bwMode="auto">
              <a:xfrm>
                <a:off x="3456" y="2244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06" name="Rectangle 255"/>
              <p:cNvSpPr>
                <a:spLocks noChangeArrowheads="1"/>
              </p:cNvSpPr>
              <p:nvPr/>
            </p:nvSpPr>
            <p:spPr bwMode="auto">
              <a:xfrm>
                <a:off x="3168" y="2386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07" name="Rectangle 256"/>
              <p:cNvSpPr>
                <a:spLocks noChangeArrowheads="1"/>
              </p:cNvSpPr>
              <p:nvPr/>
            </p:nvSpPr>
            <p:spPr bwMode="auto">
              <a:xfrm>
                <a:off x="3312" y="2386"/>
                <a:ext cx="144" cy="144"/>
              </a:xfrm>
              <a:prstGeom prst="rect">
                <a:avLst/>
              </a:prstGeom>
              <a:solidFill>
                <a:srgbClr val="000080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08" name="Rectangle 257"/>
              <p:cNvSpPr>
                <a:spLocks noChangeArrowheads="1"/>
              </p:cNvSpPr>
              <p:nvPr/>
            </p:nvSpPr>
            <p:spPr bwMode="auto">
              <a:xfrm>
                <a:off x="3456" y="2386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09" name="Rectangle 258"/>
              <p:cNvSpPr>
                <a:spLocks noChangeArrowheads="1"/>
              </p:cNvSpPr>
              <p:nvPr/>
            </p:nvSpPr>
            <p:spPr bwMode="auto">
              <a:xfrm>
                <a:off x="3168" y="2530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10" name="Rectangle 259"/>
              <p:cNvSpPr>
                <a:spLocks noChangeArrowheads="1"/>
              </p:cNvSpPr>
              <p:nvPr/>
            </p:nvSpPr>
            <p:spPr bwMode="auto">
              <a:xfrm>
                <a:off x="3312" y="2530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11" name="Rectangle 260"/>
              <p:cNvSpPr>
                <a:spLocks noChangeArrowheads="1"/>
              </p:cNvSpPr>
              <p:nvPr/>
            </p:nvSpPr>
            <p:spPr bwMode="auto">
              <a:xfrm>
                <a:off x="3456" y="2530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7931725" indent="-374745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2301" name="Text Box 262"/>
            <p:cNvSpPr txBox="1">
              <a:spLocks noChangeArrowheads="1"/>
            </p:cNvSpPr>
            <p:nvPr/>
          </p:nvSpPr>
          <p:spPr bwMode="auto">
            <a:xfrm>
              <a:off x="5407" y="2317"/>
              <a:ext cx="3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(x, y)</a:t>
              </a:r>
              <a:endParaRPr lang="en-US" altLang="en-US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2302" name="AutoShape 263"/>
            <p:cNvCxnSpPr>
              <a:cxnSpLocks noChangeShapeType="1"/>
              <a:stCxn id="12301" idx="1"/>
            </p:cNvCxnSpPr>
            <p:nvPr/>
          </p:nvCxnSpPr>
          <p:spPr bwMode="auto">
            <a:xfrm rot="10800000" flipV="1">
              <a:off x="4522" y="2404"/>
              <a:ext cx="885" cy="138"/>
            </a:xfrm>
            <a:prstGeom prst="curvedConnector3">
              <a:avLst>
                <a:gd name="adj1" fmla="val 49944"/>
              </a:avLst>
            </a:prstGeom>
            <a:noFill/>
            <a:ln w="222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42DE8-B0F4-4C62-87D5-63E8E2B69717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783771" y="2148114"/>
            <a:ext cx="2714172" cy="653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-5334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Point Operations Overview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371600" y="1300163"/>
            <a:ext cx="660241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Point operations are </a:t>
            </a: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zero-memory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 operations where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a given gray level x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[0,L] is mapped to another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gray level y[0,L] according to a transformation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3657600" y="2514600"/>
          <a:ext cx="15240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Equation" r:id="rId3" imgW="583947" imgH="203112" progId="Equation.3">
                  <p:embed/>
                </p:oleObj>
              </mc:Choice>
              <mc:Fallback>
                <p:oleObj name="Equation" r:id="rId3" imgW="583947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514600"/>
                        <a:ext cx="15240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2819400" y="5140325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V="1">
            <a:off x="2819400" y="3235325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4419600" y="510540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L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2362200" y="3311525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L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6080125" y="4953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2803525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y</a:t>
            </a:r>
          </a:p>
        </p:txBody>
      </p:sp>
      <p:sp>
        <p:nvSpPr>
          <p:cNvPr id="14347" name="Line 12"/>
          <p:cNvSpPr>
            <a:spLocks noChangeShapeType="1"/>
          </p:cNvSpPr>
          <p:nvPr/>
        </p:nvSpPr>
        <p:spPr bwMode="auto">
          <a:xfrm>
            <a:off x="2819400" y="3463925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Line 13"/>
          <p:cNvSpPr>
            <a:spLocks noChangeShapeType="1"/>
          </p:cNvSpPr>
          <p:nvPr/>
        </p:nvSpPr>
        <p:spPr bwMode="auto">
          <a:xfrm>
            <a:off x="4495800" y="3463925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Freeform 17"/>
          <p:cNvSpPr>
            <a:spLocks/>
          </p:cNvSpPr>
          <p:nvPr/>
        </p:nvSpPr>
        <p:spPr bwMode="auto">
          <a:xfrm>
            <a:off x="2819400" y="3479800"/>
            <a:ext cx="1676400" cy="1660525"/>
          </a:xfrm>
          <a:custGeom>
            <a:avLst/>
            <a:gdLst>
              <a:gd name="T0" fmla="*/ 0 w 1056"/>
              <a:gd name="T1" fmla="*/ 2147483646 h 1046"/>
              <a:gd name="T2" fmla="*/ 2147483646 w 1056"/>
              <a:gd name="T3" fmla="*/ 2147483646 h 1046"/>
              <a:gd name="T4" fmla="*/ 2147483646 w 1056"/>
              <a:gd name="T5" fmla="*/ 2147483646 h 1046"/>
              <a:gd name="T6" fmla="*/ 2147483646 w 1056"/>
              <a:gd name="T7" fmla="*/ 2147483646 h 1046"/>
              <a:gd name="T8" fmla="*/ 2147483646 w 1056"/>
              <a:gd name="T9" fmla="*/ 2147483646 h 1046"/>
              <a:gd name="T10" fmla="*/ 2147483646 w 1056"/>
              <a:gd name="T11" fmla="*/ 2147483646 h 1046"/>
              <a:gd name="T12" fmla="*/ 2147483646 w 1056"/>
              <a:gd name="T13" fmla="*/ 2147483646 h 1046"/>
              <a:gd name="T14" fmla="*/ 2147483646 w 1056"/>
              <a:gd name="T15" fmla="*/ 2147483646 h 1046"/>
              <a:gd name="T16" fmla="*/ 2147483646 w 1056"/>
              <a:gd name="T17" fmla="*/ 2147483646 h 1046"/>
              <a:gd name="T18" fmla="*/ 2147483646 w 1056"/>
              <a:gd name="T19" fmla="*/ 2147483646 h 1046"/>
              <a:gd name="T20" fmla="*/ 2147483646 w 1056"/>
              <a:gd name="T21" fmla="*/ 2147483646 h 1046"/>
              <a:gd name="T22" fmla="*/ 2147483646 w 1056"/>
              <a:gd name="T23" fmla="*/ 2147483646 h 1046"/>
              <a:gd name="T24" fmla="*/ 2147483646 w 1056"/>
              <a:gd name="T25" fmla="*/ 2147483646 h 1046"/>
              <a:gd name="T26" fmla="*/ 2147483646 w 1056"/>
              <a:gd name="T27" fmla="*/ 2147483646 h 1046"/>
              <a:gd name="T28" fmla="*/ 2147483646 w 1056"/>
              <a:gd name="T29" fmla="*/ 2147483646 h 1046"/>
              <a:gd name="T30" fmla="*/ 2147483646 w 1056"/>
              <a:gd name="T31" fmla="*/ 2147483646 h 1046"/>
              <a:gd name="T32" fmla="*/ 2147483646 w 1056"/>
              <a:gd name="T33" fmla="*/ 2147483646 h 1046"/>
              <a:gd name="T34" fmla="*/ 2147483646 w 1056"/>
              <a:gd name="T35" fmla="*/ 2147483646 h 104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56"/>
              <a:gd name="T55" fmla="*/ 0 h 1046"/>
              <a:gd name="T56" fmla="*/ 1056 w 1056"/>
              <a:gd name="T57" fmla="*/ 1046 h 104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56" h="1046">
                <a:moveTo>
                  <a:pt x="0" y="1046"/>
                </a:moveTo>
                <a:cubicBezTo>
                  <a:pt x="41" y="1005"/>
                  <a:pt x="96" y="969"/>
                  <a:pt x="154" y="956"/>
                </a:cubicBezTo>
                <a:cubicBezTo>
                  <a:pt x="218" y="942"/>
                  <a:pt x="283" y="946"/>
                  <a:pt x="346" y="924"/>
                </a:cubicBezTo>
                <a:cubicBezTo>
                  <a:pt x="356" y="891"/>
                  <a:pt x="394" y="866"/>
                  <a:pt x="422" y="848"/>
                </a:cubicBezTo>
                <a:cubicBezTo>
                  <a:pt x="435" y="839"/>
                  <a:pt x="461" y="822"/>
                  <a:pt x="461" y="822"/>
                </a:cubicBezTo>
                <a:cubicBezTo>
                  <a:pt x="478" y="798"/>
                  <a:pt x="497" y="767"/>
                  <a:pt x="525" y="758"/>
                </a:cubicBezTo>
                <a:cubicBezTo>
                  <a:pt x="581" y="720"/>
                  <a:pt x="633" y="687"/>
                  <a:pt x="672" y="630"/>
                </a:cubicBezTo>
                <a:cubicBezTo>
                  <a:pt x="683" y="596"/>
                  <a:pt x="723" y="560"/>
                  <a:pt x="749" y="534"/>
                </a:cubicBezTo>
                <a:cubicBezTo>
                  <a:pt x="757" y="508"/>
                  <a:pt x="775" y="501"/>
                  <a:pt x="794" y="483"/>
                </a:cubicBezTo>
                <a:cubicBezTo>
                  <a:pt x="811" y="430"/>
                  <a:pt x="784" y="504"/>
                  <a:pt x="819" y="444"/>
                </a:cubicBezTo>
                <a:cubicBezTo>
                  <a:pt x="823" y="437"/>
                  <a:pt x="822" y="427"/>
                  <a:pt x="826" y="419"/>
                </a:cubicBezTo>
                <a:cubicBezTo>
                  <a:pt x="872" y="326"/>
                  <a:pt x="838" y="415"/>
                  <a:pt x="858" y="361"/>
                </a:cubicBezTo>
                <a:cubicBezTo>
                  <a:pt x="860" y="295"/>
                  <a:pt x="860" y="229"/>
                  <a:pt x="864" y="163"/>
                </a:cubicBezTo>
                <a:cubicBezTo>
                  <a:pt x="864" y="156"/>
                  <a:pt x="869" y="151"/>
                  <a:pt x="870" y="144"/>
                </a:cubicBezTo>
                <a:cubicBezTo>
                  <a:pt x="870" y="141"/>
                  <a:pt x="873" y="55"/>
                  <a:pt x="896" y="48"/>
                </a:cubicBezTo>
                <a:cubicBezTo>
                  <a:pt x="918" y="41"/>
                  <a:pt x="943" y="43"/>
                  <a:pt x="966" y="41"/>
                </a:cubicBezTo>
                <a:cubicBezTo>
                  <a:pt x="1002" y="30"/>
                  <a:pt x="979" y="10"/>
                  <a:pt x="1011" y="3"/>
                </a:cubicBezTo>
                <a:cubicBezTo>
                  <a:pt x="1026" y="0"/>
                  <a:pt x="1041" y="3"/>
                  <a:pt x="1056" y="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Text Box 18"/>
          <p:cNvSpPr txBox="1">
            <a:spLocks noChangeArrowheads="1"/>
          </p:cNvSpPr>
          <p:nvPr/>
        </p:nvSpPr>
        <p:spPr bwMode="auto">
          <a:xfrm>
            <a:off x="2590800" y="5638800"/>
            <a:ext cx="3060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SimSun" panose="02010600030101010101" pitchFamily="2" charset="-122"/>
              </a:rPr>
              <a:t>L=255: for grayscale images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D5812D-09BF-4040-BA19-DC21EA32F93A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3657600" y="2487613"/>
            <a:ext cx="1524000" cy="747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77813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smtClean="0"/>
              <a:t>Lazy Man Operation</a:t>
            </a:r>
          </a:p>
        </p:txBody>
      </p:sp>
      <p:sp>
        <p:nvSpPr>
          <p:cNvPr id="15363" name="Line 7"/>
          <p:cNvSpPr>
            <a:spLocks noChangeShapeType="1"/>
          </p:cNvSpPr>
          <p:nvPr/>
        </p:nvSpPr>
        <p:spPr bwMode="auto">
          <a:xfrm>
            <a:off x="3200400" y="4683125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4" name="Line 8"/>
          <p:cNvSpPr>
            <a:spLocks noChangeShapeType="1"/>
          </p:cNvSpPr>
          <p:nvPr/>
        </p:nvSpPr>
        <p:spPr bwMode="auto">
          <a:xfrm flipV="1">
            <a:off x="3200400" y="2778125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5" name="Text Box 9"/>
          <p:cNvSpPr txBox="1">
            <a:spLocks noChangeArrowheads="1"/>
          </p:cNvSpPr>
          <p:nvPr/>
        </p:nvSpPr>
        <p:spPr bwMode="auto">
          <a:xfrm>
            <a:off x="4800600" y="464820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L</a:t>
            </a:r>
          </a:p>
        </p:txBody>
      </p:sp>
      <p:sp>
        <p:nvSpPr>
          <p:cNvPr id="15366" name="Text Box 10"/>
          <p:cNvSpPr txBox="1">
            <a:spLocks noChangeArrowheads="1"/>
          </p:cNvSpPr>
          <p:nvPr/>
        </p:nvSpPr>
        <p:spPr bwMode="auto">
          <a:xfrm>
            <a:off x="2743200" y="2854325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L</a:t>
            </a:r>
          </a:p>
        </p:txBody>
      </p:sp>
      <p:sp>
        <p:nvSpPr>
          <p:cNvPr id="15367" name="Text Box 11"/>
          <p:cNvSpPr txBox="1">
            <a:spLocks noChangeArrowheads="1"/>
          </p:cNvSpPr>
          <p:nvPr/>
        </p:nvSpPr>
        <p:spPr bwMode="auto">
          <a:xfrm>
            <a:off x="6461125" y="4495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</a:p>
        </p:txBody>
      </p:sp>
      <p:sp>
        <p:nvSpPr>
          <p:cNvPr id="15368" name="Text Box 12"/>
          <p:cNvSpPr txBox="1">
            <a:spLocks noChangeArrowheads="1"/>
          </p:cNvSpPr>
          <p:nvPr/>
        </p:nvSpPr>
        <p:spPr bwMode="auto">
          <a:xfrm>
            <a:off x="3184525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y</a:t>
            </a:r>
          </a:p>
        </p:txBody>
      </p:sp>
      <p:sp>
        <p:nvSpPr>
          <p:cNvPr id="15369" name="Line 13"/>
          <p:cNvSpPr>
            <a:spLocks noChangeShapeType="1"/>
          </p:cNvSpPr>
          <p:nvPr/>
        </p:nvSpPr>
        <p:spPr bwMode="auto">
          <a:xfrm flipV="1">
            <a:off x="3200400" y="3006725"/>
            <a:ext cx="1676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Line 14"/>
          <p:cNvSpPr>
            <a:spLocks noChangeShapeType="1"/>
          </p:cNvSpPr>
          <p:nvPr/>
        </p:nvSpPr>
        <p:spPr bwMode="auto">
          <a:xfrm>
            <a:off x="3200400" y="3006725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Line 15"/>
          <p:cNvSpPr>
            <a:spLocks noChangeShapeType="1"/>
          </p:cNvSpPr>
          <p:nvPr/>
        </p:nvSpPr>
        <p:spPr bwMode="auto">
          <a:xfrm>
            <a:off x="4876800" y="3006725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5372" name="Object 17"/>
          <p:cNvGraphicFramePr>
            <a:graphicFrameLocks noGrp="1" noChangeAspect="1"/>
          </p:cNvGraphicFramePr>
          <p:nvPr>
            <p:ph idx="4294967295"/>
          </p:nvPr>
        </p:nvGraphicFramePr>
        <p:xfrm>
          <a:off x="3402013" y="1752600"/>
          <a:ext cx="1322387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3" imgW="380835" imgH="165028" progId="Equation.3">
                  <p:embed/>
                </p:oleObj>
              </mc:Choice>
              <mc:Fallback>
                <p:oleObj name="Equation" r:id="rId3" imgW="380835" imgH="165028" progId="Equation.3">
                  <p:embed/>
                  <p:pic>
                    <p:nvPicPr>
                      <p:cNvPr id="0" name="Object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013" y="1752600"/>
                        <a:ext cx="1322387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Text Box 19"/>
          <p:cNvSpPr txBox="1">
            <a:spLocks noChangeArrowheads="1"/>
          </p:cNvSpPr>
          <p:nvPr/>
        </p:nvSpPr>
        <p:spPr bwMode="auto">
          <a:xfrm>
            <a:off x="2574925" y="5218113"/>
            <a:ext cx="3689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SimSun" panose="02010600030101010101" pitchFamily="2" charset="-122"/>
              </a:rPr>
              <a:t>No influence on visual quality at all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D5812D-09BF-4040-BA19-DC21EA32F93A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3402013" y="1538514"/>
            <a:ext cx="1322387" cy="7871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Point Processing</a:t>
            </a:r>
            <a:endParaRPr lang="en-US" alt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IE" altLang="en-US" dirty="0" smtClean="0"/>
              <a:t>The simplest spatial domain operations occur when the neighbourhood is simply the pixel itself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IE" altLang="en-US" dirty="0" smtClean="0"/>
              <a:t>In this case </a:t>
            </a:r>
            <a:r>
              <a:rPr lang="en-IE" altLang="en-US" sz="3600" i="1" dirty="0" smtClean="0">
                <a:latin typeface="Times New Roman" pitchFamily="-110" charset="0"/>
              </a:rPr>
              <a:t>T</a:t>
            </a:r>
            <a:r>
              <a:rPr lang="en-IE" altLang="en-US" dirty="0" smtClean="0"/>
              <a:t> is referred to as a </a:t>
            </a:r>
            <a:r>
              <a:rPr lang="en-IE" altLang="en-US" i="1" dirty="0" smtClean="0"/>
              <a:t>grey level transformation function </a:t>
            </a:r>
            <a:r>
              <a:rPr lang="en-IE" altLang="en-US" dirty="0" smtClean="0"/>
              <a:t>or a </a:t>
            </a:r>
            <a:r>
              <a:rPr lang="en-IE" altLang="en-US" i="1" dirty="0" smtClean="0"/>
              <a:t>point processing operation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IE" altLang="en-US" dirty="0" smtClean="0"/>
              <a:t>Point processing operations take the form</a:t>
            </a:r>
          </a:p>
          <a:p>
            <a:pPr marL="0" indent="0" algn="ctr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E" altLang="en-US" sz="5200" i="1" dirty="0" smtClean="0">
                <a:solidFill>
                  <a:srgbClr val="FF00FF"/>
                </a:solidFill>
                <a:latin typeface="Times New Roman" pitchFamily="-110" charset="0"/>
              </a:rPr>
              <a:t>s = T ( r )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IE" altLang="en-US" dirty="0" smtClean="0">
                <a:solidFill>
                  <a:srgbClr val="00B050"/>
                </a:solidFill>
              </a:rPr>
              <a:t>where </a:t>
            </a:r>
            <a:r>
              <a:rPr lang="en-IE" altLang="en-US" sz="3600" i="1" dirty="0" smtClean="0">
                <a:solidFill>
                  <a:srgbClr val="00B050"/>
                </a:solidFill>
                <a:latin typeface="Times New Roman" pitchFamily="-110" charset="0"/>
                <a:cs typeface="Times New Roman" pitchFamily="-110" charset="0"/>
              </a:rPr>
              <a:t>s</a:t>
            </a:r>
            <a:r>
              <a:rPr lang="en-IE" altLang="en-US" dirty="0" smtClean="0">
                <a:solidFill>
                  <a:srgbClr val="00B050"/>
                </a:solidFill>
              </a:rPr>
              <a:t> refers to the processed image pixel value </a:t>
            </a:r>
            <a:r>
              <a:rPr lang="en-IE" altLang="en-US" dirty="0" smtClean="0"/>
              <a:t>and 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IE" altLang="en-US" sz="3600" i="1" dirty="0" smtClean="0">
                <a:solidFill>
                  <a:srgbClr val="00B050"/>
                </a:solidFill>
                <a:latin typeface="Times New Roman" pitchFamily="-110" charset="0"/>
                <a:cs typeface="Times New Roman" pitchFamily="-110" charset="0"/>
              </a:rPr>
              <a:t>r</a:t>
            </a:r>
            <a:r>
              <a:rPr lang="en-IE" altLang="en-US" dirty="0" smtClean="0">
                <a:solidFill>
                  <a:srgbClr val="00B050"/>
                </a:solidFill>
              </a:rPr>
              <a:t> refers to the original image pixel value</a:t>
            </a:r>
            <a:endParaRPr lang="en-US" altLang="en-US" dirty="0" smtClean="0">
              <a:solidFill>
                <a:srgbClr val="00B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22625" y="3846513"/>
            <a:ext cx="2611438" cy="666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42DE8-B0F4-4C62-87D5-63E8E2B69717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mim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92F1126E650D428AAF4DCCFBB26E19" ma:contentTypeVersion="10" ma:contentTypeDescription="Create a new document." ma:contentTypeScope="" ma:versionID="eaddb5dfd157ccbaed19c6dfaf378904">
  <xsd:schema xmlns:xsd="http://www.w3.org/2001/XMLSchema" xmlns:xs="http://www.w3.org/2001/XMLSchema" xmlns:p="http://schemas.microsoft.com/office/2006/metadata/properties" xmlns:ns2="28a4c2e2-19fe-42a5-bd58-72eddb65ae70" targetNamespace="http://schemas.microsoft.com/office/2006/metadata/properties" ma:root="true" ma:fieldsID="2d13b85741a04720d0bd9eafce9df3bb" ns2:_="">
    <xsd:import namespace="28a4c2e2-19fe-42a5-bd58-72eddb65ae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a4c2e2-19fe-42a5-bd58-72eddb65ae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6A724C-0268-4DCE-ABA1-46C7A069D1C7}"/>
</file>

<file path=customXml/itemProps2.xml><?xml version="1.0" encoding="utf-8"?>
<ds:datastoreItem xmlns:ds="http://schemas.openxmlformats.org/officeDocument/2006/customXml" ds:itemID="{883F76BC-9F4F-4EEC-BC04-9E203BC05046}"/>
</file>

<file path=customXml/itemProps3.xml><?xml version="1.0" encoding="utf-8"?>
<ds:datastoreItem xmlns:ds="http://schemas.openxmlformats.org/officeDocument/2006/customXml" ds:itemID="{26EF0156-5E3B-429B-A88A-CB93D7189771}"/>
</file>

<file path=docProps/app.xml><?xml version="1.0" encoding="utf-8"?>
<Properties xmlns="http://schemas.openxmlformats.org/officeDocument/2006/extended-properties" xmlns:vt="http://schemas.openxmlformats.org/officeDocument/2006/docPropsVTypes">
  <Template>nmims</Template>
  <TotalTime>5431</TotalTime>
  <Words>1224</Words>
  <Application>Microsoft Office PowerPoint</Application>
  <PresentationFormat>On-screen Show (4:3)</PresentationFormat>
  <Paragraphs>345</Paragraphs>
  <Slides>52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ＭＳ Ｐゴシック</vt:lpstr>
      <vt:lpstr>SimSun</vt:lpstr>
      <vt:lpstr>SimSun</vt:lpstr>
      <vt:lpstr>Arial</vt:lpstr>
      <vt:lpstr>Calibri</vt:lpstr>
      <vt:lpstr>Courier New</vt:lpstr>
      <vt:lpstr>Symbol</vt:lpstr>
      <vt:lpstr>Times New Roman</vt:lpstr>
      <vt:lpstr>nmims</vt:lpstr>
      <vt:lpstr>Equation</vt:lpstr>
      <vt:lpstr>Digital Image Processing </vt:lpstr>
      <vt:lpstr>Contents</vt:lpstr>
      <vt:lpstr>What Is Image Enhancement?</vt:lpstr>
      <vt:lpstr>Spatial &amp; Frequency Domains</vt:lpstr>
      <vt:lpstr>PowerPoint Presentation</vt:lpstr>
      <vt:lpstr>Basic Spatial Domain Image Enhancement</vt:lpstr>
      <vt:lpstr>PowerPoint Presentation</vt:lpstr>
      <vt:lpstr>Lazy Man Operation</vt:lpstr>
      <vt:lpstr>Point Processing</vt:lpstr>
      <vt:lpstr>PowerPoint Presentation</vt:lpstr>
      <vt:lpstr>Negative Images</vt:lpstr>
      <vt:lpstr>Point Processing Example:  Negative Images (cont…)</vt:lpstr>
      <vt:lpstr>Contrast Stretching</vt:lpstr>
      <vt:lpstr>PowerPoint Presentation</vt:lpstr>
      <vt:lpstr>Point Processing Example:  Thresholding</vt:lpstr>
      <vt:lpstr>Point Processing Example:   Thresholding (cont…)</vt:lpstr>
      <vt:lpstr>Intensity Transformations</vt:lpstr>
      <vt:lpstr>Gray Level Slicing</vt:lpstr>
      <vt:lpstr>PowerPoint Presentation</vt:lpstr>
      <vt:lpstr>Gray Level Slicing</vt:lpstr>
      <vt:lpstr>Bit Plane Slicing</vt:lpstr>
      <vt:lpstr>Bit Plane Slicing (cont…)</vt:lpstr>
      <vt:lpstr>Bit Plane Slicing (cont…)</vt:lpstr>
      <vt:lpstr>Bit Plane Slicing (cont…)</vt:lpstr>
      <vt:lpstr>Bit Plane Slicing (cont…)</vt:lpstr>
      <vt:lpstr>Bit Plane Slicing (cont…)</vt:lpstr>
      <vt:lpstr>Bit Plane Slicing (cont…)</vt:lpstr>
      <vt:lpstr>Bit Plane Slicing (cont…)</vt:lpstr>
      <vt:lpstr>Bit Plane Slicing (cont…)</vt:lpstr>
      <vt:lpstr>Bit Plane Slicing (cont…)</vt:lpstr>
      <vt:lpstr>Bit Plane Slicing (cont…)</vt:lpstr>
      <vt:lpstr>Bit Plane Slicing (cont…)</vt:lpstr>
      <vt:lpstr>Bit Plane Slicing (cont…)</vt:lpstr>
      <vt:lpstr>Bit Plane Slicing (cont…)</vt:lpstr>
      <vt:lpstr>Logarithmic Transformations</vt:lpstr>
      <vt:lpstr>Logarithmic Transformations (cont…)</vt:lpstr>
      <vt:lpstr>Logarithmic Transformations (cont…)</vt:lpstr>
      <vt:lpstr>Basic Grey Level Transformations</vt:lpstr>
      <vt:lpstr>Power Law Transformations</vt:lpstr>
      <vt:lpstr>Power Law Transformations (cont…)</vt:lpstr>
      <vt:lpstr>Power Law Example</vt:lpstr>
      <vt:lpstr>Power Law Example (cont…)</vt:lpstr>
      <vt:lpstr>Power Law Example (cont…)</vt:lpstr>
      <vt:lpstr>Power Law Example (cont…)</vt:lpstr>
      <vt:lpstr>Power Law Example (cont…)</vt:lpstr>
      <vt:lpstr>Power Law Example</vt:lpstr>
      <vt:lpstr>Power Law Example (cont…)</vt:lpstr>
      <vt:lpstr>Power Law Transformations (cont…)</vt:lpstr>
      <vt:lpstr>Gamma Correction</vt:lpstr>
      <vt:lpstr>More Contrast Issues</vt:lpstr>
      <vt:lpstr>Piecewise Linear Transformation Functions</vt:lpstr>
      <vt:lpstr>Summary</vt:lpstr>
    </vt:vector>
  </TitlesOfParts>
  <Company>Dublin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Processing: Introduction</dc:title>
  <dc:creator>Abhay K Kolhe</dc:creator>
  <cp:lastModifiedBy>Abhay Kolhe</cp:lastModifiedBy>
  <cp:revision>248</cp:revision>
  <dcterms:created xsi:type="dcterms:W3CDTF">2009-02-18T20:13:19Z</dcterms:created>
  <dcterms:modified xsi:type="dcterms:W3CDTF">2020-07-16T07:19:05Z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0x0101006A92F1126E650D428AAF4DCCFBB26E19</vt:lpwstr>
  </property>
</Properties>
</file>