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3" r:id="rId20"/>
    <p:sldId id="277" r:id="rId21"/>
    <p:sldId id="262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0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9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0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92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3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0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9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7185-8FA2-417A-A75D-C203E088A9E9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71C5-CD6D-4BB6-B219-527E6A205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8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网络并发交流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3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这是针对方案 </a:t>
            </a:r>
            <a:r>
              <a:rPr lang="en-US" altLang="zh-CN" dirty="0"/>
              <a:t>1 </a:t>
            </a:r>
            <a:r>
              <a:rPr lang="zh-CN" altLang="en-US" dirty="0"/>
              <a:t>的优化</a:t>
            </a:r>
          </a:p>
        </p:txBody>
      </p:sp>
    </p:spTree>
    <p:extLst>
      <p:ext uri="{BB962C8B-B14F-4D97-AF65-F5344CB8AC3E}">
        <p14:creationId xmlns:p14="http://schemas.microsoft.com/office/powerpoint/2010/main" val="8043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基本的单线程 </a:t>
            </a:r>
            <a:r>
              <a:rPr lang="en-US" altLang="zh-CN" dirty="0"/>
              <a:t>reactor </a:t>
            </a:r>
            <a:r>
              <a:rPr lang="zh-CN" altLang="en-US" dirty="0"/>
              <a:t>方案，即前面的 </a:t>
            </a:r>
            <a:r>
              <a:rPr lang="en-US" altLang="zh-CN" dirty="0"/>
              <a:t>server_basic.cc </a:t>
            </a:r>
            <a:r>
              <a:rPr lang="zh-CN" altLang="en-US" dirty="0"/>
              <a:t>程序。本文以它作为对比其他方案的基准点。这种方案的优点是由网络库搞定数据收发，程序只关心业务逻辑；缺点在前面已经谈了：适合 </a:t>
            </a:r>
            <a:r>
              <a:rPr lang="en-US" altLang="zh-CN" dirty="0"/>
              <a:t>IO </a:t>
            </a:r>
            <a:r>
              <a:rPr lang="zh-CN" altLang="en-US" dirty="0"/>
              <a:t>密集的应用，不太适合 </a:t>
            </a:r>
            <a:r>
              <a:rPr lang="en-US" altLang="zh-CN" dirty="0"/>
              <a:t>CPU </a:t>
            </a:r>
            <a:r>
              <a:rPr lang="zh-CN" altLang="en-US" dirty="0"/>
              <a:t>密集的应用，因为较难发挥多核的威力</a:t>
            </a:r>
          </a:p>
        </p:txBody>
      </p:sp>
    </p:spTree>
    <p:extLst>
      <p:ext uri="{BB962C8B-B14F-4D97-AF65-F5344CB8AC3E}">
        <p14:creationId xmlns:p14="http://schemas.microsoft.com/office/powerpoint/2010/main" val="283939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这是一个过渡方案，收到 </a:t>
            </a:r>
            <a:r>
              <a:rPr lang="en-US" altLang="zh-CN" dirty="0"/>
              <a:t>Sudoku </a:t>
            </a:r>
            <a:r>
              <a:rPr lang="zh-CN" altLang="en-US" dirty="0"/>
              <a:t>请求之后，不在 </a:t>
            </a:r>
            <a:r>
              <a:rPr lang="en-US" altLang="zh-CN" dirty="0"/>
              <a:t>reactor </a:t>
            </a:r>
            <a:r>
              <a:rPr lang="zh-CN" altLang="en-US" dirty="0"/>
              <a:t>线程计算，而是创建一个新线程去计算，以充分利用多核 </a:t>
            </a:r>
            <a:r>
              <a:rPr lang="en-US" altLang="zh-CN" dirty="0"/>
              <a:t>CPU</a:t>
            </a:r>
            <a:r>
              <a:rPr lang="zh-CN" altLang="en-US" dirty="0"/>
              <a:t>。这是非常初级的多线程应用，因为它为每个请求（而不是每个连接）创建了一个新线程。这个开销可以用线程池来避免，即方案 </a:t>
            </a:r>
            <a:r>
              <a:rPr lang="en-US" altLang="zh-CN" dirty="0"/>
              <a:t>8</a:t>
            </a:r>
            <a:r>
              <a:rPr lang="zh-CN" altLang="en-US" dirty="0"/>
              <a:t>。这个方案还有一个特点是 </a:t>
            </a:r>
            <a:r>
              <a:rPr lang="en-US" altLang="zh-CN" dirty="0"/>
              <a:t>out-of-order</a:t>
            </a:r>
            <a:r>
              <a:rPr lang="zh-CN" altLang="en-US" dirty="0"/>
              <a:t>，即同时创建多个线程去计算同一个连接上收到的多个请求，那么算出结果的次序是不确定的，可能第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Sudoku </a:t>
            </a:r>
            <a:r>
              <a:rPr lang="zh-CN" altLang="en-US" dirty="0"/>
              <a:t>比较简单，比第 </a:t>
            </a:r>
            <a:r>
              <a:rPr lang="en-US" altLang="zh-CN" dirty="0"/>
              <a:t>1 </a:t>
            </a:r>
            <a:r>
              <a:rPr lang="zh-CN" altLang="en-US" dirty="0"/>
              <a:t>个先算出结果。这也是为什么我们在一开始设计协议的时候使用了 </a:t>
            </a:r>
            <a:r>
              <a:rPr lang="en-US" altLang="zh-CN" dirty="0"/>
              <a:t>id</a:t>
            </a:r>
            <a:r>
              <a:rPr lang="zh-CN" altLang="en-US" dirty="0"/>
              <a:t>，以便客户端区分 </a:t>
            </a:r>
            <a:r>
              <a:rPr lang="en-US" altLang="zh-CN" dirty="0"/>
              <a:t>response </a:t>
            </a:r>
            <a:r>
              <a:rPr lang="zh-CN" altLang="en-US" dirty="0"/>
              <a:t>对应的是哪个 </a:t>
            </a:r>
            <a:r>
              <a:rPr lang="en-US" altLang="zh-CN" dirty="0"/>
              <a:t>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6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让返回结果的顺序确定，我们可以为每个连接创建一个计算线程，每个连接上的请求固定发给同一个线程去算，先到先得。这也是一个过渡方案，因为并发连接数受限于线程数目，这个方案或许还不如直接使用阻塞 </a:t>
            </a:r>
            <a:r>
              <a:rPr lang="en-US" altLang="zh-CN" dirty="0"/>
              <a:t>IO </a:t>
            </a:r>
            <a:r>
              <a:rPr lang="zh-CN" altLang="en-US" dirty="0"/>
              <a:t>的 </a:t>
            </a:r>
            <a:r>
              <a:rPr lang="en-US" altLang="zh-CN" dirty="0"/>
              <a:t>thread-per-connection </a:t>
            </a:r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。方案 </a:t>
            </a:r>
            <a:r>
              <a:rPr lang="en-US" altLang="zh-CN" dirty="0"/>
              <a:t>7 </a:t>
            </a:r>
            <a:r>
              <a:rPr lang="zh-CN" altLang="en-US" dirty="0"/>
              <a:t>与方案 </a:t>
            </a:r>
            <a:r>
              <a:rPr lang="en-US" altLang="zh-CN" dirty="0"/>
              <a:t>6 </a:t>
            </a:r>
            <a:r>
              <a:rPr lang="zh-CN" altLang="en-US" dirty="0"/>
              <a:t>的另外一个区别是一个 </a:t>
            </a:r>
            <a:r>
              <a:rPr lang="en-US" altLang="zh-CN" dirty="0"/>
              <a:t>client </a:t>
            </a:r>
            <a:r>
              <a:rPr lang="zh-CN" altLang="en-US" dirty="0"/>
              <a:t>的最大 </a:t>
            </a:r>
            <a:r>
              <a:rPr lang="en-US" altLang="zh-CN" dirty="0"/>
              <a:t>CPU </a:t>
            </a:r>
            <a:r>
              <a:rPr lang="zh-CN" altLang="en-US" dirty="0"/>
              <a:t>占用率，在方案 </a:t>
            </a:r>
            <a:r>
              <a:rPr lang="en-US" altLang="zh-CN" dirty="0"/>
              <a:t>6 </a:t>
            </a:r>
            <a:r>
              <a:rPr lang="zh-CN" altLang="en-US" dirty="0"/>
              <a:t>中，一个 </a:t>
            </a:r>
            <a:r>
              <a:rPr lang="en-US" altLang="zh-CN" dirty="0"/>
              <a:t>connection </a:t>
            </a:r>
            <a:r>
              <a:rPr lang="zh-CN" altLang="en-US" dirty="0"/>
              <a:t>上发来的一长串突发请求</a:t>
            </a:r>
            <a:r>
              <a:rPr lang="en-US" altLang="zh-CN" dirty="0"/>
              <a:t>(burst requests) </a:t>
            </a:r>
            <a:r>
              <a:rPr lang="zh-CN" altLang="en-US" dirty="0"/>
              <a:t>可以占满全部 </a:t>
            </a:r>
            <a:r>
              <a:rPr lang="en-US" altLang="zh-CN" dirty="0"/>
              <a:t>8 </a:t>
            </a:r>
            <a:r>
              <a:rPr lang="zh-CN" altLang="en-US" dirty="0"/>
              <a:t>个 </a:t>
            </a:r>
            <a:r>
              <a:rPr lang="en-US" altLang="zh-CN" dirty="0"/>
              <a:t>core</a:t>
            </a:r>
            <a:r>
              <a:rPr lang="zh-CN" altLang="en-US" dirty="0"/>
              <a:t>；而在方案 </a:t>
            </a:r>
            <a:r>
              <a:rPr lang="en-US" altLang="zh-CN" dirty="0"/>
              <a:t>7 </a:t>
            </a:r>
            <a:r>
              <a:rPr lang="zh-CN" altLang="en-US" dirty="0"/>
              <a:t>中，由于每个连接上的请求固定由同一个线程处理，那么它最多占用 </a:t>
            </a:r>
            <a:r>
              <a:rPr lang="en-US" altLang="zh-CN" dirty="0"/>
              <a:t>12.5% </a:t>
            </a:r>
            <a:r>
              <a:rPr lang="zh-CN" altLang="en-US" dirty="0"/>
              <a:t>的 </a:t>
            </a:r>
            <a:r>
              <a:rPr lang="en-US" altLang="zh-CN" dirty="0"/>
              <a:t>CPU </a:t>
            </a:r>
            <a:r>
              <a:rPr lang="zh-CN" altLang="en-US" dirty="0"/>
              <a:t>资源。这两种方案各有优劣，取决于应用场景的需要，到底是公平性重要还是突发性能重要。</a:t>
            </a:r>
          </a:p>
        </p:txBody>
      </p:sp>
    </p:spTree>
    <p:extLst>
      <p:ext uri="{BB962C8B-B14F-4D97-AF65-F5344CB8AC3E}">
        <p14:creationId xmlns:p14="http://schemas.microsoft.com/office/powerpoint/2010/main" val="21417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075" y="1860514"/>
            <a:ext cx="4495535" cy="4411402"/>
          </a:xfrm>
        </p:spPr>
        <p:txBody>
          <a:bodyPr/>
          <a:lstStyle/>
          <a:p>
            <a:r>
              <a:rPr lang="zh-CN" altLang="en-US" dirty="0"/>
              <a:t>为了弥补方案 </a:t>
            </a:r>
            <a:r>
              <a:rPr lang="en-US" altLang="zh-CN" dirty="0"/>
              <a:t>6 </a:t>
            </a:r>
            <a:r>
              <a:rPr lang="zh-CN" altLang="en-US" dirty="0"/>
              <a:t>中为每个请求创建线程的缺陷，我们使用固定大小线程池，程序结构如下图。全部的 </a:t>
            </a:r>
            <a:r>
              <a:rPr lang="en-US" altLang="zh-CN" dirty="0"/>
              <a:t>IO </a:t>
            </a:r>
            <a:r>
              <a:rPr lang="zh-CN" altLang="en-US" dirty="0"/>
              <a:t>工作都在一个 </a:t>
            </a:r>
            <a:r>
              <a:rPr lang="en-US" altLang="zh-CN" dirty="0"/>
              <a:t>reactor </a:t>
            </a:r>
            <a:r>
              <a:rPr lang="zh-CN" altLang="en-US" dirty="0"/>
              <a:t>线程完成，而计算任务交给 </a:t>
            </a:r>
            <a:r>
              <a:rPr lang="en-US" altLang="zh-CN" dirty="0"/>
              <a:t>thread pool</a:t>
            </a:r>
            <a:r>
              <a:rPr lang="zh-CN" altLang="en-US" dirty="0"/>
              <a:t>。如果计算任务彼此独立，而且 </a:t>
            </a:r>
            <a:r>
              <a:rPr lang="en-US" altLang="zh-CN" dirty="0"/>
              <a:t>IO </a:t>
            </a:r>
            <a:r>
              <a:rPr lang="zh-CN" altLang="en-US" dirty="0"/>
              <a:t>的压力不大，那么这种方案是非常适用的。</a:t>
            </a:r>
          </a:p>
        </p:txBody>
      </p:sp>
      <p:pic>
        <p:nvPicPr>
          <p:cNvPr id="2050" name="Picture 2" descr="reactor_threadp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35" y="1334304"/>
            <a:ext cx="6735435" cy="51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7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68" y="1392072"/>
            <a:ext cx="5316940" cy="565017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这是 </a:t>
            </a:r>
            <a:r>
              <a:rPr lang="zh-CN" altLang="en-US" dirty="0" smtClean="0"/>
              <a:t>有</a:t>
            </a:r>
            <a:r>
              <a:rPr lang="zh-CN" altLang="en-US" dirty="0"/>
              <a:t>一个 </a:t>
            </a:r>
            <a:r>
              <a:rPr lang="en-US" altLang="zh-CN" dirty="0"/>
              <a:t>main reactor </a:t>
            </a:r>
            <a:r>
              <a:rPr lang="zh-CN" altLang="en-US" dirty="0"/>
              <a:t>负责 </a:t>
            </a:r>
            <a:r>
              <a:rPr lang="en-US" altLang="zh-CN" dirty="0"/>
              <a:t>accept </a:t>
            </a:r>
            <a:r>
              <a:rPr lang="zh-CN" altLang="en-US" dirty="0"/>
              <a:t>连接，</a:t>
            </a:r>
            <a:r>
              <a:rPr lang="zh-CN" altLang="en-US" dirty="0" smtClean="0"/>
              <a:t>然后把连接挂在某个 </a:t>
            </a:r>
            <a:r>
              <a:rPr lang="en-US" altLang="zh-CN" dirty="0" smtClean="0"/>
              <a:t>sub reactor </a:t>
            </a:r>
            <a:r>
              <a:rPr lang="zh-CN" altLang="en-US" dirty="0" smtClean="0"/>
              <a:t>中（</a:t>
            </a:r>
            <a:r>
              <a:rPr lang="en-US" altLang="zh-CN" dirty="0" err="1" smtClean="0"/>
              <a:t>muduo</a:t>
            </a:r>
            <a:r>
              <a:rPr lang="en-US" altLang="zh-CN" dirty="0" smtClean="0"/>
              <a:t>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round-robin </a:t>
            </a:r>
            <a:r>
              <a:rPr lang="zh-CN" altLang="en-US" dirty="0" smtClean="0"/>
              <a:t>的方式来选择 </a:t>
            </a:r>
            <a:r>
              <a:rPr lang="en-US" altLang="zh-CN" dirty="0" smtClean="0"/>
              <a:t>sub reactor</a:t>
            </a:r>
            <a:r>
              <a:rPr lang="zh-CN" altLang="en-US" dirty="0" smtClean="0"/>
              <a:t>），这样该连接的所有操作都在那个 </a:t>
            </a:r>
            <a:r>
              <a:rPr lang="en-US" altLang="zh-CN" dirty="0" smtClean="0"/>
              <a:t>sub reactor </a:t>
            </a:r>
            <a:r>
              <a:rPr lang="zh-CN" altLang="en-US" dirty="0" smtClean="0"/>
              <a:t>所处的线程中完成。多个连接可能被分派到多个线程中，以充分利用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。采用的是固定大小的 </a:t>
            </a:r>
            <a:r>
              <a:rPr lang="en-US" altLang="zh-CN" dirty="0" smtClean="0"/>
              <a:t>reactor pool</a:t>
            </a:r>
            <a:r>
              <a:rPr lang="zh-CN" altLang="en-US" dirty="0" smtClean="0"/>
              <a:t>，池子的大小通常根据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核数确定，也就是说线程数是固定的，这样程序的总体处理能力不会随连接数增加而下降。另外，由于一个连接完全由一个线程管理，那么请求的顺序性有保证，突发请求也不会占满全部 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个核。这种方案把 </a:t>
            </a:r>
            <a:r>
              <a:rPr lang="en-US" altLang="zh-CN" dirty="0" smtClean="0"/>
              <a:t>IO </a:t>
            </a:r>
            <a:r>
              <a:rPr lang="zh-CN" altLang="en-US" dirty="0" smtClean="0"/>
              <a:t>分派给多个线程，防止出现一个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的处理能力饱和。</a:t>
            </a:r>
            <a:endParaRPr lang="zh-CN" altLang="en-US" dirty="0"/>
          </a:p>
        </p:txBody>
      </p:sp>
      <p:pic>
        <p:nvPicPr>
          <p:cNvPr id="3074" name="Picture 2" descr="reactor_mult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001" y="1392072"/>
            <a:ext cx="6814431" cy="515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pic>
        <p:nvPicPr>
          <p:cNvPr id="4098" name="Picture 2" descr="reactor_hybri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04" y="676387"/>
            <a:ext cx="8113365" cy="61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633" y="472793"/>
            <a:ext cx="7654027" cy="59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5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99485" cy="49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3081"/>
            <a:ext cx="10515600" cy="5753882"/>
          </a:xfrm>
        </p:spPr>
        <p:txBody>
          <a:bodyPr/>
          <a:lstStyle/>
          <a:p>
            <a:r>
              <a:rPr lang="en-US" altLang="zh-CN" dirty="0" smtClean="0"/>
              <a:t>ISO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TCP/IP</a:t>
            </a:r>
          </a:p>
          <a:p>
            <a:r>
              <a:rPr lang="en-US" altLang="zh-CN" dirty="0" smtClean="0"/>
              <a:t>Socket</a:t>
            </a:r>
          </a:p>
          <a:p>
            <a:r>
              <a:rPr lang="zh-CN" altLang="en-US" dirty="0" smtClean="0"/>
              <a:t>模型演变</a:t>
            </a:r>
            <a:endParaRPr lang="en-US" altLang="zh-CN" dirty="0" smtClean="0"/>
          </a:p>
          <a:p>
            <a:r>
              <a:rPr lang="en-US" altLang="zh-CN" dirty="0" smtClean="0"/>
              <a:t>MINA</a:t>
            </a:r>
          </a:p>
          <a:p>
            <a:r>
              <a:rPr lang="zh-CN" altLang="en-US" dirty="0" smtClean="0"/>
              <a:t>文本协议与二进制协议</a:t>
            </a:r>
            <a:endParaRPr lang="en-US" altLang="zh-CN" dirty="0" smtClean="0"/>
          </a:p>
          <a:p>
            <a:r>
              <a:rPr lang="en-US" altLang="zh-CN" dirty="0"/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8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534"/>
            <a:ext cx="12192000" cy="676246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zh-CN" b="1" dirty="0"/>
              <a:t>客户端的并发请求，原则上来说，如果服务端没有资源限制，客户端</a:t>
            </a:r>
            <a:r>
              <a:rPr lang="en-US" altLang="zh-CN" b="1" dirty="0"/>
              <a:t>(</a:t>
            </a:r>
            <a:r>
              <a:rPr lang="zh-CN" altLang="zh-CN" b="1" dirty="0"/>
              <a:t>绿色区域</a:t>
            </a:r>
            <a:r>
              <a:rPr lang="en-US" altLang="zh-CN" b="1" dirty="0"/>
              <a:t>)</a:t>
            </a:r>
            <a:r>
              <a:rPr lang="zh-CN" altLang="zh-CN" b="1" dirty="0"/>
              <a:t>可以无限制增长；</a:t>
            </a:r>
            <a:endParaRPr lang="zh-CN" altLang="zh-CN" dirty="0"/>
          </a:p>
          <a:p>
            <a:pPr lvl="0"/>
            <a:r>
              <a:rPr lang="zh-CN" altLang="zh-CN" b="1" dirty="0"/>
              <a:t>操作系统内核</a:t>
            </a:r>
            <a:r>
              <a:rPr lang="en-US" altLang="zh-CN" b="1" dirty="0"/>
              <a:t>(</a:t>
            </a:r>
            <a:r>
              <a:rPr lang="zh-CN" altLang="zh-CN" b="1" dirty="0"/>
              <a:t>网卡驱动</a:t>
            </a:r>
            <a:r>
              <a:rPr lang="en-US" altLang="zh-CN" b="1" dirty="0"/>
              <a:t>)</a:t>
            </a:r>
            <a:r>
              <a:rPr lang="zh-CN" altLang="zh-CN" b="1" dirty="0"/>
              <a:t>，这一部分由内核调用网卡驱动完成，内核会在此区域内为每个端口分配相应的数据缓冲区和调度策略；</a:t>
            </a:r>
            <a:endParaRPr lang="zh-CN" altLang="zh-CN" dirty="0"/>
          </a:p>
          <a:p>
            <a:pPr lvl="0"/>
            <a:r>
              <a:rPr lang="en-US" altLang="zh-CN" b="1" dirty="0"/>
              <a:t>OS</a:t>
            </a:r>
            <a:r>
              <a:rPr lang="zh-CN" altLang="zh-CN" b="1" dirty="0"/>
              <a:t>内核并发线程，这个和具体的</a:t>
            </a:r>
            <a:r>
              <a:rPr lang="en-US" altLang="zh-CN" b="1" dirty="0"/>
              <a:t>OS</a:t>
            </a:r>
            <a:r>
              <a:rPr lang="zh-CN" altLang="zh-CN" b="1" dirty="0"/>
              <a:t>相关，大部分的</a:t>
            </a:r>
            <a:r>
              <a:rPr lang="en-US" altLang="zh-CN" b="1" dirty="0"/>
              <a:t>OS</a:t>
            </a:r>
            <a:r>
              <a:rPr lang="zh-CN" altLang="zh-CN" b="1" dirty="0"/>
              <a:t>内核都支持</a:t>
            </a:r>
            <a:r>
              <a:rPr lang="en-US" altLang="zh-CN" b="1" dirty="0"/>
              <a:t>select</a:t>
            </a:r>
            <a:r>
              <a:rPr lang="zh-CN" altLang="zh-CN" b="1" dirty="0"/>
              <a:t>的事件驱动模式，不同的平台有不同支持方式，如</a:t>
            </a:r>
            <a:r>
              <a:rPr lang="en-US" altLang="zh-CN" b="1" dirty="0"/>
              <a:t>Windows IOCP</a:t>
            </a:r>
            <a:r>
              <a:rPr lang="zh-CN" altLang="zh-CN" b="1" dirty="0"/>
              <a:t>、</a:t>
            </a:r>
            <a:r>
              <a:rPr lang="en-US" altLang="zh-CN" b="1" dirty="0"/>
              <a:t>Linux </a:t>
            </a:r>
            <a:r>
              <a:rPr lang="en-US" altLang="zh-CN" b="1" dirty="0" err="1"/>
              <a:t>epoll</a:t>
            </a:r>
            <a:r>
              <a:rPr lang="zh-CN" altLang="zh-CN" b="1" dirty="0"/>
              <a:t>等；这个阶段由系统内核驱动调度</a:t>
            </a:r>
            <a:r>
              <a:rPr lang="en-US" altLang="zh-CN" b="1" dirty="0"/>
              <a:t>IO</a:t>
            </a:r>
            <a:r>
              <a:rPr lang="zh-CN" altLang="zh-CN" b="1" dirty="0"/>
              <a:t>事件处理；</a:t>
            </a:r>
            <a:endParaRPr lang="zh-CN" altLang="zh-CN" dirty="0"/>
          </a:p>
          <a:p>
            <a:pPr lvl="0"/>
            <a:r>
              <a:rPr lang="zh-CN" altLang="zh-CN" b="1" dirty="0"/>
              <a:t>初级业务粘包处理，在</a:t>
            </a:r>
            <a:r>
              <a:rPr lang="en-US" altLang="zh-CN" b="1" dirty="0"/>
              <a:t>(1)</a:t>
            </a:r>
            <a:r>
              <a:rPr lang="zh-CN" altLang="zh-CN" b="1" dirty="0"/>
              <a:t>低速网络环境或者</a:t>
            </a:r>
            <a:r>
              <a:rPr lang="en-US" altLang="zh-CN" b="1" dirty="0"/>
              <a:t>(2)</a:t>
            </a:r>
            <a:r>
              <a:rPr lang="zh-CN" altLang="zh-CN" b="1" dirty="0"/>
              <a:t>一个数据包超过</a:t>
            </a:r>
            <a:r>
              <a:rPr lang="en-US" altLang="zh-CN" b="1" dirty="0"/>
              <a:t>MTU</a:t>
            </a:r>
            <a:r>
              <a:rPr lang="zh-CN" altLang="zh-CN" b="1" dirty="0"/>
              <a:t>大小或者</a:t>
            </a:r>
            <a:r>
              <a:rPr lang="en-US" altLang="zh-CN" b="1" dirty="0"/>
              <a:t>(3)</a:t>
            </a:r>
            <a:r>
              <a:rPr lang="zh-CN" altLang="zh-CN" b="1" dirty="0"/>
              <a:t>异步请求响应的时候，数据接收端收到的数据包可能在</a:t>
            </a:r>
            <a:r>
              <a:rPr lang="en-US" altLang="zh-CN" b="1" dirty="0"/>
              <a:t>TCP</a:t>
            </a:r>
            <a:r>
              <a:rPr lang="zh-CN" altLang="zh-CN" b="1" dirty="0"/>
              <a:t>流下面是分不清楚每次请求的包，比如请求传输的时候分两次传输</a:t>
            </a:r>
            <a:r>
              <a:rPr lang="en-US" altLang="zh-CN" b="1" dirty="0"/>
              <a:t>1234</a:t>
            </a:r>
            <a:r>
              <a:rPr lang="zh-CN" altLang="zh-CN" b="1" dirty="0"/>
              <a:t>和</a:t>
            </a:r>
            <a:r>
              <a:rPr lang="en-US" altLang="zh-CN" b="1" dirty="0"/>
              <a:t>5678</a:t>
            </a:r>
            <a:r>
              <a:rPr lang="zh-CN" altLang="zh-CN" b="1" dirty="0"/>
              <a:t>，收到的数据可能会是</a:t>
            </a:r>
            <a:r>
              <a:rPr lang="en-US" altLang="zh-CN" b="1" dirty="0"/>
              <a:t>12345678</a:t>
            </a:r>
            <a:r>
              <a:rPr lang="zh-CN" altLang="zh-CN" b="1" dirty="0"/>
              <a:t>的连续数字，这个时候需要使用消息体的特殊结构设计进行拆分，如增加消息的头，长度等；在</a:t>
            </a:r>
            <a:r>
              <a:rPr lang="en-US" altLang="zh-CN" b="1" dirty="0"/>
              <a:t>Nuts Poppy</a:t>
            </a:r>
            <a:r>
              <a:rPr lang="zh-CN" altLang="zh-CN" b="1" dirty="0"/>
              <a:t>的设计中采用</a:t>
            </a:r>
            <a:r>
              <a:rPr lang="en-US" altLang="zh-CN" b="1" dirty="0"/>
              <a:t>[</a:t>
            </a:r>
            <a:r>
              <a:rPr lang="zh-CN" altLang="zh-CN" b="1" dirty="0"/>
              <a:t>固定头</a:t>
            </a:r>
            <a:r>
              <a:rPr lang="en-US" altLang="zh-CN" b="1" dirty="0"/>
              <a:t>]+[</a:t>
            </a:r>
            <a:r>
              <a:rPr lang="zh-CN" altLang="zh-CN" b="1" dirty="0"/>
              <a:t>消息长度</a:t>
            </a:r>
            <a:r>
              <a:rPr lang="en-US" altLang="zh-CN" b="1" dirty="0"/>
              <a:t>]+[</a:t>
            </a:r>
            <a:r>
              <a:rPr lang="zh-CN" altLang="zh-CN" b="1" dirty="0"/>
              <a:t>消息体</a:t>
            </a:r>
            <a:r>
              <a:rPr lang="en-US" altLang="zh-CN" b="1" dirty="0"/>
              <a:t>]+[</a:t>
            </a:r>
            <a:r>
              <a:rPr lang="zh-CN" altLang="zh-CN" b="1" dirty="0"/>
              <a:t>校验和</a:t>
            </a:r>
            <a:r>
              <a:rPr lang="en-US" altLang="zh-CN" b="1" dirty="0"/>
              <a:t>]</a:t>
            </a:r>
            <a:r>
              <a:rPr lang="zh-CN" altLang="zh-CN" b="1" dirty="0"/>
              <a:t>方式，消息的校验采用</a:t>
            </a:r>
            <a:r>
              <a:rPr lang="en-US" altLang="zh-CN" b="1" dirty="0"/>
              <a:t>adler32</a:t>
            </a:r>
            <a:r>
              <a:rPr lang="zh-CN" altLang="zh-CN" b="1" dirty="0"/>
              <a:t>算法；</a:t>
            </a:r>
            <a:endParaRPr lang="zh-CN" altLang="zh-CN" dirty="0"/>
          </a:p>
          <a:p>
            <a:pPr lvl="0"/>
            <a:r>
              <a:rPr lang="zh-CN" altLang="zh-CN" b="1" dirty="0"/>
              <a:t>经过</a:t>
            </a:r>
            <a:r>
              <a:rPr lang="en-US" altLang="zh-CN" b="1" dirty="0"/>
              <a:t>D</a:t>
            </a:r>
            <a:r>
              <a:rPr lang="zh-CN" altLang="zh-CN" b="1" dirty="0"/>
              <a:t>级处理之后，抛到上层的已经是一个可以完整用作业务处理的请求了，这个时候我们需要解放</a:t>
            </a:r>
            <a:r>
              <a:rPr lang="en-US" altLang="zh-CN" b="1" dirty="0"/>
              <a:t>IO</a:t>
            </a:r>
            <a:r>
              <a:rPr lang="zh-CN" altLang="zh-CN" b="1" dirty="0"/>
              <a:t>处理线程</a:t>
            </a:r>
            <a:r>
              <a:rPr lang="en-US" altLang="zh-CN" b="1" dirty="0"/>
              <a:t>(C</a:t>
            </a:r>
            <a:r>
              <a:rPr lang="zh-CN" altLang="zh-CN" b="1" dirty="0"/>
              <a:t>级</a:t>
            </a:r>
            <a:r>
              <a:rPr lang="en-US" altLang="zh-CN" b="1" dirty="0"/>
              <a:t>)</a:t>
            </a:r>
            <a:r>
              <a:rPr lang="zh-CN" altLang="zh-CN" b="1" dirty="0"/>
              <a:t>，将消息扔到用户级线程池，对消息做进一步处理；</a:t>
            </a:r>
            <a:endParaRPr lang="zh-CN" altLang="zh-CN" dirty="0"/>
          </a:p>
          <a:p>
            <a:pPr lvl="0"/>
            <a:r>
              <a:rPr lang="zh-CN" altLang="zh-CN" b="1" dirty="0"/>
              <a:t>提供用户处理消息的接口如消息回调函数；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7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684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Java mina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84" y="1027906"/>
            <a:ext cx="10268798" cy="54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文本协议与二进制协议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HTTP/SIP/RTSP</a:t>
            </a:r>
          </a:p>
          <a:p>
            <a:r>
              <a:rPr lang="zh-CN" altLang="en-US" dirty="0" smtClean="0"/>
              <a:t>二进制协议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68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ISO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72534" cy="52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</a:p>
          <a:p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SCTP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起源</a:t>
            </a:r>
            <a:endParaRPr lang="en-US" altLang="zh-CN" dirty="0" smtClean="0"/>
          </a:p>
          <a:p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endParaRPr lang="en-US" altLang="zh-CN" dirty="0"/>
          </a:p>
          <a:p>
            <a:r>
              <a:rPr lang="en-US" altLang="zh-CN" dirty="0" smtClean="0"/>
              <a:t>Reactor</a:t>
            </a:r>
          </a:p>
          <a:p>
            <a:r>
              <a:rPr lang="en-US" altLang="zh-CN" dirty="0" err="1" smtClean="0"/>
              <a:t>Preactor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93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  <a:r>
              <a:rPr lang="zh-CN" altLang="en-US" dirty="0" smtClean="0"/>
              <a:t>模型演变</a:t>
            </a:r>
            <a:endParaRPr lang="zh-CN" altLang="en-US" dirty="0"/>
          </a:p>
        </p:txBody>
      </p:sp>
      <p:pic>
        <p:nvPicPr>
          <p:cNvPr id="1026" name="Picture 2" descr="reactor_comparis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" y="1924334"/>
            <a:ext cx="12062382" cy="345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这其实不是并发服务器，而是 </a:t>
            </a:r>
            <a:r>
              <a:rPr lang="en-US" altLang="zh-CN" dirty="0"/>
              <a:t>iterative </a:t>
            </a:r>
            <a:r>
              <a:rPr lang="zh-CN" altLang="en-US" dirty="0"/>
              <a:t>服务器，因为它一次只能服务一个客户。代码见 </a:t>
            </a:r>
            <a:r>
              <a:rPr lang="en-US" altLang="zh-CN" dirty="0"/>
              <a:t>UNP figure 1.9</a:t>
            </a:r>
            <a:r>
              <a:rPr lang="zh-CN" altLang="en-US" dirty="0"/>
              <a:t>，</a:t>
            </a:r>
            <a:r>
              <a:rPr lang="en-US" altLang="zh-CN" dirty="0"/>
              <a:t>UNP </a:t>
            </a:r>
            <a:r>
              <a:rPr lang="zh-CN" altLang="en-US" dirty="0"/>
              <a:t>以此为对比其他方案的基准点。这个方案不适合长连接，到是很适合 </a:t>
            </a:r>
            <a:r>
              <a:rPr lang="en-US" altLang="zh-CN" dirty="0"/>
              <a:t>daytime </a:t>
            </a:r>
            <a:r>
              <a:rPr lang="zh-CN" altLang="en-US" dirty="0"/>
              <a:t>这种 </a:t>
            </a:r>
            <a:r>
              <a:rPr lang="en-US" altLang="zh-CN" dirty="0"/>
              <a:t>write-only </a:t>
            </a:r>
            <a:r>
              <a:rPr lang="zh-CN" altLang="en-US" dirty="0"/>
              <a:t>服务。</a:t>
            </a:r>
          </a:p>
        </p:txBody>
      </p:sp>
    </p:spTree>
    <p:extLst>
      <p:ext uri="{BB962C8B-B14F-4D97-AF65-F5344CB8AC3E}">
        <p14:creationId xmlns:p14="http://schemas.microsoft.com/office/powerpoint/2010/main" val="813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这是传统的 </a:t>
            </a:r>
            <a:r>
              <a:rPr lang="en-US" altLang="zh-CN" dirty="0"/>
              <a:t>Unix </a:t>
            </a:r>
            <a:r>
              <a:rPr lang="zh-CN" altLang="en-US" dirty="0"/>
              <a:t>并发网络编程方案，</a:t>
            </a:r>
            <a:r>
              <a:rPr lang="en-US" altLang="zh-CN" dirty="0"/>
              <a:t>UNP </a:t>
            </a:r>
            <a:r>
              <a:rPr lang="zh-CN" altLang="en-US" dirty="0"/>
              <a:t>称之为 </a:t>
            </a:r>
            <a:r>
              <a:rPr lang="en-US" altLang="zh-CN" dirty="0"/>
              <a:t>child-per-client </a:t>
            </a:r>
            <a:r>
              <a:rPr lang="zh-CN" altLang="en-US" dirty="0"/>
              <a:t>或 </a:t>
            </a:r>
            <a:r>
              <a:rPr lang="en-US" altLang="zh-CN" dirty="0"/>
              <a:t>fork()-per-client</a:t>
            </a:r>
            <a:r>
              <a:rPr lang="zh-CN" altLang="en-US" dirty="0"/>
              <a:t>，另外也俗称 </a:t>
            </a:r>
            <a:r>
              <a:rPr lang="en-US" altLang="zh-CN" dirty="0"/>
              <a:t>process-per-connection</a:t>
            </a:r>
            <a:r>
              <a:rPr lang="zh-CN" altLang="en-US" dirty="0"/>
              <a:t>。这种方案适合并发连接数不大的情况。至今仍有一些网络服务程序用这种方式实现，比如 </a:t>
            </a:r>
            <a:r>
              <a:rPr lang="en-US" altLang="zh-CN" dirty="0"/>
              <a:t>PostgreSQL </a:t>
            </a:r>
            <a:r>
              <a:rPr lang="zh-CN" altLang="en-US" dirty="0"/>
              <a:t>和 </a:t>
            </a:r>
            <a:r>
              <a:rPr lang="en-US" altLang="zh-CN" dirty="0"/>
              <a:t>Perforce </a:t>
            </a:r>
            <a:r>
              <a:rPr lang="zh-CN" altLang="en-US" dirty="0"/>
              <a:t>的服务端。这种方案适合“计算响应的工作量远大于 </a:t>
            </a:r>
            <a:r>
              <a:rPr lang="en-US" altLang="zh-CN" dirty="0"/>
              <a:t>fork() </a:t>
            </a:r>
            <a:r>
              <a:rPr lang="zh-CN" altLang="en-US" dirty="0"/>
              <a:t>的开销”这种情况，比如数据库服务器。这种方案适合长连接，但不太适合短连接</a:t>
            </a:r>
          </a:p>
        </p:txBody>
      </p:sp>
    </p:spTree>
    <p:extLst>
      <p:ext uri="{BB962C8B-B14F-4D97-AF65-F5344CB8AC3E}">
        <p14:creationId xmlns:p14="http://schemas.microsoft.com/office/powerpoint/2010/main" val="25168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这是传统的 </a:t>
            </a:r>
            <a:r>
              <a:rPr lang="en-US" altLang="zh-CN" dirty="0"/>
              <a:t>Java </a:t>
            </a:r>
            <a:r>
              <a:rPr lang="zh-CN" altLang="en-US" dirty="0"/>
              <a:t>网络编程方案 </a:t>
            </a:r>
            <a:r>
              <a:rPr lang="en-US" altLang="zh-CN" dirty="0"/>
              <a:t>thread-per-connection</a:t>
            </a:r>
            <a:r>
              <a:rPr lang="zh-CN" altLang="en-US" dirty="0"/>
              <a:t>，在 </a:t>
            </a:r>
            <a:r>
              <a:rPr lang="en-US" altLang="zh-CN" dirty="0"/>
              <a:t>Java 1.4 </a:t>
            </a:r>
            <a:r>
              <a:rPr lang="zh-CN" altLang="en-US" dirty="0"/>
              <a:t>引入 </a:t>
            </a:r>
            <a:r>
              <a:rPr lang="en-US" altLang="zh-CN" dirty="0"/>
              <a:t>NIO </a:t>
            </a:r>
            <a:r>
              <a:rPr lang="zh-CN" altLang="en-US" dirty="0"/>
              <a:t>之前，</a:t>
            </a:r>
            <a:r>
              <a:rPr lang="en-US" altLang="zh-CN" dirty="0"/>
              <a:t>Java </a:t>
            </a:r>
            <a:r>
              <a:rPr lang="zh-CN" altLang="en-US" dirty="0"/>
              <a:t>网络服务程序多采用这种方案。它的初始化开销比方案 </a:t>
            </a:r>
            <a:r>
              <a:rPr lang="en-US" altLang="zh-CN" dirty="0"/>
              <a:t>1 </a:t>
            </a:r>
            <a:r>
              <a:rPr lang="zh-CN" altLang="en-US" dirty="0"/>
              <a:t>要小很多。这种方案的伸缩性受到线程数的限制，一两百个还行，几千个的话对操作系统的 </a:t>
            </a:r>
            <a:r>
              <a:rPr lang="en-US" altLang="zh-CN" dirty="0"/>
              <a:t>scheduler </a:t>
            </a:r>
            <a:r>
              <a:rPr lang="zh-CN" altLang="en-US" dirty="0"/>
              <a:t>恐怕是个不小的负担。</a:t>
            </a:r>
          </a:p>
        </p:txBody>
      </p:sp>
    </p:spTree>
    <p:extLst>
      <p:ext uri="{BB962C8B-B14F-4D97-AF65-F5344CB8AC3E}">
        <p14:creationId xmlns:p14="http://schemas.microsoft.com/office/powerpoint/2010/main" val="29626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1183</Words>
  <Application>Microsoft Office PowerPoint</Application>
  <PresentationFormat>宽屏</PresentationFormat>
  <Paragraphs>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Office 主题</vt:lpstr>
      <vt:lpstr>网络并发交流</vt:lpstr>
      <vt:lpstr>PowerPoint 演示文稿</vt:lpstr>
      <vt:lpstr>ISO模型</vt:lpstr>
      <vt:lpstr>TCP/IP</vt:lpstr>
      <vt:lpstr>Socket</vt:lpstr>
      <vt:lpstr>网络模型演变</vt:lpstr>
      <vt:lpstr>方案0</vt:lpstr>
      <vt:lpstr>方案1</vt:lpstr>
      <vt:lpstr>方案2</vt:lpstr>
      <vt:lpstr>方案3</vt:lpstr>
      <vt:lpstr>方案4</vt:lpstr>
      <vt:lpstr>方案5</vt:lpstr>
      <vt:lpstr>方案6</vt:lpstr>
      <vt:lpstr>方案7</vt:lpstr>
      <vt:lpstr>方案8</vt:lpstr>
      <vt:lpstr>方案9</vt:lpstr>
      <vt:lpstr>方案10</vt:lpstr>
      <vt:lpstr>PowerPoint 演示文稿</vt:lpstr>
      <vt:lpstr>PowerPoint 演示文稿</vt:lpstr>
      <vt:lpstr>PowerPoint 演示文稿</vt:lpstr>
      <vt:lpstr>Java mina</vt:lpstr>
      <vt:lpstr>文本协议与二进制协议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网络并发交流</dc:title>
  <dc:creator>Andy</dc:creator>
  <cp:lastModifiedBy>Andy</cp:lastModifiedBy>
  <cp:revision>6</cp:revision>
  <dcterms:created xsi:type="dcterms:W3CDTF">2015-08-30T05:18:22Z</dcterms:created>
  <dcterms:modified xsi:type="dcterms:W3CDTF">2015-08-30T06:15:03Z</dcterms:modified>
</cp:coreProperties>
</file>