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2" r:id="rId2"/>
    <p:sldId id="266" r:id="rId3"/>
    <p:sldId id="263" r:id="rId4"/>
    <p:sldId id="267" r:id="rId5"/>
    <p:sldId id="268" r:id="rId6"/>
  </p:sldIdLst>
  <p:sldSz cx="7561263" cy="10693400"/>
  <p:notesSz cx="6858000" cy="9144000"/>
  <p:defaultTextStyle>
    <a:defPPr>
      <a:defRPr lang="zh-CN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50C"/>
    <a:srgbClr val="FF9900"/>
    <a:srgbClr val="93460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5" autoAdjust="0"/>
    <p:restoredTop sz="94660"/>
  </p:normalViewPr>
  <p:slideViewPr>
    <p:cSldViewPr>
      <p:cViewPr varScale="1">
        <p:scale>
          <a:sx n="46" d="100"/>
          <a:sy n="46" d="100"/>
        </p:scale>
        <p:origin x="-2646" y="-90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2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762589928057552"/>
          <c:y val="0.23076923076923078"/>
          <c:w val="0.35611510791366907"/>
          <c:h val="0.54395604395604391"/>
        </c:manualLayout>
      </c:layout>
      <c:radarChart>
        <c:radarStyle val="fill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东部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Sheet1!$B$1:$F$1</c:f>
              <c:strCache>
                <c:ptCount val="5"/>
                <c:pt idx="0">
                  <c:v>沟通能力</c:v>
                </c:pt>
                <c:pt idx="1">
                  <c:v>学习能力</c:v>
                </c:pt>
                <c:pt idx="2">
                  <c:v>团队精神</c:v>
                </c:pt>
                <c:pt idx="3">
                  <c:v>工作热情</c:v>
                </c:pt>
                <c:pt idx="4">
                  <c:v>专业基础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65</c:v>
                </c:pt>
                <c:pt idx="1">
                  <c:v>85</c:v>
                </c:pt>
                <c:pt idx="2">
                  <c:v>70</c:v>
                </c:pt>
                <c:pt idx="3">
                  <c:v>90</c:v>
                </c:pt>
                <c:pt idx="4">
                  <c:v>75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</c:strCache>
            </c:strRef>
          </c:tx>
          <c:spPr>
            <a:solidFill>
              <a:srgbClr val="FFFFCC"/>
            </a:solidFill>
            <a:ln w="17007">
              <a:solidFill>
                <a:srgbClr val="000000"/>
              </a:solidFill>
              <a:prstDash val="solid"/>
            </a:ln>
          </c:spPr>
          <c:cat>
            <c:strRef>
              <c:f>Sheet1!$B$1:$F$1</c:f>
              <c:strCache>
                <c:ptCount val="5"/>
                <c:pt idx="0">
                  <c:v>沟通能力</c:v>
                </c:pt>
                <c:pt idx="1">
                  <c:v>学习能力</c:v>
                </c:pt>
                <c:pt idx="2">
                  <c:v>团队精神</c:v>
                </c:pt>
                <c:pt idx="3">
                  <c:v>工作热情</c:v>
                </c:pt>
                <c:pt idx="4">
                  <c:v>专业基础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376512"/>
        <c:axId val="139378048"/>
      </c:radarChart>
      <c:catAx>
        <c:axId val="139376512"/>
        <c:scaling>
          <c:orientation val="minMax"/>
        </c:scaling>
        <c:delete val="0"/>
        <c:axPos val="b"/>
        <c:majorGridlines>
          <c:spPr>
            <a:ln w="17007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400" b="0" i="0" u="none" strike="noStrike" baseline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  <a:cs typeface="宋体"/>
              </a:defRPr>
            </a:pPr>
            <a:endParaRPr lang="zh-CN"/>
          </a:p>
        </c:txPr>
        <c:crossAx val="139378048"/>
        <c:crosses val="autoZero"/>
        <c:auto val="0"/>
        <c:lblAlgn val="ctr"/>
        <c:lblOffset val="100"/>
        <c:noMultiLvlLbl val="0"/>
      </c:catAx>
      <c:valAx>
        <c:axId val="139378048"/>
        <c:scaling>
          <c:orientation val="minMax"/>
          <c:min val="1"/>
        </c:scaling>
        <c:delete val="0"/>
        <c:axPos val="l"/>
        <c:majorGridlines>
          <c:spPr>
            <a:ln w="17007">
              <a:solidFill>
                <a:srgbClr val="FFFFCC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one"/>
        <c:spPr>
          <a:ln w="17007">
            <a:solidFill>
              <a:schemeClr val="bg1"/>
            </a:solidFill>
            <a:prstDash val="solid"/>
          </a:ln>
        </c:spPr>
        <c:txPr>
          <a:bodyPr rot="0" vert="horz"/>
          <a:lstStyle/>
          <a:p>
            <a:pPr>
              <a:defRPr sz="1205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39376512"/>
        <c:crosses val="autoZero"/>
        <c:crossBetween val="between"/>
        <c:majorUnit val="20"/>
      </c:valAx>
      <c:spPr>
        <a:noFill/>
        <a:ln w="3401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5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6762589928057552"/>
          <c:y val="0.23076923076923078"/>
          <c:w val="0.35611510791366907"/>
          <c:h val="0.54395604395604391"/>
        </c:manualLayout>
      </c:layout>
      <c:radarChart>
        <c:radarStyle val="fill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东部</c:v>
                </c:pt>
              </c:strCache>
            </c:strRef>
          </c:tx>
          <c:spPr>
            <a:gradFill flip="none" rotWithShape="1">
              <a:gsLst>
                <a:gs pos="100000">
                  <a:srgbClr val="FF9900"/>
                </a:gs>
                <a:gs pos="38000">
                  <a:schemeClr val="accent6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rgbClr val="FF9900"/>
              </a:solidFill>
              <a:prstDash val="solid"/>
            </a:ln>
          </c:spPr>
          <c:cat>
            <c:strRef>
              <c:f>Sheet1!$B$1:$F$1</c:f>
              <c:strCache>
                <c:ptCount val="5"/>
                <c:pt idx="0">
                  <c:v>沟通能力</c:v>
                </c:pt>
                <c:pt idx="1">
                  <c:v>学习能力</c:v>
                </c:pt>
                <c:pt idx="2">
                  <c:v>团队精神</c:v>
                </c:pt>
                <c:pt idx="3">
                  <c:v>工作热情</c:v>
                </c:pt>
                <c:pt idx="4">
                  <c:v>专业基础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65</c:v>
                </c:pt>
                <c:pt idx="1">
                  <c:v>85</c:v>
                </c:pt>
                <c:pt idx="2">
                  <c:v>70</c:v>
                </c:pt>
                <c:pt idx="3">
                  <c:v>90</c:v>
                </c:pt>
                <c:pt idx="4">
                  <c:v>75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</c:strCache>
            </c:strRef>
          </c:tx>
          <c:spPr>
            <a:solidFill>
              <a:srgbClr val="FFFFCC"/>
            </a:solidFill>
            <a:ln w="17007">
              <a:solidFill>
                <a:srgbClr val="000000"/>
              </a:solidFill>
              <a:prstDash val="solid"/>
            </a:ln>
          </c:spPr>
          <c:cat>
            <c:strRef>
              <c:f>Sheet1!$B$1:$F$1</c:f>
              <c:strCache>
                <c:ptCount val="5"/>
                <c:pt idx="0">
                  <c:v>沟通能力</c:v>
                </c:pt>
                <c:pt idx="1">
                  <c:v>学习能力</c:v>
                </c:pt>
                <c:pt idx="2">
                  <c:v>团队精神</c:v>
                </c:pt>
                <c:pt idx="3">
                  <c:v>工作热情</c:v>
                </c:pt>
                <c:pt idx="4">
                  <c:v>专业基础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002816"/>
        <c:axId val="118004352"/>
      </c:radarChart>
      <c:catAx>
        <c:axId val="118002816"/>
        <c:scaling>
          <c:orientation val="minMax"/>
        </c:scaling>
        <c:delete val="0"/>
        <c:axPos val="b"/>
        <c:majorGridlines>
          <c:spPr>
            <a:ln w="17007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400" b="0" i="0" u="none" strike="noStrike" baseline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  <a:cs typeface="宋体"/>
              </a:defRPr>
            </a:pPr>
            <a:endParaRPr lang="zh-CN"/>
          </a:p>
        </c:txPr>
        <c:crossAx val="118004352"/>
        <c:crosses val="autoZero"/>
        <c:auto val="0"/>
        <c:lblAlgn val="ctr"/>
        <c:lblOffset val="100"/>
        <c:noMultiLvlLbl val="0"/>
      </c:catAx>
      <c:valAx>
        <c:axId val="118004352"/>
        <c:scaling>
          <c:orientation val="minMax"/>
          <c:min val="1"/>
        </c:scaling>
        <c:delete val="0"/>
        <c:axPos val="l"/>
        <c:majorGridlines>
          <c:spPr>
            <a:ln w="17007">
              <a:solidFill>
                <a:srgbClr val="FFFFCC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one"/>
        <c:spPr>
          <a:ln w="17007">
            <a:solidFill>
              <a:schemeClr val="bg1"/>
            </a:solidFill>
            <a:prstDash val="solid"/>
          </a:ln>
        </c:spPr>
        <c:txPr>
          <a:bodyPr rot="0" vert="horz"/>
          <a:lstStyle/>
          <a:p>
            <a:pPr>
              <a:defRPr sz="1205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18002816"/>
        <c:crosses val="autoZero"/>
        <c:crossBetween val="between"/>
        <c:majorUnit val="20"/>
      </c:valAx>
      <c:spPr>
        <a:noFill/>
        <a:ln w="3401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5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762589928057552"/>
          <c:y val="0.23076923076923078"/>
          <c:w val="0.35611510791366907"/>
          <c:h val="0.54395604395604391"/>
        </c:manualLayout>
      </c:layout>
      <c:radarChart>
        <c:radarStyle val="fill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东部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Sheet1!$B$1:$F$1</c:f>
              <c:strCache>
                <c:ptCount val="5"/>
                <c:pt idx="0">
                  <c:v>沟通能力</c:v>
                </c:pt>
                <c:pt idx="1">
                  <c:v>学习能力</c:v>
                </c:pt>
                <c:pt idx="2">
                  <c:v>团队精神</c:v>
                </c:pt>
                <c:pt idx="3">
                  <c:v>工作热情</c:v>
                </c:pt>
                <c:pt idx="4">
                  <c:v>专业基础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65</c:v>
                </c:pt>
                <c:pt idx="1">
                  <c:v>85</c:v>
                </c:pt>
                <c:pt idx="2">
                  <c:v>70</c:v>
                </c:pt>
                <c:pt idx="3">
                  <c:v>90</c:v>
                </c:pt>
                <c:pt idx="4">
                  <c:v>75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</c:strCache>
            </c:strRef>
          </c:tx>
          <c:spPr>
            <a:solidFill>
              <a:srgbClr val="FFFFCC"/>
            </a:solidFill>
            <a:ln w="17007">
              <a:solidFill>
                <a:srgbClr val="000000"/>
              </a:solidFill>
              <a:prstDash val="solid"/>
            </a:ln>
          </c:spPr>
          <c:cat>
            <c:strRef>
              <c:f>Sheet1!$B$1:$F$1</c:f>
              <c:strCache>
                <c:ptCount val="5"/>
                <c:pt idx="0">
                  <c:v>沟通能力</c:v>
                </c:pt>
                <c:pt idx="1">
                  <c:v>学习能力</c:v>
                </c:pt>
                <c:pt idx="2">
                  <c:v>团队精神</c:v>
                </c:pt>
                <c:pt idx="3">
                  <c:v>工作热情</c:v>
                </c:pt>
                <c:pt idx="4">
                  <c:v>专业基础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172480"/>
        <c:axId val="122258560"/>
      </c:radarChart>
      <c:catAx>
        <c:axId val="119172480"/>
        <c:scaling>
          <c:orientation val="minMax"/>
        </c:scaling>
        <c:delete val="0"/>
        <c:axPos val="b"/>
        <c:majorGridlines>
          <c:spPr>
            <a:ln w="17007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400" b="0" i="0" u="none" strike="noStrike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宋体"/>
              </a:defRPr>
            </a:pPr>
            <a:endParaRPr lang="zh-CN"/>
          </a:p>
        </c:txPr>
        <c:crossAx val="122258560"/>
        <c:crosses val="autoZero"/>
        <c:auto val="0"/>
        <c:lblAlgn val="ctr"/>
        <c:lblOffset val="100"/>
        <c:noMultiLvlLbl val="0"/>
      </c:catAx>
      <c:valAx>
        <c:axId val="122258560"/>
        <c:scaling>
          <c:orientation val="minMax"/>
          <c:min val="1"/>
        </c:scaling>
        <c:delete val="0"/>
        <c:axPos val="l"/>
        <c:majorGridlines>
          <c:spPr>
            <a:ln w="17007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one"/>
        <c:spPr>
          <a:ln w="1700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05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19172480"/>
        <c:crosses val="autoZero"/>
        <c:crossBetween val="between"/>
        <c:majorUnit val="20"/>
      </c:valAx>
      <c:spPr>
        <a:noFill/>
        <a:ln w="34014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5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ED5F9-78EE-4F9C-9D68-9C5FA56F1CD2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92BF0-F280-4D75-817C-64315728E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7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561264" cy="10693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8233"/>
            <a:ext cx="1701284" cy="91240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8233"/>
            <a:ext cx="4977831" cy="91240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:\历练\简历\蜂巢背景【P大点S】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66070" y="1566070"/>
            <a:ext cx="10693400" cy="756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288" y="6871500"/>
            <a:ext cx="6427074" cy="2123828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4532321"/>
            <a:ext cx="6427074" cy="2339180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495129"/>
            <a:ext cx="3339558" cy="705715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495129"/>
            <a:ext cx="3339558" cy="705715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4" y="2393639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8064" y="3391194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41019" y="2393639"/>
            <a:ext cx="3342183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9" y="3391194"/>
            <a:ext cx="3342183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5" y="425757"/>
            <a:ext cx="2487604" cy="18119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6245" y="425757"/>
            <a:ext cx="4226957" cy="91265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8065" y="2237694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495129"/>
            <a:ext cx="6805137" cy="70571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78063" y="9911199"/>
            <a:ext cx="1764295" cy="569324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83432" y="9911199"/>
            <a:ext cx="2394400" cy="569324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18905" y="9911199"/>
            <a:ext cx="1764295" cy="569324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:\历练\5932358_134308003371_2 - 副本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" r="56082" b="27860"/>
          <a:stretch/>
        </p:blipFill>
        <p:spPr bwMode="auto">
          <a:xfrm>
            <a:off x="-1" y="3697"/>
            <a:ext cx="7561264" cy="106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 rot="3000000">
            <a:off x="-5850918" y="5645872"/>
            <a:ext cx="16866279" cy="1324423"/>
          </a:xfrm>
          <a:prstGeom prst="rect">
            <a:avLst/>
          </a:prstGeom>
          <a:solidFill>
            <a:srgbClr val="F475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3000000">
            <a:off x="-6603387" y="189158"/>
            <a:ext cx="13292123" cy="161368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9200000">
            <a:off x="-2816825" y="2939356"/>
            <a:ext cx="13576059" cy="2076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19158573">
            <a:off x="3111519" y="3157061"/>
            <a:ext cx="3596983" cy="10963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lvl="0"/>
            <a:r>
              <a:rPr lang="zh-CN" altLang="en-US" sz="6500" dirty="0">
                <a:solidFill>
                  <a:prstClr val="white"/>
                </a:solidFill>
                <a:latin typeface="华文行楷" pitchFamily="2" charset="-122"/>
                <a:ea typeface="华文行楷" pitchFamily="2" charset="-122"/>
              </a:rPr>
              <a:t>求职</a:t>
            </a:r>
            <a:r>
              <a:rPr lang="zh-CN" altLang="en-US" sz="6500" dirty="0">
                <a:solidFill>
                  <a:prstClr val="white"/>
                </a:solidFill>
                <a:latin typeface="方正超粗黑简体" pitchFamily="65" charset="-122"/>
                <a:ea typeface="方正超粗黑简体" pitchFamily="65" charset="-122"/>
              </a:rPr>
              <a:t>简历</a:t>
            </a:r>
            <a:endParaRPr lang="zh-CN" altLang="zh-CN" sz="6500" dirty="0">
              <a:solidFill>
                <a:prstClr val="white"/>
              </a:solidFill>
              <a:latin typeface="方正超粗黑简体" pitchFamily="65" charset="-122"/>
              <a:ea typeface="方正超粗黑简体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 rot="19158573">
            <a:off x="1585601" y="3843265"/>
            <a:ext cx="2239630" cy="897051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lvl="0"/>
            <a:r>
              <a:rPr lang="zh-CN" altLang="en-US" sz="52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李忠成</a:t>
            </a:r>
            <a:endParaRPr lang="zh-CN" altLang="zh-CN" sz="52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rot="19222304">
            <a:off x="3221659" y="5554593"/>
            <a:ext cx="1578383" cy="49836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ctr"/>
            <a:r>
              <a:rPr lang="zh-CN" altLang="en-US" sz="2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作品案例</a:t>
            </a:r>
            <a:endParaRPr lang="zh-CN" altLang="zh-CN" sz="2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19222304">
            <a:off x="2021918" y="1204590"/>
            <a:ext cx="4135790" cy="49836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zh-CN" altLang="en-US" sz="2600" b="1" dirty="0">
                <a:solidFill>
                  <a:prstClr val="white"/>
                </a:solidFill>
                <a:latin typeface="方正姚体" pitchFamily="2" charset="-122"/>
                <a:ea typeface="方正姚体" pitchFamily="2" charset="-122"/>
              </a:rPr>
              <a:t>无锡科技职业技术学院</a:t>
            </a:r>
            <a:endParaRPr lang="zh-CN" altLang="zh-CN" sz="2600" b="1" dirty="0">
              <a:solidFill>
                <a:prstClr val="whit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 rot="19222304">
            <a:off x="3308966" y="815931"/>
            <a:ext cx="4135790" cy="49836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ctr"/>
            <a:r>
              <a:rPr lang="zh-CN" altLang="en-US" sz="2600" dirty="0">
                <a:solidFill>
                  <a:prstClr val="white"/>
                </a:solidFill>
                <a:latin typeface="仿宋" pitchFamily="49" charset="-122"/>
                <a:ea typeface="仿宋" pitchFamily="49" charset="-122"/>
              </a:rPr>
              <a:t>通信网络与设备</a:t>
            </a:r>
            <a:endParaRPr lang="zh-CN" altLang="zh-CN" sz="2600" dirty="0">
              <a:solidFill>
                <a:prstClr val="white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 rot="3012402">
            <a:off x="-2010834" y="2636956"/>
            <a:ext cx="4049292" cy="132341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r"/>
            <a:r>
              <a:rPr lang="en-US" altLang="zh-CN" sz="2600" dirty="0">
                <a:solidFill>
                  <a:prstClr val="white"/>
                </a:solidFill>
                <a:latin typeface="Stencil" pitchFamily="82" charset="0"/>
                <a:ea typeface="华文新魏" pitchFamily="2" charset="-122"/>
              </a:rPr>
              <a:t>Photoshop</a:t>
            </a:r>
          </a:p>
          <a:p>
            <a:pPr lvl="0" algn="r"/>
            <a:r>
              <a:rPr lang="en-US" altLang="zh-CN" sz="2600" dirty="0" err="1">
                <a:solidFill>
                  <a:prstClr val="white"/>
                </a:solidFill>
                <a:latin typeface="Stencil" pitchFamily="82" charset="0"/>
                <a:ea typeface="华文新魏" pitchFamily="2" charset="-122"/>
              </a:rPr>
              <a:t>outoCAD</a:t>
            </a:r>
            <a:endParaRPr lang="en-US" altLang="zh-CN" sz="2600" dirty="0">
              <a:solidFill>
                <a:prstClr val="white"/>
              </a:solidFill>
              <a:latin typeface="Stencil" pitchFamily="82" charset="0"/>
              <a:ea typeface="华文新魏" pitchFamily="2" charset="-122"/>
            </a:endParaRPr>
          </a:p>
          <a:p>
            <a:pPr lvl="0" algn="r"/>
            <a:r>
              <a:rPr lang="en-US" altLang="zh-CN" sz="2600" dirty="0">
                <a:solidFill>
                  <a:prstClr val="white"/>
                </a:solidFill>
                <a:latin typeface="Stencil" pitchFamily="82" charset="0"/>
                <a:ea typeface="华文新魏" pitchFamily="2" charset="-122"/>
              </a:rPr>
              <a:t>Office</a:t>
            </a:r>
            <a:endParaRPr lang="zh-CN" altLang="zh-CN" sz="2600" dirty="0">
              <a:solidFill>
                <a:prstClr val="white"/>
              </a:solidFill>
              <a:latin typeface="Stencil" pitchFamily="82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19171715">
            <a:off x="-341001" y="7798164"/>
            <a:ext cx="3780632" cy="2453045"/>
          </a:xfrm>
          <a:prstGeom prst="rect">
            <a:avLst/>
          </a:prstGeom>
        </p:spPr>
        <p:txBody>
          <a:bodyPr lIns="99569" tIns="49785" rIns="99569" bIns="49785">
            <a:spAutoFit/>
          </a:bodyPr>
          <a:lstStyle/>
          <a:p>
            <a:pPr algn="r"/>
            <a:r>
              <a:rPr lang="zh-CN" altLang="en-US" sz="2200" dirty="0">
                <a:solidFill>
                  <a:srgbClr val="F4750C"/>
                </a:solidFill>
                <a:latin typeface="华文新魏" pitchFamily="2" charset="-122"/>
                <a:ea typeface="华文新魏" pitchFamily="2" charset="-122"/>
              </a:rPr>
              <a:t>不忘初心   放得始终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endParaRPr lang="zh-CN" altLang="zh-CN" dirty="0">
              <a:solidFill>
                <a:schemeClr val="bg1"/>
              </a:solidFill>
            </a:endParaRPr>
          </a:p>
          <a:p>
            <a:pPr algn="r">
              <a:lnSpc>
                <a:spcPts val="2613"/>
              </a:lnSpc>
            </a:pPr>
            <a:r>
              <a:rPr lang="en-US" altLang="zh-CN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90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后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不甘平庸的一代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831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坚持、乐观、爱心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激情四射，尽情奋斗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也许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我们不是最出色</a:t>
            </a: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但我们永远是最努力</a:t>
            </a: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的！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 rot="3014208">
            <a:off x="4570582" y="6463311"/>
            <a:ext cx="1891218" cy="50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3014208">
            <a:off x="4636546" y="7632322"/>
            <a:ext cx="831719" cy="50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3014208">
            <a:off x="3563143" y="7312429"/>
            <a:ext cx="1891218" cy="50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3014208">
            <a:off x="3964402" y="6996946"/>
            <a:ext cx="1891218" cy="50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3014208">
            <a:off x="5131272" y="7133852"/>
            <a:ext cx="831719" cy="50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673046" y="7027077"/>
            <a:ext cx="703815" cy="807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991545" y="6755535"/>
            <a:ext cx="703815" cy="807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256084" y="6489291"/>
            <a:ext cx="703815" cy="807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 bwMode="auto">
          <a:xfrm rot="19200000">
            <a:off x="5213343" y="8098358"/>
            <a:ext cx="266688" cy="261009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500" b="1" kern="0" dirty="0">
                <a:latin typeface="Arial Black" pitchFamily="34" charset="0"/>
                <a:ea typeface="微软雅黑" pitchFamily="34" charset="-122"/>
              </a:rPr>
              <a:t>1</a:t>
            </a:r>
            <a:endParaRPr lang="zh-CN" altLang="en-US" sz="1500" b="1" kern="0" dirty="0"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19200000">
            <a:off x="5519227" y="7862108"/>
            <a:ext cx="266688" cy="261009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500" b="1" kern="0" dirty="0">
                <a:latin typeface="Arial Black" pitchFamily="34" charset="0"/>
                <a:ea typeface="微软雅黑" pitchFamily="34" charset="-122"/>
              </a:rPr>
              <a:t>2</a:t>
            </a:r>
            <a:endParaRPr lang="zh-CN" altLang="en-US" sz="1500" b="1" kern="0" dirty="0"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19200000">
            <a:off x="5820957" y="7602086"/>
            <a:ext cx="266688" cy="261009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500" b="1" kern="0" dirty="0">
                <a:latin typeface="Arial Black" pitchFamily="34" charset="0"/>
                <a:ea typeface="微软雅黑" pitchFamily="34" charset="-122"/>
              </a:rPr>
              <a:t>3</a:t>
            </a:r>
            <a:endParaRPr lang="zh-CN" altLang="en-US" sz="1500" b="1" kern="0" dirty="0"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 rot="19200000">
            <a:off x="6093488" y="7363188"/>
            <a:ext cx="266688" cy="261009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500" b="1" kern="0" dirty="0">
                <a:latin typeface="Arial Black" pitchFamily="34" charset="0"/>
                <a:ea typeface="微软雅黑" pitchFamily="34" charset="-122"/>
              </a:rPr>
              <a:t>4</a:t>
            </a:r>
            <a:endParaRPr lang="zh-CN" altLang="en-US" sz="1500" b="1" kern="0" dirty="0">
              <a:latin typeface="Arial Black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861 L 1.66667E-6 1.6763E-6 L 0.00035 -0.12162 L 1.66667E-6 1.6763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861 L 1.66667E-6 1.6763E-6 L 0.00035 -0.12162 L 1.66667E-6 1.6763E-6 " pathEditMode="relative" rAng="0" ptsTypes="AAAA">
                                      <p:cBhvr>
                                        <p:cTn id="12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861 L 1.66667E-6 1.6763E-6 L 0.00035 -0.12162 L 1.66667E-6 1.6763E-6 " pathEditMode="relative" rAng="0" ptsTypes="AAAA">
                                      <p:cBhvr>
                                        <p:cTn id="16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861 L 1.66667E-6 1.6763E-6 L 0.00035 -0.12162 L 1.66667E-6 1.6763E-6 " pathEditMode="relative" rAng="0" ptsTypes="AAAA">
                                      <p:cBhvr>
                                        <p:cTn id="20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3000000">
            <a:off x="-5850918" y="5645872"/>
            <a:ext cx="16866279" cy="1324423"/>
          </a:xfrm>
          <a:prstGeom prst="rect">
            <a:avLst/>
          </a:prstGeom>
          <a:solidFill>
            <a:srgbClr val="F475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3000000">
            <a:off x="-6603387" y="189158"/>
            <a:ext cx="13292123" cy="161368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9200000">
            <a:off x="-2816825" y="2939356"/>
            <a:ext cx="13576059" cy="2076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19158573">
            <a:off x="3111519" y="3157061"/>
            <a:ext cx="3596983" cy="10963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lvl="0"/>
            <a:r>
              <a:rPr lang="zh-CN" altLang="en-US" sz="6500" dirty="0">
                <a:solidFill>
                  <a:prstClr val="white"/>
                </a:solidFill>
                <a:latin typeface="华文行楷" pitchFamily="2" charset="-122"/>
                <a:ea typeface="华文行楷" pitchFamily="2" charset="-122"/>
              </a:rPr>
              <a:t>求职</a:t>
            </a:r>
            <a:r>
              <a:rPr lang="zh-CN" altLang="en-US" sz="6500" dirty="0">
                <a:solidFill>
                  <a:prstClr val="white"/>
                </a:solidFill>
                <a:latin typeface="方正超粗黑简体" pitchFamily="65" charset="-122"/>
                <a:ea typeface="方正超粗黑简体" pitchFamily="65" charset="-122"/>
              </a:rPr>
              <a:t>简历</a:t>
            </a:r>
            <a:endParaRPr lang="zh-CN" altLang="zh-CN" sz="6500" dirty="0">
              <a:solidFill>
                <a:prstClr val="white"/>
              </a:solidFill>
              <a:latin typeface="方正超粗黑简体" pitchFamily="65" charset="-122"/>
              <a:ea typeface="方正超粗黑简体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 rot="19158573">
            <a:off x="1585601" y="3843265"/>
            <a:ext cx="2239630" cy="897051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lvl="0"/>
            <a:r>
              <a:rPr lang="zh-CN" altLang="en-US" sz="52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李忠成</a:t>
            </a:r>
            <a:endParaRPr lang="zh-CN" altLang="zh-CN" sz="52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rot="19222304">
            <a:off x="3221659" y="5554593"/>
            <a:ext cx="1578383" cy="49836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ctr"/>
            <a:r>
              <a:rPr lang="zh-CN" altLang="en-US" sz="2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作品案例</a:t>
            </a:r>
            <a:endParaRPr lang="zh-CN" altLang="zh-CN" sz="2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19222304">
            <a:off x="2021918" y="1204590"/>
            <a:ext cx="4135790" cy="49836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zh-CN" altLang="en-US" sz="2600" b="1" dirty="0">
                <a:solidFill>
                  <a:prstClr val="white"/>
                </a:solidFill>
                <a:latin typeface="方正姚体" pitchFamily="2" charset="-122"/>
                <a:ea typeface="方正姚体" pitchFamily="2" charset="-122"/>
              </a:rPr>
              <a:t>无锡科技职业技术学院</a:t>
            </a:r>
            <a:endParaRPr lang="zh-CN" altLang="zh-CN" sz="2600" b="1" dirty="0">
              <a:solidFill>
                <a:prstClr val="whit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 rot="19222304">
            <a:off x="3308966" y="815931"/>
            <a:ext cx="4135790" cy="49836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ctr"/>
            <a:r>
              <a:rPr lang="zh-CN" altLang="en-US" sz="2600" dirty="0">
                <a:solidFill>
                  <a:prstClr val="white"/>
                </a:solidFill>
                <a:latin typeface="仿宋" pitchFamily="49" charset="-122"/>
                <a:ea typeface="仿宋" pitchFamily="49" charset="-122"/>
              </a:rPr>
              <a:t>通信网络与设备</a:t>
            </a:r>
            <a:endParaRPr lang="zh-CN" altLang="zh-CN" sz="2600" dirty="0">
              <a:solidFill>
                <a:prstClr val="white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 rot="3012402">
            <a:off x="-2010834" y="2636956"/>
            <a:ext cx="4049292" cy="132341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r"/>
            <a:r>
              <a:rPr lang="en-US" altLang="zh-CN" sz="2600" dirty="0">
                <a:solidFill>
                  <a:prstClr val="white"/>
                </a:solidFill>
                <a:latin typeface="Stencil" pitchFamily="82" charset="0"/>
                <a:ea typeface="华文新魏" pitchFamily="2" charset="-122"/>
              </a:rPr>
              <a:t>Photoshop</a:t>
            </a:r>
          </a:p>
          <a:p>
            <a:pPr lvl="0" algn="r"/>
            <a:r>
              <a:rPr lang="en-US" altLang="zh-CN" sz="2600" dirty="0" err="1">
                <a:solidFill>
                  <a:prstClr val="white"/>
                </a:solidFill>
                <a:latin typeface="Stencil" pitchFamily="82" charset="0"/>
                <a:ea typeface="华文新魏" pitchFamily="2" charset="-122"/>
              </a:rPr>
              <a:t>outoCAD</a:t>
            </a:r>
            <a:endParaRPr lang="en-US" altLang="zh-CN" sz="2600" dirty="0">
              <a:solidFill>
                <a:prstClr val="white"/>
              </a:solidFill>
              <a:latin typeface="Stencil" pitchFamily="82" charset="0"/>
              <a:ea typeface="华文新魏" pitchFamily="2" charset="-122"/>
            </a:endParaRPr>
          </a:p>
          <a:p>
            <a:pPr lvl="0" algn="r"/>
            <a:r>
              <a:rPr lang="en-US" altLang="zh-CN" sz="2600" dirty="0">
                <a:solidFill>
                  <a:prstClr val="white"/>
                </a:solidFill>
                <a:latin typeface="Stencil" pitchFamily="82" charset="0"/>
                <a:ea typeface="华文新魏" pitchFamily="2" charset="-122"/>
              </a:rPr>
              <a:t>Office</a:t>
            </a:r>
            <a:endParaRPr lang="zh-CN" altLang="zh-CN" sz="2600" dirty="0">
              <a:solidFill>
                <a:prstClr val="white"/>
              </a:solidFill>
              <a:latin typeface="Stencil" pitchFamily="82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19171715">
            <a:off x="-341001" y="7798164"/>
            <a:ext cx="3780632" cy="2453045"/>
          </a:xfrm>
          <a:prstGeom prst="rect">
            <a:avLst/>
          </a:prstGeom>
        </p:spPr>
        <p:txBody>
          <a:bodyPr lIns="99569" tIns="49785" rIns="99569" bIns="49785">
            <a:spAutoFit/>
          </a:bodyPr>
          <a:lstStyle/>
          <a:p>
            <a:pPr algn="r"/>
            <a:r>
              <a:rPr lang="zh-CN" altLang="en-US" sz="2200" dirty="0">
                <a:solidFill>
                  <a:srgbClr val="F4750C"/>
                </a:solidFill>
                <a:latin typeface="华文新魏" pitchFamily="2" charset="-122"/>
                <a:ea typeface="华文新魏" pitchFamily="2" charset="-122"/>
              </a:rPr>
              <a:t>不忘初心   </a:t>
            </a:r>
            <a:r>
              <a:rPr lang="zh-CN" altLang="en-US" sz="2200" dirty="0" smtClean="0">
                <a:solidFill>
                  <a:srgbClr val="F4750C"/>
                </a:solidFill>
                <a:latin typeface="华文新魏" pitchFamily="2" charset="-122"/>
                <a:ea typeface="华文新魏" pitchFamily="2" charset="-122"/>
              </a:rPr>
              <a:t>方得</a:t>
            </a:r>
            <a:r>
              <a:rPr lang="zh-CN" altLang="en-US" sz="2200" dirty="0">
                <a:solidFill>
                  <a:srgbClr val="F4750C"/>
                </a:solidFill>
                <a:latin typeface="华文新魏" pitchFamily="2" charset="-122"/>
                <a:ea typeface="华文新魏" pitchFamily="2" charset="-122"/>
              </a:rPr>
              <a:t>始终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endParaRPr lang="zh-CN" altLang="zh-CN" dirty="0">
              <a:solidFill>
                <a:schemeClr val="bg1"/>
              </a:solidFill>
            </a:endParaRPr>
          </a:p>
          <a:p>
            <a:pPr algn="r">
              <a:lnSpc>
                <a:spcPts val="2613"/>
              </a:lnSpc>
            </a:pPr>
            <a:r>
              <a:rPr lang="en-US" altLang="zh-CN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90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后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不甘平庸的一代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831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坚持、乐观、爱心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激情四射，尽情奋斗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也许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我们不是最出色</a:t>
            </a: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但我们永远是最努力</a:t>
            </a: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的！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 rot="3014208">
            <a:off x="4570582" y="6463311"/>
            <a:ext cx="1891218" cy="50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3014208">
            <a:off x="4636546" y="7632322"/>
            <a:ext cx="831719" cy="50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3014208">
            <a:off x="3563143" y="7312429"/>
            <a:ext cx="1891218" cy="50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3014208">
            <a:off x="3964402" y="6996946"/>
            <a:ext cx="1891218" cy="50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3014208">
            <a:off x="5131272" y="7133852"/>
            <a:ext cx="831719" cy="50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673046" y="7027077"/>
            <a:ext cx="703815" cy="807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991545" y="6755535"/>
            <a:ext cx="703815" cy="807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256084" y="6489291"/>
            <a:ext cx="703815" cy="807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 bwMode="auto">
          <a:xfrm rot="19200000">
            <a:off x="5213343" y="8098358"/>
            <a:ext cx="266688" cy="261009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500" b="1" kern="0" dirty="0">
                <a:latin typeface="Arial Black" pitchFamily="34" charset="0"/>
                <a:ea typeface="微软雅黑" pitchFamily="34" charset="-122"/>
              </a:rPr>
              <a:t>1</a:t>
            </a:r>
            <a:endParaRPr lang="zh-CN" altLang="en-US" sz="1500" b="1" kern="0" dirty="0"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19200000">
            <a:off x="5519227" y="7862108"/>
            <a:ext cx="266688" cy="261009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500" b="1" kern="0" dirty="0">
                <a:latin typeface="Arial Black" pitchFamily="34" charset="0"/>
                <a:ea typeface="微软雅黑" pitchFamily="34" charset="-122"/>
              </a:rPr>
              <a:t>2</a:t>
            </a:r>
            <a:endParaRPr lang="zh-CN" altLang="en-US" sz="1500" b="1" kern="0" dirty="0"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19200000">
            <a:off x="5820957" y="7602086"/>
            <a:ext cx="266688" cy="261009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500" b="1" kern="0" dirty="0">
                <a:latin typeface="Arial Black" pitchFamily="34" charset="0"/>
                <a:ea typeface="微软雅黑" pitchFamily="34" charset="-122"/>
              </a:rPr>
              <a:t>3</a:t>
            </a:r>
            <a:endParaRPr lang="zh-CN" altLang="en-US" sz="1500" b="1" kern="0" dirty="0"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 rot="19200000">
            <a:off x="6093488" y="7363188"/>
            <a:ext cx="266688" cy="261009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500" b="1" kern="0" dirty="0">
                <a:latin typeface="Arial Black" pitchFamily="34" charset="0"/>
                <a:ea typeface="微软雅黑" pitchFamily="34" charset="-122"/>
              </a:rPr>
              <a:t>4</a:t>
            </a:r>
            <a:endParaRPr lang="zh-CN" altLang="en-US" sz="1500" b="1" kern="0" dirty="0">
              <a:latin typeface="Arial Black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861 L 1.66667E-6 1.6763E-6 L 0.00035 -0.12162 L 1.66667E-6 1.6763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861 L 1.66667E-6 1.6763E-6 L 0.00035 -0.12162 L 1.66667E-6 1.6763E-6 " pathEditMode="relative" rAng="0" ptsTypes="AAAA">
                                      <p:cBhvr>
                                        <p:cTn id="12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861 L 1.66667E-6 1.6763E-6 L 0.00035 -0.12162 L 1.66667E-6 1.6763E-6 " pathEditMode="relative" rAng="0" ptsTypes="AAAA">
                                      <p:cBhvr>
                                        <p:cTn id="16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861 L 1.66667E-6 1.6763E-6 L 0.00035 -0.12162 L 1.66667E-6 1.6763E-6 " pathEditMode="relative" rAng="0" ptsTypes="AAAA">
                                      <p:cBhvr>
                                        <p:cTn id="20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:\QQphoto (11)去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0" t="17650" r="47391"/>
          <a:stretch/>
        </p:blipFill>
        <p:spPr bwMode="auto">
          <a:xfrm>
            <a:off x="398104" y="1458268"/>
            <a:ext cx="1817399" cy="345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238248" y="784976"/>
            <a:ext cx="3334471" cy="716095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Adobe Myungjo Std M" pitchFamily="18" charset="-128"/>
                <a:ea typeface="Adobe Myungjo Std M" pitchFamily="18" charset="-128"/>
              </a:rPr>
              <a:t>RESUME</a:t>
            </a:r>
            <a:r>
              <a:rPr lang="en-US" altLang="zh-CN" sz="3600" dirty="0">
                <a:solidFill>
                  <a:prstClr val="white"/>
                </a:solidFill>
              </a:rPr>
              <a:t>          </a:t>
            </a:r>
            <a:endParaRPr lang="zh-CN" altLang="zh-CN" sz="3600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257" y="-16788"/>
            <a:ext cx="3278848" cy="1023872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lvl="0"/>
            <a:r>
              <a:rPr lang="zh-CN" altLang="en-US" sz="60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求职简历</a:t>
            </a:r>
            <a:endParaRPr lang="zh-CN" altLang="zh-CN" sz="60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16567" y="1547760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0" name="圆角矩形 9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基本资料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sp>
        <p:nvSpPr>
          <p:cNvPr id="12" name="矩形 11"/>
          <p:cNvSpPr/>
          <p:nvPr/>
        </p:nvSpPr>
        <p:spPr>
          <a:xfrm>
            <a:off x="2220310" y="1936592"/>
            <a:ext cx="5340951" cy="305006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姓名：李忠成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性别：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男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学历：大专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地址：无锡市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新区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出生年月：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1992-2-1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专业：通信网络与设备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毕业院校：无锡科技职业学院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联系电话：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18961856167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电子信箱：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512769206@qq.com</a:t>
            </a:r>
            <a:b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座右铭：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也许我们不是最出色的，但我们永远是最努力的！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8103" y="5058668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4" name="圆角矩形 13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职业技能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8103" y="7860890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7" name="圆角矩形 16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自我评价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8103" y="9508462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20" name="圆角矩形 19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工作经历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sp>
        <p:nvSpPr>
          <p:cNvPr id="22" name="斜纹 21"/>
          <p:cNvSpPr/>
          <p:nvPr/>
        </p:nvSpPr>
        <p:spPr>
          <a:xfrm rot="5400000">
            <a:off x="5379207" y="-566476"/>
            <a:ext cx="1615577" cy="2748532"/>
          </a:xfrm>
          <a:prstGeom prst="diagStripe">
            <a:avLst>
              <a:gd name="adj" fmla="val 66564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870644">
            <a:off x="4856181" y="483525"/>
            <a:ext cx="3178257" cy="439097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ctr"/>
            <a:r>
              <a:rPr lang="zh-CN" altLang="zh-CN" sz="2200" dirty="0">
                <a:solidFill>
                  <a:schemeClr val="lt1"/>
                </a:solidFill>
                <a:latin typeface="华文新魏" pitchFamily="2" charset="-122"/>
                <a:ea typeface="华文新魏" pitchFamily="2" charset="-122"/>
              </a:rPr>
              <a:t>求职意向</a:t>
            </a:r>
            <a:r>
              <a:rPr lang="en-US" altLang="zh-CN" sz="2200" dirty="0">
                <a:solidFill>
                  <a:schemeClr val="lt1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zh-CN" sz="2200" dirty="0">
                <a:solidFill>
                  <a:schemeClr val="lt1"/>
                </a:solidFill>
                <a:latin typeface="华文新魏" pitchFamily="2" charset="-122"/>
                <a:ea typeface="华文新魏" pitchFamily="2" charset="-122"/>
              </a:rPr>
              <a:t>实习生</a:t>
            </a:r>
          </a:p>
        </p:txBody>
      </p:sp>
      <p:sp>
        <p:nvSpPr>
          <p:cNvPr id="24" name="矩形 23"/>
          <p:cNvSpPr/>
          <p:nvPr/>
        </p:nvSpPr>
        <p:spPr>
          <a:xfrm>
            <a:off x="300048" y="9959647"/>
            <a:ext cx="3075429" cy="3322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marL="311153" indent="-311153">
              <a:buFont typeface="Wingdings" pitchFamily="2" charset="2"/>
              <a:buChar char="Ø"/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大二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期间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兼职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客制作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PPT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833" y="8329162"/>
            <a:ext cx="7061446" cy="1023872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性格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直爽、乐观、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自信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适应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力强、有些爱</a:t>
            </a:r>
            <a:r>
              <a:rPr lang="en-US" altLang="zh-CN" sz="1500" dirty="0" err="1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zuo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z="1500" dirty="0" smtClean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爱好：听音乐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看书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看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电影、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打篮球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爬山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等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为人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坦城、做事认真、接受与理解力强，对于自己要做的事情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一定会尽心尽力尽职尽责将其做到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最好。</a:t>
            </a:r>
            <a:endParaRPr lang="en-US" altLang="zh-CN" sz="1500" dirty="0" smtClean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7377" y="5530520"/>
            <a:ext cx="7273884" cy="331375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en-US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PPT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Photoshop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 err="1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outoCAD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Office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 err="1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Metasploit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 err="1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linux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基础等。</a:t>
            </a:r>
            <a:endParaRPr lang="en-US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29438" y="6761388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28" name="圆角矩形 27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专业知识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sp>
        <p:nvSpPr>
          <p:cNvPr id="30" name="矩形 29"/>
          <p:cNvSpPr/>
          <p:nvPr/>
        </p:nvSpPr>
        <p:spPr>
          <a:xfrm>
            <a:off x="318711" y="7233240"/>
            <a:ext cx="6065138" cy="3322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计算机网络、路由交换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、网络安全基础、</a:t>
            </a:r>
            <a:r>
              <a:rPr lang="en-US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语言、</a:t>
            </a:r>
            <a:r>
              <a:rPr lang="en-US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Linux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基础等。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1" name="Picture 2" descr="I:\历练\DW%20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31" y="5940493"/>
            <a:ext cx="445826" cy="43650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I:\历练\20130820094546_6053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28554"/>
          <a:stretch/>
        </p:blipFill>
        <p:spPr bwMode="auto">
          <a:xfrm>
            <a:off x="3588195" y="5940492"/>
            <a:ext cx="1386225" cy="4156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:\历练\37d3d539b6003af31d88dc3c352ac65c1038b6b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74" y="5940493"/>
            <a:ext cx="421393" cy="41258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I:\历练\adobe_photosh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960" y="5885000"/>
            <a:ext cx="533032" cy="52188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I:\历练\3ac79f3df8dcd1001e33d3cd738b4710b8122fa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2" y="5940493"/>
            <a:ext cx="543020" cy="46755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443784" y="6251419"/>
            <a:ext cx="500844" cy="3954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85%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77770" y="6251419"/>
            <a:ext cx="476799" cy="3954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15%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04795" y="6248849"/>
            <a:ext cx="504050" cy="3954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20%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08440" y="6251419"/>
            <a:ext cx="500844" cy="3954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75%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96770" y="6251419"/>
            <a:ext cx="480005" cy="3954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10%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278471"/>
              </p:ext>
            </p:extLst>
          </p:nvPr>
        </p:nvGraphicFramePr>
        <p:xfrm>
          <a:off x="3099057" y="1314252"/>
          <a:ext cx="4034473" cy="261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026" name="Picture 2" descr="H:\redha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021" y="5940492"/>
            <a:ext cx="410826" cy="43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矩形 42"/>
          <p:cNvSpPr/>
          <p:nvPr/>
        </p:nvSpPr>
        <p:spPr>
          <a:xfrm>
            <a:off x="5340761" y="6244548"/>
            <a:ext cx="504051" cy="360998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30%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35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:\QQphoto (11)去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0" t="17650" r="47391"/>
          <a:stretch/>
        </p:blipFill>
        <p:spPr bwMode="auto">
          <a:xfrm>
            <a:off x="398104" y="1602284"/>
            <a:ext cx="1817399" cy="345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160690" y="784976"/>
            <a:ext cx="3334471" cy="839206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Adobe Myungjo Std M" pitchFamily="18" charset="-128"/>
                <a:ea typeface="Adobe Myungjo Std M" pitchFamily="18" charset="-128"/>
              </a:rPr>
              <a:t>RESUME</a:t>
            </a:r>
            <a:r>
              <a:rPr lang="en-US" altLang="zh-CN" sz="4400" dirty="0">
                <a:solidFill>
                  <a:prstClr val="white"/>
                </a:solidFill>
              </a:rPr>
              <a:t>          </a:t>
            </a:r>
            <a:endParaRPr lang="zh-CN" altLang="zh-CN" sz="4400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257" y="-16788"/>
            <a:ext cx="3596983" cy="10963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lvl="0"/>
            <a:r>
              <a:rPr lang="zh-CN" altLang="en-US" sz="6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求职简历</a:t>
            </a:r>
            <a:endParaRPr lang="zh-CN" altLang="zh-CN" sz="6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16567" y="1636558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0" name="圆角矩形 9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基本资料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sp>
        <p:nvSpPr>
          <p:cNvPr id="12" name="矩形 11"/>
          <p:cNvSpPr/>
          <p:nvPr/>
        </p:nvSpPr>
        <p:spPr>
          <a:xfrm>
            <a:off x="2220310" y="2025390"/>
            <a:ext cx="5340951" cy="305006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姓名：李忠成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性别：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男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学历：大专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地址：无锡市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新区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出生年月：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1992-2-1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专业：通信网络与设备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毕业院校：无锡科技职业学院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联系电话：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18961856167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电子信箱：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512769206@qq.com</a:t>
            </a:r>
            <a:b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座右铭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Be the change you want to see in the world.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8103" y="5397656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4" name="圆角矩形 13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职业技能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8103" y="7860890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7" name="圆角矩形 16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自我评价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8103" y="9508462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20" name="圆角矩形 19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工作经历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sp>
        <p:nvSpPr>
          <p:cNvPr id="22" name="斜纹 21"/>
          <p:cNvSpPr/>
          <p:nvPr/>
        </p:nvSpPr>
        <p:spPr>
          <a:xfrm rot="5400000">
            <a:off x="5379207" y="-566476"/>
            <a:ext cx="1615577" cy="2748532"/>
          </a:xfrm>
          <a:prstGeom prst="diagStripe">
            <a:avLst>
              <a:gd name="adj" fmla="val 66564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870644">
            <a:off x="4856181" y="483525"/>
            <a:ext cx="3178257" cy="439097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ctr"/>
            <a:r>
              <a:rPr lang="zh-CN" altLang="zh-CN" sz="2200" dirty="0">
                <a:solidFill>
                  <a:schemeClr val="lt1"/>
                </a:solidFill>
                <a:latin typeface="华文新魏" pitchFamily="2" charset="-122"/>
                <a:ea typeface="华文新魏" pitchFamily="2" charset="-122"/>
              </a:rPr>
              <a:t>求职意向</a:t>
            </a:r>
            <a:r>
              <a:rPr lang="en-US" altLang="zh-CN" sz="2200" dirty="0">
                <a:solidFill>
                  <a:schemeClr val="lt1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zh-CN" sz="2200" dirty="0">
                <a:solidFill>
                  <a:schemeClr val="lt1"/>
                </a:solidFill>
                <a:latin typeface="华文新魏" pitchFamily="2" charset="-122"/>
                <a:ea typeface="华文新魏" pitchFamily="2" charset="-122"/>
              </a:rPr>
              <a:t>实习生</a:t>
            </a:r>
          </a:p>
        </p:txBody>
      </p:sp>
      <p:sp>
        <p:nvSpPr>
          <p:cNvPr id="24" name="矩形 23"/>
          <p:cNvSpPr/>
          <p:nvPr/>
        </p:nvSpPr>
        <p:spPr>
          <a:xfrm>
            <a:off x="300048" y="9959647"/>
            <a:ext cx="3075429" cy="3322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marL="311153" indent="-311153">
              <a:buFont typeface="Wingdings" pitchFamily="2" charset="2"/>
              <a:buChar char="Ø"/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大二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期间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兼职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客制作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PPT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833" y="8329162"/>
            <a:ext cx="7061446" cy="1023872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性格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直爽、乐观、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自信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适应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力强、有些爱</a:t>
            </a:r>
            <a:r>
              <a:rPr lang="en-US" altLang="zh-CN" sz="1500" dirty="0" err="1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zuo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z="1500" dirty="0" smtClean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爱好：听音乐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看书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看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电影、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打篮球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爬山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等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为人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坦城、做事认真、接受与理解力强，对于自己要做的事情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一定会尽心尽力尽职尽责将其做到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最好。</a:t>
            </a:r>
            <a:endParaRPr lang="en-US" altLang="zh-CN" sz="1500" dirty="0" smtClean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7377" y="5869508"/>
            <a:ext cx="7273884" cy="331375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en-US" altLang="zh-CN" sz="1500" dirty="0" err="1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Powerpoint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Photoshop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 err="1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outoCAD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Office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办公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 err="1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Metasploit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 err="1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linux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基础等。</a:t>
            </a:r>
            <a:endParaRPr lang="en-US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29438" y="6901334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28" name="圆角矩形 27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专业知识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sp>
        <p:nvSpPr>
          <p:cNvPr id="30" name="矩形 29"/>
          <p:cNvSpPr/>
          <p:nvPr/>
        </p:nvSpPr>
        <p:spPr>
          <a:xfrm>
            <a:off x="318711" y="7373186"/>
            <a:ext cx="6065138" cy="3322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计算机网络、路由交换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、网络安全基础、</a:t>
            </a:r>
            <a:r>
              <a:rPr lang="en-US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语言、</a:t>
            </a:r>
            <a:r>
              <a:rPr lang="en-US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Linux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基础等。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1" name="Picture 2" descr="I:\历练\DW%20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31" y="6279481"/>
            <a:ext cx="445826" cy="43650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I:\历练\20130820094546_6053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28554"/>
          <a:stretch/>
        </p:blipFill>
        <p:spPr bwMode="auto">
          <a:xfrm>
            <a:off x="3588195" y="6279480"/>
            <a:ext cx="1386225" cy="4156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:\历练\37d3d539b6003af31d88dc3c352ac65c1038b6b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74" y="6279481"/>
            <a:ext cx="421393" cy="41258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I:\历练\adobe_photosh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960" y="6223988"/>
            <a:ext cx="533032" cy="52188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I:\历练\3ac79f3df8dcd1001e33d3cd738b4710b8122fa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2" y="6279481"/>
            <a:ext cx="543020" cy="46755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443784" y="6590407"/>
            <a:ext cx="500844" cy="3954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85%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77770" y="6590407"/>
            <a:ext cx="476799" cy="3954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15%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04795" y="6587837"/>
            <a:ext cx="504050" cy="3954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20%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08440" y="6590407"/>
            <a:ext cx="500844" cy="3954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75%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96770" y="6590407"/>
            <a:ext cx="480005" cy="3954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10%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151415"/>
              </p:ext>
            </p:extLst>
          </p:nvPr>
        </p:nvGraphicFramePr>
        <p:xfrm>
          <a:off x="3393930" y="1607397"/>
          <a:ext cx="4034473" cy="261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026" name="Picture 2" descr="H:\redha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021" y="6279480"/>
            <a:ext cx="410826" cy="43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矩形 42"/>
          <p:cNvSpPr/>
          <p:nvPr/>
        </p:nvSpPr>
        <p:spPr>
          <a:xfrm>
            <a:off x="5340761" y="6583536"/>
            <a:ext cx="504051" cy="360998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30%</a:t>
            </a:r>
            <a:endParaRPr lang="zh-CN" altLang="zh-CN" sz="11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91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:\QQphoto (11)去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0" t="17650" r="47391"/>
          <a:stretch/>
        </p:blipFill>
        <p:spPr bwMode="auto">
          <a:xfrm>
            <a:off x="398104" y="1458268"/>
            <a:ext cx="1817399" cy="345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238248" y="784976"/>
            <a:ext cx="3334471" cy="716095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en-US" altLang="zh-CN" sz="4000" dirty="0">
                <a:latin typeface="Adobe Myungjo Std M" pitchFamily="18" charset="-128"/>
                <a:ea typeface="Adobe Myungjo Std M" pitchFamily="18" charset="-128"/>
              </a:rPr>
              <a:t>RESUME</a:t>
            </a:r>
            <a:r>
              <a:rPr lang="en-US" altLang="zh-CN" sz="3600" dirty="0"/>
              <a:t>          </a:t>
            </a:r>
            <a:endParaRPr lang="zh-CN" altLang="zh-CN" sz="3600" dirty="0"/>
          </a:p>
        </p:txBody>
      </p:sp>
      <p:sp>
        <p:nvSpPr>
          <p:cNvPr id="8" name="矩形 7"/>
          <p:cNvSpPr/>
          <p:nvPr/>
        </p:nvSpPr>
        <p:spPr>
          <a:xfrm>
            <a:off x="104257" y="-16788"/>
            <a:ext cx="3278848" cy="1023872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lvl="0"/>
            <a:r>
              <a:rPr lang="zh-CN" altLang="en-US" sz="6000" dirty="0">
                <a:latin typeface="华文新魏" pitchFamily="2" charset="-122"/>
                <a:ea typeface="华文新魏" pitchFamily="2" charset="-122"/>
              </a:rPr>
              <a:t>求职简历</a:t>
            </a:r>
            <a:endParaRPr lang="zh-CN" altLang="zh-CN" sz="60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16567" y="1547760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0" name="圆角矩形 9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新魏" pitchFamily="2" charset="-122"/>
                  <a:ea typeface="华文新魏" pitchFamily="2" charset="-122"/>
                </a:rPr>
                <a:t>基本资料</a:t>
              </a:r>
              <a:endPara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220310" y="1936592"/>
            <a:ext cx="5340951" cy="305006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lnSpc>
                <a:spcPts val="2287"/>
              </a:lnSpc>
            </a:pP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姓名：李忠成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性别：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男</a:t>
            </a:r>
            <a:endParaRPr lang="zh-CN" altLang="zh-CN" sz="1500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学历：大专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地址：无锡市</a:t>
            </a:r>
            <a:r>
              <a:rPr lang="zh-CN" altLang="en-US" sz="1500" dirty="0">
                <a:latin typeface="华文新魏" pitchFamily="2" charset="-122"/>
                <a:ea typeface="华文新魏" pitchFamily="2" charset="-122"/>
              </a:rPr>
              <a:t>新区</a:t>
            </a:r>
            <a:endParaRPr lang="zh-CN" altLang="zh-CN" sz="1500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出生年月：</a:t>
            </a:r>
            <a:r>
              <a:rPr lang="en-US" altLang="zh-CN" sz="1500" dirty="0">
                <a:latin typeface="华文新魏" pitchFamily="2" charset="-122"/>
                <a:ea typeface="华文新魏" pitchFamily="2" charset="-122"/>
              </a:rPr>
              <a:t>1992-2-1</a:t>
            </a:r>
            <a:endParaRPr lang="zh-CN" altLang="zh-CN" sz="1500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专业：通信网络与设备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毕业院校：无锡科技职业学院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联系电话：</a:t>
            </a:r>
            <a:r>
              <a:rPr lang="en-US" altLang="zh-CN" sz="1500" dirty="0">
                <a:latin typeface="华文新魏" pitchFamily="2" charset="-122"/>
                <a:ea typeface="华文新魏" pitchFamily="2" charset="-122"/>
              </a:rPr>
              <a:t>18961856167</a:t>
            </a:r>
            <a:endParaRPr lang="zh-CN" altLang="zh-CN" sz="1500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电子信箱：</a:t>
            </a:r>
            <a:r>
              <a:rPr lang="en-US" altLang="zh-CN" sz="1500" dirty="0">
                <a:latin typeface="华文新魏" pitchFamily="2" charset="-122"/>
                <a:ea typeface="华文新魏" pitchFamily="2" charset="-122"/>
              </a:rPr>
              <a:t>512769206@qq.com</a:t>
            </a:r>
            <a:br>
              <a:rPr lang="en-US" altLang="zh-CN" sz="1500" dirty="0">
                <a:latin typeface="华文新魏" pitchFamily="2" charset="-122"/>
                <a:ea typeface="华文新魏" pitchFamily="2" charset="-122"/>
              </a:rPr>
            </a:b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座右铭：</a:t>
            </a:r>
            <a:r>
              <a:rPr lang="zh-CN" altLang="en-US" sz="1500" dirty="0">
                <a:latin typeface="华文新魏" pitchFamily="2" charset="-122"/>
                <a:ea typeface="华文新魏" pitchFamily="2" charset="-122"/>
              </a:rPr>
              <a:t>也许我们不是最出色的，但我们永远是最努力的！</a:t>
            </a:r>
            <a:endParaRPr lang="zh-CN" altLang="zh-CN" sz="15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8103" y="5058668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4" name="圆角矩形 13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新魏" pitchFamily="2" charset="-122"/>
                  <a:ea typeface="华文新魏" pitchFamily="2" charset="-122"/>
                </a:rPr>
                <a:t>职业技能</a:t>
              </a:r>
              <a:endPara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8103" y="7860890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7" name="圆角矩形 16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新魏" pitchFamily="2" charset="-122"/>
                  <a:ea typeface="华文新魏" pitchFamily="2" charset="-122"/>
                </a:rPr>
                <a:t>自我评价</a:t>
              </a:r>
              <a:endPara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8103" y="9508462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20" name="圆角矩形 19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新魏" pitchFamily="2" charset="-122"/>
                  <a:ea typeface="华文新魏" pitchFamily="2" charset="-122"/>
                </a:rPr>
                <a:t>工作经历</a:t>
              </a:r>
              <a:endPara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bg1"/>
                </a:solidFill>
              </a:endParaRPr>
            </a:p>
          </p:txBody>
        </p:sp>
      </p:grpSp>
      <p:sp>
        <p:nvSpPr>
          <p:cNvPr id="22" name="斜纹 21"/>
          <p:cNvSpPr/>
          <p:nvPr/>
        </p:nvSpPr>
        <p:spPr>
          <a:xfrm rot="5400000">
            <a:off x="5379207" y="-566476"/>
            <a:ext cx="1615577" cy="2748532"/>
          </a:xfrm>
          <a:prstGeom prst="diagStripe">
            <a:avLst>
              <a:gd name="adj" fmla="val 66564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870644">
            <a:off x="4856181" y="483525"/>
            <a:ext cx="3178257" cy="439097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ctr"/>
            <a:r>
              <a:rPr lang="zh-CN" altLang="zh-CN" sz="22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求职意向</a:t>
            </a:r>
            <a:r>
              <a:rPr lang="en-US" altLang="zh-CN" sz="22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zh-CN" sz="22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实习生</a:t>
            </a:r>
          </a:p>
        </p:txBody>
      </p:sp>
      <p:sp>
        <p:nvSpPr>
          <p:cNvPr id="24" name="矩形 23"/>
          <p:cNvSpPr/>
          <p:nvPr/>
        </p:nvSpPr>
        <p:spPr>
          <a:xfrm>
            <a:off x="300048" y="9959647"/>
            <a:ext cx="3075429" cy="3322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marL="311153" indent="-311153">
              <a:buFont typeface="Wingdings" pitchFamily="2" charset="2"/>
              <a:buChar char="Ø"/>
            </a:pP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大二</a:t>
            </a:r>
            <a:r>
              <a:rPr lang="zh-CN" altLang="en-US" sz="1500" dirty="0">
                <a:latin typeface="华文新魏" pitchFamily="2" charset="-122"/>
                <a:ea typeface="华文新魏" pitchFamily="2" charset="-122"/>
              </a:rPr>
              <a:t>期间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1500" dirty="0" smtClean="0">
                <a:latin typeface="华文新魏" pitchFamily="2" charset="-122"/>
                <a:ea typeface="华文新魏" pitchFamily="2" charset="-122"/>
              </a:rPr>
              <a:t>兼职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威</a:t>
            </a: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客制作</a:t>
            </a:r>
            <a:r>
              <a:rPr lang="en-US" altLang="zh-CN" sz="1500" dirty="0">
                <a:latin typeface="华文新魏" pitchFamily="2" charset="-122"/>
                <a:ea typeface="华文新魏" pitchFamily="2" charset="-122"/>
              </a:rPr>
              <a:t>PPT</a:t>
            </a:r>
            <a:endParaRPr lang="zh-CN" altLang="zh-CN" sz="15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833" y="8329162"/>
            <a:ext cx="7061446" cy="1023872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性格</a:t>
            </a: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直爽、乐观、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自信</a:t>
            </a:r>
            <a:r>
              <a:rPr lang="zh-CN" altLang="en-US" sz="15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适应</a:t>
            </a:r>
            <a:r>
              <a:rPr lang="zh-CN" altLang="en-US" sz="1500" dirty="0" smtClean="0">
                <a:latin typeface="华文新魏" pitchFamily="2" charset="-122"/>
                <a:ea typeface="华文新魏" pitchFamily="2" charset="-122"/>
              </a:rPr>
              <a:t>力强、有些爱</a:t>
            </a:r>
            <a:r>
              <a:rPr lang="en-US" altLang="zh-CN" sz="1500" dirty="0" err="1" smtClean="0">
                <a:latin typeface="华文新魏" pitchFamily="2" charset="-122"/>
                <a:ea typeface="华文新魏" pitchFamily="2" charset="-122"/>
              </a:rPr>
              <a:t>zuo</a:t>
            </a:r>
            <a:r>
              <a:rPr lang="zh-CN" altLang="en-US" sz="1500" dirty="0" smtClean="0"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z="15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爱好：听音乐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看书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看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电影、</a:t>
            </a: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打篮球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爬山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等</a:t>
            </a:r>
            <a:r>
              <a:rPr lang="zh-CN" altLang="en-US" sz="1500" dirty="0" smtClean="0">
                <a:latin typeface="华文新魏" pitchFamily="2" charset="-122"/>
                <a:ea typeface="华文新魏" pitchFamily="2" charset="-122"/>
              </a:rPr>
              <a:t>；</a:t>
            </a:r>
            <a:endParaRPr lang="zh-CN" altLang="zh-CN" sz="15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为人</a:t>
            </a: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坦城、做事认真、接受与理解力强，对于自己要做的事情</a:t>
            </a:r>
            <a:r>
              <a:rPr lang="zh-CN" altLang="en-US" sz="15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一定会尽心尽力尽职尽责将其做到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最好。</a:t>
            </a:r>
            <a:endParaRPr lang="en-US" altLang="zh-CN" sz="15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7377" y="5530520"/>
            <a:ext cx="7273884" cy="331375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en-US" altLang="zh-CN" sz="1500" dirty="0" smtClean="0">
                <a:latin typeface="华文新魏" pitchFamily="2" charset="-122"/>
                <a:ea typeface="华文新魏" pitchFamily="2" charset="-122"/>
              </a:rPr>
              <a:t>PPT</a:t>
            </a:r>
            <a:r>
              <a:rPr lang="zh-CN" altLang="en-US" sz="15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>
                <a:latin typeface="华文新魏" pitchFamily="2" charset="-122"/>
                <a:ea typeface="华文新魏" pitchFamily="2" charset="-122"/>
              </a:rPr>
              <a:t>Photoshop</a:t>
            </a:r>
            <a:r>
              <a:rPr lang="zh-CN" altLang="zh-CN" sz="15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 err="1">
                <a:latin typeface="华文新魏" pitchFamily="2" charset="-122"/>
                <a:ea typeface="华文新魏" pitchFamily="2" charset="-122"/>
              </a:rPr>
              <a:t>outoCAD</a:t>
            </a:r>
            <a:r>
              <a:rPr lang="zh-CN" altLang="zh-CN" sz="15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 smtClean="0">
                <a:latin typeface="华文新魏" pitchFamily="2" charset="-122"/>
                <a:ea typeface="华文新魏" pitchFamily="2" charset="-122"/>
              </a:rPr>
              <a:t>Office</a:t>
            </a:r>
            <a:r>
              <a:rPr lang="zh-CN" altLang="en-US" sz="15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 err="1" smtClean="0">
                <a:latin typeface="华文新魏" pitchFamily="2" charset="-122"/>
                <a:ea typeface="华文新魏" pitchFamily="2" charset="-122"/>
              </a:rPr>
              <a:t>Metasploit</a:t>
            </a:r>
            <a:r>
              <a:rPr lang="zh-CN" altLang="en-US" sz="15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500" dirty="0" err="1" smtClean="0">
                <a:latin typeface="华文新魏" pitchFamily="2" charset="-122"/>
                <a:ea typeface="华文新魏" pitchFamily="2" charset="-122"/>
              </a:rPr>
              <a:t>linux</a:t>
            </a:r>
            <a:r>
              <a:rPr lang="zh-CN" altLang="en-US" sz="1500" dirty="0" smtClean="0">
                <a:latin typeface="华文新魏" pitchFamily="2" charset="-122"/>
                <a:ea typeface="华文新魏" pitchFamily="2" charset="-122"/>
              </a:rPr>
              <a:t>基础等。</a:t>
            </a:r>
            <a:endParaRPr lang="en-US" altLang="zh-CN" sz="15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29438" y="6761388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28" name="圆角矩形 27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新魏" pitchFamily="2" charset="-122"/>
                  <a:ea typeface="华文新魏" pitchFamily="2" charset="-122"/>
                </a:rPr>
                <a:t>专业知识</a:t>
              </a:r>
              <a:endPara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bg1"/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18711" y="7233240"/>
            <a:ext cx="6065138" cy="3322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zh-CN" altLang="en-US" sz="1500" dirty="0">
                <a:latin typeface="华文新魏" pitchFamily="2" charset="-122"/>
                <a:ea typeface="华文新魏" pitchFamily="2" charset="-122"/>
              </a:rPr>
              <a:t>计算机网络、路由交换</a:t>
            </a:r>
            <a:r>
              <a:rPr lang="zh-CN" altLang="en-US" sz="1500" dirty="0" smtClean="0">
                <a:latin typeface="华文新魏" pitchFamily="2" charset="-122"/>
                <a:ea typeface="华文新魏" pitchFamily="2" charset="-122"/>
              </a:rPr>
              <a:t>、网络安全基础、</a:t>
            </a:r>
            <a:r>
              <a:rPr lang="en-US" altLang="zh-CN" sz="1500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1500" dirty="0" smtClean="0">
                <a:latin typeface="华文新魏" pitchFamily="2" charset="-122"/>
                <a:ea typeface="华文新魏" pitchFamily="2" charset="-122"/>
              </a:rPr>
              <a:t>语言、</a:t>
            </a:r>
            <a:r>
              <a:rPr lang="en-US" altLang="zh-CN" sz="1500" dirty="0" smtClean="0">
                <a:latin typeface="华文新魏" pitchFamily="2" charset="-122"/>
                <a:ea typeface="华文新魏" pitchFamily="2" charset="-122"/>
              </a:rPr>
              <a:t>Linux</a:t>
            </a:r>
            <a:r>
              <a:rPr lang="zh-CN" altLang="en-US" sz="1500" dirty="0" smtClean="0">
                <a:latin typeface="华文新魏" pitchFamily="2" charset="-122"/>
                <a:ea typeface="华文新魏" pitchFamily="2" charset="-122"/>
              </a:rPr>
              <a:t>基础等。</a:t>
            </a:r>
            <a:endParaRPr lang="zh-CN" altLang="zh-CN" sz="15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1" name="Picture 2" descr="I:\历练\DW%20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31" y="5940493"/>
            <a:ext cx="445826" cy="43650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I:\历练\20130820094546_6053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28554"/>
          <a:stretch/>
        </p:blipFill>
        <p:spPr bwMode="auto">
          <a:xfrm>
            <a:off x="3588195" y="5940492"/>
            <a:ext cx="1386225" cy="4156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:\历练\37d3d539b6003af31d88dc3c352ac65c1038b6b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74" y="5940493"/>
            <a:ext cx="421393" cy="41258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I:\历练\adobe_photosh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960" y="5885000"/>
            <a:ext cx="533032" cy="52188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I:\历练\3ac79f3df8dcd1001e33d3cd738b4710b8122fa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2" y="5940493"/>
            <a:ext cx="543020" cy="46755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443784" y="6251419"/>
            <a:ext cx="500844" cy="360998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latin typeface="华文新魏" pitchFamily="2" charset="-122"/>
                <a:ea typeface="华文新魏" pitchFamily="2" charset="-122"/>
              </a:rPr>
              <a:t>85%</a:t>
            </a:r>
            <a:endParaRPr lang="zh-CN" altLang="zh-CN" sz="11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77770" y="6251419"/>
            <a:ext cx="476799" cy="360998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latin typeface="华文新魏" pitchFamily="2" charset="-122"/>
                <a:ea typeface="华文新魏" pitchFamily="2" charset="-122"/>
              </a:rPr>
              <a:t>15%</a:t>
            </a:r>
            <a:endParaRPr lang="zh-CN" altLang="zh-CN" sz="11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04795" y="6248849"/>
            <a:ext cx="504050" cy="360998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latin typeface="华文新魏" pitchFamily="2" charset="-122"/>
                <a:ea typeface="华文新魏" pitchFamily="2" charset="-122"/>
              </a:rPr>
              <a:t>20%</a:t>
            </a:r>
            <a:endParaRPr lang="zh-CN" altLang="zh-CN" sz="11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08440" y="6251419"/>
            <a:ext cx="500844" cy="360998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latin typeface="华文新魏" pitchFamily="2" charset="-122"/>
                <a:ea typeface="华文新魏" pitchFamily="2" charset="-122"/>
              </a:rPr>
              <a:t>75%</a:t>
            </a:r>
            <a:endParaRPr lang="zh-CN" altLang="zh-CN" sz="11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96770" y="6251419"/>
            <a:ext cx="480005" cy="360998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>
                <a:latin typeface="华文新魏" pitchFamily="2" charset="-122"/>
                <a:ea typeface="华文新魏" pitchFamily="2" charset="-122"/>
              </a:rPr>
              <a:t>10%</a:t>
            </a:r>
            <a:endParaRPr lang="zh-CN" altLang="zh-CN" sz="11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95489"/>
              </p:ext>
            </p:extLst>
          </p:nvPr>
        </p:nvGraphicFramePr>
        <p:xfrm>
          <a:off x="3099057" y="1314252"/>
          <a:ext cx="4034473" cy="261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026" name="Picture 2" descr="H:\redha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021" y="5940492"/>
            <a:ext cx="410826" cy="43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矩形 42"/>
          <p:cNvSpPr/>
          <p:nvPr/>
        </p:nvSpPr>
        <p:spPr>
          <a:xfrm>
            <a:off x="5340762" y="6244548"/>
            <a:ext cx="504050" cy="360998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algn="r">
              <a:lnSpc>
                <a:spcPts val="2287"/>
              </a:lnSpc>
            </a:pPr>
            <a:r>
              <a:rPr lang="en-US" altLang="zh-CN" sz="1100" dirty="0" smtClean="0">
                <a:latin typeface="华文新魏" pitchFamily="2" charset="-122"/>
                <a:ea typeface="华文新魏" pitchFamily="2" charset="-122"/>
              </a:rPr>
              <a:t>30%</a:t>
            </a:r>
            <a:endParaRPr lang="zh-CN" altLang="zh-CN" sz="11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552</Words>
  <Application>Microsoft Office PowerPoint</Application>
  <PresentationFormat>自定义</PresentationFormat>
  <Paragraphs>125</Paragraphs>
  <Slides>5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shangmou</dc:creator>
  <cp:lastModifiedBy>行澄</cp:lastModifiedBy>
  <cp:revision>38</cp:revision>
  <dcterms:created xsi:type="dcterms:W3CDTF">2014-05-18T12:28:53Z</dcterms:created>
  <dcterms:modified xsi:type="dcterms:W3CDTF">2014-08-30T14:51:33Z</dcterms:modified>
</cp:coreProperties>
</file>