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66" r:id="rId2"/>
    <p:sldId id="263" r:id="rId3"/>
  </p:sldIdLst>
  <p:sldSz cx="7561263" cy="10693400"/>
  <p:notesSz cx="6858000" cy="9144000"/>
  <p:defaultTextStyle>
    <a:defPPr>
      <a:defRPr lang="zh-CN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FE2"/>
    <a:srgbClr val="DDDDDD"/>
    <a:srgbClr val="C0C0C0"/>
    <a:srgbClr val="F4750C"/>
    <a:srgbClr val="FF9900"/>
    <a:srgbClr val="93460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5" autoAdjust="0"/>
    <p:restoredTop sz="94660"/>
  </p:normalViewPr>
  <p:slideViewPr>
    <p:cSldViewPr>
      <p:cViewPr>
        <p:scale>
          <a:sx n="50" d="100"/>
          <a:sy n="50" d="100"/>
        </p:scale>
        <p:origin x="-3426" y="-774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2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762589928057552"/>
          <c:y val="0.23076923076923078"/>
          <c:w val="0.35611510791366907"/>
          <c:h val="0.54395604395604391"/>
        </c:manualLayout>
      </c:layout>
      <c:radarChart>
        <c:radarStyle val="fill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东部</c:v>
                </c:pt>
              </c:strCache>
            </c:strRef>
          </c:tx>
          <c:spPr>
            <a:solidFill>
              <a:srgbClr val="23AFE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Sheet1!$B$1:$F$1</c:f>
              <c:strCache>
                <c:ptCount val="5"/>
                <c:pt idx="0">
                  <c:v>沟通能力</c:v>
                </c:pt>
                <c:pt idx="1">
                  <c:v>学习能力</c:v>
                </c:pt>
                <c:pt idx="2">
                  <c:v>团队精神</c:v>
                </c:pt>
                <c:pt idx="3">
                  <c:v>工作热情</c:v>
                </c:pt>
                <c:pt idx="4">
                  <c:v>专业基础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65</c:v>
                </c:pt>
                <c:pt idx="1">
                  <c:v>85</c:v>
                </c:pt>
                <c:pt idx="2">
                  <c:v>70</c:v>
                </c:pt>
                <c:pt idx="3">
                  <c:v>90</c:v>
                </c:pt>
                <c:pt idx="4">
                  <c:v>75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</c:strCache>
            </c:strRef>
          </c:tx>
          <c:spPr>
            <a:solidFill>
              <a:srgbClr val="FFFFCC"/>
            </a:solidFill>
            <a:ln w="17007">
              <a:solidFill>
                <a:srgbClr val="000000"/>
              </a:solidFill>
              <a:prstDash val="solid"/>
            </a:ln>
          </c:spPr>
          <c:cat>
            <c:strRef>
              <c:f>Sheet1!$B$1:$F$1</c:f>
              <c:strCache>
                <c:ptCount val="5"/>
                <c:pt idx="0">
                  <c:v>沟通能力</c:v>
                </c:pt>
                <c:pt idx="1">
                  <c:v>学习能力</c:v>
                </c:pt>
                <c:pt idx="2">
                  <c:v>团队精神</c:v>
                </c:pt>
                <c:pt idx="3">
                  <c:v>工作热情</c:v>
                </c:pt>
                <c:pt idx="4">
                  <c:v>专业基础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38816"/>
        <c:axId val="176720896"/>
      </c:radarChart>
      <c:catAx>
        <c:axId val="157938816"/>
        <c:scaling>
          <c:orientation val="minMax"/>
        </c:scaling>
        <c:delete val="0"/>
        <c:axPos val="b"/>
        <c:majorGridlines>
          <c:spPr>
            <a:ln w="17007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400" b="0" i="0" u="none" strike="noStrike" baseline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  <a:cs typeface="宋体"/>
              </a:defRPr>
            </a:pPr>
            <a:endParaRPr lang="zh-CN"/>
          </a:p>
        </c:txPr>
        <c:crossAx val="176720896"/>
        <c:crosses val="autoZero"/>
        <c:auto val="0"/>
        <c:lblAlgn val="ctr"/>
        <c:lblOffset val="100"/>
        <c:noMultiLvlLbl val="0"/>
      </c:catAx>
      <c:valAx>
        <c:axId val="176720896"/>
        <c:scaling>
          <c:orientation val="minMax"/>
          <c:min val="1"/>
        </c:scaling>
        <c:delete val="0"/>
        <c:axPos val="l"/>
        <c:majorGridlines>
          <c:spPr>
            <a:ln w="17007">
              <a:solidFill>
                <a:srgbClr val="FFFFCC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one"/>
        <c:spPr>
          <a:ln w="17007">
            <a:solidFill>
              <a:schemeClr val="bg1"/>
            </a:solidFill>
            <a:prstDash val="solid"/>
          </a:ln>
        </c:spPr>
        <c:txPr>
          <a:bodyPr rot="0" vert="horz"/>
          <a:lstStyle/>
          <a:p>
            <a:pPr>
              <a:defRPr sz="1205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57938816"/>
        <c:crosses val="autoZero"/>
        <c:crossBetween val="between"/>
        <c:majorUnit val="20"/>
      </c:valAx>
      <c:spPr>
        <a:noFill/>
        <a:ln w="3401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5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ED5F9-78EE-4F9C-9D68-9C5FA56F1CD2}" type="datetimeFigureOut">
              <a:rPr lang="zh-CN" altLang="en-US" smtClean="0"/>
              <a:t>2016/1/10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92BF0-F280-4D75-817C-64315728E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71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561264" cy="10693401"/>
          </a:xfrm>
          <a:prstGeom prst="rect">
            <a:avLst/>
          </a:prstGeom>
        </p:spPr>
      </p:pic>
      <p:pic>
        <p:nvPicPr>
          <p:cNvPr id="2050" name="Picture 2" descr="【李忠成】高雅黑简历" title="李忠成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" b="2860"/>
          <a:stretch/>
        </p:blipFill>
        <p:spPr bwMode="auto">
          <a:xfrm rot="5400000">
            <a:off x="-1566069" y="1566068"/>
            <a:ext cx="10693400" cy="756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8233"/>
            <a:ext cx="1701284" cy="91240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8233"/>
            <a:ext cx="4977831" cy="91240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288" y="6871500"/>
            <a:ext cx="6427074" cy="2123828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4532321"/>
            <a:ext cx="6427074" cy="2339180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495129"/>
            <a:ext cx="3339558" cy="705715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495129"/>
            <a:ext cx="3339558" cy="705715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4" y="2393639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8064" y="3391194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41019" y="2393639"/>
            <a:ext cx="3342183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9" y="3391194"/>
            <a:ext cx="3342183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5" y="425757"/>
            <a:ext cx="2487604" cy="18119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6245" y="425757"/>
            <a:ext cx="4226957" cy="91265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8065" y="2237694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060" y="7485381"/>
            <a:ext cx="4536758" cy="88369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2060" y="8369073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495129"/>
            <a:ext cx="6805137" cy="7057150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78063" y="9911199"/>
            <a:ext cx="1764295" cy="569324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83432" y="9911199"/>
            <a:ext cx="2394400" cy="569324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18905" y="9911199"/>
            <a:ext cx="1764295" cy="569324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uuman.github.io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83548" y="5542906"/>
            <a:ext cx="1876628" cy="2816461"/>
            <a:chOff x="4483548" y="5542906"/>
            <a:chExt cx="1876628" cy="2816461"/>
          </a:xfrm>
        </p:grpSpPr>
        <p:sp>
          <p:nvSpPr>
            <p:cNvPr id="14" name="矩形 13"/>
            <p:cNvSpPr/>
            <p:nvPr/>
          </p:nvSpPr>
          <p:spPr>
            <a:xfrm rot="3014208">
              <a:off x="4570582" y="6463311"/>
              <a:ext cx="1891218" cy="504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9" tIns="49785" rIns="99569" bIns="49785"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3014208">
              <a:off x="4636546" y="7632322"/>
              <a:ext cx="831719" cy="504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9" tIns="49785" rIns="99569" bIns="49785"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3014208">
              <a:off x="3563143" y="7312429"/>
              <a:ext cx="1891218" cy="504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9" tIns="49785" rIns="99569" bIns="49785"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3014208">
              <a:off x="3964402" y="6996946"/>
              <a:ext cx="1891218" cy="504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9" tIns="49785" rIns="99569" bIns="49785"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3014208">
              <a:off x="5131272" y="7133852"/>
              <a:ext cx="831719" cy="504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9" tIns="49785" rIns="99569" bIns="49785"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673046" y="7027077"/>
              <a:ext cx="703815" cy="8070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991545" y="6755535"/>
              <a:ext cx="703815" cy="8070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256084" y="6489291"/>
              <a:ext cx="703815" cy="8070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 bwMode="auto">
            <a:xfrm rot="19200000">
              <a:off x="5213343" y="8098358"/>
              <a:ext cx="266688" cy="261009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500" b="1" kern="0" dirty="0">
                  <a:latin typeface="Arial Black" pitchFamily="34" charset="0"/>
                  <a:ea typeface="微软雅黑" pitchFamily="34" charset="-122"/>
                </a:rPr>
                <a:t>1</a:t>
              </a:r>
              <a:endParaRPr lang="zh-CN" altLang="en-US" sz="1500" b="1" kern="0" dirty="0"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 rot="19200000">
              <a:off x="5519227" y="7862108"/>
              <a:ext cx="266688" cy="261009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500" b="1" kern="0" dirty="0">
                  <a:latin typeface="Arial Black" pitchFamily="34" charset="0"/>
                  <a:ea typeface="微软雅黑" pitchFamily="34" charset="-122"/>
                </a:rPr>
                <a:t>2</a:t>
              </a:r>
              <a:endParaRPr lang="zh-CN" altLang="en-US" sz="1500" b="1" kern="0" dirty="0"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 rot="19200000">
              <a:off x="5820957" y="7602086"/>
              <a:ext cx="266688" cy="261009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500" b="1" kern="0" dirty="0">
                  <a:latin typeface="Arial Black" pitchFamily="34" charset="0"/>
                  <a:ea typeface="微软雅黑" pitchFamily="34" charset="-122"/>
                </a:rPr>
                <a:t>3</a:t>
              </a:r>
              <a:endParaRPr lang="zh-CN" altLang="en-US" sz="1500" b="1" kern="0" dirty="0"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 rot="19200000">
              <a:off x="6093488" y="7363188"/>
              <a:ext cx="266688" cy="261009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500" b="1" kern="0" dirty="0">
                  <a:latin typeface="Arial Black" pitchFamily="34" charset="0"/>
                  <a:ea typeface="微软雅黑" pitchFamily="34" charset="-122"/>
                </a:rPr>
                <a:t>4</a:t>
              </a:r>
              <a:endParaRPr lang="zh-CN" altLang="en-US" sz="1500" b="1" kern="0" dirty="0">
                <a:latin typeface="Arial Black" pitchFamily="34" charset="0"/>
                <a:ea typeface="微软雅黑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 rot="3000000">
            <a:off x="-2622815" y="6174310"/>
            <a:ext cx="11296891" cy="1324423"/>
          </a:xfrm>
          <a:prstGeom prst="rect">
            <a:avLst/>
          </a:prstGeom>
          <a:solidFill>
            <a:srgbClr val="23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181535">
            <a:off x="4245575" y="6161804"/>
            <a:ext cx="1612137" cy="161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 rot="3000000">
            <a:off x="-1885994" y="2388916"/>
            <a:ext cx="7548962" cy="16136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rot="19200000">
            <a:off x="-1998209" y="3148930"/>
            <a:ext cx="11439308" cy="2076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19158573">
            <a:off x="3253915" y="3021748"/>
            <a:ext cx="3596983" cy="1096395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lvl="0"/>
            <a:r>
              <a:rPr lang="zh-CN" altLang="en-US" sz="6500" dirty="0">
                <a:solidFill>
                  <a:prstClr val="white"/>
                </a:solidFill>
                <a:latin typeface="华文行楷" pitchFamily="2" charset="-122"/>
                <a:ea typeface="华文行楷" pitchFamily="2" charset="-122"/>
              </a:rPr>
              <a:t>求职</a:t>
            </a:r>
            <a:r>
              <a:rPr lang="zh-CN" altLang="en-US" sz="6500" dirty="0">
                <a:solidFill>
                  <a:prstClr val="white"/>
                </a:solidFill>
                <a:latin typeface="方正超粗黑简体" pitchFamily="65" charset="-122"/>
                <a:ea typeface="方正超粗黑简体" pitchFamily="65" charset="-122"/>
              </a:rPr>
              <a:t>简历</a:t>
            </a:r>
            <a:endParaRPr lang="zh-CN" altLang="zh-CN" sz="6500" dirty="0">
              <a:solidFill>
                <a:prstClr val="white"/>
              </a:solidFill>
              <a:latin typeface="方正超粗黑简体" pitchFamily="65" charset="-122"/>
              <a:ea typeface="方正超粗黑简体" pitchFamily="65" charset="-122"/>
            </a:endParaRPr>
          </a:p>
        </p:txBody>
      </p:sp>
      <p:sp>
        <p:nvSpPr>
          <p:cNvPr id="8" name="矩形 7"/>
          <p:cNvSpPr/>
          <p:nvPr/>
        </p:nvSpPr>
        <p:spPr>
          <a:xfrm rot="19158573">
            <a:off x="1179209" y="4191601"/>
            <a:ext cx="2239630" cy="897051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lvl="0"/>
            <a:r>
              <a:rPr lang="zh-CN" altLang="en-US" sz="52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李忠成</a:t>
            </a:r>
            <a:endParaRPr lang="zh-CN" altLang="zh-CN" sz="52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rot="19222304">
            <a:off x="3215192" y="5536645"/>
            <a:ext cx="1634665" cy="49836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 algn="ctr"/>
            <a:r>
              <a:rPr lang="zh-CN" altLang="en-US" sz="2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作品案例</a:t>
            </a:r>
            <a:endParaRPr lang="zh-CN" altLang="zh-CN" sz="2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19222304">
            <a:off x="2021918" y="1204590"/>
            <a:ext cx="4135790" cy="49836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/>
            <a:r>
              <a:rPr lang="zh-CN" altLang="en-US" sz="2600" b="1" dirty="0">
                <a:solidFill>
                  <a:prstClr val="white"/>
                </a:solidFill>
                <a:latin typeface="方正姚体" pitchFamily="2" charset="-122"/>
                <a:ea typeface="方正姚体" pitchFamily="2" charset="-122"/>
              </a:rPr>
              <a:t>无锡科技职业技术学院</a:t>
            </a:r>
            <a:endParaRPr lang="zh-CN" altLang="zh-CN" sz="2600" b="1" dirty="0">
              <a:solidFill>
                <a:prstClr val="white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 rot="19222304">
            <a:off x="3308966" y="815931"/>
            <a:ext cx="4135790" cy="49836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 algn="ctr"/>
            <a:r>
              <a:rPr lang="zh-CN" altLang="en-US" sz="2600" dirty="0">
                <a:solidFill>
                  <a:prstClr val="white"/>
                </a:solidFill>
                <a:latin typeface="仿宋" pitchFamily="49" charset="-122"/>
                <a:ea typeface="仿宋" pitchFamily="49" charset="-122"/>
              </a:rPr>
              <a:t>通信网络与设备</a:t>
            </a:r>
            <a:endParaRPr lang="zh-CN" altLang="zh-CN" sz="2600" dirty="0">
              <a:solidFill>
                <a:prstClr val="white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 rot="3012402">
            <a:off x="-2010834" y="2636956"/>
            <a:ext cx="4049292" cy="132341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 algn="r"/>
            <a:r>
              <a:rPr lang="en-US" altLang="zh-CN" sz="2600" dirty="0" err="1" smtClean="0">
                <a:solidFill>
                  <a:prstClr val="white"/>
                </a:solidFill>
                <a:latin typeface="Stencil" pitchFamily="82" charset="0"/>
                <a:ea typeface="华文新魏" pitchFamily="2" charset="-122"/>
              </a:rPr>
              <a:t>Javascript</a:t>
            </a:r>
            <a:endParaRPr lang="en-US" altLang="zh-CN" sz="2600" dirty="0">
              <a:solidFill>
                <a:prstClr val="white"/>
              </a:solidFill>
              <a:latin typeface="Stencil" pitchFamily="82" charset="0"/>
              <a:ea typeface="华文新魏" pitchFamily="2" charset="-122"/>
            </a:endParaRPr>
          </a:p>
          <a:p>
            <a:pPr lvl="0" algn="r"/>
            <a:r>
              <a:rPr lang="en-US" altLang="zh-CN" sz="2600" dirty="0" smtClean="0">
                <a:solidFill>
                  <a:prstClr val="white"/>
                </a:solidFill>
                <a:latin typeface="Stencil" pitchFamily="82" charset="0"/>
                <a:ea typeface="华文新魏" pitchFamily="2" charset="-122"/>
              </a:rPr>
              <a:t>HMTL</a:t>
            </a:r>
            <a:endParaRPr lang="en-US" altLang="zh-CN" sz="2600" dirty="0">
              <a:solidFill>
                <a:prstClr val="white"/>
              </a:solidFill>
              <a:latin typeface="Stencil" pitchFamily="82" charset="0"/>
              <a:ea typeface="华文新魏" pitchFamily="2" charset="-122"/>
            </a:endParaRPr>
          </a:p>
          <a:p>
            <a:pPr lvl="0" algn="r"/>
            <a:r>
              <a:rPr lang="en-US" altLang="zh-CN" sz="2600" dirty="0" smtClean="0">
                <a:solidFill>
                  <a:prstClr val="white"/>
                </a:solidFill>
                <a:latin typeface="Stencil" pitchFamily="82" charset="0"/>
                <a:ea typeface="华文新魏" pitchFamily="2" charset="-122"/>
              </a:rPr>
              <a:t>CSS</a:t>
            </a:r>
            <a:endParaRPr lang="zh-CN" altLang="zh-CN" sz="2600" dirty="0">
              <a:solidFill>
                <a:prstClr val="white"/>
              </a:solidFill>
              <a:latin typeface="Stencil" pitchFamily="82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19171715">
            <a:off x="-341001" y="7804864"/>
            <a:ext cx="3780632" cy="2439644"/>
          </a:xfrm>
          <a:prstGeom prst="rect">
            <a:avLst/>
          </a:prstGeom>
        </p:spPr>
        <p:txBody>
          <a:bodyPr lIns="99569" tIns="49785" rIns="99569" bIns="49785">
            <a:spAutoFit/>
          </a:bodyPr>
          <a:lstStyle/>
          <a:p>
            <a:pPr algn="r"/>
            <a:r>
              <a:rPr lang="zh-CN" altLang="en-US" sz="2200" dirty="0">
                <a:solidFill>
                  <a:srgbClr val="23AFE2"/>
                </a:solidFill>
                <a:latin typeface="华文新魏" pitchFamily="2" charset="-122"/>
                <a:ea typeface="华文新魏" pitchFamily="2" charset="-122"/>
              </a:rPr>
              <a:t>不忘初心   </a:t>
            </a:r>
            <a:r>
              <a:rPr lang="zh-CN" altLang="en-US" sz="2200" dirty="0" smtClean="0">
                <a:solidFill>
                  <a:srgbClr val="23AFE2"/>
                </a:solidFill>
                <a:latin typeface="华文新魏" pitchFamily="2" charset="-122"/>
                <a:ea typeface="华文新魏" pitchFamily="2" charset="-122"/>
              </a:rPr>
              <a:t>方得</a:t>
            </a:r>
            <a:r>
              <a:rPr lang="zh-CN" altLang="en-US" sz="2200" dirty="0">
                <a:solidFill>
                  <a:srgbClr val="23AFE2"/>
                </a:solidFill>
                <a:latin typeface="华文新魏" pitchFamily="2" charset="-122"/>
                <a:ea typeface="华文新魏" pitchFamily="2" charset="-122"/>
              </a:rPr>
              <a:t>始终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endParaRPr lang="zh-CN" altLang="zh-CN" dirty="0">
              <a:solidFill>
                <a:schemeClr val="bg1"/>
              </a:solidFill>
            </a:endParaRPr>
          </a:p>
          <a:p>
            <a:pPr algn="r">
              <a:lnSpc>
                <a:spcPts val="2613"/>
              </a:lnSpc>
            </a:pPr>
            <a:r>
              <a:rPr lang="en-US" altLang="zh-CN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90</a:t>
            </a: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后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613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坚持</a:t>
            </a: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、乐观、爱心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613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生命不息，折腾不止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613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激情</a:t>
            </a: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四射，尽情奋斗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613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也许</a:t>
            </a: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我们不是最出色</a:t>
            </a:r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endParaRPr lang="en-US" altLang="zh-CN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>
              <a:lnSpc>
                <a:spcPts val="2613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但我们永远是最努力</a:t>
            </a:r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的！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 rot="19171715">
            <a:off x="2753701" y="2479451"/>
            <a:ext cx="3780632" cy="433967"/>
          </a:xfrm>
          <a:prstGeom prst="rect">
            <a:avLst/>
          </a:prstGeom>
        </p:spPr>
        <p:txBody>
          <a:bodyPr lIns="99569" tIns="49785" rIns="99569" bIns="49785">
            <a:spAutoFit/>
          </a:bodyPr>
          <a:lstStyle/>
          <a:p>
            <a:pPr>
              <a:lnSpc>
                <a:spcPts val="2613"/>
              </a:lnSpc>
            </a:pPr>
            <a:r>
              <a:rPr lang="en-US" altLang="zh-CN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联系方式：</a:t>
            </a:r>
            <a:r>
              <a:rPr lang="en-US" altLang="zh-CN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18961856167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6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38248" y="784976"/>
            <a:ext cx="3334471" cy="716095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Adobe Myungjo Std M" pitchFamily="18" charset="-128"/>
                <a:ea typeface="Adobe Myungjo Std M" pitchFamily="18" charset="-128"/>
              </a:rPr>
              <a:t>RESUME</a:t>
            </a:r>
            <a:r>
              <a:rPr lang="en-US" altLang="zh-CN" sz="3600" dirty="0">
                <a:solidFill>
                  <a:prstClr val="white"/>
                </a:solidFill>
              </a:rPr>
              <a:t>          </a:t>
            </a:r>
            <a:endParaRPr lang="zh-CN" altLang="zh-CN" sz="3600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257" y="-16788"/>
            <a:ext cx="3278848" cy="1023872"/>
          </a:xfrm>
          <a:prstGeom prst="rect">
            <a:avLst/>
          </a:prstGeom>
        </p:spPr>
        <p:txBody>
          <a:bodyPr wrap="none" lIns="99569" tIns="49785" rIns="99569" bIns="49785">
            <a:spAutoFit/>
          </a:bodyPr>
          <a:lstStyle/>
          <a:p>
            <a:pPr lvl="0"/>
            <a:r>
              <a:rPr lang="zh-CN" altLang="en-US" sz="60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求职简历</a:t>
            </a:r>
            <a:endParaRPr lang="zh-CN" altLang="zh-CN" sz="60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20310" y="1936592"/>
            <a:ext cx="5340951" cy="187025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>
              <a:lnSpc>
                <a:spcPts val="2287"/>
              </a:lnSpc>
            </a:pP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姓名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：李忠成</a:t>
            </a: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学历：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大专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学历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出生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年月：</a:t>
            </a:r>
            <a:r>
              <a:rPr lang="en-US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1993-2-1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联系电话：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18961856167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ts val="2287"/>
              </a:lnSpc>
            </a:pP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毕业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院校：无锡科技职业学院</a:t>
            </a:r>
          </a:p>
          <a:p>
            <a:pPr>
              <a:lnSpc>
                <a:spcPts val="2287"/>
              </a:lnSpc>
            </a:pP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电子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邮箱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512769206@qq.com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8103" y="3906540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14" name="圆角矩形 13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solidFill>
              <a:srgbClr val="23AFE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职业技能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solidFill>
              <a:srgbClr val="23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8103" y="6520550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17" name="圆角矩形 16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solidFill>
              <a:srgbClr val="23AFE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自我评价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solidFill>
              <a:srgbClr val="23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8103" y="7888702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20" name="圆角矩形 19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solidFill>
              <a:srgbClr val="23AFE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工作经历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solidFill>
              <a:srgbClr val="23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sp>
        <p:nvSpPr>
          <p:cNvPr id="22" name="斜纹 21"/>
          <p:cNvSpPr/>
          <p:nvPr/>
        </p:nvSpPr>
        <p:spPr>
          <a:xfrm rot="5400000">
            <a:off x="5379207" y="-566476"/>
            <a:ext cx="1615577" cy="2748532"/>
          </a:xfrm>
          <a:prstGeom prst="diagStripe">
            <a:avLst>
              <a:gd name="adj" fmla="val 66564"/>
            </a:avLst>
          </a:prstGeom>
          <a:solidFill>
            <a:srgbClr val="23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870644">
            <a:off x="4856181" y="483525"/>
            <a:ext cx="3178257" cy="439097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lvl="0" algn="ctr"/>
            <a:r>
              <a:rPr lang="zh-CN" altLang="zh-CN" sz="2200" dirty="0">
                <a:solidFill>
                  <a:schemeClr val="lt1"/>
                </a:solidFill>
                <a:latin typeface="华文新魏" pitchFamily="2" charset="-122"/>
                <a:ea typeface="华文新魏" pitchFamily="2" charset="-122"/>
              </a:rPr>
              <a:t>求职意向</a:t>
            </a:r>
            <a:r>
              <a:rPr lang="en-US" altLang="zh-CN" sz="2200" dirty="0" smtClean="0">
                <a:solidFill>
                  <a:schemeClr val="lt1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2200" dirty="0">
                <a:solidFill>
                  <a:schemeClr val="lt1"/>
                </a:solidFill>
                <a:latin typeface="华文新魏" pitchFamily="2" charset="-122"/>
                <a:ea typeface="华文新魏" pitchFamily="2" charset="-122"/>
              </a:rPr>
              <a:t>前端开发</a:t>
            </a:r>
            <a:endParaRPr lang="zh-CN" altLang="zh-CN" sz="2200" dirty="0">
              <a:solidFill>
                <a:schemeClr val="lt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0048" y="8339887"/>
            <a:ext cx="7053231" cy="1039261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pPr marL="311153" indent="-311153">
              <a:buFont typeface="Wingdings" pitchFamily="2" charset="2"/>
              <a:buChar char="Ø"/>
            </a:pP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2014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年</a:t>
            </a:r>
            <a:r>
              <a:rPr lang="en-US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月     无锡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珍岛数字生态服务平台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技术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 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前端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开发（实习）</a:t>
            </a:r>
            <a:endParaRPr lang="en-US" altLang="zh-CN" sz="1500" dirty="0" smtClean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 marL="1804688" lvl="3" indent="-311153">
              <a:buFont typeface="Wingdings" pitchFamily="2" charset="2"/>
              <a:buChar char="Ø"/>
            </a:pP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负责制作企业网站</a:t>
            </a:r>
            <a:endParaRPr lang="zh-CN" altLang="zh-CN" sz="1500" dirty="0" smtClean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 marL="311153" indent="-311153">
              <a:buFont typeface="Wingdings" pitchFamily="2" charset="2"/>
              <a:buChar char="Ø"/>
            </a:pPr>
            <a:r>
              <a:rPr lang="en-US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2015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年</a:t>
            </a:r>
            <a:r>
              <a:rPr lang="en-US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月      和蕴电子商务（北京）有限公司      前端开发</a:t>
            </a:r>
            <a:endParaRPr lang="en-US" altLang="zh-CN" sz="1500" dirty="0" smtClean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pPr marL="1804688" lvl="3" indent="-311153">
              <a:buFont typeface="Wingdings" pitchFamily="2" charset="2"/>
              <a:buChar char="Ø"/>
            </a:pP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负责公司移动外卖平台，页面的制作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833" y="6988822"/>
            <a:ext cx="7061446" cy="808428"/>
          </a:xfrm>
          <a:prstGeom prst="rect">
            <a:avLst/>
          </a:prstGeom>
        </p:spPr>
        <p:txBody>
          <a:bodyPr wrap="square" lIns="99569" tIns="49785" rIns="99569" bIns="49785">
            <a:spAutoFit/>
          </a:bodyPr>
          <a:lstStyle/>
          <a:p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性格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直爽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、乐观、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自信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适应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力强、有些爱</a:t>
            </a:r>
            <a:r>
              <a:rPr lang="zh-CN" altLang="en-US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折腾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sz="1500" dirty="0" smtClean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爱好：听音乐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读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书、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看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电影、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打篮球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旅行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等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；</a:t>
            </a:r>
            <a:endParaRPr lang="zh-CN" altLang="zh-CN" sz="1500" dirty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为人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坦城、做事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认真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；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对于自己</a:t>
            </a:r>
            <a:r>
              <a:rPr lang="zh-CN" altLang="en-US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想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要</a:t>
            </a:r>
            <a:r>
              <a:rPr lang="zh-CN" altLang="zh-CN" sz="15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做的</a:t>
            </a:r>
            <a:r>
              <a:rPr lang="zh-CN" altLang="zh-CN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事</a:t>
            </a:r>
            <a:r>
              <a:rPr lang="zh-CN" altLang="en-US" sz="15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，不弄明白无法安稳的睡觉。</a:t>
            </a:r>
            <a:endParaRPr lang="en-US" altLang="zh-CN" sz="1500" dirty="0" smtClean="0"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11662"/>
              </p:ext>
            </p:extLst>
          </p:nvPr>
        </p:nvGraphicFramePr>
        <p:xfrm>
          <a:off x="3498847" y="1242244"/>
          <a:ext cx="4034473" cy="261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578" y="1746300"/>
            <a:ext cx="1789373" cy="179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68076" y="4476640"/>
            <a:ext cx="870174" cy="869863"/>
            <a:chOff x="5539382" y="6233942"/>
            <a:chExt cx="1307859" cy="1307391"/>
          </a:xfrm>
        </p:grpSpPr>
        <p:sp>
          <p:nvSpPr>
            <p:cNvPr id="4" name="空心弧 3"/>
            <p:cNvSpPr/>
            <p:nvPr/>
          </p:nvSpPr>
          <p:spPr>
            <a:xfrm rot="18183750" flipH="1">
              <a:off x="5539382" y="6233942"/>
              <a:ext cx="1307198" cy="1307198"/>
            </a:xfrm>
            <a:prstGeom prst="blockArc">
              <a:avLst>
                <a:gd name="adj1" fmla="val 4010288"/>
                <a:gd name="adj2" fmla="val 21534999"/>
                <a:gd name="adj3" fmla="val 3087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空心弧 43"/>
            <p:cNvSpPr/>
            <p:nvPr/>
          </p:nvSpPr>
          <p:spPr>
            <a:xfrm rot="18183750" flipH="1">
              <a:off x="5540042" y="6234135"/>
              <a:ext cx="1307199" cy="1307198"/>
            </a:xfrm>
            <a:prstGeom prst="blockArc">
              <a:avLst>
                <a:gd name="adj1" fmla="val 9565523"/>
                <a:gd name="adj2" fmla="val 21534999"/>
                <a:gd name="adj3" fmla="val 3087"/>
              </a:avLst>
            </a:prstGeom>
            <a:solidFill>
              <a:srgbClr val="23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40012" y="6679377"/>
              <a:ext cx="1296471" cy="416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white"/>
                  </a:solidFill>
                  <a:latin typeface="华文新魏" pitchFamily="2" charset="-122"/>
                  <a:ea typeface="华文新魏" pitchFamily="2" charset="-122"/>
                </a:rPr>
                <a:t>HTML</a:t>
              </a:r>
              <a:endParaRPr lang="zh-CN" altLang="en-US" sz="1200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326465" y="4476704"/>
            <a:ext cx="870174" cy="869863"/>
            <a:chOff x="5539382" y="6233942"/>
            <a:chExt cx="1307859" cy="1307391"/>
          </a:xfrm>
        </p:grpSpPr>
        <p:sp>
          <p:nvSpPr>
            <p:cNvPr id="62" name="空心弧 61"/>
            <p:cNvSpPr/>
            <p:nvPr/>
          </p:nvSpPr>
          <p:spPr>
            <a:xfrm rot="18183750" flipH="1">
              <a:off x="5539382" y="6233942"/>
              <a:ext cx="1307198" cy="1307198"/>
            </a:xfrm>
            <a:prstGeom prst="blockArc">
              <a:avLst>
                <a:gd name="adj1" fmla="val 4010288"/>
                <a:gd name="adj2" fmla="val 21534999"/>
                <a:gd name="adj3" fmla="val 3087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空心弧 62"/>
            <p:cNvSpPr/>
            <p:nvPr/>
          </p:nvSpPr>
          <p:spPr>
            <a:xfrm rot="18183750" flipH="1">
              <a:off x="5540042" y="6234135"/>
              <a:ext cx="1307199" cy="1307198"/>
            </a:xfrm>
            <a:prstGeom prst="blockArc">
              <a:avLst>
                <a:gd name="adj1" fmla="val 9479991"/>
                <a:gd name="adj2" fmla="val 21534999"/>
                <a:gd name="adj3" fmla="val 3087"/>
              </a:avLst>
            </a:prstGeom>
            <a:solidFill>
              <a:srgbClr val="23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540012" y="6679377"/>
              <a:ext cx="1296471" cy="416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white"/>
                  </a:solidFill>
                  <a:latin typeface="华文新魏" pitchFamily="2" charset="-122"/>
                  <a:ea typeface="华文新魏" pitchFamily="2" charset="-122"/>
                </a:rPr>
                <a:t>CSS</a:t>
              </a:r>
              <a:endParaRPr lang="zh-CN" altLang="en-US" sz="1200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280195" y="4476768"/>
            <a:ext cx="870174" cy="869863"/>
            <a:chOff x="5539382" y="6233942"/>
            <a:chExt cx="1307859" cy="1307391"/>
          </a:xfrm>
        </p:grpSpPr>
        <p:sp>
          <p:nvSpPr>
            <p:cNvPr id="66" name="空心弧 65"/>
            <p:cNvSpPr/>
            <p:nvPr/>
          </p:nvSpPr>
          <p:spPr>
            <a:xfrm rot="18183750" flipH="1">
              <a:off x="5539382" y="6233942"/>
              <a:ext cx="1307198" cy="1307198"/>
            </a:xfrm>
            <a:prstGeom prst="blockArc">
              <a:avLst>
                <a:gd name="adj1" fmla="val 4010288"/>
                <a:gd name="adj2" fmla="val 21534999"/>
                <a:gd name="adj3" fmla="val 3087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空心弧 66"/>
            <p:cNvSpPr/>
            <p:nvPr/>
          </p:nvSpPr>
          <p:spPr>
            <a:xfrm rot="18183750" flipH="1">
              <a:off x="5540042" y="6234135"/>
              <a:ext cx="1307199" cy="1307198"/>
            </a:xfrm>
            <a:prstGeom prst="blockArc">
              <a:avLst>
                <a:gd name="adj1" fmla="val 16672038"/>
                <a:gd name="adj2" fmla="val 21534999"/>
                <a:gd name="adj3" fmla="val 3087"/>
              </a:avLst>
            </a:prstGeom>
            <a:solidFill>
              <a:srgbClr val="23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540012" y="6679377"/>
              <a:ext cx="1296471" cy="416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white"/>
                  </a:solidFill>
                  <a:latin typeface="华文新魏" pitchFamily="2" charset="-122"/>
                  <a:ea typeface="华文新魏" pitchFamily="2" charset="-122"/>
                </a:rPr>
                <a:t>JavaScript</a:t>
              </a:r>
              <a:endParaRPr lang="zh-CN" altLang="en-US" sz="12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270499" y="4476575"/>
            <a:ext cx="870174" cy="869864"/>
            <a:chOff x="5539382" y="6233942"/>
            <a:chExt cx="1307859" cy="1307392"/>
          </a:xfrm>
        </p:grpSpPr>
        <p:sp>
          <p:nvSpPr>
            <p:cNvPr id="70" name="空心弧 69"/>
            <p:cNvSpPr/>
            <p:nvPr/>
          </p:nvSpPr>
          <p:spPr>
            <a:xfrm rot="18183750" flipH="1">
              <a:off x="5539382" y="6233942"/>
              <a:ext cx="1307198" cy="1307198"/>
            </a:xfrm>
            <a:prstGeom prst="blockArc">
              <a:avLst>
                <a:gd name="adj1" fmla="val 4010288"/>
                <a:gd name="adj2" fmla="val 21534999"/>
                <a:gd name="adj3" fmla="val 3087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空心弧 70"/>
            <p:cNvSpPr/>
            <p:nvPr/>
          </p:nvSpPr>
          <p:spPr>
            <a:xfrm rot="18183750" flipH="1">
              <a:off x="5540042" y="6234136"/>
              <a:ext cx="1307199" cy="1307198"/>
            </a:xfrm>
            <a:prstGeom prst="blockArc">
              <a:avLst>
                <a:gd name="adj1" fmla="val 18524990"/>
                <a:gd name="adj2" fmla="val 21534999"/>
                <a:gd name="adj3" fmla="val 3087"/>
              </a:avLst>
            </a:prstGeom>
            <a:solidFill>
              <a:srgbClr val="23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540012" y="6679377"/>
              <a:ext cx="1296471" cy="416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prstClr val="white"/>
                  </a:solidFill>
                  <a:latin typeface="华文新魏" pitchFamily="2" charset="-122"/>
                  <a:ea typeface="华文新魏" pitchFamily="2" charset="-122"/>
                </a:rPr>
                <a:t>Jquery</a:t>
              </a:r>
              <a:endParaRPr lang="zh-CN" altLang="en-US" sz="1200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68076" y="5484818"/>
            <a:ext cx="870174" cy="869863"/>
            <a:chOff x="5539382" y="6233942"/>
            <a:chExt cx="1307859" cy="1307391"/>
          </a:xfrm>
        </p:grpSpPr>
        <p:sp>
          <p:nvSpPr>
            <p:cNvPr id="74" name="空心弧 73"/>
            <p:cNvSpPr/>
            <p:nvPr/>
          </p:nvSpPr>
          <p:spPr>
            <a:xfrm rot="18183750" flipH="1">
              <a:off x="5539382" y="6233942"/>
              <a:ext cx="1307198" cy="1307198"/>
            </a:xfrm>
            <a:prstGeom prst="blockArc">
              <a:avLst>
                <a:gd name="adj1" fmla="val 4010288"/>
                <a:gd name="adj2" fmla="val 21534999"/>
                <a:gd name="adj3" fmla="val 3087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空心弧 74"/>
            <p:cNvSpPr/>
            <p:nvPr/>
          </p:nvSpPr>
          <p:spPr>
            <a:xfrm rot="18183750" flipH="1">
              <a:off x="5540042" y="6234135"/>
              <a:ext cx="1307199" cy="1307198"/>
            </a:xfrm>
            <a:prstGeom prst="blockArc">
              <a:avLst>
                <a:gd name="adj1" fmla="val 11595551"/>
                <a:gd name="adj2" fmla="val 21534999"/>
                <a:gd name="adj3" fmla="val 308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540012" y="6679377"/>
              <a:ext cx="1296471" cy="416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white"/>
                  </a:solidFill>
                  <a:latin typeface="华文新魏" pitchFamily="2" charset="-122"/>
                  <a:ea typeface="华文新魏" pitchFamily="2" charset="-122"/>
                </a:rPr>
                <a:t>Sublime</a:t>
              </a:r>
              <a:endParaRPr lang="zh-CN" altLang="en-US" sz="1200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26465" y="5484882"/>
            <a:ext cx="870174" cy="869863"/>
            <a:chOff x="5539382" y="6233942"/>
            <a:chExt cx="1307859" cy="1307391"/>
          </a:xfrm>
        </p:grpSpPr>
        <p:sp>
          <p:nvSpPr>
            <p:cNvPr id="78" name="空心弧 77"/>
            <p:cNvSpPr/>
            <p:nvPr/>
          </p:nvSpPr>
          <p:spPr>
            <a:xfrm rot="18183750" flipH="1">
              <a:off x="5539382" y="6233942"/>
              <a:ext cx="1307198" cy="1307198"/>
            </a:xfrm>
            <a:prstGeom prst="blockArc">
              <a:avLst>
                <a:gd name="adj1" fmla="val 4010288"/>
                <a:gd name="adj2" fmla="val 21534999"/>
                <a:gd name="adj3" fmla="val 3087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空心弧 78"/>
            <p:cNvSpPr/>
            <p:nvPr/>
          </p:nvSpPr>
          <p:spPr>
            <a:xfrm rot="18183750" flipH="1">
              <a:off x="5540042" y="6234135"/>
              <a:ext cx="1307199" cy="1307198"/>
            </a:xfrm>
            <a:prstGeom prst="blockArc">
              <a:avLst>
                <a:gd name="adj1" fmla="val 10455473"/>
                <a:gd name="adj2" fmla="val 21534999"/>
                <a:gd name="adj3" fmla="val 308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540012" y="6679377"/>
              <a:ext cx="1296471" cy="393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华文新魏" pitchFamily="2" charset="-122"/>
                  <a:ea typeface="华文新魏" pitchFamily="2" charset="-122"/>
                </a:rPr>
                <a:t>Photoshop</a:t>
              </a:r>
              <a:endParaRPr lang="zh-CN" altLang="en-US" sz="1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80195" y="5484948"/>
            <a:ext cx="870174" cy="869864"/>
            <a:chOff x="5539382" y="6233942"/>
            <a:chExt cx="1307859" cy="1307392"/>
          </a:xfrm>
        </p:grpSpPr>
        <p:sp>
          <p:nvSpPr>
            <p:cNvPr id="82" name="空心弧 81"/>
            <p:cNvSpPr/>
            <p:nvPr/>
          </p:nvSpPr>
          <p:spPr>
            <a:xfrm rot="18183750" flipH="1">
              <a:off x="5539382" y="6233942"/>
              <a:ext cx="1307198" cy="1307198"/>
            </a:xfrm>
            <a:prstGeom prst="blockArc">
              <a:avLst>
                <a:gd name="adj1" fmla="val 4010288"/>
                <a:gd name="adj2" fmla="val 21534999"/>
                <a:gd name="adj3" fmla="val 3087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空心弧 82"/>
            <p:cNvSpPr/>
            <p:nvPr/>
          </p:nvSpPr>
          <p:spPr>
            <a:xfrm rot="18183750" flipH="1">
              <a:off x="5540042" y="6234136"/>
              <a:ext cx="1307199" cy="1307198"/>
            </a:xfrm>
            <a:prstGeom prst="blockArc">
              <a:avLst>
                <a:gd name="adj1" fmla="val 17304940"/>
                <a:gd name="adj2" fmla="val 21534999"/>
                <a:gd name="adj3" fmla="val 308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540012" y="6679377"/>
              <a:ext cx="1296471" cy="416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err="1" smtClean="0">
                  <a:solidFill>
                    <a:prstClr val="white"/>
                  </a:solidFill>
                  <a:latin typeface="华文新魏" pitchFamily="2" charset="-122"/>
                  <a:ea typeface="华文新魏" pitchFamily="2" charset="-122"/>
                </a:rPr>
                <a:t>Git</a:t>
              </a:r>
              <a:endParaRPr lang="zh-CN" altLang="en-US" sz="12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189100" y="3994295"/>
            <a:ext cx="1864968" cy="2576541"/>
            <a:chOff x="4115403" y="4564868"/>
            <a:chExt cx="1864968" cy="2576541"/>
          </a:xfrm>
        </p:grpSpPr>
        <p:grpSp>
          <p:nvGrpSpPr>
            <p:cNvPr id="95" name="组合 94"/>
            <p:cNvGrpSpPr/>
            <p:nvPr/>
          </p:nvGrpSpPr>
          <p:grpSpPr>
            <a:xfrm>
              <a:off x="4115403" y="4564868"/>
              <a:ext cx="1864968" cy="2576541"/>
              <a:chOff x="509062" y="835166"/>
              <a:chExt cx="1864968" cy="2576541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564925" y="835166"/>
                <a:ext cx="1809105" cy="25765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3AFE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>
                <a:off x="509062" y="916359"/>
                <a:ext cx="976203" cy="484615"/>
                <a:chOff x="509062" y="916359"/>
                <a:chExt cx="976203" cy="484615"/>
              </a:xfrm>
            </p:grpSpPr>
            <p:pic>
              <p:nvPicPr>
                <p:cNvPr id="98" name="Picture 5" descr="C:\Documents and Settings\Teliss_Tong\桌面\未标题-4 拷贝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7555" y="916359"/>
                  <a:ext cx="967710" cy="4846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9" name="TextBox 98"/>
                <p:cNvSpPr txBox="1"/>
                <p:nvPr/>
              </p:nvSpPr>
              <p:spPr>
                <a:xfrm>
                  <a:off x="509062" y="973853"/>
                  <a:ext cx="6976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 smtClean="0">
                      <a:solidFill>
                        <a:schemeClr val="bg1"/>
                      </a:solidFill>
                      <a:latin typeface="华文新魏" pitchFamily="2" charset="-122"/>
                      <a:ea typeface="华文新魏" pitchFamily="2" charset="-122"/>
                    </a:rPr>
                    <a:t>博客</a:t>
                  </a:r>
                  <a:endParaRPr lang="zh-CN" altLang="en-US" sz="2000" dirty="0">
                    <a:solidFill>
                      <a:schemeClr val="bg1"/>
                    </a:solidFill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</p:grpSp>
        </p:grpSp>
        <p:pic>
          <p:nvPicPr>
            <p:cNvPr id="90" name="Picture 2" descr="E:\资源下载\2016-01-10-10495849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4" y="5226524"/>
              <a:ext cx="1427847" cy="142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2316567" y="1547760"/>
            <a:ext cx="1396919" cy="373453"/>
            <a:chOff x="4357452" y="2218951"/>
            <a:chExt cx="2344791" cy="345954"/>
          </a:xfrm>
          <a:solidFill>
            <a:srgbClr val="FF6600"/>
          </a:solidFill>
        </p:grpSpPr>
        <p:sp>
          <p:nvSpPr>
            <p:cNvPr id="10" name="圆角矩形 9"/>
            <p:cNvSpPr/>
            <p:nvPr/>
          </p:nvSpPr>
          <p:spPr>
            <a:xfrm>
              <a:off x="4357452" y="2218951"/>
              <a:ext cx="2173771" cy="345954"/>
            </a:xfrm>
            <a:prstGeom prst="roundRect">
              <a:avLst>
                <a:gd name="adj" fmla="val 16669"/>
              </a:avLst>
            </a:prstGeom>
            <a:solidFill>
              <a:srgbClr val="23AFE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基本资料</a:t>
              </a:r>
              <a:endParaRPr lang="zh-CN" altLang="en-US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6418140" y="2105833"/>
              <a:ext cx="168415" cy="399790"/>
            </a:xfrm>
            <a:prstGeom prst="triangle">
              <a:avLst>
                <a:gd name="adj" fmla="val 32520"/>
              </a:avLst>
            </a:prstGeom>
            <a:solidFill>
              <a:srgbClr val="23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/>
            </a:p>
          </p:txBody>
        </p:sp>
      </p:grpSp>
      <p:sp>
        <p:nvSpPr>
          <p:cNvPr id="101" name="矩形 100">
            <a:hlinkClick r:id="rId6"/>
          </p:cNvPr>
          <p:cNvSpPr/>
          <p:nvPr/>
        </p:nvSpPr>
        <p:spPr>
          <a:xfrm>
            <a:off x="5244964" y="6220252"/>
            <a:ext cx="1809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luuman.github.io</a:t>
            </a:r>
            <a:endParaRPr lang="zh-CN" altLang="en-US" sz="14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5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185</Words>
  <Application>Microsoft Office PowerPoint</Application>
  <PresentationFormat>自定义</PresentationFormat>
  <Paragraphs>49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shangmou</dc:creator>
  <cp:lastModifiedBy>ufant</cp:lastModifiedBy>
  <cp:revision>63</cp:revision>
  <dcterms:created xsi:type="dcterms:W3CDTF">2014-05-18T12:28:53Z</dcterms:created>
  <dcterms:modified xsi:type="dcterms:W3CDTF">2016-01-10T03:49:54Z</dcterms:modified>
</cp:coreProperties>
</file>