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8"/>
  </p:sldMasterIdLst>
  <p:notesMasterIdLst>
    <p:notesMasterId r:id="rId46"/>
  </p:notesMasterIdLst>
  <p:handoutMasterIdLst>
    <p:handoutMasterId r:id="rId47"/>
  </p:handoutMasterIdLst>
  <p:sldIdLst>
    <p:sldId id="376" r:id="rId9"/>
    <p:sldId id="466" r:id="rId10"/>
    <p:sldId id="471" r:id="rId11"/>
    <p:sldId id="458" r:id="rId12"/>
    <p:sldId id="423" r:id="rId13"/>
    <p:sldId id="407" r:id="rId14"/>
    <p:sldId id="459" r:id="rId15"/>
    <p:sldId id="408" r:id="rId16"/>
    <p:sldId id="409" r:id="rId17"/>
    <p:sldId id="410" r:id="rId18"/>
    <p:sldId id="437" r:id="rId19"/>
    <p:sldId id="411" r:id="rId20"/>
    <p:sldId id="460" r:id="rId21"/>
    <p:sldId id="440" r:id="rId22"/>
    <p:sldId id="414" r:id="rId23"/>
    <p:sldId id="415" r:id="rId24"/>
    <p:sldId id="462" r:id="rId25"/>
    <p:sldId id="464" r:id="rId26"/>
    <p:sldId id="468" r:id="rId27"/>
    <p:sldId id="470" r:id="rId28"/>
    <p:sldId id="448" r:id="rId29"/>
    <p:sldId id="441" r:id="rId30"/>
    <p:sldId id="442" r:id="rId31"/>
    <p:sldId id="461" r:id="rId32"/>
    <p:sldId id="465" r:id="rId33"/>
    <p:sldId id="472" r:id="rId34"/>
    <p:sldId id="382" r:id="rId35"/>
    <p:sldId id="399" r:id="rId36"/>
    <p:sldId id="400" r:id="rId37"/>
    <p:sldId id="403" r:id="rId38"/>
    <p:sldId id="404" r:id="rId39"/>
    <p:sldId id="405" r:id="rId40"/>
    <p:sldId id="473" r:id="rId41"/>
    <p:sldId id="438" r:id="rId42"/>
    <p:sldId id="439" r:id="rId43"/>
    <p:sldId id="362" r:id="rId44"/>
    <p:sldId id="361" r:id="rId4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Geneva" pitchFamily="127" charset="-128"/>
        <a:cs typeface="+mn-cs"/>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p:defaultTextStyle>
  <p:extLst>
    <p:ext uri="{EFAFB233-063F-42B5-8137-9DF3F51BA10A}">
      <p15:sldGuideLst xmlns:p15="http://schemas.microsoft.com/office/powerpoint/2012/main">
        <p15:guide id="1" orient="horz" pos="826">
          <p15:clr>
            <a:srgbClr val="A4A3A4"/>
          </p15:clr>
        </p15:guide>
        <p15:guide id="2" orient="horz" pos="1134">
          <p15:clr>
            <a:srgbClr val="A4A3A4"/>
          </p15:clr>
        </p15:guide>
        <p15:guide id="3" orient="horz" pos="4172">
          <p15:clr>
            <a:srgbClr val="A4A3A4"/>
          </p15:clr>
        </p15:guide>
        <p15:guide id="4" orient="horz" pos="383">
          <p15:clr>
            <a:srgbClr val="A4A3A4"/>
          </p15:clr>
        </p15:guide>
        <p15:guide id="5" pos="3107">
          <p15:clr>
            <a:srgbClr val="A4A3A4"/>
          </p15:clr>
        </p15:guide>
        <p15:guide id="6" pos="2832">
          <p15:clr>
            <a:srgbClr val="A4A3A4"/>
          </p15:clr>
        </p15:guide>
        <p15:guide id="7" pos="5498">
          <p15:clr>
            <a:srgbClr val="A4A3A4"/>
          </p15:clr>
        </p15:guide>
        <p15:guide id="8" pos="3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77"/>
    <a:srgbClr val="6B3077"/>
    <a:srgbClr val="CB6015"/>
    <a:srgbClr val="C99700"/>
    <a:srgbClr val="949300"/>
    <a:srgbClr val="00843D"/>
    <a:srgbClr val="A05EB5"/>
    <a:srgbClr val="C6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02" autoAdjust="0"/>
  </p:normalViewPr>
  <p:slideViewPr>
    <p:cSldViewPr snapToGrid="0">
      <p:cViewPr varScale="1">
        <p:scale>
          <a:sx n="74" d="100"/>
          <a:sy n="74" d="100"/>
        </p:scale>
        <p:origin x="78" y="264"/>
      </p:cViewPr>
      <p:guideLst>
        <p:guide orient="horz" pos="826"/>
        <p:guide orient="horz" pos="1134"/>
        <p:guide orient="horz" pos="4172"/>
        <p:guide orient="horz" pos="383"/>
        <p:guide pos="3107"/>
        <p:guide pos="2832"/>
        <p:guide pos="5498"/>
        <p:guide pos="379"/>
      </p:guideLst>
    </p:cSldViewPr>
  </p:slideViewPr>
  <p:outlineViewPr>
    <p:cViewPr>
      <p:scale>
        <a:sx n="33" d="100"/>
        <a:sy n="33" d="100"/>
      </p:scale>
      <p:origin x="0" y="-18450"/>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defRPr sz="1200"/>
            </a:lvl1pPr>
          </a:lstStyle>
          <a:p>
            <a:endParaRPr lang="en-US" altLang="en-US"/>
          </a:p>
        </p:txBody>
      </p:sp>
      <p:sp>
        <p:nvSpPr>
          <p:cNvPr id="182275"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lgn="r">
              <a:defRPr sz="1200"/>
            </a:lvl1pPr>
          </a:lstStyle>
          <a:p>
            <a:endParaRPr lang="en-US" altLang="en-US"/>
          </a:p>
        </p:txBody>
      </p:sp>
      <p:sp>
        <p:nvSpPr>
          <p:cNvPr id="182276"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defRPr sz="1200"/>
            </a:lvl1pPr>
          </a:lstStyle>
          <a:p>
            <a:endParaRPr lang="en-US" altLang="en-US"/>
          </a:p>
        </p:txBody>
      </p:sp>
      <p:sp>
        <p:nvSpPr>
          <p:cNvPr id="182277"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lgn="r">
              <a:defRPr sz="1200"/>
            </a:lvl1pPr>
          </a:lstStyle>
          <a:p>
            <a:fld id="{A4C09CC8-360D-47A1-AA39-3BCC7B65E64E}" type="slidenum">
              <a:rPr lang="en-US" altLang="en-US"/>
              <a:pPr/>
              <a:t>‹#›</a:t>
            </a:fld>
            <a:endParaRPr lang="en-US" altLang="en-US"/>
          </a:p>
        </p:txBody>
      </p:sp>
    </p:spTree>
    <p:extLst>
      <p:ext uri="{BB962C8B-B14F-4D97-AF65-F5344CB8AC3E}">
        <p14:creationId xmlns:p14="http://schemas.microsoft.com/office/powerpoint/2010/main" val="1249171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defTabSz="931863">
              <a:defRPr sz="1200"/>
            </a:lvl1pPr>
          </a:lstStyle>
          <a:p>
            <a:endParaRPr lang="en-US" altLang="en-US"/>
          </a:p>
        </p:txBody>
      </p:sp>
      <p:sp>
        <p:nvSpPr>
          <p:cNvPr id="6147"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algn="r" defTabSz="931863">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0088" y="4416425"/>
            <a:ext cx="56102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defTabSz="931863">
              <a:defRPr sz="1200"/>
            </a:lvl1pPr>
          </a:lstStyle>
          <a:p>
            <a:endParaRPr lang="en-US" altLang="en-US"/>
          </a:p>
        </p:txBody>
      </p:sp>
      <p:sp>
        <p:nvSpPr>
          <p:cNvPr id="6151"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algn="r" defTabSz="931863">
              <a:defRPr sz="1200"/>
            </a:lvl1pPr>
          </a:lstStyle>
          <a:p>
            <a:fld id="{52C17B46-3345-4303-89DA-ED8844E43F1E}" type="slidenum">
              <a:rPr lang="en-US" altLang="en-US"/>
              <a:pPr/>
              <a:t>‹#›</a:t>
            </a:fld>
            <a:endParaRPr lang="en-US" altLang="en-US"/>
          </a:p>
        </p:txBody>
      </p:sp>
    </p:spTree>
    <p:extLst>
      <p:ext uri="{BB962C8B-B14F-4D97-AF65-F5344CB8AC3E}">
        <p14:creationId xmlns:p14="http://schemas.microsoft.com/office/powerpoint/2010/main" val="477282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ven.apache.org/guides/introduction/introduction-to-the-pom.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citibank.com.hk/english/credit-cards/thankyou-rewards.htm?lid=HKENCBGVEMITLCitiThankyouRewards#point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pring.io/why-spr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1</a:t>
            </a:fld>
            <a:endParaRPr lang="en-US" altLang="en-US"/>
          </a:p>
        </p:txBody>
      </p:sp>
    </p:spTree>
    <p:extLst>
      <p:ext uri="{BB962C8B-B14F-4D97-AF65-F5344CB8AC3E}">
        <p14:creationId xmlns:p14="http://schemas.microsoft.com/office/powerpoint/2010/main" val="300744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https://maven.apache.org/guides/introduction/introduction-to-the-pom.html</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ヒラギノ角ゴ Pro W3" charset="0"/>
                <a:cs typeface="Geneva" charset="0"/>
              </a:rPr>
              <a:t>https://mvnrepository.com/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ヒラギノ角ゴ Pro W3" charset="0"/>
                <a:cs typeface="Geneva" charset="0"/>
              </a:rPr>
              <a:t>Maven</a:t>
            </a:r>
            <a:r>
              <a:rPr lang="zh-CN" altLang="en-US" sz="1200" kern="1200" dirty="0">
                <a:solidFill>
                  <a:schemeClr val="tx1"/>
                </a:solidFill>
                <a:effectLst/>
                <a:latin typeface="Arial" charset="0"/>
                <a:ea typeface="ヒラギノ角ゴ Pro W3" charset="0"/>
                <a:cs typeface="Geneva" charset="0"/>
              </a:rPr>
              <a:t>是一个项目管理工具，项目构建；管理依赖；持续集成；版本管理；</a:t>
            </a:r>
            <a:endParaRPr lang="en-US" altLang="zh-CN" sz="1200" kern="1200" dirty="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charset="0"/>
                <a:ea typeface="ヒラギノ角ゴ Pro W3" charset="0"/>
                <a:cs typeface="Geneva" charset="0"/>
              </a:rPr>
              <a:t>下载管理依赖的</a:t>
            </a:r>
            <a:r>
              <a:rPr lang="en-US" altLang="zh-CN" sz="1200" kern="1200" dirty="0">
                <a:solidFill>
                  <a:schemeClr val="tx1"/>
                </a:solidFill>
                <a:effectLst/>
                <a:latin typeface="Arial" charset="0"/>
                <a:ea typeface="ヒラギノ角ゴ Pro W3" charset="0"/>
                <a:cs typeface="Geneva" charset="0"/>
              </a:rPr>
              <a:t>jar</a:t>
            </a:r>
            <a:r>
              <a:rPr lang="zh-CN" altLang="en-US" sz="1200" kern="1200" dirty="0">
                <a:solidFill>
                  <a:schemeClr val="tx1"/>
                </a:solidFill>
                <a:effectLst/>
                <a:latin typeface="Arial" charset="0"/>
                <a:ea typeface="ヒラギノ角ゴ Pro W3" charset="0"/>
                <a:cs typeface="Geneva" charset="0"/>
              </a:rPr>
              <a:t>包</a:t>
            </a:r>
            <a:endParaRPr lang="en-US" sz="1200" kern="1200" dirty="0">
              <a:solidFill>
                <a:schemeClr val="tx1"/>
              </a:solidFill>
              <a:effectLst/>
              <a:latin typeface="Arial" charset="0"/>
              <a:ea typeface="ヒラギノ角ゴ Pro W3"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ヒラギノ角ゴ Pro W3" charset="0"/>
                <a:cs typeface="Geneva" charset="0"/>
              </a:rPr>
              <a:t>Pom.xml</a:t>
            </a:r>
            <a:r>
              <a:rPr lang="zh-CN" altLang="en-US" sz="1200" kern="1200" dirty="0">
                <a:solidFill>
                  <a:schemeClr val="tx1"/>
                </a:solidFill>
                <a:effectLst/>
                <a:latin typeface="Arial" charset="0"/>
                <a:ea typeface="ヒラギノ角ゴ Pro W3" charset="0"/>
                <a:cs typeface="Geneva" charset="0"/>
              </a:rPr>
              <a:t>就是</a:t>
            </a:r>
            <a:r>
              <a:rPr lang="en-US" altLang="zh-CN" sz="1200" kern="1200" dirty="0">
                <a:solidFill>
                  <a:schemeClr val="tx1"/>
                </a:solidFill>
                <a:effectLst/>
                <a:latin typeface="Arial" charset="0"/>
                <a:ea typeface="ヒラギノ角ゴ Pro W3" charset="0"/>
                <a:cs typeface="Geneva" charset="0"/>
              </a:rPr>
              <a:t>maven</a:t>
            </a:r>
            <a:r>
              <a:rPr lang="zh-CN" altLang="en-US" sz="1200" kern="1200" dirty="0">
                <a:solidFill>
                  <a:schemeClr val="tx1"/>
                </a:solidFill>
                <a:effectLst/>
                <a:latin typeface="Arial" charset="0"/>
                <a:ea typeface="ヒラギノ角ゴ Pro W3" charset="0"/>
                <a:cs typeface="Geneva" charset="0"/>
              </a:rPr>
              <a:t>的配置文件</a:t>
            </a:r>
            <a:endParaRPr lang="en-US" sz="1200" kern="1200" dirty="0">
              <a:solidFill>
                <a:schemeClr val="tx1"/>
              </a:solidFill>
              <a:effectLst/>
              <a:latin typeface="Arial" charset="0"/>
              <a:ea typeface="ヒラギノ角ゴ Pro W3" charset="0"/>
              <a:cs typeface="Geneva" charset="0"/>
            </a:endParaRPr>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11</a:t>
            </a:fld>
            <a:endParaRPr lang="en-US" altLang="en-US"/>
          </a:p>
        </p:txBody>
      </p:sp>
    </p:spTree>
    <p:extLst>
      <p:ext uri="{BB962C8B-B14F-4D97-AF65-F5344CB8AC3E}">
        <p14:creationId xmlns:p14="http://schemas.microsoft.com/office/powerpoint/2010/main" val="1813186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有三种启动</a:t>
            </a:r>
            <a:r>
              <a:rPr lang="en-US" altLang="zh-CN" dirty="0"/>
              <a:t>Spring Boot</a:t>
            </a:r>
            <a:r>
              <a:rPr lang="zh-CN" altLang="en-US" dirty="0"/>
              <a:t>的方式</a:t>
            </a:r>
            <a:endParaRPr lang="en-US" altLang="zh-CN" dirty="0"/>
          </a:p>
          <a:p>
            <a:r>
              <a:rPr lang="en-US" altLang="zh-CN" dirty="0"/>
              <a:t>Maven </a:t>
            </a:r>
            <a:r>
              <a:rPr lang="zh-CN" altLang="en-US" dirty="0"/>
              <a:t>命令行</a:t>
            </a:r>
            <a:endParaRPr lang="en-US" altLang="zh-CN" dirty="0"/>
          </a:p>
          <a:p>
            <a:r>
              <a:rPr lang="zh-CN" altLang="en-US" dirty="0"/>
              <a:t>打包 用</a:t>
            </a:r>
            <a:r>
              <a:rPr lang="en-US" altLang="zh-CN" dirty="0"/>
              <a:t>java –jar </a:t>
            </a:r>
            <a:r>
              <a:rPr lang="zh-CN" altLang="en-US" dirty="0"/>
              <a:t>命令</a:t>
            </a:r>
            <a:endParaRPr lang="en-US" altLang="zh-CN" dirty="0"/>
          </a:p>
          <a:p>
            <a:r>
              <a:rPr lang="zh-CN" altLang="en-US" dirty="0"/>
              <a:t>打包成</a:t>
            </a:r>
            <a:r>
              <a:rPr lang="en-US" altLang="zh-CN" dirty="0"/>
              <a:t>war</a:t>
            </a:r>
            <a:r>
              <a:rPr lang="zh-CN" altLang="en-US" dirty="0"/>
              <a:t>包，启动</a:t>
            </a:r>
            <a:r>
              <a:rPr lang="en-US" altLang="zh-CN" dirty="0"/>
              <a:t>tomcat</a:t>
            </a:r>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12</a:t>
            </a:fld>
            <a:endParaRPr lang="en-US" altLang="en-US"/>
          </a:p>
        </p:txBody>
      </p:sp>
    </p:spTree>
    <p:extLst>
      <p:ext uri="{BB962C8B-B14F-4D97-AF65-F5344CB8AC3E}">
        <p14:creationId xmlns:p14="http://schemas.microsoft.com/office/powerpoint/2010/main" val="292114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Maven</a:t>
            </a:r>
            <a:r>
              <a:rPr lang="zh-CN" altLang="en-US" dirty="0"/>
              <a:t>配置</a:t>
            </a:r>
            <a:r>
              <a:rPr lang="en-US" altLang="zh-CN" dirty="0"/>
              <a:t>Spring Boot</a:t>
            </a:r>
          </a:p>
          <a:p>
            <a:r>
              <a:rPr lang="en-US" altLang="zh-CN" dirty="0"/>
              <a:t>Pom.xml</a:t>
            </a:r>
            <a:r>
              <a:rPr lang="zh-CN" altLang="en-US" dirty="0"/>
              <a:t>里面加入如下配置</a:t>
            </a:r>
            <a:endParaRPr lang="en-US" altLang="zh-CN" dirty="0"/>
          </a:p>
          <a:p>
            <a:endParaRPr lang="en-US" altLang="zh-CN" dirty="0"/>
          </a:p>
          <a:p>
            <a:r>
              <a:rPr lang="zh-CN" altLang="en-US" dirty="0"/>
              <a:t>演示一下，新建项目</a:t>
            </a:r>
            <a:endParaRPr lang="en-US" altLang="zh-CN" dirty="0"/>
          </a:p>
          <a:p>
            <a:r>
              <a:rPr lang="en-US" altLang="zh-CN" dirty="0"/>
              <a:t>https://start.spring.io/</a:t>
            </a:r>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13</a:t>
            </a:fld>
            <a:endParaRPr lang="en-US" altLang="en-US"/>
          </a:p>
        </p:txBody>
      </p:sp>
    </p:spTree>
    <p:extLst>
      <p:ext uri="{BB962C8B-B14F-4D97-AF65-F5344CB8AC3E}">
        <p14:creationId xmlns:p14="http://schemas.microsoft.com/office/powerpoint/2010/main" val="1692038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Spring Boot Starter</a:t>
            </a:r>
            <a:r>
              <a:rPr lang="zh-CN" altLang="en-US" dirty="0"/>
              <a:t>是什么东西呢</a:t>
            </a:r>
            <a:endParaRPr lang="en-US" altLang="zh-CN" dirty="0"/>
          </a:p>
          <a:p>
            <a:r>
              <a:rPr lang="en-US" altLang="zh-CN" dirty="0"/>
              <a:t>starter</a:t>
            </a:r>
            <a:r>
              <a:rPr lang="zh-CN" altLang="en-US" dirty="0"/>
              <a:t>是一组方便的依赖关系描述符，可以包含在应用中。您可以获得所需的所有</a:t>
            </a:r>
            <a:r>
              <a:rPr lang="en-US" altLang="zh-CN" dirty="0"/>
              <a:t>Spring</a:t>
            </a:r>
            <a:r>
              <a:rPr lang="zh-CN" altLang="en-US" dirty="0"/>
              <a:t>和相关技术的一站式服务，而不必搜索示例代码和复制粘贴大量依赖描述符。例如，如果您想开始使用</a:t>
            </a:r>
            <a:r>
              <a:rPr lang="en-US" altLang="zh-CN" dirty="0"/>
              <a:t>Spring</a:t>
            </a:r>
            <a:r>
              <a:rPr lang="zh-CN" altLang="en-US" dirty="0"/>
              <a:t>和</a:t>
            </a:r>
            <a:r>
              <a:rPr lang="en-US" altLang="zh-CN" dirty="0"/>
              <a:t>JPA</a:t>
            </a:r>
            <a:r>
              <a:rPr lang="zh-CN" altLang="en-US" dirty="0"/>
              <a:t>进行数据库访问，只需在项目中包含</a:t>
            </a:r>
            <a:r>
              <a:rPr lang="en-US" altLang="zh-CN" dirty="0"/>
              <a:t>spring-boot-starter-data-</a:t>
            </a:r>
            <a:r>
              <a:rPr lang="en-US" altLang="zh-CN" dirty="0" err="1"/>
              <a:t>jpa</a:t>
            </a:r>
            <a:r>
              <a:rPr lang="zh-CN" altLang="en-US" dirty="0"/>
              <a:t>依赖项</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14</a:t>
            </a:fld>
            <a:endParaRPr lang="en-US" altLang="en-US"/>
          </a:p>
        </p:txBody>
      </p:sp>
    </p:spTree>
    <p:extLst>
      <p:ext uri="{BB962C8B-B14F-4D97-AF65-F5344CB8AC3E}">
        <p14:creationId xmlns:p14="http://schemas.microsoft.com/office/powerpoint/2010/main" val="2131810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YAML</a:t>
            </a:r>
          </a:p>
          <a:p>
            <a:r>
              <a:rPr lang="en-US" altLang="zh-CN" dirty="0"/>
              <a:t>key: value </a:t>
            </a:r>
            <a:r>
              <a:rPr lang="zh-CN" altLang="en-US" dirty="0"/>
              <a:t>表示一对键值对（冒号后面必须要有空格）</a:t>
            </a:r>
          </a:p>
          <a:p>
            <a:r>
              <a:rPr lang="zh-CN" altLang="en-US" dirty="0"/>
              <a:t>使用空格缩进表示层级关系</a:t>
            </a:r>
          </a:p>
          <a:p>
            <a:r>
              <a:rPr lang="zh-CN" altLang="en-US" dirty="0"/>
              <a:t>左侧缩进的空格数目不重要，只要同一层级的元素左侧对齐即可</a:t>
            </a:r>
          </a:p>
          <a:p>
            <a:r>
              <a:rPr lang="en-US" altLang="zh-CN" dirty="0"/>
              <a:t>key </a:t>
            </a:r>
            <a:r>
              <a:rPr lang="zh-CN" altLang="en-US" dirty="0"/>
              <a:t>与 </a:t>
            </a:r>
            <a:r>
              <a:rPr lang="en-US" altLang="zh-CN" dirty="0"/>
              <a:t>value </a:t>
            </a:r>
            <a:r>
              <a:rPr lang="zh-CN" altLang="en-US" dirty="0"/>
              <a:t>大小写敏感</a:t>
            </a:r>
            <a:endParaRPr lang="en-US" dirty="0"/>
          </a:p>
          <a:p>
            <a:endParaRPr lang="en-US" dirty="0"/>
          </a:p>
          <a:p>
            <a:r>
              <a:rPr lang="en-US" altLang="zh-CN" dirty="0"/>
              <a:t>Properties</a:t>
            </a:r>
            <a:r>
              <a:rPr lang="zh-CN" altLang="en-US" dirty="0"/>
              <a:t>则使用父属性</a:t>
            </a:r>
            <a:r>
              <a:rPr lang="en-US" altLang="zh-CN" dirty="0"/>
              <a:t>.</a:t>
            </a:r>
            <a:r>
              <a:rPr lang="zh-CN" altLang="en-US" dirty="0"/>
              <a:t>子属性</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16</a:t>
            </a:fld>
            <a:endParaRPr lang="en-US" altLang="en-US"/>
          </a:p>
        </p:txBody>
      </p:sp>
    </p:spTree>
    <p:extLst>
      <p:ext uri="{BB962C8B-B14F-4D97-AF65-F5344CB8AC3E}">
        <p14:creationId xmlns:p14="http://schemas.microsoft.com/office/powerpoint/2010/main" val="270877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http://maven.apache.org/download.cgi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17</a:t>
            </a:fld>
            <a:endParaRPr lang="en-US" altLang="en-US"/>
          </a:p>
        </p:txBody>
      </p:sp>
    </p:spTree>
    <p:extLst>
      <p:ext uri="{BB962C8B-B14F-4D97-AF65-F5344CB8AC3E}">
        <p14:creationId xmlns:p14="http://schemas.microsoft.com/office/powerpoint/2010/main" val="2708773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@Value</a:t>
            </a:r>
            <a:r>
              <a:rPr lang="zh-CN" altLang="en-US" dirty="0"/>
              <a:t>能指定某个配置文件注入的属性值</a:t>
            </a:r>
            <a:endParaRPr lang="en-US" altLang="zh-CN" dirty="0"/>
          </a:p>
          <a:p>
            <a:r>
              <a:rPr lang="zh-CN" altLang="en-US" dirty="0"/>
              <a:t>记得加美元号和大括号</a:t>
            </a:r>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19</a:t>
            </a:fld>
            <a:endParaRPr lang="en-US" altLang="en-US"/>
          </a:p>
        </p:txBody>
      </p:sp>
    </p:spTree>
    <p:extLst>
      <p:ext uri="{BB962C8B-B14F-4D97-AF65-F5344CB8AC3E}">
        <p14:creationId xmlns:p14="http://schemas.microsoft.com/office/powerpoint/2010/main" val="4176478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两种方法</a:t>
            </a:r>
            <a:endParaRPr lang="en-US" altLang="zh-CN" dirty="0"/>
          </a:p>
          <a:p>
            <a:r>
              <a:rPr lang="en-US" altLang="zh-CN" dirty="0"/>
              <a:t>@ConfigurationProperties </a:t>
            </a:r>
            <a:r>
              <a:rPr lang="zh-CN" altLang="en-US" i="1" dirty="0">
                <a:solidFill>
                  <a:srgbClr val="629755"/>
                </a:solidFill>
                <a:effectLst/>
                <a:latin typeface="Arial" panose="020B0604020202020204" pitchFamily="34" charset="0"/>
              </a:rPr>
              <a:t>告诉</a:t>
            </a:r>
            <a:r>
              <a:rPr lang="en-US" altLang="zh-CN" i="1" dirty="0" err="1">
                <a:solidFill>
                  <a:srgbClr val="629755"/>
                </a:solidFill>
                <a:effectLst/>
              </a:rPr>
              <a:t>SpringBoot</a:t>
            </a:r>
            <a:r>
              <a:rPr lang="zh-CN" altLang="en-US" i="1" dirty="0">
                <a:solidFill>
                  <a:srgbClr val="629755"/>
                </a:solidFill>
                <a:effectLst/>
                <a:latin typeface="Arial" panose="020B0604020202020204" pitchFamily="34" charset="0"/>
              </a:rPr>
              <a:t>将配置文件中的对应属性值，映射到这个组件类中，</a:t>
            </a:r>
            <a:r>
              <a:rPr lang="zh-CN" altLang="en-US" i="1" dirty="0">
                <a:solidFill>
                  <a:srgbClr val="629755"/>
                </a:solidFill>
                <a:effectLst/>
              </a:rPr>
              <a:t>进行一一绑定</a:t>
            </a:r>
            <a:endParaRPr lang="en-US" altLang="zh-CN" i="1" dirty="0">
              <a:solidFill>
                <a:srgbClr val="629755"/>
              </a:solidFill>
              <a:effectLst/>
              <a:latin typeface="Arial" panose="020B0604020202020204" pitchFamily="34" charset="0"/>
            </a:endParaRPr>
          </a:p>
          <a:p>
            <a:r>
              <a:rPr lang="en-US" altLang="zh-CN" i="1" dirty="0">
                <a:solidFill>
                  <a:srgbClr val="629755"/>
                </a:solidFill>
                <a:effectLst/>
              </a:rPr>
              <a:t>prefix = "emp" </a:t>
            </a:r>
            <a:r>
              <a:rPr lang="zh-CN" altLang="en-US" i="1" dirty="0">
                <a:solidFill>
                  <a:srgbClr val="629755"/>
                </a:solidFill>
                <a:effectLst/>
                <a:latin typeface="Arial" panose="020B0604020202020204" pitchFamily="34" charset="0"/>
              </a:rPr>
              <a:t>： 配置文件中的前缀名，配置了哪个前缀就会与下面的所有属性进行一一映射</a:t>
            </a:r>
            <a:endParaRPr lang="en-US" altLang="zh-CN" i="1" dirty="0">
              <a:solidFill>
                <a:srgbClr val="629755"/>
              </a:solidFill>
              <a:effectLst/>
              <a:latin typeface="Arial" panose="020B0604020202020204" pitchFamily="34" charset="0"/>
            </a:endParaRPr>
          </a:p>
          <a:p>
            <a:r>
              <a:rPr lang="en-US" altLang="zh-CN" dirty="0">
                <a:solidFill>
                  <a:srgbClr val="BBB529"/>
                </a:solidFill>
                <a:effectLst/>
              </a:rPr>
              <a:t>@Component </a:t>
            </a:r>
            <a:r>
              <a:rPr lang="zh-CN" altLang="en-US" dirty="0">
                <a:solidFill>
                  <a:srgbClr val="BBB529"/>
                </a:solidFill>
                <a:effectLst/>
              </a:rPr>
              <a:t>必须将当前组件作为</a:t>
            </a:r>
            <a:r>
              <a:rPr lang="en-US" altLang="zh-CN" dirty="0">
                <a:solidFill>
                  <a:srgbClr val="BBB529"/>
                </a:solidFill>
                <a:effectLst/>
              </a:rPr>
              <a:t>Spring Boot</a:t>
            </a:r>
            <a:r>
              <a:rPr lang="zh-CN" altLang="en-US" dirty="0">
                <a:solidFill>
                  <a:srgbClr val="BBB529"/>
                </a:solidFill>
                <a:effectLst/>
              </a:rPr>
              <a:t>中的一个组件来使用，这样子才会纳入容器管理</a:t>
            </a:r>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20</a:t>
            </a:fld>
            <a:endParaRPr lang="en-US" altLang="en-US"/>
          </a:p>
        </p:txBody>
      </p:sp>
    </p:spTree>
    <p:extLst>
      <p:ext uri="{BB962C8B-B14F-4D97-AF65-F5344CB8AC3E}">
        <p14:creationId xmlns:p14="http://schemas.microsoft.com/office/powerpoint/2010/main" val="3867843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23</a:t>
            </a:fld>
            <a:endParaRPr lang="en-US" altLang="en-US"/>
          </a:p>
        </p:txBody>
      </p:sp>
    </p:spTree>
    <p:extLst>
      <p:ext uri="{BB962C8B-B14F-4D97-AF65-F5344CB8AC3E}">
        <p14:creationId xmlns:p14="http://schemas.microsoft.com/office/powerpoint/2010/main" val="366332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333333"/>
                </a:solidFill>
                <a:latin typeface="Open Sans"/>
              </a:rPr>
              <a:t>@SpringBootApplication </a:t>
            </a:r>
            <a:r>
              <a:rPr lang="zh-CN" altLang="en-US" sz="1800" b="0" i="0" u="none" strike="noStrike" baseline="0" dirty="0">
                <a:solidFill>
                  <a:srgbClr val="333333"/>
                </a:solidFill>
                <a:latin typeface="Open Sans"/>
              </a:rPr>
              <a:t>是以下</a:t>
            </a:r>
            <a:r>
              <a:rPr lang="en-US" altLang="zh-CN" sz="1800" b="0" i="0" u="none" strike="noStrike" baseline="0" dirty="0">
                <a:solidFill>
                  <a:srgbClr val="333333"/>
                </a:solidFill>
                <a:latin typeface="Open Sans"/>
              </a:rPr>
              <a:t>3</a:t>
            </a:r>
            <a:r>
              <a:rPr lang="zh-CN" altLang="en-US" sz="1800" b="0" i="0" u="none" strike="noStrike" baseline="0" dirty="0">
                <a:solidFill>
                  <a:srgbClr val="333333"/>
                </a:solidFill>
                <a:latin typeface="Open Sans"/>
              </a:rPr>
              <a:t>个注解的总和：</a:t>
            </a:r>
            <a:endParaRPr lang="en-US" altLang="zh-CN" sz="1800" b="0" i="0" u="none" strike="noStrike" baseline="0" dirty="0">
              <a:solidFill>
                <a:srgbClr val="333333"/>
              </a:solidFill>
              <a:latin typeface="Open Sans"/>
            </a:endParaRPr>
          </a:p>
          <a:p>
            <a:pPr algn="l"/>
            <a:endParaRPr lang="en-US" altLang="zh-CN" sz="1800" b="0" i="0" u="none" strike="noStrike" baseline="0" dirty="0">
              <a:solidFill>
                <a:srgbClr val="333333"/>
              </a:solidFill>
              <a:latin typeface="Open Sans"/>
            </a:endParaRPr>
          </a:p>
          <a:p>
            <a:pPr algn="l"/>
            <a:r>
              <a:rPr lang="en-US" altLang="zh-CN" sz="1800" b="0" i="0" u="none" strike="noStrike" baseline="0" dirty="0">
                <a:solidFill>
                  <a:srgbClr val="333333"/>
                </a:solidFill>
                <a:latin typeface="Open Sans"/>
              </a:rPr>
              <a:t>@SpringBootConfiguration</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a:t>
            </a:r>
            <a:endParaRPr lang="en-US" altLang="zh-CN" sz="1800" b="0" i="0" u="none" strike="noStrike" baseline="0" dirty="0">
              <a:solidFill>
                <a:srgbClr val="333333"/>
              </a:solidFill>
              <a:latin typeface="微软雅黑" panose="020B0503020204020204" pitchFamily="34" charset="-122"/>
              <a:ea typeface="微软雅黑" panose="020B0503020204020204" pitchFamily="34" charset="-122"/>
            </a:endParaRPr>
          </a:p>
          <a:p>
            <a:pPr algn="l"/>
            <a:r>
              <a:rPr lang="en-US" altLang="zh-CN" sz="1800" b="0" i="0" u="none" strike="noStrike" baseline="0" dirty="0">
                <a:solidFill>
                  <a:srgbClr val="333333"/>
                </a:solidFill>
                <a:latin typeface="微软雅黑" panose="020B0503020204020204" pitchFamily="34" charset="-122"/>
                <a:ea typeface="微软雅黑" panose="020B0503020204020204" pitchFamily="34" charset="-122"/>
              </a:rPr>
              <a:t>-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用于定义一个</a:t>
            </a:r>
            <a:r>
              <a:rPr lang="en-US" altLang="zh-CN" sz="1800" b="0" i="0" u="none" strike="noStrike" baseline="0" dirty="0">
                <a:solidFill>
                  <a:srgbClr val="333333"/>
                </a:solidFill>
                <a:latin typeface="Open Sans"/>
                <a:ea typeface="微软雅黑" panose="020B0503020204020204" pitchFamily="34" charset="-122"/>
              </a:rPr>
              <a:t>Spring Boot</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的配置类</a:t>
            </a:r>
            <a:r>
              <a:rPr lang="en-US" altLang="zh-CN" sz="1800" b="0" i="0" u="none" strike="noStrike" baseline="0" dirty="0">
                <a:solidFill>
                  <a:srgbClr val="333333"/>
                </a:solidFill>
                <a:latin typeface="Open Sans"/>
                <a:ea typeface="微软雅黑" panose="020B0503020204020204" pitchFamily="34" charset="-122"/>
              </a:rPr>
              <a:t>(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配置类 等同 配置文件</a:t>
            </a:r>
            <a:r>
              <a:rPr lang="en-US" altLang="zh-CN" sz="1800" b="0" i="0" u="none" strike="noStrike" baseline="0" dirty="0">
                <a:solidFill>
                  <a:srgbClr val="333333"/>
                </a:solidFill>
                <a:latin typeface="Open Sans"/>
                <a:ea typeface="微软雅黑" panose="020B0503020204020204" pitchFamily="34" charset="-122"/>
              </a:rPr>
              <a:t>)</a:t>
            </a:r>
          </a:p>
          <a:p>
            <a:pPr algn="l"/>
            <a:r>
              <a:rPr lang="en-US" altLang="zh-CN" sz="1800" b="0" i="0" u="none" strike="noStrike" baseline="0" dirty="0">
                <a:solidFill>
                  <a:srgbClr val="333333"/>
                </a:solidFill>
                <a:latin typeface="微软雅黑" panose="020B0503020204020204" pitchFamily="34" charset="-122"/>
                <a:ea typeface="微软雅黑" panose="020B0503020204020204" pitchFamily="34" charset="-122"/>
              </a:rPr>
              <a:t>-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引用了 </a:t>
            </a:r>
            <a:r>
              <a:rPr lang="en-US" altLang="zh-CN" sz="1800" b="0" i="0" u="none" strike="noStrike" baseline="0" dirty="0">
                <a:solidFill>
                  <a:srgbClr val="333333"/>
                </a:solidFill>
                <a:latin typeface="Open Sans"/>
                <a:ea typeface="微软雅黑" panose="020B0503020204020204" pitchFamily="34" charset="-122"/>
              </a:rPr>
              <a:t>@Configuration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注解，是</a:t>
            </a:r>
            <a:r>
              <a:rPr lang="en-US" altLang="zh-CN" sz="1800" b="0" i="0" u="none" strike="noStrike" baseline="0" dirty="0">
                <a:solidFill>
                  <a:srgbClr val="333333"/>
                </a:solidFill>
                <a:latin typeface="Open Sans"/>
                <a:ea typeface="微软雅黑" panose="020B0503020204020204" pitchFamily="34" charset="-122"/>
              </a:rPr>
              <a:t>Spring</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底层的一个注解，用于定义 </a:t>
            </a:r>
            <a:r>
              <a:rPr lang="en-US" altLang="zh-CN" sz="1800" b="0" i="0" u="none" strike="noStrike" baseline="0" dirty="0">
                <a:solidFill>
                  <a:srgbClr val="333333"/>
                </a:solidFill>
                <a:latin typeface="Open Sans"/>
                <a:ea typeface="微软雅黑" panose="020B0503020204020204" pitchFamily="34" charset="-122"/>
              </a:rPr>
              <a:t>Spring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的配置类。</a:t>
            </a:r>
          </a:p>
          <a:p>
            <a:pPr algn="l"/>
            <a:r>
              <a:rPr lang="en-US" altLang="zh-CN" sz="1800" b="0" i="0" u="none" strike="noStrike" baseline="0" dirty="0">
                <a:solidFill>
                  <a:srgbClr val="333333"/>
                </a:solidFill>
                <a:latin typeface="微软雅黑" panose="020B0503020204020204" pitchFamily="34" charset="-122"/>
                <a:ea typeface="微软雅黑" panose="020B0503020204020204" pitchFamily="34" charset="-122"/>
              </a:rPr>
              <a:t>-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配置类也是容器中的一个组件 </a:t>
            </a:r>
            <a:r>
              <a:rPr lang="en-US" altLang="zh-CN" sz="1800" b="0" i="0" u="none" strike="noStrike" baseline="0" dirty="0">
                <a:solidFill>
                  <a:srgbClr val="333333"/>
                </a:solidFill>
                <a:latin typeface="Open Sans"/>
                <a:ea typeface="微软雅黑" panose="020B0503020204020204" pitchFamily="34" charset="-122"/>
              </a:rPr>
              <a:t>@Component</a:t>
            </a:r>
          </a:p>
          <a:p>
            <a:pPr algn="l"/>
            <a:r>
              <a:rPr lang="en-US" altLang="zh-CN" sz="1800" b="0" i="0" u="none" strike="noStrike" baseline="0" dirty="0">
                <a:solidFill>
                  <a:srgbClr val="333333"/>
                </a:solidFill>
                <a:latin typeface="Open Sans"/>
              </a:rPr>
              <a:t>@EnableAutoConfiguration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a:t>
            </a:r>
          </a:p>
          <a:p>
            <a:pPr algn="l"/>
            <a:r>
              <a:rPr lang="en-US" altLang="zh-CN" sz="1800" b="0" i="0" u="none" strike="noStrike" baseline="0" dirty="0">
                <a:solidFill>
                  <a:srgbClr val="333333"/>
                </a:solidFill>
                <a:latin typeface="微软雅黑" panose="020B0503020204020204" pitchFamily="34" charset="-122"/>
                <a:ea typeface="微软雅黑" panose="020B0503020204020204" pitchFamily="34" charset="-122"/>
              </a:rPr>
              <a:t>- </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告诉</a:t>
            </a:r>
            <a:r>
              <a:rPr lang="en-US" altLang="zh-CN" sz="1800" b="0" i="0" u="none" strike="noStrike" baseline="0" dirty="0">
                <a:solidFill>
                  <a:srgbClr val="333333"/>
                </a:solidFill>
                <a:latin typeface="Open Sans"/>
                <a:ea typeface="微软雅黑" panose="020B0503020204020204" pitchFamily="34" charset="-122"/>
              </a:rPr>
              <a:t>Spring Boot</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开启自动配置功能，这样</a:t>
            </a:r>
            <a:r>
              <a:rPr lang="en-US" altLang="zh-CN" sz="1800" b="0" i="0" u="none" strike="noStrike" baseline="0" dirty="0">
                <a:solidFill>
                  <a:srgbClr val="333333"/>
                </a:solidFill>
                <a:latin typeface="Open Sans"/>
                <a:ea typeface="微软雅黑" panose="020B0503020204020204" pitchFamily="34" charset="-122"/>
              </a:rPr>
              <a:t>Spring Boot</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会自动根据你导入的依赖</a:t>
            </a:r>
            <a:r>
              <a:rPr lang="en-US" altLang="zh-CN" sz="1800" b="0" i="0" u="none" strike="noStrike" baseline="0" dirty="0">
                <a:solidFill>
                  <a:srgbClr val="333333"/>
                </a:solidFill>
                <a:latin typeface="Open Sans"/>
                <a:ea typeface="微软雅黑" panose="020B0503020204020204" pitchFamily="34" charset="-122"/>
              </a:rPr>
              <a:t>jar</a:t>
            </a:r>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包来自动</a:t>
            </a:r>
          </a:p>
          <a:p>
            <a:pPr algn="l"/>
            <a:r>
              <a:rPr lang="zh-CN" altLang="en-US" sz="1800" b="0" i="0" u="none" strike="noStrike" baseline="0" dirty="0">
                <a:solidFill>
                  <a:srgbClr val="333333"/>
                </a:solidFill>
                <a:latin typeface="微软雅黑" panose="020B0503020204020204" pitchFamily="34" charset="-122"/>
                <a:ea typeface="微软雅黑" panose="020B0503020204020204" pitchFamily="34" charset="-122"/>
              </a:rPr>
              <a:t>配置项目。</a:t>
            </a:r>
            <a:endParaRPr lang="en-US" altLang="zh-CN" sz="1800" b="0" i="0" u="none" strike="noStrike" baseline="0" dirty="0">
              <a:solidFill>
                <a:srgbClr val="333333"/>
              </a:solidFill>
              <a:latin typeface="Lucida Console" panose="020B0609040504020204" pitchFamily="49" charset="0"/>
              <a:ea typeface="微软雅黑" panose="020B0503020204020204" pitchFamily="34" charset="-122"/>
            </a:endParaRPr>
          </a:p>
          <a:p>
            <a:pPr algn="l"/>
            <a:r>
              <a:rPr lang="en-US" altLang="zh-CN" sz="1800" b="0" i="0" u="none" strike="noStrike" baseline="0" dirty="0">
                <a:solidFill>
                  <a:srgbClr val="333333"/>
                </a:solidFill>
                <a:latin typeface="Lucida Console" panose="020B0609040504020204" pitchFamily="49" charset="0"/>
                <a:ea typeface="微软雅黑" panose="020B0503020204020204" pitchFamily="34" charset="-122"/>
              </a:rPr>
              <a:t>@ComponentScan</a:t>
            </a:r>
            <a:r>
              <a:rPr lang="zh-CN" altLang="en-US" sz="1800" b="0" i="0" u="none" strike="noStrike" baseline="0" dirty="0">
                <a:solidFill>
                  <a:srgbClr val="333333"/>
                </a:solidFill>
                <a:latin typeface="Lucida Console" panose="020B0609040504020204" pitchFamily="49" charset="0"/>
                <a:ea typeface="微软雅黑" panose="020B0503020204020204" pitchFamily="34" charset="-122"/>
              </a:rPr>
              <a:t>： 该注解标识的类</a:t>
            </a:r>
            <a:r>
              <a:rPr lang="en-US" altLang="zh-CN" sz="1800" b="0" i="0" u="none" strike="noStrike" baseline="0" dirty="0">
                <a:solidFill>
                  <a:srgbClr val="333333"/>
                </a:solidFill>
                <a:latin typeface="Lucida Console" panose="020B0609040504020204" pitchFamily="49" charset="0"/>
                <a:ea typeface="微软雅黑" panose="020B0503020204020204" pitchFamily="34" charset="-122"/>
              </a:rPr>
              <a:t>, </a:t>
            </a:r>
            <a:r>
              <a:rPr lang="zh-CN" altLang="en-US" sz="1800" b="0" i="0" u="none" strike="noStrike" baseline="0" dirty="0">
                <a:solidFill>
                  <a:srgbClr val="333333"/>
                </a:solidFill>
                <a:latin typeface="Lucida Console" panose="020B0609040504020204" pitchFamily="49" charset="0"/>
                <a:ea typeface="微软雅黑" panose="020B0503020204020204" pitchFamily="34" charset="-122"/>
              </a:rPr>
              <a:t>会被 </a:t>
            </a:r>
            <a:r>
              <a:rPr lang="en-US" altLang="zh-CN" sz="1800" b="0" i="0" u="none" strike="noStrike" baseline="0" dirty="0">
                <a:solidFill>
                  <a:srgbClr val="333333"/>
                </a:solidFill>
                <a:latin typeface="Lucida Console" panose="020B0609040504020204" pitchFamily="49" charset="0"/>
                <a:ea typeface="微软雅黑" panose="020B0503020204020204" pitchFamily="34" charset="-122"/>
              </a:rPr>
              <a:t>Spring </a:t>
            </a:r>
            <a:r>
              <a:rPr lang="zh-CN" altLang="en-US" sz="1800" b="0" i="0" u="none" strike="noStrike" baseline="0" dirty="0">
                <a:solidFill>
                  <a:srgbClr val="333333"/>
                </a:solidFill>
                <a:latin typeface="Lucida Console" panose="020B0609040504020204" pitchFamily="49" charset="0"/>
                <a:ea typeface="微软雅黑" panose="020B0503020204020204" pitchFamily="34" charset="-122"/>
              </a:rPr>
              <a:t>自动扫描并且装入</a:t>
            </a:r>
            <a:r>
              <a:rPr lang="en-US" altLang="zh-CN" sz="1800" b="0" i="0" u="none" strike="noStrike" baseline="0" dirty="0">
                <a:solidFill>
                  <a:srgbClr val="333333"/>
                </a:solidFill>
                <a:latin typeface="Lucida Console" panose="020B0609040504020204" pitchFamily="49" charset="0"/>
                <a:ea typeface="微软雅黑" panose="020B0503020204020204" pitchFamily="34" charset="-122"/>
              </a:rPr>
              <a:t>bean</a:t>
            </a:r>
            <a:r>
              <a:rPr lang="zh-CN" altLang="en-US" sz="1800" b="0" i="0" u="none" strike="noStrike" baseline="0" dirty="0">
                <a:solidFill>
                  <a:srgbClr val="333333"/>
                </a:solidFill>
                <a:latin typeface="Lucida Console" panose="020B0609040504020204" pitchFamily="49" charset="0"/>
                <a:ea typeface="微软雅黑" panose="020B0503020204020204" pitchFamily="34" charset="-122"/>
              </a:rPr>
              <a:t>容器。</a:t>
            </a:r>
            <a:endParaRPr lang="en-US" altLang="zh-CN" sz="1800" b="0" i="0" u="none" strike="noStrike" baseline="0" dirty="0">
              <a:solidFill>
                <a:srgbClr val="333333"/>
              </a:solidFill>
              <a:latin typeface="Lucida Console" panose="020B0609040504020204" pitchFamily="49" charset="0"/>
              <a:ea typeface="微软雅黑" panose="020B0503020204020204" pitchFamily="34" charset="-122"/>
            </a:endParaRPr>
          </a:p>
          <a:p>
            <a:pPr algn="l"/>
            <a:endParaRPr lang="en-US" altLang="zh-CN" dirty="0"/>
          </a:p>
          <a:p>
            <a:pPr algn="l"/>
            <a:r>
              <a:rPr lang="zh-CN" altLang="en-US" dirty="0"/>
              <a:t>拓展</a:t>
            </a:r>
            <a:endParaRPr lang="en-US" altLang="zh-CN" dirty="0"/>
          </a:p>
          <a:p>
            <a:r>
              <a:rPr lang="en-US" altLang="zh-CN" dirty="0"/>
              <a:t>@EnableAutoConfiguration</a:t>
            </a:r>
          </a:p>
          <a:p>
            <a:r>
              <a:rPr lang="en-US" altLang="zh-CN" dirty="0"/>
              <a:t>   @AutoConfigurationPackage </a:t>
            </a:r>
            <a:r>
              <a:rPr lang="zh-CN" altLang="en-US" dirty="0"/>
              <a:t>将引导类所在包及其子包下面所有的组件添加 到</a:t>
            </a:r>
            <a:r>
              <a:rPr lang="en-US" altLang="zh-CN" dirty="0"/>
              <a:t>spring </a:t>
            </a:r>
            <a:r>
              <a:rPr lang="zh-CN" altLang="en-US" dirty="0"/>
              <a:t>容器中</a:t>
            </a:r>
          </a:p>
          <a:p>
            <a:r>
              <a:rPr lang="zh-CN" altLang="en-US" dirty="0"/>
              <a:t>   </a:t>
            </a:r>
            <a:r>
              <a:rPr lang="en-US" altLang="zh-CN" dirty="0"/>
              <a:t>@Import({AutoConfigurationImportSelector.class})</a:t>
            </a:r>
          </a:p>
          <a:p>
            <a:r>
              <a:rPr lang="en-US" altLang="zh-CN" dirty="0"/>
              <a:t>         1. </a:t>
            </a:r>
            <a:r>
              <a:rPr lang="zh-CN" altLang="en-US" dirty="0"/>
              <a:t>将所有组件以全类名的方式返回</a:t>
            </a:r>
            <a:r>
              <a:rPr lang="en-US" altLang="zh-CN" dirty="0"/>
              <a:t>,</a:t>
            </a:r>
            <a:r>
              <a:rPr lang="zh-CN" altLang="en-US" dirty="0"/>
              <a:t>并且 添加 到</a:t>
            </a:r>
            <a:r>
              <a:rPr lang="en-US" altLang="zh-CN" dirty="0"/>
              <a:t>spring </a:t>
            </a:r>
            <a:r>
              <a:rPr lang="zh-CN" altLang="en-US" dirty="0"/>
              <a:t>容器中</a:t>
            </a:r>
          </a:p>
          <a:p>
            <a:r>
              <a:rPr lang="zh-CN" altLang="en-US" dirty="0"/>
              <a:t>         </a:t>
            </a:r>
            <a:r>
              <a:rPr lang="en-US" altLang="zh-CN" dirty="0"/>
              <a:t>2. </a:t>
            </a:r>
            <a:r>
              <a:rPr lang="zh-CN" altLang="en-US" dirty="0"/>
              <a:t>会给容器中导入非常多的自动 配置类</a:t>
            </a:r>
            <a:r>
              <a:rPr lang="en-US" altLang="zh-CN" dirty="0"/>
              <a:t>(</a:t>
            </a:r>
            <a:r>
              <a:rPr lang="en-US" altLang="zh-CN" dirty="0" err="1"/>
              <a:t>xxxAutoConfiguration</a:t>
            </a:r>
            <a:r>
              <a:rPr lang="en-US" altLang="zh-CN" dirty="0"/>
              <a:t>),</a:t>
            </a:r>
            <a:r>
              <a:rPr lang="zh-CN" altLang="en-US" dirty="0"/>
              <a:t>就是导入 并配置好很多当前项目中所有需要的组件</a:t>
            </a:r>
            <a:r>
              <a:rPr lang="en-US" altLang="zh-CN" dirty="0"/>
              <a:t>,</a:t>
            </a:r>
          </a:p>
          <a:p>
            <a:r>
              <a:rPr lang="en-US" altLang="zh-CN" dirty="0"/>
              <a:t>         </a:t>
            </a:r>
            <a:r>
              <a:rPr lang="zh-CN" altLang="en-US" dirty="0"/>
              <a:t>省去我们手动编写配置然后注入到组件中</a:t>
            </a:r>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24</a:t>
            </a:fld>
            <a:endParaRPr lang="en-US" altLang="en-US"/>
          </a:p>
        </p:txBody>
      </p:sp>
    </p:spTree>
    <p:extLst>
      <p:ext uri="{BB962C8B-B14F-4D97-AF65-F5344CB8AC3E}">
        <p14:creationId xmlns:p14="http://schemas.microsoft.com/office/powerpoint/2010/main" val="261142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单体架构：一个代码包（例如</a:t>
            </a:r>
            <a:r>
              <a:rPr lang="en-US" altLang="zh-CN" dirty="0"/>
              <a:t>war</a:t>
            </a:r>
            <a:r>
              <a:rPr lang="zh-CN" altLang="en-US" dirty="0"/>
              <a:t>包或者</a:t>
            </a:r>
            <a:r>
              <a:rPr lang="en-US" altLang="zh-CN" dirty="0"/>
              <a:t>Jar</a:t>
            </a:r>
            <a:r>
              <a:rPr lang="zh-CN" altLang="en-US" dirty="0"/>
              <a:t>包）包含了应用所有功能的应用程序，包含了 </a:t>
            </a:r>
            <a:r>
              <a:rPr lang="en-US" altLang="zh-CN" dirty="0"/>
              <a:t>DAO</a:t>
            </a:r>
            <a:r>
              <a:rPr lang="zh-CN" altLang="en-US" dirty="0"/>
              <a:t>，业务逻辑，</a:t>
            </a:r>
            <a:r>
              <a:rPr lang="en-US" altLang="zh-CN" dirty="0"/>
              <a:t>UI</a:t>
            </a:r>
            <a:r>
              <a:rPr lang="zh-CN" altLang="en-US" dirty="0"/>
              <a:t>等所有逻辑。我们通常称之为单体应用。</a:t>
            </a:r>
            <a:endParaRPr lang="en-US" altLang="zh-CN" dirty="0"/>
          </a:p>
          <a:p>
            <a:r>
              <a:rPr lang="zh-CN" altLang="en-US" dirty="0"/>
              <a:t>微服务架构：</a:t>
            </a:r>
            <a:r>
              <a:rPr lang="zh-CN" altLang="en-US" b="0" i="0" dirty="0">
                <a:solidFill>
                  <a:srgbClr val="1A1A1A"/>
                </a:solidFill>
                <a:effectLst/>
                <a:latin typeface="-apple-system"/>
              </a:rPr>
              <a:t>微服务架构风格是一种将一个单一应用程序开发为一组小型服务的方法，每个服务运行在自己的进程中，服务间通信采用轻量级通信机制。这些服务围绕业务能力构建并且可通过全自动部署机制独立部署。这些服务共用一个最小型的集中式的管理，服务可用不同的语言开发，使用不同的数据存储技术。</a:t>
            </a:r>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r>
              <a:rPr lang="zh-CN" altLang="en-US" b="0" i="0" dirty="0">
                <a:solidFill>
                  <a:srgbClr val="1A1A1A"/>
                </a:solidFill>
                <a:effectLst/>
                <a:latin typeface="-apple-system"/>
              </a:rPr>
              <a:t>单体应用架构优点：</a:t>
            </a:r>
            <a:endParaRPr lang="en-US" altLang="zh-CN" b="0" i="0" dirty="0">
              <a:solidFill>
                <a:srgbClr val="1A1A1A"/>
              </a:solidFill>
              <a:effectLst/>
              <a:latin typeface="-apple-system"/>
            </a:endParaRPr>
          </a:p>
          <a:p>
            <a:pPr algn="l"/>
            <a:r>
              <a:rPr lang="en-US" altLang="zh-CN" b="0" i="0" dirty="0">
                <a:solidFill>
                  <a:srgbClr val="1A1A1A"/>
                </a:solidFill>
                <a:effectLst/>
                <a:latin typeface="-apple-system"/>
              </a:rPr>
              <a:t>  </a:t>
            </a:r>
            <a:r>
              <a:rPr lang="zh-CN" altLang="en-US" b="0" i="0" dirty="0">
                <a:solidFill>
                  <a:srgbClr val="1A1A1A"/>
                </a:solidFill>
                <a:effectLst/>
                <a:latin typeface="-apple-system"/>
              </a:rPr>
              <a:t>便于共享：单个归档文件包含所有功能，便于在团队之间以及不同的部署阶段之间共享。</a:t>
            </a:r>
          </a:p>
          <a:p>
            <a:pPr algn="l"/>
            <a:r>
              <a:rPr lang="zh-CN" altLang="en-US" b="0" i="0" dirty="0">
                <a:solidFill>
                  <a:srgbClr val="1A1A1A"/>
                </a:solidFill>
                <a:effectLst/>
                <a:latin typeface="-apple-system"/>
              </a:rPr>
              <a:t>  易于测试：单体应用一旦部署，所有的服务或特性就都可以使用了，这简化了测试过程，因为没有额外的依赖，每项测试都可以在部署完成后立刻开始。</a:t>
            </a:r>
          </a:p>
          <a:p>
            <a:pPr algn="l"/>
            <a:r>
              <a:rPr lang="zh-CN" altLang="en-US" b="0" i="0" dirty="0">
                <a:solidFill>
                  <a:srgbClr val="1A1A1A"/>
                </a:solidFill>
                <a:effectLst/>
                <a:latin typeface="-apple-system"/>
              </a:rPr>
              <a:t>  易于部署：只需将单个归档文件复制到单个目录下。</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单体应用架构缺点：</a:t>
            </a:r>
            <a:endParaRPr lang="en-US" altLang="zh-CN" b="0" i="0" dirty="0">
              <a:solidFill>
                <a:srgbClr val="1A1A1A"/>
              </a:solidFill>
              <a:effectLst/>
              <a:latin typeface="-apple-system"/>
            </a:endParaRPr>
          </a:p>
          <a:p>
            <a:pPr algn="l"/>
            <a:r>
              <a:rPr lang="zh-CN" altLang="en-US" b="0" i="0" dirty="0">
                <a:solidFill>
                  <a:srgbClr val="1A1A1A"/>
                </a:solidFill>
                <a:effectLst/>
                <a:latin typeface="-apple-system"/>
              </a:rPr>
              <a:t>  复杂性高</a:t>
            </a:r>
            <a:endParaRPr lang="en-US" altLang="zh-CN" b="0" i="0" dirty="0">
              <a:solidFill>
                <a:srgbClr val="1A1A1A"/>
              </a:solidFill>
              <a:effectLst/>
              <a:latin typeface="-apple-system"/>
            </a:endParaRPr>
          </a:p>
          <a:p>
            <a:pPr algn="l"/>
            <a:r>
              <a:rPr lang="en-US" altLang="zh-CN" b="0" i="0" dirty="0">
                <a:solidFill>
                  <a:srgbClr val="1A1A1A"/>
                </a:solidFill>
                <a:effectLst/>
                <a:latin typeface="-apple-system"/>
              </a:rPr>
              <a:t> </a:t>
            </a:r>
            <a:r>
              <a:rPr lang="zh-CN" altLang="en-US" b="0" i="0" dirty="0">
                <a:solidFill>
                  <a:srgbClr val="1A1A1A"/>
                </a:solidFill>
                <a:effectLst/>
                <a:latin typeface="-apple-system"/>
              </a:rPr>
              <a:t> 技术债务：随着时间的推移、需求的变更和技术人员的更替，会逐渐形成应用程序的技术债务，并且越积越多。</a:t>
            </a:r>
          </a:p>
          <a:p>
            <a:pPr algn="l"/>
            <a:r>
              <a:rPr lang="zh-CN" altLang="en-US" b="0" i="0" dirty="0">
                <a:solidFill>
                  <a:srgbClr val="1A1A1A"/>
                </a:solidFill>
                <a:effectLst/>
                <a:latin typeface="-apple-system"/>
              </a:rPr>
              <a:t>  扩展能力受限：单体应用只能作为一个整体进行扩展，无法根据业务模块的需要进行伸缩。</a:t>
            </a:r>
            <a:endParaRPr lang="en-US" altLang="zh-CN" b="0" i="0" dirty="0">
              <a:solidFill>
                <a:srgbClr val="1A1A1A"/>
              </a:solidFill>
              <a:effectLst/>
              <a:latin typeface="-apple-system"/>
            </a:endParaRPr>
          </a:p>
          <a:p>
            <a:pPr algn="l"/>
            <a:r>
              <a:rPr lang="zh-CN" altLang="en-US" b="0" i="0" dirty="0">
                <a:solidFill>
                  <a:srgbClr val="1A1A1A"/>
                </a:solidFill>
                <a:effectLst/>
                <a:latin typeface="-apple-system"/>
              </a:rPr>
              <a:t>微服务架构</a:t>
            </a:r>
            <a:endParaRPr lang="en-US" altLang="zh-CN" b="0" i="0" dirty="0">
              <a:solidFill>
                <a:srgbClr val="1A1A1A"/>
              </a:solidFill>
              <a:effectLst/>
              <a:latin typeface="-apple-system"/>
            </a:endParaRPr>
          </a:p>
          <a:p>
            <a:pPr algn="l"/>
            <a:r>
              <a:rPr lang="zh-CN" altLang="en-US" b="0" i="0" dirty="0">
                <a:solidFill>
                  <a:srgbClr val="1A1A1A"/>
                </a:solidFill>
                <a:effectLst/>
                <a:latin typeface="-apple-system"/>
              </a:rPr>
              <a:t>优点：</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易于开发和维护：一个微服务只会关注一个特定的业务功能，所以业务清晰、代码量较少。开发和维护单个微服务相对简单。</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单个微服务启动较快</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局部修改容易部署：单体应用只要有修改，就得重新部署整个应用。微服务解决了这样的问题。一般来说，对某个微服务进行修改，只需要重新部署这个服务即可。</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技术栈不受限制：在微服务架构中，可以结合项目业务及团队的特点，合理的选择技术栈。</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1A1A1A"/>
                </a:solidFill>
                <a:effectLst/>
                <a:latin typeface="-apple-system"/>
              </a:rPr>
              <a:t>按需伸缩：可根据需求，实现细粒度的扩展。</a:t>
            </a:r>
            <a:endParaRPr lang="en-US" altLang="zh-CN" b="0" i="0" dirty="0">
              <a:solidFill>
                <a:srgbClr val="1A1A1A"/>
              </a:solidFill>
              <a:effectLst/>
              <a:latin typeface="-apple-system"/>
            </a:endParaRPr>
          </a:p>
          <a:p>
            <a:pPr algn="l"/>
            <a:r>
              <a:rPr lang="zh-CN" altLang="en-US" b="0" i="0" dirty="0">
                <a:solidFill>
                  <a:srgbClr val="1A1A1A"/>
                </a:solidFill>
                <a:effectLst/>
                <a:latin typeface="-apple-system"/>
              </a:rPr>
              <a:t>缺点：</a:t>
            </a:r>
          </a:p>
          <a:p>
            <a:pPr algn="l"/>
            <a:r>
              <a:rPr lang="zh-CN" altLang="en-US" b="0" i="0" dirty="0">
                <a:solidFill>
                  <a:srgbClr val="1A1A1A"/>
                </a:solidFill>
                <a:effectLst/>
                <a:latin typeface="-apple-system"/>
              </a:rPr>
              <a:t>运维要求高：更多的服务意味着要投入更多的运维。</a:t>
            </a:r>
          </a:p>
          <a:p>
            <a:pPr algn="l"/>
            <a:r>
              <a:rPr lang="zh-CN" altLang="en-US" b="0" i="0" dirty="0">
                <a:solidFill>
                  <a:srgbClr val="1A1A1A"/>
                </a:solidFill>
                <a:effectLst/>
                <a:latin typeface="-apple-system"/>
              </a:rPr>
              <a:t>分布式固有的复杂性：使用微服务构建的是分布式系统。对于一个分布式系统，系统容错、网络延迟、分布式事务等都会带来巨大的问题。</a:t>
            </a:r>
          </a:p>
          <a:p>
            <a:pPr algn="l"/>
            <a:r>
              <a:rPr lang="zh-CN" altLang="en-US" b="0" i="0" dirty="0">
                <a:solidFill>
                  <a:srgbClr val="1A1A1A"/>
                </a:solidFill>
                <a:effectLst/>
                <a:latin typeface="-apple-system"/>
              </a:rPr>
              <a:t>接口调整成本高：微服务之间通过接口进行通信。如果修改某一个微服务的</a:t>
            </a:r>
            <a:r>
              <a:rPr lang="en-US" altLang="zh-CN" b="0" i="0" dirty="0">
                <a:solidFill>
                  <a:srgbClr val="1A1A1A"/>
                </a:solidFill>
                <a:effectLst/>
                <a:latin typeface="-apple-system"/>
              </a:rPr>
              <a:t>API</a:t>
            </a:r>
            <a:r>
              <a:rPr lang="zh-CN" altLang="en-US" b="0" i="0" dirty="0">
                <a:solidFill>
                  <a:srgbClr val="1A1A1A"/>
                </a:solidFill>
                <a:effectLst/>
                <a:latin typeface="-apple-system"/>
              </a:rPr>
              <a:t>，可能所有用到这个接口的微服务都需要进行调整。</a:t>
            </a:r>
          </a:p>
          <a:p>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a:t>
            </a:fld>
            <a:endParaRPr lang="en-US" altLang="en-US"/>
          </a:p>
        </p:txBody>
      </p:sp>
    </p:spTree>
    <p:extLst>
      <p:ext uri="{BB962C8B-B14F-4D97-AF65-F5344CB8AC3E}">
        <p14:creationId xmlns:p14="http://schemas.microsoft.com/office/powerpoint/2010/main" val="3085447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Entity </a:t>
            </a:r>
            <a:r>
              <a:rPr lang="zh-CN" altLang="en-US" dirty="0"/>
              <a:t>实体类承载的作用就是数据的抽象，描述了一个数据的定义</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Util </a:t>
            </a:r>
            <a:r>
              <a:rPr lang="zh-CN" altLang="en-US" dirty="0"/>
              <a:t>工具类，一般来说，常常用来描述和业务逻辑没有关系的数据处理。</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Service </a:t>
            </a:r>
            <a:r>
              <a:rPr lang="zh-CN" altLang="en-US" dirty="0"/>
              <a:t>比</a:t>
            </a:r>
            <a:r>
              <a:rPr lang="en-US" altLang="zh-CN" dirty="0"/>
              <a:t>Util</a:t>
            </a:r>
            <a:r>
              <a:rPr lang="zh-CN" altLang="en-US" dirty="0"/>
              <a:t>的概念大很多，它的重点是在于提供一个服务。这个服务就是业务逻辑，也有可能会调用多个</a:t>
            </a:r>
            <a:r>
              <a:rPr lang="en-US" altLang="zh-CN" dirty="0"/>
              <a:t>Util</a:t>
            </a:r>
            <a:r>
              <a:rPr lang="zh-CN" altLang="en-US" dirty="0"/>
              <a:t>，或者是调用别的服务。</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Dao</a:t>
            </a:r>
            <a:r>
              <a:rPr lang="zh-CN" altLang="en-US" dirty="0"/>
              <a:t>：</a:t>
            </a:r>
            <a:r>
              <a:rPr lang="en-US" altLang="zh-CN" dirty="0"/>
              <a:t> </a:t>
            </a:r>
            <a:r>
              <a:rPr lang="zh-CN" altLang="en-US" dirty="0"/>
              <a:t>全称</a:t>
            </a:r>
            <a:r>
              <a:rPr lang="en-US" altLang="zh-CN" b="0" i="0" dirty="0">
                <a:solidFill>
                  <a:srgbClr val="333333"/>
                </a:solidFill>
                <a:effectLst/>
                <a:latin typeface="Microsoft YaHei" panose="020B0503020204020204" pitchFamily="34" charset="-122"/>
                <a:ea typeface="Microsoft YaHei" panose="020B0503020204020204" pitchFamily="34" charset="-122"/>
              </a:rPr>
              <a:t>Data Access Object </a:t>
            </a:r>
            <a:r>
              <a:rPr lang="zh-CN" altLang="en-US" dirty="0"/>
              <a:t>一般而言，都是用来和底层数据库通信，负责对数据库的增删改查。</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Controller</a:t>
            </a:r>
            <a:r>
              <a:rPr lang="zh-CN" altLang="en-US" dirty="0"/>
              <a:t>：控制中心，所有的指令，调度都从这里发出去。哪一个</a:t>
            </a:r>
            <a:r>
              <a:rPr lang="en-US" altLang="zh-CN" dirty="0"/>
              <a:t>Service</a:t>
            </a:r>
            <a:r>
              <a:rPr lang="zh-CN" altLang="en-US" dirty="0"/>
              <a:t>做什么事儿，谁的数据提供给谁，一般而言，都是在</a:t>
            </a:r>
            <a:r>
              <a:rPr lang="en-US" altLang="zh-CN" dirty="0"/>
              <a:t>Controller</a:t>
            </a:r>
            <a:r>
              <a:rPr lang="zh-CN" altLang="en-US" dirty="0"/>
              <a:t>里实现的。</a:t>
            </a:r>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25</a:t>
            </a:fld>
            <a:endParaRPr lang="en-US" altLang="en-US"/>
          </a:p>
        </p:txBody>
      </p:sp>
    </p:spTree>
    <p:extLst>
      <p:ext uri="{BB962C8B-B14F-4D97-AF65-F5344CB8AC3E}">
        <p14:creationId xmlns:p14="http://schemas.microsoft.com/office/powerpoint/2010/main" val="285534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@Component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en-US" altLang="zh-CN" dirty="0"/>
              <a:t>@Service</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en-US" altLang="zh-CN" dirty="0"/>
              <a:t>@Controller</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en-US" altLang="zh-CN" dirty="0"/>
              <a:t>@Repository</a:t>
            </a:r>
            <a:r>
              <a:rPr lang="zh-CN" altLang="en-US" b="0" i="0" dirty="0">
                <a:solidFill>
                  <a:srgbClr val="4D4D4D"/>
                </a:solidFill>
                <a:effectLst/>
                <a:latin typeface="Microsoft YaHei" panose="020B0503020204020204" pitchFamily="34" charset="-122"/>
                <a:ea typeface="Microsoft YaHei" panose="020B0503020204020204" pitchFamily="34" charset="-122"/>
              </a:rPr>
              <a:t>是</a:t>
            </a:r>
            <a:r>
              <a:rPr lang="en-US" altLang="zh-CN" b="0" i="0" dirty="0">
                <a:solidFill>
                  <a:srgbClr val="4D4D4D"/>
                </a:solidFill>
                <a:effectLst/>
                <a:latin typeface="Microsoft YaHei" panose="020B0503020204020204" pitchFamily="34" charset="-122"/>
                <a:ea typeface="Microsoft YaHei" panose="020B0503020204020204" pitchFamily="34" charset="-122"/>
              </a:rPr>
              <a:t>spring</a:t>
            </a:r>
            <a:r>
              <a:rPr lang="zh-CN" altLang="en-US" b="0" i="0" dirty="0">
                <a:solidFill>
                  <a:srgbClr val="4D4D4D"/>
                </a:solidFill>
                <a:effectLst/>
                <a:latin typeface="Microsoft YaHei" panose="020B0503020204020204" pitchFamily="34" charset="-122"/>
                <a:ea typeface="Microsoft YaHei" panose="020B0503020204020204" pitchFamily="34" charset="-122"/>
              </a:rPr>
              <a:t>注解，注解后可以被</a:t>
            </a:r>
            <a:r>
              <a:rPr lang="en-US" altLang="zh-CN" b="0" i="0" dirty="0">
                <a:solidFill>
                  <a:srgbClr val="4D4D4D"/>
                </a:solidFill>
                <a:effectLst/>
                <a:latin typeface="Microsoft YaHei" panose="020B0503020204020204" pitchFamily="34" charset="-122"/>
                <a:ea typeface="Microsoft YaHei" panose="020B0503020204020204" pitchFamily="34" charset="-122"/>
              </a:rPr>
              <a:t>spring</a:t>
            </a:r>
            <a:r>
              <a:rPr lang="zh-CN" altLang="en-US" b="0" i="0" dirty="0">
                <a:solidFill>
                  <a:srgbClr val="4D4D4D"/>
                </a:solidFill>
                <a:effectLst/>
                <a:latin typeface="Microsoft YaHei" panose="020B0503020204020204" pitchFamily="34" charset="-122"/>
                <a:ea typeface="Microsoft YaHei" panose="020B0503020204020204" pitchFamily="34" charset="-122"/>
              </a:rPr>
              <a:t>框架所扫描并注入到</a:t>
            </a:r>
            <a:r>
              <a:rPr lang="en-US" altLang="zh-CN" b="0" i="0" dirty="0">
                <a:solidFill>
                  <a:srgbClr val="4D4D4D"/>
                </a:solidFill>
                <a:effectLst/>
                <a:latin typeface="Microsoft YaHei" panose="020B0503020204020204" pitchFamily="34" charset="-122"/>
                <a:ea typeface="Microsoft YaHei" panose="020B0503020204020204" pitchFamily="34" charset="-122"/>
              </a:rPr>
              <a:t>spring</a:t>
            </a:r>
            <a:r>
              <a:rPr lang="zh-CN" altLang="en-US" b="0" i="0" dirty="0">
                <a:solidFill>
                  <a:srgbClr val="4D4D4D"/>
                </a:solidFill>
                <a:effectLst/>
                <a:latin typeface="Microsoft YaHei" panose="020B0503020204020204" pitchFamily="34" charset="-122"/>
                <a:ea typeface="Microsoft YaHei" panose="020B0503020204020204" pitchFamily="34" charset="-122"/>
              </a:rPr>
              <a:t>容器来进行管理</a:t>
            </a:r>
            <a:br>
              <a:rPr lang="zh-CN" altLang="en-US" dirty="0"/>
            </a:br>
            <a:r>
              <a:rPr lang="en-US" altLang="zh-CN" dirty="0"/>
              <a:t>@Component</a:t>
            </a:r>
            <a:r>
              <a:rPr lang="zh-CN" altLang="en-US" b="0" i="0" dirty="0">
                <a:solidFill>
                  <a:srgbClr val="4D4D4D"/>
                </a:solidFill>
                <a:effectLst/>
                <a:latin typeface="Microsoft YaHei" panose="020B0503020204020204" pitchFamily="34" charset="-122"/>
                <a:ea typeface="Microsoft YaHei" panose="020B0503020204020204" pitchFamily="34" charset="-122"/>
              </a:rPr>
              <a:t>是通用注解，其他三个注解是这个注解的拓展，并且具有了特定的功能</a:t>
            </a:r>
            <a:br>
              <a:rPr lang="zh-CN" altLang="en-US" dirty="0"/>
            </a:br>
            <a:r>
              <a:rPr lang="en-US" altLang="zh-CN" dirty="0"/>
              <a:t>@Repository</a:t>
            </a:r>
            <a:r>
              <a:rPr lang="zh-CN" altLang="en-US" b="0" i="0" dirty="0">
                <a:solidFill>
                  <a:srgbClr val="4D4D4D"/>
                </a:solidFill>
                <a:effectLst/>
                <a:latin typeface="Microsoft YaHei" panose="020B0503020204020204" pitchFamily="34" charset="-122"/>
                <a:ea typeface="Microsoft YaHei" panose="020B0503020204020204" pitchFamily="34" charset="-122"/>
              </a:rPr>
              <a:t>注解在持久层中，具有将数据库操作抛出的原生异常翻译转化为</a:t>
            </a:r>
            <a:r>
              <a:rPr lang="en-US" altLang="zh-CN" b="0" i="0" dirty="0">
                <a:solidFill>
                  <a:srgbClr val="4D4D4D"/>
                </a:solidFill>
                <a:effectLst/>
                <a:latin typeface="Microsoft YaHei" panose="020B0503020204020204" pitchFamily="34" charset="-122"/>
                <a:ea typeface="Microsoft YaHei" panose="020B0503020204020204" pitchFamily="34" charset="-122"/>
              </a:rPr>
              <a:t>spring</a:t>
            </a:r>
            <a:r>
              <a:rPr lang="zh-CN" altLang="en-US" b="0" i="0" dirty="0">
                <a:solidFill>
                  <a:srgbClr val="4D4D4D"/>
                </a:solidFill>
                <a:effectLst/>
                <a:latin typeface="Microsoft YaHei" panose="020B0503020204020204" pitchFamily="34" charset="-122"/>
                <a:ea typeface="Microsoft YaHei" panose="020B0503020204020204" pitchFamily="34" charset="-122"/>
              </a:rPr>
              <a:t>的持久层异常的功能。</a:t>
            </a:r>
            <a:br>
              <a:rPr lang="zh-CN" altLang="en-US" dirty="0"/>
            </a:br>
            <a:r>
              <a:rPr lang="en-US" altLang="zh-CN" dirty="0"/>
              <a:t>@Controller</a:t>
            </a:r>
            <a:r>
              <a:rPr lang="zh-CN" altLang="en-US" b="0" i="0" dirty="0">
                <a:solidFill>
                  <a:srgbClr val="4D4D4D"/>
                </a:solidFill>
                <a:effectLst/>
                <a:latin typeface="Microsoft YaHei" panose="020B0503020204020204" pitchFamily="34" charset="-122"/>
                <a:ea typeface="Microsoft YaHei" panose="020B0503020204020204" pitchFamily="34" charset="-122"/>
              </a:rPr>
              <a:t>层是</a:t>
            </a:r>
            <a:r>
              <a:rPr lang="en-US" altLang="zh-CN" b="0" i="0" dirty="0">
                <a:solidFill>
                  <a:srgbClr val="4D4D4D"/>
                </a:solidFill>
                <a:effectLst/>
                <a:latin typeface="Microsoft YaHei" panose="020B0503020204020204" pitchFamily="34" charset="-122"/>
                <a:ea typeface="Microsoft YaHei" panose="020B0503020204020204" pitchFamily="34" charset="-122"/>
              </a:rPr>
              <a:t>spring-</a:t>
            </a:r>
            <a:r>
              <a:rPr lang="en-US" altLang="zh-CN" b="0" i="0" dirty="0" err="1">
                <a:solidFill>
                  <a:srgbClr val="4D4D4D"/>
                </a:solidFill>
                <a:effectLst/>
                <a:latin typeface="Microsoft YaHei" panose="020B0503020204020204" pitchFamily="34" charset="-122"/>
                <a:ea typeface="Microsoft YaHei" panose="020B0503020204020204" pitchFamily="34" charset="-122"/>
              </a:rPr>
              <a:t>mvc</a:t>
            </a:r>
            <a:r>
              <a:rPr lang="zh-CN" altLang="en-US" b="0" i="0" dirty="0">
                <a:solidFill>
                  <a:srgbClr val="4D4D4D"/>
                </a:solidFill>
                <a:effectLst/>
                <a:latin typeface="Microsoft YaHei" panose="020B0503020204020204" pitchFamily="34" charset="-122"/>
                <a:ea typeface="Microsoft YaHei" panose="020B0503020204020204" pitchFamily="34" charset="-122"/>
              </a:rPr>
              <a:t>的注解，具有将请求进行转发，重定向的功能。</a:t>
            </a:r>
            <a:br>
              <a:rPr lang="zh-CN" altLang="en-US" dirty="0"/>
            </a:br>
            <a:r>
              <a:rPr lang="en-US" altLang="zh-CN" dirty="0"/>
              <a:t>@Service</a:t>
            </a:r>
            <a:r>
              <a:rPr lang="zh-CN" altLang="en-US" b="0" i="0" dirty="0">
                <a:solidFill>
                  <a:srgbClr val="4D4D4D"/>
                </a:solidFill>
                <a:effectLst/>
                <a:latin typeface="Microsoft YaHei" panose="020B0503020204020204" pitchFamily="34" charset="-122"/>
                <a:ea typeface="Microsoft YaHei" panose="020B0503020204020204" pitchFamily="34" charset="-122"/>
              </a:rPr>
              <a:t>层是业务逻辑层注解，这个注解只是标注该类处于业务逻辑层。</a:t>
            </a:r>
            <a:br>
              <a:rPr lang="zh-CN" altLang="en-US" dirty="0"/>
            </a:br>
            <a:r>
              <a:rPr lang="zh-CN" altLang="en-US" b="0" i="0" dirty="0">
                <a:solidFill>
                  <a:srgbClr val="4D4D4D"/>
                </a:solidFill>
                <a:effectLst/>
                <a:latin typeface="Microsoft YaHei" panose="020B0503020204020204" pitchFamily="34" charset="-122"/>
                <a:ea typeface="Microsoft YaHei" panose="020B0503020204020204" pitchFamily="34" charset="-122"/>
              </a:rPr>
              <a:t>用这些注解对应用进行分层之后，就能将请求处理，义务逻辑处理，数据库操作处理分离出来，为代码解耦，也方便了以后项目的维护和开发。</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r>
              <a:rPr lang="en-US" altLang="zh-CN" dirty="0"/>
              <a:t>@Autowired </a:t>
            </a:r>
            <a:r>
              <a:rPr lang="zh-CN" altLang="en-US" dirty="0"/>
              <a:t>注释，它可以对类成员变量、方法及构造函数进行标注，完成自动装配的工作。 </a:t>
            </a:r>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26</a:t>
            </a:fld>
            <a:endParaRPr lang="en-US" altLang="en-US"/>
          </a:p>
        </p:txBody>
      </p:sp>
    </p:spTree>
    <p:extLst>
      <p:ext uri="{BB962C8B-B14F-4D97-AF65-F5344CB8AC3E}">
        <p14:creationId xmlns:p14="http://schemas.microsoft.com/office/powerpoint/2010/main" val="3920270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REST </a:t>
            </a:r>
            <a:r>
              <a:rPr lang="zh-CN" altLang="en-US" dirty="0"/>
              <a:t>全称是</a:t>
            </a:r>
            <a:r>
              <a:rPr lang="en-US" altLang="zh-CN" dirty="0" err="1"/>
              <a:t>REpresentational</a:t>
            </a:r>
            <a:r>
              <a:rPr lang="en-US" altLang="zh-CN" dirty="0"/>
              <a:t> State Transfer</a:t>
            </a:r>
          </a:p>
          <a:p>
            <a:pPr>
              <a:spcBef>
                <a:spcPct val="0"/>
              </a:spcBef>
            </a:pPr>
            <a:r>
              <a:rPr lang="zh-CN" altLang="en-US" dirty="0"/>
              <a:t>中文名叫表现层状态转移。听起来很抽象，晦涩</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dirty="0"/>
              <a:t>之所以晦涩是因为前面主语被去掉了，全称是 </a:t>
            </a:r>
            <a:r>
              <a:rPr lang="en-US" altLang="zh-CN" dirty="0"/>
              <a:t>Resource Representational State Transfer</a:t>
            </a:r>
            <a:r>
              <a:rPr lang="zh-CN" altLang="en-US" dirty="0"/>
              <a:t>。</a:t>
            </a:r>
            <a:r>
              <a:rPr lang="zh-CN" altLang="en-US" b="0" i="0" dirty="0">
                <a:solidFill>
                  <a:srgbClr val="1A1A1A"/>
                </a:solidFill>
                <a:effectLst/>
                <a:latin typeface="-apple-system"/>
              </a:rPr>
              <a:t>通俗来讲就是：资源在网络中以某种表现形式进行状态变化。</a:t>
            </a:r>
            <a:endParaRPr lang="en-US" altLang="zh-CN" dirty="0"/>
          </a:p>
          <a:p>
            <a:pPr>
              <a:spcBef>
                <a:spcPct val="0"/>
              </a:spcBef>
            </a:pPr>
            <a:r>
              <a:rPr lang="zh-CN" altLang="en-US" dirty="0"/>
              <a:t>核心就是</a:t>
            </a:r>
            <a:endParaRPr lang="en-US" altLang="zh-CN" dirty="0"/>
          </a:p>
          <a:p>
            <a:pPr>
              <a:spcBef>
                <a:spcPct val="0"/>
              </a:spcBef>
            </a:pPr>
            <a:r>
              <a:rPr lang="en-US" altLang="zh-CN" dirty="0"/>
              <a:t>URL</a:t>
            </a:r>
            <a:r>
              <a:rPr lang="zh-CN" altLang="en-US" dirty="0"/>
              <a:t>定位资源，用</a:t>
            </a:r>
            <a:r>
              <a:rPr lang="en-US" altLang="zh-CN" dirty="0"/>
              <a:t>HTTP</a:t>
            </a:r>
            <a:r>
              <a:rPr lang="zh-CN" altLang="en-US" dirty="0"/>
              <a:t>动词（</a:t>
            </a:r>
            <a:r>
              <a:rPr lang="en-US" altLang="zh-CN" dirty="0"/>
              <a:t>GET,POST,DELETE,DETC</a:t>
            </a:r>
            <a:r>
              <a:rPr lang="zh-CN" altLang="en-US" dirty="0"/>
              <a:t>）描述操作。</a:t>
            </a:r>
            <a:endParaRPr lang="en-US" altLang="zh-CN" dirty="0"/>
          </a:p>
          <a:p>
            <a:pPr>
              <a:spcBef>
                <a:spcPct val="0"/>
              </a:spcBef>
            </a:pPr>
            <a:r>
              <a:rPr lang="en-US" altLang="zh-CN" dirty="0"/>
              <a:t>REST</a:t>
            </a:r>
            <a:r>
              <a:rPr lang="zh-CN" altLang="en-US" dirty="0"/>
              <a:t>的出处是</a:t>
            </a:r>
            <a:r>
              <a:rPr lang="en-US" altLang="zh-CN" dirty="0"/>
              <a:t>Roy Fielding</a:t>
            </a:r>
            <a:r>
              <a:rPr lang="zh-CN" altLang="en-US" dirty="0"/>
              <a:t>的毕业论文。这哥们参与设计</a:t>
            </a:r>
            <a:r>
              <a:rPr lang="en-US" altLang="zh-CN" dirty="0"/>
              <a:t>HTTP</a:t>
            </a:r>
            <a:r>
              <a:rPr lang="zh-CN" altLang="en-US" dirty="0"/>
              <a:t>协议，也是</a:t>
            </a:r>
            <a:r>
              <a:rPr lang="en-US" altLang="zh-CN" dirty="0"/>
              <a:t>Apache Server</a:t>
            </a:r>
            <a:r>
              <a:rPr lang="zh-CN" altLang="en-US" dirty="0"/>
              <a:t>项目的共同创始人</a:t>
            </a:r>
            <a:endParaRPr lang="en-US" altLang="zh-CN"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28</a:t>
            </a:fld>
            <a:endParaRPr lang="zh-CN" altLang="en-US"/>
          </a:p>
        </p:txBody>
      </p:sp>
    </p:spTree>
    <p:extLst>
      <p:ext uri="{BB962C8B-B14F-4D97-AF65-F5344CB8AC3E}">
        <p14:creationId xmlns:p14="http://schemas.microsoft.com/office/powerpoint/2010/main" val="413962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dirty="0"/>
              <a:t>REST</a:t>
            </a:r>
            <a:r>
              <a:rPr lang="zh-CN" altLang="en-US" dirty="0"/>
              <a:t>之父</a:t>
            </a:r>
            <a:r>
              <a:rPr lang="en-US" altLang="zh-CN" dirty="0"/>
              <a:t>Roy Fielding</a:t>
            </a:r>
            <a:r>
              <a:rPr lang="zh-CN" altLang="en-US" dirty="0"/>
              <a:t>在论文中阐述</a:t>
            </a:r>
            <a:r>
              <a:rPr lang="en-US" altLang="zh-CN" dirty="0"/>
              <a:t>REST</a:t>
            </a:r>
            <a:r>
              <a:rPr lang="zh-CN" altLang="en-US" dirty="0"/>
              <a:t>架构的</a:t>
            </a:r>
            <a:r>
              <a:rPr lang="en-US" altLang="zh-CN" dirty="0"/>
              <a:t>6</a:t>
            </a:r>
            <a:r>
              <a:rPr lang="zh-CN" altLang="en-US" dirty="0"/>
              <a:t>大原则。</a:t>
            </a:r>
            <a:endParaRPr lang="en-US" altLang="zh-CN" dirty="0"/>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en-US" altLang="zh-CN" dirty="0"/>
              <a:t>C-S</a:t>
            </a:r>
            <a:r>
              <a:rPr lang="zh-CN" altLang="en-US" dirty="0"/>
              <a:t>架构：前后端分离，</a:t>
            </a:r>
            <a:r>
              <a:rPr lang="zh-CN" altLang="en-US" b="0" i="0" dirty="0">
                <a:solidFill>
                  <a:srgbClr val="1A1A1A"/>
                </a:solidFill>
                <a:effectLst/>
                <a:latin typeface="-apple-system"/>
              </a:rPr>
              <a:t>数据的存储在</a:t>
            </a:r>
            <a:r>
              <a:rPr lang="en-US" altLang="zh-CN" b="0" i="0" dirty="0">
                <a:solidFill>
                  <a:srgbClr val="1A1A1A"/>
                </a:solidFill>
                <a:effectLst/>
                <a:latin typeface="-apple-system"/>
              </a:rPr>
              <a:t>Server</a:t>
            </a:r>
            <a:r>
              <a:rPr lang="zh-CN" altLang="en-US" b="0" i="0" dirty="0">
                <a:solidFill>
                  <a:srgbClr val="1A1A1A"/>
                </a:solidFill>
                <a:effectLst/>
                <a:latin typeface="-apple-system"/>
              </a:rPr>
              <a:t>端，</a:t>
            </a:r>
            <a:r>
              <a:rPr lang="en-US" altLang="zh-CN" b="0" i="0" dirty="0">
                <a:solidFill>
                  <a:srgbClr val="1A1A1A"/>
                </a:solidFill>
                <a:effectLst/>
                <a:latin typeface="-apple-system"/>
              </a:rPr>
              <a:t>Client</a:t>
            </a:r>
            <a:r>
              <a:rPr lang="zh-CN" altLang="en-US" b="0" i="0" dirty="0">
                <a:solidFill>
                  <a:srgbClr val="1A1A1A"/>
                </a:solidFill>
                <a:effectLst/>
                <a:latin typeface="-apple-system"/>
              </a:rPr>
              <a:t>端只需使用就行。</a:t>
            </a:r>
            <a:endParaRPr lang="en-US" altLang="zh-CN" b="0" i="0" dirty="0">
              <a:solidFill>
                <a:srgbClr val="1A1A1A"/>
              </a:solidFill>
              <a:effectLst/>
              <a:latin typeface="-apple-system"/>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zh-CN" altLang="en-US" dirty="0"/>
              <a:t>无状态：服务器没有保存客户端的状态信息，客户端必须每次带上自己的状态去请求服务器。比如登陆，我们使用</a:t>
            </a:r>
            <a:r>
              <a:rPr lang="en-US" altLang="zh-CN" dirty="0"/>
              <a:t>Cookie</a:t>
            </a:r>
            <a:r>
              <a:rPr lang="zh-CN" altLang="en-US" dirty="0"/>
              <a:t>通过客户端保持登陆状态。</a:t>
            </a:r>
            <a:endParaRPr lang="en-US" altLang="zh-CN" dirty="0"/>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zh-CN" altLang="en-US" dirty="0"/>
              <a:t>统一的接口：一致的数据格式。</a:t>
            </a:r>
            <a:r>
              <a:rPr lang="en-US" altLang="zh-CN" dirty="0"/>
              <a:t>REST</a:t>
            </a:r>
            <a:r>
              <a:rPr lang="zh-CN" altLang="en-US" dirty="0"/>
              <a:t>的核心。客户端只需要关注实现接口就可以。服务端返回的数据格式要么是</a:t>
            </a:r>
            <a:r>
              <a:rPr lang="en-US" altLang="zh-CN" dirty="0"/>
              <a:t>XML</a:t>
            </a:r>
            <a:r>
              <a:rPr lang="zh-CN" altLang="en-US" dirty="0"/>
              <a:t>，要么是</a:t>
            </a:r>
            <a:r>
              <a:rPr lang="en-US" altLang="zh-CN" dirty="0"/>
              <a:t>Json</a:t>
            </a:r>
            <a:r>
              <a:rPr lang="zh-CN" altLang="en-US" dirty="0"/>
              <a:t>（获取数据），或者直接返回状态码</a:t>
            </a:r>
            <a:endParaRPr lang="en-US" altLang="zh-CN" dirty="0"/>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zh-CN" altLang="en-US" dirty="0"/>
              <a:t>可缓存</a:t>
            </a:r>
            <a:endParaRPr lang="en-US" altLang="zh-CN" dirty="0"/>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zh-CN" altLang="en-US" dirty="0"/>
              <a:t>系统分层</a:t>
            </a:r>
            <a:endParaRPr lang="en-US" altLang="zh-CN" dirty="0"/>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zh-CN" altLang="en-US" dirty="0"/>
              <a:t>按需定制</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29</a:t>
            </a:fld>
            <a:endParaRPr lang="zh-CN" altLang="en-US"/>
          </a:p>
        </p:txBody>
      </p:sp>
    </p:spTree>
    <p:extLst>
      <p:ext uri="{BB962C8B-B14F-4D97-AF65-F5344CB8AC3E}">
        <p14:creationId xmlns:p14="http://schemas.microsoft.com/office/powerpoint/2010/main" val="2838364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HEAD</a:t>
            </a:r>
            <a:r>
              <a:rPr lang="zh-CN" altLang="en-US" dirty="0"/>
              <a:t>和</a:t>
            </a:r>
            <a:r>
              <a:rPr lang="en-US" altLang="zh-CN" dirty="0"/>
              <a:t>GET</a:t>
            </a:r>
            <a:r>
              <a:rPr lang="zh-CN" altLang="en-US" dirty="0"/>
              <a:t>本质是一样的，区别在于</a:t>
            </a:r>
            <a:r>
              <a:rPr lang="en-US" altLang="zh-CN" dirty="0"/>
              <a:t>HEAD</a:t>
            </a:r>
            <a:r>
              <a:rPr lang="zh-CN" altLang="en-US" dirty="0"/>
              <a:t>不含有呈现数据，而仅仅是</a:t>
            </a:r>
            <a:r>
              <a:rPr lang="en-US" altLang="zh-CN" dirty="0"/>
              <a:t>HTTP</a:t>
            </a:r>
            <a:r>
              <a:rPr lang="zh-CN" altLang="en-US" dirty="0"/>
              <a:t>头信息。</a:t>
            </a:r>
            <a:endParaRPr lang="en-US" altLang="zh-CN" dirty="0"/>
          </a:p>
          <a:p>
            <a:pPr>
              <a:spcBef>
                <a:spcPct val="0"/>
              </a:spcBef>
            </a:pPr>
            <a:r>
              <a:rPr lang="en-US" altLang="zh-CN" dirty="0"/>
              <a:t>OPTION</a:t>
            </a:r>
            <a:r>
              <a:rPr lang="zh-CN" altLang="en-US" dirty="0"/>
              <a:t>它用于获取当前</a:t>
            </a:r>
            <a:r>
              <a:rPr lang="en-US" altLang="zh-CN" dirty="0"/>
              <a:t>URL</a:t>
            </a:r>
            <a:r>
              <a:rPr lang="zh-CN" altLang="en-US" dirty="0"/>
              <a:t>所支持的方法。若请求成功，则它会在</a:t>
            </a:r>
            <a:r>
              <a:rPr lang="en-US" altLang="zh-CN" dirty="0"/>
              <a:t>HTTP</a:t>
            </a:r>
            <a:r>
              <a:rPr lang="zh-CN" altLang="en-US" dirty="0"/>
              <a:t>头中包含一个名为“</a:t>
            </a:r>
            <a:r>
              <a:rPr lang="en-US" altLang="zh-CN" dirty="0"/>
              <a:t>Allow”</a:t>
            </a:r>
            <a:r>
              <a:rPr lang="zh-CN" altLang="en-US" dirty="0"/>
              <a:t>的头，值是所支持的方法，如“</a:t>
            </a:r>
            <a:r>
              <a:rPr lang="en-US" altLang="zh-CN" dirty="0"/>
              <a:t>GET, POST”</a:t>
            </a:r>
          </a:p>
          <a:p>
            <a:pPr>
              <a:spcBef>
                <a:spcPct val="0"/>
              </a:spcBef>
            </a:pPr>
            <a:r>
              <a:rPr lang="en-US" altLang="zh-CN" dirty="0"/>
              <a:t>PATCH </a:t>
            </a:r>
            <a:r>
              <a:rPr lang="zh-CN" altLang="en-US" dirty="0"/>
              <a:t>部分更新</a:t>
            </a:r>
            <a:endParaRPr lang="en-US" altLang="zh-CN" dirty="0"/>
          </a:p>
          <a:p>
            <a:pPr>
              <a:spcBef>
                <a:spcPct val="0"/>
              </a:spcBef>
            </a:pPr>
            <a:r>
              <a:rPr lang="zh-CN" altLang="en-US" dirty="0"/>
              <a:t>幂等：调用一次后 和 调用多次后，结果或资源状态是不是一样的。 可以多次调用幂等</a:t>
            </a:r>
            <a:r>
              <a:rPr lang="en-US" altLang="zh-CN" dirty="0"/>
              <a:t>HTTP</a:t>
            </a:r>
            <a:r>
              <a:rPr lang="zh-CN" altLang="en-US" dirty="0"/>
              <a:t>方法，而不会得到不同的结果。 如果方法被调用一次或</a:t>
            </a:r>
            <a:r>
              <a:rPr lang="en-US" altLang="zh-CN" dirty="0"/>
              <a:t>100</a:t>
            </a:r>
            <a:r>
              <a:rPr lang="zh-CN" altLang="en-US" dirty="0"/>
              <a:t>次 </a:t>
            </a:r>
            <a:r>
              <a:rPr lang="en-US" altLang="zh-CN" dirty="0"/>
              <a:t>- </a:t>
            </a:r>
            <a:r>
              <a:rPr lang="zh-CN" altLang="en-US" dirty="0"/>
              <a:t>结果无关紧要</a:t>
            </a:r>
          </a:p>
          <a:p>
            <a:pPr>
              <a:spcBef>
                <a:spcPct val="0"/>
              </a:spcBef>
            </a:pPr>
            <a:r>
              <a:rPr lang="zh-CN" altLang="en-US" dirty="0"/>
              <a:t>安全性：如果</a:t>
            </a:r>
            <a:r>
              <a:rPr lang="en-US" altLang="zh-CN" dirty="0"/>
              <a:t>HTTP</a:t>
            </a:r>
            <a:r>
              <a:rPr lang="zh-CN" altLang="en-US" dirty="0"/>
              <a:t>方法不修改资源的状态，则认为它是安全的。 例如，在资源</a:t>
            </a:r>
            <a:r>
              <a:rPr lang="en-US" altLang="zh-CN" dirty="0"/>
              <a:t>URL</a:t>
            </a:r>
            <a:r>
              <a:rPr lang="zh-CN" altLang="en-US" dirty="0"/>
              <a:t>上调用</a:t>
            </a:r>
            <a:r>
              <a:rPr lang="en-US" altLang="zh-CN" dirty="0"/>
              <a:t>GET</a:t>
            </a:r>
            <a:r>
              <a:rPr lang="zh-CN" altLang="en-US" dirty="0"/>
              <a:t>或</a:t>
            </a:r>
            <a:r>
              <a:rPr lang="en-US" altLang="zh-CN" dirty="0"/>
              <a:t>HEAD</a:t>
            </a:r>
            <a:r>
              <a:rPr lang="zh-CN" altLang="en-US" dirty="0"/>
              <a:t>方法永远不会修改资源本身</a:t>
            </a:r>
            <a:r>
              <a:rPr lang="en-US" altLang="zh-CN" dirty="0"/>
              <a:t>; </a:t>
            </a:r>
            <a:r>
              <a:rPr lang="zh-CN" altLang="en-US" dirty="0"/>
              <a:t>因此，它被认为是安全的。</a:t>
            </a:r>
            <a:endParaRPr lang="en-US" altLang="zh-CN" dirty="0"/>
          </a:p>
          <a:p>
            <a:pPr>
              <a:spcBef>
                <a:spcPct val="0"/>
              </a:spcBef>
            </a:pPr>
            <a:endParaRPr lang="en-US" altLang="zh-CN" dirty="0"/>
          </a:p>
          <a:p>
            <a:pPr>
              <a:spcBef>
                <a:spcPct val="0"/>
              </a:spcBef>
            </a:pPr>
            <a:r>
              <a:rPr lang="zh-CN" altLang="en-US" sz="1200" b="0" i="0" kern="1200" dirty="0">
                <a:solidFill>
                  <a:schemeClr val="tx1"/>
                </a:solidFill>
                <a:effectLst/>
                <a:latin typeface="+mn-lt"/>
                <a:ea typeface="+mn-ea"/>
                <a:cs typeface="+mn-cs"/>
              </a:rPr>
              <a:t>为什么 </a:t>
            </a:r>
            <a:r>
              <a:rPr lang="en-US" altLang="zh-CN" sz="1200" b="0" i="0" kern="1200" dirty="0">
                <a:solidFill>
                  <a:schemeClr val="tx1"/>
                </a:solidFill>
                <a:effectLst/>
                <a:latin typeface="+mn-lt"/>
                <a:ea typeface="+mn-ea"/>
                <a:cs typeface="+mn-cs"/>
              </a:rPr>
              <a:t>PUT </a:t>
            </a:r>
            <a:r>
              <a:rPr lang="zh-CN" altLang="en-US" sz="1200" b="0" i="0" kern="1200" dirty="0">
                <a:solidFill>
                  <a:schemeClr val="tx1"/>
                </a:solidFill>
                <a:effectLst/>
                <a:latin typeface="+mn-lt"/>
                <a:ea typeface="+mn-ea"/>
                <a:cs typeface="+mn-cs"/>
              </a:rPr>
              <a:t>是幂等的而 </a:t>
            </a:r>
            <a:r>
              <a:rPr lang="en-US" altLang="zh-CN" sz="1200" b="0" i="0" kern="1200" dirty="0">
                <a:solidFill>
                  <a:schemeClr val="tx1"/>
                </a:solidFill>
                <a:effectLst/>
                <a:latin typeface="+mn-lt"/>
                <a:ea typeface="+mn-ea"/>
                <a:cs typeface="+mn-cs"/>
              </a:rPr>
              <a:t>PATCH </a:t>
            </a:r>
            <a:r>
              <a:rPr lang="zh-CN" altLang="en-US" sz="1200" b="0" i="0" kern="1200" dirty="0">
                <a:solidFill>
                  <a:schemeClr val="tx1"/>
                </a:solidFill>
                <a:effectLst/>
                <a:latin typeface="+mn-lt"/>
                <a:ea typeface="+mn-ea"/>
                <a:cs typeface="+mn-cs"/>
              </a:rPr>
              <a:t>是非幂等的，因为 </a:t>
            </a:r>
            <a:r>
              <a:rPr lang="en-US" altLang="zh-CN" sz="1200" b="0" i="0" kern="1200" dirty="0">
                <a:solidFill>
                  <a:schemeClr val="tx1"/>
                </a:solidFill>
                <a:effectLst/>
                <a:latin typeface="+mn-lt"/>
                <a:ea typeface="+mn-ea"/>
                <a:cs typeface="+mn-cs"/>
              </a:rPr>
              <a:t>PUT </a:t>
            </a:r>
            <a:r>
              <a:rPr lang="zh-CN" altLang="en-US" sz="1200" b="0" i="0" kern="1200" dirty="0">
                <a:solidFill>
                  <a:schemeClr val="tx1"/>
                </a:solidFill>
                <a:effectLst/>
                <a:latin typeface="+mn-lt"/>
                <a:ea typeface="+mn-ea"/>
                <a:cs typeface="+mn-cs"/>
              </a:rPr>
              <a:t>是根据客户端提供了完整的资源数据，客户端提交什么就替换为什么，而 </a:t>
            </a:r>
            <a:r>
              <a:rPr lang="en-US" altLang="zh-CN" sz="1200" b="0" i="0" kern="1200" dirty="0">
                <a:solidFill>
                  <a:schemeClr val="tx1"/>
                </a:solidFill>
                <a:effectLst/>
                <a:latin typeface="+mn-lt"/>
                <a:ea typeface="+mn-ea"/>
                <a:cs typeface="+mn-cs"/>
              </a:rPr>
              <a:t>PATCH </a:t>
            </a:r>
            <a:r>
              <a:rPr lang="zh-CN" altLang="en-US" sz="1200" b="0" i="0" kern="1200" dirty="0">
                <a:solidFill>
                  <a:schemeClr val="tx1"/>
                </a:solidFill>
                <a:effectLst/>
                <a:latin typeface="+mn-lt"/>
                <a:ea typeface="+mn-ea"/>
                <a:cs typeface="+mn-cs"/>
              </a:rPr>
              <a:t>有可能是根据客户端提供的参数，动态的计算出某个值，例如每次请求后资源的某个参数减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，所以多次调用，资源的会有不同的变化。</a:t>
            </a:r>
            <a:endParaRPr lang="en-US" altLang="zh-CN" sz="1200" b="0" i="0" kern="1200" dirty="0">
              <a:solidFill>
                <a:schemeClr val="tx1"/>
              </a:solidFill>
              <a:effectLst/>
              <a:latin typeface="+mn-lt"/>
              <a:ea typeface="+mn-ea"/>
              <a:cs typeface="+mn-cs"/>
            </a:endParaRPr>
          </a:p>
          <a:p>
            <a:pPr>
              <a:spcBef>
                <a:spcPct val="0"/>
              </a:spcBef>
            </a:pPr>
            <a:endParaRPr lang="en-US" altLang="zh-CN" sz="1200" b="0" i="0" kern="1200" dirty="0">
              <a:solidFill>
                <a:schemeClr val="tx1"/>
              </a:solidFill>
              <a:effectLst/>
              <a:latin typeface="+mn-lt"/>
              <a:ea typeface="+mn-ea"/>
              <a:cs typeface="+mn-cs"/>
            </a:endParaRPr>
          </a:p>
          <a:p>
            <a:pPr>
              <a:spcBef>
                <a:spcPct val="0"/>
              </a:spcBef>
            </a:pPr>
            <a:endParaRPr lang="en-US" altLang="zh-CN"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30</a:t>
            </a:fld>
            <a:endParaRPr lang="zh-CN" altLang="en-US"/>
          </a:p>
        </p:txBody>
      </p:sp>
    </p:spTree>
    <p:extLst>
      <p:ext uri="{BB962C8B-B14F-4D97-AF65-F5344CB8AC3E}">
        <p14:creationId xmlns:p14="http://schemas.microsoft.com/office/powerpoint/2010/main" val="90613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a:p>
          <a:p>
            <a:pPr>
              <a:spcBef>
                <a:spcPct val="0"/>
              </a:spcBef>
            </a:pPr>
            <a:r>
              <a:rPr lang="en-US" altLang="zh-CN" dirty="0" err="1"/>
              <a:t>url</a:t>
            </a:r>
            <a:r>
              <a:rPr lang="zh-CN" altLang="en-US" dirty="0"/>
              <a:t>中不能有动词，只能有名词，并且名词中也应该使用复数</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31</a:t>
            </a:fld>
            <a:endParaRPr lang="zh-CN" altLang="en-US"/>
          </a:p>
        </p:txBody>
      </p:sp>
    </p:spTree>
    <p:extLst>
      <p:ext uri="{BB962C8B-B14F-4D97-AF65-F5344CB8AC3E}">
        <p14:creationId xmlns:p14="http://schemas.microsoft.com/office/powerpoint/2010/main" val="2341802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1xx</a:t>
            </a:r>
            <a:r>
              <a:rPr lang="zh-CN" altLang="en-US" dirty="0"/>
              <a:t>信息：传输协议级别信息。</a:t>
            </a:r>
          </a:p>
          <a:p>
            <a:pPr>
              <a:spcBef>
                <a:spcPct val="0"/>
              </a:spcBef>
            </a:pPr>
            <a:r>
              <a:rPr lang="en-US" altLang="zh-CN" dirty="0"/>
              <a:t>2xx</a:t>
            </a:r>
            <a:r>
              <a:rPr lang="zh-CN" altLang="en-US" dirty="0"/>
              <a:t>成功：传达成功接收，理解和接受来自客户的请求。</a:t>
            </a:r>
          </a:p>
          <a:p>
            <a:pPr>
              <a:spcBef>
                <a:spcPct val="0"/>
              </a:spcBef>
            </a:pPr>
            <a:r>
              <a:rPr lang="en-US" altLang="zh-CN" dirty="0"/>
              <a:t>3xx</a:t>
            </a:r>
            <a:r>
              <a:rPr lang="zh-CN" altLang="en-US" dirty="0"/>
              <a:t>：重定向：传达用户代理（如浏览器）需要执行的其他操作才能完成请求。</a:t>
            </a:r>
          </a:p>
          <a:p>
            <a:pPr>
              <a:spcBef>
                <a:spcPct val="0"/>
              </a:spcBef>
            </a:pPr>
            <a:r>
              <a:rPr lang="en-US" altLang="zh-CN" dirty="0"/>
              <a:t>4xx</a:t>
            </a:r>
            <a:r>
              <a:rPr lang="zh-CN" altLang="en-US" dirty="0"/>
              <a:t>客户端错误：表示客户端引起的错误。</a:t>
            </a:r>
          </a:p>
          <a:p>
            <a:pPr>
              <a:spcBef>
                <a:spcPct val="0"/>
              </a:spcBef>
            </a:pPr>
            <a:r>
              <a:rPr lang="en-US" altLang="zh-CN" dirty="0"/>
              <a:t>5xx</a:t>
            </a:r>
            <a:r>
              <a:rPr lang="zh-CN" altLang="en-US" dirty="0"/>
              <a:t>服务器错误：表示服务器在处理请求时发现错误，无法进一步处理。</a:t>
            </a:r>
            <a:endParaRPr lang="en-US" altLang="zh-CN"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32</a:t>
            </a:fld>
            <a:endParaRPr lang="zh-CN" altLang="en-US"/>
          </a:p>
        </p:txBody>
      </p:sp>
    </p:spTree>
    <p:extLst>
      <p:ext uri="{BB962C8B-B14F-4D97-AF65-F5344CB8AC3E}">
        <p14:creationId xmlns:p14="http://schemas.microsoft.com/office/powerpoint/2010/main" val="2705149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好处 语义明确，较为流行，有规范，有约定</a:t>
            </a:r>
            <a:endParaRPr lang="en-US" altLang="zh-CN" dirty="0"/>
          </a:p>
          <a:p>
            <a:r>
              <a:rPr lang="zh-CN" altLang="en-US" dirty="0"/>
              <a:t>坏处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 REST</a:t>
            </a:r>
            <a:r>
              <a:rPr lang="zh-CN" altLang="en-US" dirty="0"/>
              <a:t>要求要将接口以资源的形式呈现。但实际上，很多时候都不太可能将一些业务逻辑看作资源。比如「登录动作，转账」</a:t>
            </a:r>
            <a:endParaRPr lang="en-US" altLang="zh-CN" dirty="0"/>
          </a:p>
          <a:p>
            <a:r>
              <a:rPr lang="en-US" altLang="zh-CN" dirty="0"/>
              <a:t>2.</a:t>
            </a:r>
            <a:r>
              <a:rPr lang="zh-CN" altLang="en-US" dirty="0"/>
              <a:t> </a:t>
            </a:r>
            <a:r>
              <a:rPr lang="en-US" altLang="zh-CN" dirty="0"/>
              <a:t>REST</a:t>
            </a:r>
            <a:r>
              <a:rPr lang="zh-CN" altLang="en-US" dirty="0"/>
              <a:t>只提供了增删改查的基本语义，其他的语义基本上不管。比如批量添加，批量删除</a:t>
            </a:r>
            <a:endParaRPr lang="en-US" altLang="zh-CN" dirty="0"/>
          </a:p>
          <a:p>
            <a:r>
              <a:rPr lang="en-US" altLang="zh-CN" dirty="0"/>
              <a:t>3. Status code</a:t>
            </a:r>
            <a:r>
              <a:rPr lang="zh-CN" altLang="en-US" dirty="0"/>
              <a:t>不够用</a:t>
            </a:r>
            <a:endParaRPr lang="en-US" altLang="zh-CN" dirty="0"/>
          </a:p>
          <a:p>
            <a:endParaRPr lang="en-US" altLang="zh-CN" dirty="0"/>
          </a:p>
          <a:p>
            <a:r>
              <a:rPr lang="zh-CN" altLang="en-US" dirty="0"/>
              <a:t>尽可能的遵守</a:t>
            </a:r>
            <a:r>
              <a:rPr lang="en-US" altLang="zh-CN" dirty="0"/>
              <a:t>REST</a:t>
            </a:r>
            <a:r>
              <a:rPr lang="zh-CN" altLang="en-US" dirty="0"/>
              <a:t>，但不要被</a:t>
            </a:r>
            <a:r>
              <a:rPr lang="en-US" altLang="zh-CN" dirty="0"/>
              <a:t>REST</a:t>
            </a:r>
            <a:r>
              <a:rPr lang="zh-CN" altLang="en-US" dirty="0"/>
              <a:t>限制住</a:t>
            </a:r>
            <a:endParaRPr lang="en-US" altLang="zh-CN" dirty="0"/>
          </a:p>
          <a:p>
            <a:r>
              <a:rPr lang="zh-CN" altLang="en-US" dirty="0"/>
              <a:t>我们之所以要定义接口，本身的动机是做一个抽象，把复杂性隐藏起来，而绝对不是把内部的实现细节给暴露出去。</a:t>
            </a:r>
            <a:r>
              <a:rPr lang="en-US" altLang="zh-CN" dirty="0"/>
              <a:t>REST</a:t>
            </a:r>
            <a:r>
              <a:rPr lang="zh-CN" altLang="en-US" dirty="0"/>
              <a:t>却反其道而行之，要求实现应该是“资源”并且这个实现细节要暴露在接口的形式上。但一个好的接口设计就应该是简单、直观的，能够完全隐藏内部细节的，不管底层是不是资源，资源的组合还是别的什么架构。</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33</a:t>
            </a:fld>
            <a:endParaRPr lang="en-US" altLang="en-US"/>
          </a:p>
        </p:txBody>
      </p:sp>
    </p:spTree>
    <p:extLst>
      <p:ext uri="{BB962C8B-B14F-4D97-AF65-F5344CB8AC3E}">
        <p14:creationId xmlns:p14="http://schemas.microsoft.com/office/powerpoint/2010/main" val="1557672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https://www.citibank.com.hk/english/credit-cards/thankyou-rewards.htm?lid=HKENCBGVEMITLCitiThankyouRewards#points</a:t>
            </a:r>
            <a:endParaRPr lang="en-US" dirty="0"/>
          </a:p>
          <a:p>
            <a:r>
              <a:rPr lang="zh-CN" altLang="en-US" dirty="0"/>
              <a:t>下午完成一个练习</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有这样一个功能 客户将 </a:t>
            </a:r>
            <a:r>
              <a:rPr lang="en-US" altLang="zh-CN" dirty="0"/>
              <a:t>Citi Points</a:t>
            </a:r>
            <a:r>
              <a:rPr lang="zh-CN" altLang="en-US" dirty="0"/>
              <a:t>按照</a:t>
            </a:r>
            <a:r>
              <a:rPr lang="en-US" altLang="zh-CN" dirty="0"/>
              <a:t>5:1</a:t>
            </a:r>
            <a:r>
              <a:rPr lang="zh-CN" altLang="en-US" dirty="0"/>
              <a:t>的比例转化为 </a:t>
            </a:r>
            <a:r>
              <a:rPr lang="en-US" altLang="zh-CN" dirty="0"/>
              <a:t>Money Back Points</a:t>
            </a:r>
          </a:p>
          <a:p>
            <a:r>
              <a:rPr lang="zh-CN" altLang="en-US" dirty="0"/>
              <a:t>你可以理解为将信用卡积分 转化 为消费券</a:t>
            </a:r>
            <a:endParaRPr lang="en-US" altLang="zh-CN" dirty="0"/>
          </a:p>
          <a:p>
            <a:r>
              <a:rPr lang="zh-CN" altLang="en-US" dirty="0"/>
              <a:t>你实现页面上包含的功能包含几个</a:t>
            </a:r>
            <a:r>
              <a:rPr lang="en-US" altLang="zh-CN" dirty="0"/>
              <a:t>API</a:t>
            </a:r>
          </a:p>
          <a:p>
            <a:r>
              <a:rPr lang="zh-CN" altLang="en-US" dirty="0"/>
              <a:t>获得</a:t>
            </a:r>
            <a:r>
              <a:rPr lang="en-US" altLang="zh-CN" dirty="0"/>
              <a:t> Citi Points </a:t>
            </a:r>
            <a:r>
              <a:rPr lang="zh-CN" altLang="en-US" dirty="0"/>
              <a:t>的余额</a:t>
            </a:r>
            <a:endParaRPr lang="en-US" altLang="zh-CN" dirty="0"/>
          </a:p>
          <a:p>
            <a:r>
              <a:rPr lang="zh-CN" altLang="en-US" dirty="0"/>
              <a:t>转化点券的操作 </a:t>
            </a:r>
            <a:r>
              <a:rPr lang="en-US" altLang="zh-CN" dirty="0"/>
              <a:t>API</a:t>
            </a:r>
            <a:r>
              <a:rPr lang="zh-CN" altLang="en-US" dirty="0"/>
              <a:t>怎么设计 </a:t>
            </a:r>
            <a:r>
              <a:rPr lang="en-US" altLang="zh-CN" dirty="0"/>
              <a:t>URI</a:t>
            </a:r>
            <a:r>
              <a:rPr lang="zh-CN" altLang="en-US" dirty="0"/>
              <a:t> </a:t>
            </a:r>
            <a:r>
              <a:rPr lang="en-US" altLang="zh-CN" dirty="0"/>
              <a:t>req res</a:t>
            </a:r>
          </a:p>
          <a:p>
            <a:r>
              <a:rPr lang="zh-CN" altLang="en-US" dirty="0"/>
              <a:t>获得</a:t>
            </a:r>
            <a:r>
              <a:rPr lang="en-US" altLang="zh-CN" dirty="0"/>
              <a:t> Money Back Points</a:t>
            </a:r>
            <a:r>
              <a:rPr lang="zh-CN" altLang="en-US" dirty="0"/>
              <a:t>的余额</a:t>
            </a:r>
            <a:endParaRPr lang="en-US" altLang="zh-CN" dirty="0"/>
          </a:p>
          <a:p>
            <a:endParaRPr lang="en-US" altLang="zh-CN" dirty="0"/>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35</a:t>
            </a:fld>
            <a:endParaRPr lang="en-US" altLang="en-US"/>
          </a:p>
        </p:txBody>
      </p:sp>
    </p:spTree>
    <p:extLst>
      <p:ext uri="{BB962C8B-B14F-4D97-AF65-F5344CB8AC3E}">
        <p14:creationId xmlns:p14="http://schemas.microsoft.com/office/powerpoint/2010/main" val="153271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微服务的实现框架有很多，刚才说了微服务可用不同的语言开发，使用不同的技术。</a:t>
            </a:r>
            <a:endParaRPr lang="en-US" altLang="zh-CN" dirty="0"/>
          </a:p>
          <a:p>
            <a:r>
              <a:rPr lang="zh-CN" altLang="en-US" dirty="0"/>
              <a:t>除了</a:t>
            </a:r>
            <a:r>
              <a:rPr lang="en-US" altLang="zh-CN" dirty="0"/>
              <a:t>Spring Cloud/ Spring Boot</a:t>
            </a:r>
            <a:r>
              <a:rPr lang="zh-CN" altLang="en-US" dirty="0"/>
              <a:t>为基础的</a:t>
            </a:r>
            <a:r>
              <a:rPr lang="en-US" altLang="zh-CN" dirty="0"/>
              <a:t>Spring</a:t>
            </a:r>
            <a:r>
              <a:rPr lang="zh-CN" altLang="en-US" dirty="0"/>
              <a:t>的以外</a:t>
            </a:r>
            <a:endParaRPr lang="en-US" altLang="zh-CN" dirty="0"/>
          </a:p>
          <a:p>
            <a:r>
              <a:rPr lang="zh-CN" altLang="en-US" dirty="0"/>
              <a:t>还有</a:t>
            </a:r>
            <a:r>
              <a:rPr lang="en-US" altLang="zh-CN" dirty="0"/>
              <a:t>Oracle </a:t>
            </a:r>
            <a:r>
              <a:rPr lang="en-US" altLang="zh-CN" dirty="0" err="1"/>
              <a:t>Helidon</a:t>
            </a:r>
            <a:r>
              <a:rPr lang="zh-CN" altLang="en-US" dirty="0"/>
              <a:t>，</a:t>
            </a:r>
            <a:r>
              <a:rPr lang="en-US" altLang="zh-CN" dirty="0" err="1"/>
              <a:t>GoMirco</a:t>
            </a:r>
            <a:r>
              <a:rPr lang="en-US" altLang="zh-CN" dirty="0"/>
              <a:t> (Golang </a:t>
            </a:r>
            <a:r>
              <a:rPr lang="zh-CN" altLang="en-US" dirty="0"/>
              <a:t>语言的</a:t>
            </a:r>
            <a:r>
              <a:rPr lang="en-US" altLang="zh-CN" dirty="0"/>
              <a:t>Microservices</a:t>
            </a:r>
            <a:r>
              <a:rPr lang="zh-CN" altLang="en-US" dirty="0"/>
              <a:t>框架</a:t>
            </a:r>
            <a:r>
              <a:rPr lang="en-US" altLang="zh-CN" dirty="0"/>
              <a:t>)</a:t>
            </a:r>
            <a:r>
              <a:rPr lang="zh-CN" altLang="en-US" dirty="0"/>
              <a:t>，</a:t>
            </a:r>
            <a:r>
              <a:rPr lang="en-US" altLang="zh-CN" dirty="0"/>
              <a:t>Molecular (NodeJS</a:t>
            </a:r>
            <a:r>
              <a:rPr lang="zh-CN" altLang="en-US" dirty="0"/>
              <a:t>的</a:t>
            </a:r>
            <a:r>
              <a:rPr lang="en-US" altLang="zh-CN" dirty="0"/>
              <a:t>Microservices</a:t>
            </a:r>
            <a:r>
              <a:rPr lang="zh-CN" altLang="en-US" dirty="0"/>
              <a:t>框架</a:t>
            </a:r>
            <a:r>
              <a:rPr lang="en-US" altLang="zh-CN" dirty="0"/>
              <a:t>)</a:t>
            </a:r>
          </a:p>
          <a:p>
            <a:r>
              <a:rPr lang="zh-CN" altLang="en-US" dirty="0"/>
              <a:t>阿里巴巴的</a:t>
            </a:r>
            <a:r>
              <a:rPr lang="en-US" altLang="zh-CN" dirty="0"/>
              <a:t>Dubbo</a:t>
            </a:r>
          </a:p>
          <a:p>
            <a:r>
              <a:rPr lang="zh-CN" altLang="en-US" dirty="0"/>
              <a:t>当然最流行的还是</a:t>
            </a:r>
            <a:r>
              <a:rPr lang="en-US" altLang="zh-CN" dirty="0"/>
              <a:t>Spring Cloud</a:t>
            </a:r>
            <a:endParaRPr lang="zh-CN" altLang="en-US"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3</a:t>
            </a:fld>
            <a:endParaRPr lang="en-US" altLang="en-US"/>
          </a:p>
        </p:txBody>
      </p:sp>
    </p:spTree>
    <p:extLst>
      <p:ext uri="{BB962C8B-B14F-4D97-AF65-F5344CB8AC3E}">
        <p14:creationId xmlns:p14="http://schemas.microsoft.com/office/powerpoint/2010/main" val="309416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https://spring.io/why-spring</a:t>
            </a:r>
            <a:endParaRPr lang="en-US" altLang="zh-CN" dirty="0"/>
          </a:p>
          <a:p>
            <a:r>
              <a:rPr lang="zh-CN" altLang="en-US" dirty="0"/>
              <a:t>打开</a:t>
            </a:r>
            <a:r>
              <a:rPr lang="en-US" altLang="zh-CN" dirty="0"/>
              <a:t>Spring</a:t>
            </a:r>
            <a:r>
              <a:rPr lang="zh-CN" altLang="en-US" dirty="0"/>
              <a:t>官网我们可以看到 </a:t>
            </a:r>
            <a:r>
              <a:rPr lang="en-US" altLang="zh-CN" dirty="0"/>
              <a:t>Spring</a:t>
            </a:r>
            <a:r>
              <a:rPr lang="zh-CN" altLang="en-US" dirty="0"/>
              <a:t>这个框架经过数十年的发展，在各种场合都有用武之地。</a:t>
            </a:r>
            <a:endParaRPr lang="en-US" altLang="zh-CN" dirty="0"/>
          </a:p>
          <a:p>
            <a:r>
              <a:rPr lang="zh-CN" altLang="en-US" dirty="0"/>
              <a:t>排在第一的就是用于构建微服务，除此以外还可以响应式，构建云应用，最新的</a:t>
            </a:r>
            <a:r>
              <a:rPr lang="en-US" altLang="zh-CN" dirty="0"/>
              <a:t>Serverless</a:t>
            </a:r>
            <a:r>
              <a:rPr lang="zh-CN" altLang="en-US" dirty="0"/>
              <a:t>技术</a:t>
            </a:r>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4</a:t>
            </a:fld>
            <a:endParaRPr lang="en-US" altLang="en-US"/>
          </a:p>
        </p:txBody>
      </p:sp>
    </p:spTree>
    <p:extLst>
      <p:ext uri="{BB962C8B-B14F-4D97-AF65-F5344CB8AC3E}">
        <p14:creationId xmlns:p14="http://schemas.microsoft.com/office/powerpoint/2010/main" val="53757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t>如果你在去年打开</a:t>
            </a:r>
            <a:r>
              <a:rPr lang="en-US" altLang="zh-CN" b="0" i="0" dirty="0"/>
              <a:t>Spring</a:t>
            </a:r>
            <a:r>
              <a:rPr lang="zh-CN" altLang="en-US" b="0" i="0" dirty="0"/>
              <a:t>官网，他的首页是这样的。这是一个可以滑动的进度条，最左边的</a:t>
            </a:r>
            <a:r>
              <a:rPr lang="en-US" altLang="zh-CN" b="0" i="0" dirty="0"/>
              <a:t>Spring Boot</a:t>
            </a:r>
            <a:r>
              <a:rPr lang="zh-CN" altLang="en-US" b="0" i="0" dirty="0"/>
              <a:t> </a:t>
            </a:r>
            <a:r>
              <a:rPr lang="en-US" altLang="zh-CN" b="0" i="0" dirty="0"/>
              <a:t>Build Anything</a:t>
            </a:r>
            <a:r>
              <a:rPr lang="zh-CN" altLang="en-US" b="0" i="0" dirty="0"/>
              <a:t>，构建万物。中间的</a:t>
            </a:r>
            <a:r>
              <a:rPr lang="en-US" altLang="zh-CN" b="0" i="0" dirty="0"/>
              <a:t>Spring Cloud coordinate anything </a:t>
            </a:r>
            <a:r>
              <a:rPr lang="zh-CN" altLang="en-US" b="0" i="0" dirty="0"/>
              <a:t>协调万物，最右边的</a:t>
            </a:r>
            <a:r>
              <a:rPr lang="en-US" altLang="zh-CN" b="0" i="0" dirty="0"/>
              <a:t>Spring Cloud Connect Everything </a:t>
            </a:r>
            <a:r>
              <a:rPr lang="zh-CN" altLang="en-US" b="0" i="0" dirty="0"/>
              <a:t>连接万物。其中</a:t>
            </a:r>
            <a:r>
              <a:rPr lang="en-US" altLang="zh-CN" b="0" i="0" dirty="0"/>
              <a:t>Spring Boot</a:t>
            </a:r>
            <a:r>
              <a:rPr lang="zh-CN" altLang="en-US" b="0" i="0" dirty="0"/>
              <a:t>是最基础的最重要的。</a:t>
            </a:r>
            <a:endParaRPr lang="en-US" altLang="zh-CN" b="0" i="0" dirty="0"/>
          </a:p>
        </p:txBody>
      </p:sp>
      <p:sp>
        <p:nvSpPr>
          <p:cNvPr id="4" name="Slide Number Placeholder 3"/>
          <p:cNvSpPr>
            <a:spLocks noGrp="1"/>
          </p:cNvSpPr>
          <p:nvPr>
            <p:ph type="sldNum" sz="quarter" idx="10"/>
          </p:nvPr>
        </p:nvSpPr>
        <p:spPr/>
        <p:txBody>
          <a:bodyPr/>
          <a:lstStyle/>
          <a:p>
            <a:fld id="{936C5F7D-70DA-4DEB-A1BC-F0C6D94DED8A}" type="slidenum">
              <a:rPr lang="en-US" smtClean="0"/>
              <a:t>5</a:t>
            </a:fld>
            <a:endParaRPr lang="en-US"/>
          </a:p>
        </p:txBody>
      </p:sp>
    </p:spTree>
    <p:extLst>
      <p:ext uri="{BB962C8B-B14F-4D97-AF65-F5344CB8AC3E}">
        <p14:creationId xmlns:p14="http://schemas.microsoft.com/office/powerpoint/2010/main" val="192094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那么为什么</a:t>
            </a:r>
            <a:r>
              <a:rPr lang="en-US" altLang="zh-CN" dirty="0"/>
              <a:t>Spring Cloud</a:t>
            </a:r>
            <a:r>
              <a:rPr lang="zh-CN" altLang="en-US" dirty="0"/>
              <a:t>选择</a:t>
            </a:r>
            <a:r>
              <a:rPr lang="en-US" altLang="zh-CN" dirty="0"/>
              <a:t>Spring Boot</a:t>
            </a:r>
            <a:r>
              <a:rPr lang="zh-CN" altLang="en-US" dirty="0"/>
              <a:t>做他的爸爸呢。</a:t>
            </a:r>
            <a:endParaRPr lang="en-US" altLang="zh-CN" dirty="0"/>
          </a:p>
          <a:p>
            <a:r>
              <a:rPr lang="zh-CN" altLang="en-US" dirty="0"/>
              <a:t>官网上描述</a:t>
            </a:r>
            <a:r>
              <a:rPr lang="en-US" altLang="zh-CN" dirty="0"/>
              <a:t>Spring Boot </a:t>
            </a:r>
            <a:r>
              <a:rPr lang="zh-CN" altLang="en-US" dirty="0"/>
              <a:t>可以很简单的创建 独立的 生产环境级别的</a:t>
            </a:r>
            <a:r>
              <a:rPr lang="en-US" altLang="zh-CN" dirty="0"/>
              <a:t>Spring</a:t>
            </a:r>
            <a:r>
              <a:rPr lang="zh-CN" altLang="en-US" dirty="0"/>
              <a:t>应用，并且</a:t>
            </a:r>
            <a:r>
              <a:rPr lang="en-US" altLang="zh-CN" dirty="0"/>
              <a:t>just run</a:t>
            </a:r>
            <a:r>
              <a:rPr lang="zh-CN" altLang="en-US" dirty="0"/>
              <a:t>。</a:t>
            </a:r>
            <a:r>
              <a:rPr lang="en-US" altLang="zh-CN" dirty="0"/>
              <a:t>Just run</a:t>
            </a:r>
            <a:r>
              <a:rPr lang="zh-CN" altLang="en-US" dirty="0"/>
              <a:t>可以理解为开箱即用，不需要繁杂的配置。</a:t>
            </a:r>
            <a:endParaRPr lang="en-US" altLang="zh-CN" dirty="0"/>
          </a:p>
          <a:p>
            <a:r>
              <a:rPr lang="zh-CN" altLang="en-US" dirty="0"/>
              <a:t>我们对</a:t>
            </a:r>
            <a:r>
              <a:rPr lang="en-US" altLang="zh-CN" dirty="0"/>
              <a:t>Spring</a:t>
            </a:r>
            <a:r>
              <a:rPr lang="zh-CN" altLang="en-US" dirty="0"/>
              <a:t>平台和第三方库采取了一种固执的观点，这样您就可以从最小的麻烦开始了。大多数</a:t>
            </a:r>
            <a:r>
              <a:rPr lang="en-US" altLang="zh-CN" dirty="0" err="1"/>
              <a:t>springboot</a:t>
            </a:r>
            <a:r>
              <a:rPr lang="zh-CN" altLang="en-US" dirty="0"/>
              <a:t>应用程序只需要很少的</a:t>
            </a:r>
            <a:r>
              <a:rPr lang="en-US" altLang="zh-CN" dirty="0"/>
              <a:t>Spring</a:t>
            </a:r>
            <a:r>
              <a:rPr lang="zh-CN" altLang="en-US" dirty="0"/>
              <a:t>配置。</a:t>
            </a:r>
            <a:endParaRPr lang="en-US" altLang="zh-CN" dirty="0"/>
          </a:p>
          <a:p>
            <a:r>
              <a:rPr lang="zh-CN" altLang="en-US" dirty="0"/>
              <a:t>右边我们能看到这是一个</a:t>
            </a:r>
            <a:r>
              <a:rPr lang="en-US" altLang="zh-CN" dirty="0"/>
              <a:t>Spring</a:t>
            </a:r>
            <a:r>
              <a:rPr lang="zh-CN" altLang="en-US" dirty="0"/>
              <a:t> </a:t>
            </a:r>
            <a:r>
              <a:rPr lang="en-US" altLang="zh-CN" dirty="0"/>
              <a:t>Boot</a:t>
            </a:r>
            <a:r>
              <a:rPr lang="zh-CN" altLang="en-US" dirty="0"/>
              <a:t>项目的目录，非常简洁</a:t>
            </a:r>
            <a:endParaRPr lang="en-US" altLang="zh-CN" dirty="0"/>
          </a:p>
          <a:p>
            <a:r>
              <a:rPr lang="zh-CN" altLang="en-US" dirty="0"/>
              <a:t>这里的</a:t>
            </a:r>
            <a:r>
              <a:rPr lang="en-US" altLang="zh-CN" dirty="0"/>
              <a:t>opinionated</a:t>
            </a:r>
            <a:r>
              <a:rPr lang="zh-CN" altLang="en-US" dirty="0"/>
              <a:t>，翻译过来就是固执的顽固的，其实对应的就是</a:t>
            </a:r>
            <a:r>
              <a:rPr lang="en-US" altLang="zh-CN" dirty="0"/>
              <a:t>Spring Boot</a:t>
            </a:r>
            <a:r>
              <a:rPr lang="zh-CN" altLang="en-US" dirty="0"/>
              <a:t>的核心思想，约定大于配置，他减少了很多复杂的配置，转化成约定。</a:t>
            </a:r>
            <a:endParaRPr lang="en-US"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6</a:t>
            </a:fld>
            <a:endParaRPr lang="en-US" altLang="en-US"/>
          </a:p>
        </p:txBody>
      </p:sp>
    </p:spTree>
    <p:extLst>
      <p:ext uri="{BB962C8B-B14F-4D97-AF65-F5344CB8AC3E}">
        <p14:creationId xmlns:p14="http://schemas.microsoft.com/office/powerpoint/2010/main" val="2655865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我们可以感受一下</a:t>
            </a:r>
            <a:r>
              <a:rPr lang="en-US" altLang="zh-CN" dirty="0"/>
              <a:t>10</a:t>
            </a:r>
            <a:r>
              <a:rPr lang="zh-CN" altLang="en-US" dirty="0"/>
              <a:t>年前的</a:t>
            </a:r>
            <a:r>
              <a:rPr lang="en-US" altLang="zh-CN" dirty="0"/>
              <a:t>Spring</a:t>
            </a:r>
            <a:r>
              <a:rPr lang="zh-CN" altLang="en-US" dirty="0"/>
              <a:t>和现在的</a:t>
            </a:r>
            <a:r>
              <a:rPr lang="en-US" altLang="zh-CN" dirty="0"/>
              <a:t>Spring</a:t>
            </a:r>
            <a:r>
              <a:rPr lang="zh-CN" altLang="en-US" dirty="0"/>
              <a:t>写一个</a:t>
            </a:r>
            <a:r>
              <a:rPr lang="en-US" altLang="zh-CN" dirty="0"/>
              <a:t>hello world</a:t>
            </a:r>
            <a:r>
              <a:rPr lang="zh-CN" altLang="en-US" dirty="0"/>
              <a:t>的代码量的差距</a:t>
            </a:r>
            <a:endParaRPr lang="en-US" altLang="zh-CN" dirty="0"/>
          </a:p>
          <a:p>
            <a:r>
              <a:rPr lang="zh-CN" altLang="en-US" dirty="0"/>
              <a:t>左边是</a:t>
            </a:r>
            <a:r>
              <a:rPr lang="en-US" altLang="zh-CN" dirty="0"/>
              <a:t>Spring MVC </a:t>
            </a:r>
            <a:r>
              <a:rPr lang="zh-CN" altLang="en-US" dirty="0"/>
              <a:t>右边是使用</a:t>
            </a:r>
            <a:r>
              <a:rPr lang="en-US" altLang="zh-CN" dirty="0" err="1"/>
              <a:t>kotlin</a:t>
            </a:r>
            <a:r>
              <a:rPr lang="zh-CN" altLang="en-US" dirty="0"/>
              <a:t>语言的</a:t>
            </a:r>
            <a:r>
              <a:rPr lang="en-US" altLang="zh-CN" dirty="0"/>
              <a:t>Spring Boot</a:t>
            </a:r>
            <a:r>
              <a:rPr lang="zh-CN" altLang="en-US" dirty="0"/>
              <a:t>，一种</a:t>
            </a:r>
            <a:r>
              <a:rPr lang="en-US" altLang="zh-CN" dirty="0" err="1"/>
              <a:t>jvm</a:t>
            </a:r>
            <a:r>
              <a:rPr lang="zh-CN" altLang="en-US" dirty="0"/>
              <a:t>语言</a:t>
            </a:r>
          </a:p>
          <a:p>
            <a:r>
              <a:rPr lang="zh-CN" altLang="en-US" dirty="0"/>
              <a:t>如果是</a:t>
            </a:r>
            <a:r>
              <a:rPr lang="en-US" altLang="zh-CN" dirty="0" err="1"/>
              <a:t>SpringMVC</a:t>
            </a:r>
            <a:r>
              <a:rPr lang="en-US" altLang="zh-CN" dirty="0"/>
              <a:t> </a:t>
            </a:r>
            <a:r>
              <a:rPr lang="zh-CN" altLang="en-US" dirty="0"/>
              <a:t>除了</a:t>
            </a:r>
            <a:r>
              <a:rPr lang="en-US" altLang="zh-CN" dirty="0"/>
              <a:t>java</a:t>
            </a:r>
            <a:r>
              <a:rPr lang="zh-CN" altLang="en-US" dirty="0"/>
              <a:t>代码，我们需要配</a:t>
            </a:r>
            <a:r>
              <a:rPr lang="en-US" altLang="zh-CN" dirty="0"/>
              <a:t>web.xml</a:t>
            </a:r>
            <a:r>
              <a:rPr lang="zh-CN" altLang="en-US" dirty="0"/>
              <a:t> </a:t>
            </a:r>
            <a:r>
              <a:rPr lang="en-US" altLang="zh-CN" dirty="0"/>
              <a:t>dispatcher-servlet </a:t>
            </a:r>
            <a:r>
              <a:rPr lang="en-US" altLang="zh-CN" dirty="0" err="1"/>
              <a:t>logback</a:t>
            </a:r>
            <a:endParaRPr lang="en-US" altLang="zh-CN" dirty="0"/>
          </a:p>
          <a:p>
            <a:r>
              <a:rPr lang="en-US" altLang="zh-CN" dirty="0"/>
              <a:t>Spring Boot</a:t>
            </a:r>
            <a:r>
              <a:rPr lang="zh-CN" altLang="en-US" dirty="0"/>
              <a:t>这些都不用配</a:t>
            </a:r>
            <a:endParaRPr lang="en-US" altLang="zh-CN" dirty="0"/>
          </a:p>
        </p:txBody>
      </p:sp>
      <p:sp>
        <p:nvSpPr>
          <p:cNvPr id="4" name="灯片编号占位符 3"/>
          <p:cNvSpPr>
            <a:spLocks noGrp="1"/>
          </p:cNvSpPr>
          <p:nvPr>
            <p:ph type="sldNum" sz="quarter" idx="5"/>
          </p:nvPr>
        </p:nvSpPr>
        <p:spPr/>
        <p:txBody>
          <a:bodyPr/>
          <a:lstStyle/>
          <a:p>
            <a:fld id="{52C17B46-3345-4303-89DA-ED8844E43F1E}" type="slidenum">
              <a:rPr lang="en-US" altLang="en-US" smtClean="0"/>
              <a:pPr/>
              <a:t>7</a:t>
            </a:fld>
            <a:endParaRPr lang="en-US" altLang="en-US"/>
          </a:p>
        </p:txBody>
      </p:sp>
    </p:spTree>
    <p:extLst>
      <p:ext uri="{BB962C8B-B14F-4D97-AF65-F5344CB8AC3E}">
        <p14:creationId xmlns:p14="http://schemas.microsoft.com/office/powerpoint/2010/main" val="388572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概况一下</a:t>
            </a:r>
            <a:r>
              <a:rPr lang="en-US" altLang="zh-CN" dirty="0"/>
              <a:t>Spring Boot</a:t>
            </a:r>
            <a:r>
              <a:rPr lang="zh-CN" altLang="en-US" dirty="0"/>
              <a:t>的特性</a:t>
            </a:r>
            <a:endParaRPr lang="en-US" altLang="zh-CN" dirty="0"/>
          </a:p>
          <a:p>
            <a:r>
              <a:rPr lang="zh-CN" altLang="en-US" dirty="0"/>
              <a:t>独立运行</a:t>
            </a:r>
            <a:endParaRPr lang="en-US" altLang="zh-CN" dirty="0"/>
          </a:p>
          <a:p>
            <a:r>
              <a:rPr lang="zh-CN" altLang="en-US" dirty="0"/>
              <a:t>集成了</a:t>
            </a:r>
            <a:r>
              <a:rPr lang="en-US" altLang="zh-CN" dirty="0"/>
              <a:t>Tomcat</a:t>
            </a:r>
            <a:r>
              <a:rPr lang="zh-CN" altLang="en-US" dirty="0"/>
              <a:t>这样的</a:t>
            </a:r>
            <a:r>
              <a:rPr lang="en-US" altLang="zh-CN" dirty="0"/>
              <a:t>web</a:t>
            </a:r>
            <a:r>
              <a:rPr lang="zh-CN" altLang="en-US" dirty="0"/>
              <a:t>容器</a:t>
            </a:r>
            <a:endParaRPr lang="en-US" altLang="zh-CN" dirty="0"/>
          </a:p>
          <a:p>
            <a:r>
              <a:rPr lang="zh-CN" altLang="en-US" dirty="0"/>
              <a:t>使用</a:t>
            </a:r>
            <a:r>
              <a:rPr lang="en-US" altLang="zh-CN" dirty="0"/>
              <a:t>starter </a:t>
            </a:r>
            <a:r>
              <a:rPr lang="zh-CN" altLang="en-US" dirty="0"/>
              <a:t>去简化配置</a:t>
            </a:r>
            <a:endParaRPr lang="en-US" altLang="zh-CN" dirty="0"/>
          </a:p>
          <a:p>
            <a:r>
              <a:rPr lang="zh-CN" altLang="en-US" dirty="0"/>
              <a:t>自动配置</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提供了生产级的特性比如应用监控审计，安全检查，</a:t>
            </a:r>
            <a:endParaRPr lang="en-US" altLang="zh-CN" dirty="0"/>
          </a:p>
          <a:p>
            <a:r>
              <a:rPr lang="zh-CN" altLang="en-US" dirty="0"/>
              <a:t>几乎无代码生成和</a:t>
            </a:r>
            <a:r>
              <a:rPr lang="en-US" altLang="zh-CN" dirty="0"/>
              <a:t>XML</a:t>
            </a:r>
            <a:r>
              <a:rPr lang="zh-CN" altLang="en-US" dirty="0"/>
              <a:t>配置</a:t>
            </a:r>
            <a:endParaRPr lang="en-US" altLang="zh-CN" dirty="0"/>
          </a:p>
          <a:p>
            <a:endParaRPr lang="en-US" altLang="zh-CN" dirty="0"/>
          </a:p>
          <a:p>
            <a:r>
              <a:rPr lang="zh-CN" altLang="en-US" dirty="0"/>
              <a:t>核心：约定大于配置</a:t>
            </a:r>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8</a:t>
            </a:fld>
            <a:endParaRPr lang="en-US" altLang="en-US"/>
          </a:p>
        </p:txBody>
      </p:sp>
    </p:spTree>
    <p:extLst>
      <p:ext uri="{BB962C8B-B14F-4D97-AF65-F5344CB8AC3E}">
        <p14:creationId xmlns:p14="http://schemas.microsoft.com/office/powerpoint/2010/main" val="700793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http://maven.apache.org/download.cgi</a:t>
            </a:r>
            <a:endParaRPr lang="en-US" dirty="0"/>
          </a:p>
          <a:p>
            <a:r>
              <a:rPr lang="en-US" sz="1200" kern="1200" dirty="0">
                <a:solidFill>
                  <a:schemeClr val="tx1"/>
                </a:solidFill>
                <a:latin typeface="Arial" charset="0"/>
                <a:ea typeface="ヒラギノ角ゴ Pro W3" charset="0"/>
                <a:cs typeface="Geneva" charset="0"/>
              </a:rPr>
              <a:t>http://swdclinx2.nam.nsroot.net:8081/nexus/content/groups/public</a:t>
            </a:r>
            <a:endParaRPr lang="en-US" dirty="0"/>
          </a:p>
          <a:p>
            <a:r>
              <a:rPr lang="zh-CN" altLang="en-US" dirty="0"/>
              <a:t>介绍一下环境准备</a:t>
            </a:r>
            <a:endParaRPr lang="en-US" altLang="zh-CN" dirty="0"/>
          </a:p>
        </p:txBody>
      </p:sp>
      <p:sp>
        <p:nvSpPr>
          <p:cNvPr id="4" name="Slide Number Placeholder 3"/>
          <p:cNvSpPr>
            <a:spLocks noGrp="1"/>
          </p:cNvSpPr>
          <p:nvPr>
            <p:ph type="sldNum" sz="quarter" idx="10"/>
          </p:nvPr>
        </p:nvSpPr>
        <p:spPr/>
        <p:txBody>
          <a:bodyPr/>
          <a:lstStyle/>
          <a:p>
            <a:fld id="{52C17B46-3345-4303-89DA-ED8844E43F1E}" type="slidenum">
              <a:rPr lang="en-US" altLang="en-US" smtClean="0"/>
              <a:pPr/>
              <a:t>10</a:t>
            </a:fld>
            <a:endParaRPr lang="en-US" altLang="en-US"/>
          </a:p>
        </p:txBody>
      </p:sp>
    </p:spTree>
    <p:extLst>
      <p:ext uri="{BB962C8B-B14F-4D97-AF65-F5344CB8AC3E}">
        <p14:creationId xmlns:p14="http://schemas.microsoft.com/office/powerpoint/2010/main" val="1142658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iti-r_2c-blu_pos_rg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4946650"/>
            <a:ext cx="243046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603250" y="906463"/>
            <a:ext cx="821055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603250" y="1397000"/>
            <a:ext cx="8221663"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6996081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5"/>
          <p:cNvSpPr>
            <a:spLocks noGrp="1" noChangeArrowheads="1"/>
          </p:cNvSpPr>
          <p:nvPr>
            <p:ph type="sldNum" sz="quarter" idx="10"/>
          </p:nvPr>
        </p:nvSpPr>
        <p:spPr>
          <a:ln/>
        </p:spPr>
        <p:txBody>
          <a:bodyPr/>
          <a:lstStyle>
            <a:lvl1pPr>
              <a:defRPr/>
            </a:lvl1pPr>
          </a:lstStyle>
          <a:p>
            <a:fld id="{0EDA7641-78C9-4952-9FD7-7CE71F18F275}" type="slidenum">
              <a:rPr lang="en-US" altLang="en-US"/>
              <a:pPr/>
              <a:t>‹#›</a:t>
            </a:fld>
            <a:endParaRPr lang="en-US" altLang="en-US"/>
          </a:p>
        </p:txBody>
      </p:sp>
      <p:sp>
        <p:nvSpPr>
          <p:cNvPr id="3" name="Rectangle 87"/>
          <p:cNvSpPr>
            <a:spLocks noGrp="1" noChangeArrowheads="1"/>
          </p:cNvSpPr>
          <p:nvPr>
            <p:ph type="dt" sz="half" idx="11"/>
          </p:nvPr>
        </p:nvSpPr>
        <p:spPr>
          <a:ln/>
        </p:spPr>
        <p:txBody>
          <a:bodyPr/>
          <a:lstStyle>
            <a:lvl1pPr>
              <a:defRPr/>
            </a:lvl1pPr>
          </a:lstStyle>
          <a:p>
            <a:fld id="{0CFF5ECE-CB99-42CA-8CF1-A031ACF42559}" type="datetime1">
              <a:rPr lang="en-US" altLang="en-US"/>
              <a:pPr/>
              <a:t>8/5/2020</a:t>
            </a:fld>
            <a:endParaRPr lang="en-US" altLang="en-US"/>
          </a:p>
        </p:txBody>
      </p:sp>
      <p:sp>
        <p:nvSpPr>
          <p:cNvPr id="4"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75877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Content Placeholder 2"/>
          <p:cNvSpPr>
            <a:spLocks noGrp="1"/>
          </p:cNvSpPr>
          <p:nvPr>
            <p:ph idx="1"/>
          </p:nvPr>
        </p:nvSpPr>
        <p:spPr>
          <a:xfrm>
            <a:off x="603250" y="1320800"/>
            <a:ext cx="8297863" cy="4946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fld id="{1ACE4BB6-7CCD-4889-9264-F8227A6AD388}" type="slidenum">
              <a:rPr lang="en-US" altLang="en-US"/>
              <a:pPr/>
              <a:t>‹#›</a:t>
            </a:fld>
            <a:endParaRPr lang="en-US" altLang="en-US"/>
          </a:p>
        </p:txBody>
      </p:sp>
      <p:sp>
        <p:nvSpPr>
          <p:cNvPr id="5" name="Rectangle 87"/>
          <p:cNvSpPr>
            <a:spLocks noGrp="1" noChangeArrowheads="1"/>
          </p:cNvSpPr>
          <p:nvPr>
            <p:ph type="dt" sz="half" idx="11"/>
          </p:nvPr>
        </p:nvSpPr>
        <p:spPr>
          <a:ln/>
        </p:spPr>
        <p:txBody>
          <a:bodyPr/>
          <a:lstStyle>
            <a:lvl1pPr>
              <a:defRPr/>
            </a:lvl1pPr>
          </a:lstStyle>
          <a:p>
            <a:fld id="{99BA736E-0328-45D8-931B-848B5F9710B4}" type="datetime1">
              <a:rPr lang="en-US" altLang="en-US"/>
              <a:pPr/>
              <a:t>8/5/2020</a:t>
            </a:fld>
            <a:endParaRPr lang="en-US" alt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10472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Content Placeholder 2"/>
          <p:cNvSpPr>
            <a:spLocks noGrp="1"/>
          </p:cNvSpPr>
          <p:nvPr>
            <p:ph sz="half" idx="1"/>
          </p:nvPr>
        </p:nvSpPr>
        <p:spPr>
          <a:xfrm>
            <a:off x="603250" y="1320800"/>
            <a:ext cx="4071938"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7588" y="1320800"/>
            <a:ext cx="4073525" cy="494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5"/>
          <p:cNvSpPr>
            <a:spLocks noGrp="1" noChangeArrowheads="1"/>
          </p:cNvSpPr>
          <p:nvPr>
            <p:ph type="sldNum" sz="quarter" idx="10"/>
          </p:nvPr>
        </p:nvSpPr>
        <p:spPr>
          <a:ln/>
        </p:spPr>
        <p:txBody>
          <a:bodyPr/>
          <a:lstStyle>
            <a:lvl1pPr>
              <a:defRPr/>
            </a:lvl1pPr>
          </a:lstStyle>
          <a:p>
            <a:fld id="{891A7057-0066-4D10-96A1-F3A7961FC30C}" type="slidenum">
              <a:rPr lang="en-US" altLang="en-US"/>
              <a:pPr/>
              <a:t>‹#›</a:t>
            </a:fld>
            <a:endParaRPr lang="en-US" altLang="en-US"/>
          </a:p>
        </p:txBody>
      </p:sp>
      <p:sp>
        <p:nvSpPr>
          <p:cNvPr id="6" name="Rectangle 87"/>
          <p:cNvSpPr>
            <a:spLocks noGrp="1" noChangeArrowheads="1"/>
          </p:cNvSpPr>
          <p:nvPr>
            <p:ph type="dt" sz="half" idx="11"/>
          </p:nvPr>
        </p:nvSpPr>
        <p:spPr>
          <a:ln/>
        </p:spPr>
        <p:txBody>
          <a:bodyPr/>
          <a:lstStyle>
            <a:lvl1pPr>
              <a:defRPr/>
            </a:lvl1pPr>
          </a:lstStyle>
          <a:p>
            <a:fld id="{C9CC9AB4-3C42-4223-B2E3-EC4E90E1BB7E}" type="datetime1">
              <a:rPr lang="en-US" altLang="en-US"/>
              <a:pPr/>
              <a:t>8/5/2020</a:t>
            </a:fld>
            <a:endParaRPr lang="en-US" altLang="en-US"/>
          </a:p>
        </p:txBody>
      </p:sp>
      <p:sp>
        <p:nvSpPr>
          <p:cNvPr id="7"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39458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3250" y="314325"/>
            <a:ext cx="8291513" cy="495300"/>
          </a:xfrm>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fld id="{E69719D5-93EC-43B5-9FEC-571F3F28C558}" type="slidenum">
              <a:rPr lang="en-US" altLang="en-US"/>
              <a:pPr/>
              <a:t>‹#›</a:t>
            </a:fld>
            <a:endParaRPr lang="en-US" altLang="en-US"/>
          </a:p>
        </p:txBody>
      </p:sp>
      <p:sp>
        <p:nvSpPr>
          <p:cNvPr id="4" name="Rectangle 87"/>
          <p:cNvSpPr>
            <a:spLocks noGrp="1" noChangeArrowheads="1"/>
          </p:cNvSpPr>
          <p:nvPr>
            <p:ph type="dt" sz="half" idx="11"/>
          </p:nvPr>
        </p:nvSpPr>
        <p:spPr>
          <a:ln/>
        </p:spPr>
        <p:txBody>
          <a:bodyPr/>
          <a:lstStyle>
            <a:lvl1pPr>
              <a:defRPr/>
            </a:lvl1pPr>
          </a:lstStyle>
          <a:p>
            <a:fld id="{AC9EF912-91F1-4A05-9C14-1E48836A644B}" type="datetime1">
              <a:rPr lang="en-US" altLang="en-US"/>
              <a:pPr/>
              <a:t>8/5/2020</a:t>
            </a:fld>
            <a:endParaRPr lang="en-US" altLang="en-US"/>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4161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4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603250" y="314325"/>
            <a:ext cx="82915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108" name="Rectangle 84"/>
          <p:cNvSpPr>
            <a:spLocks noGrp="1" noChangeArrowheads="1"/>
          </p:cNvSpPr>
          <p:nvPr>
            <p:ph type="body" idx="1"/>
          </p:nvPr>
        </p:nvSpPr>
        <p:spPr bwMode="black">
          <a:xfrm>
            <a:off x="603250" y="1320800"/>
            <a:ext cx="8297863"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250825" y="6440488"/>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vl1pPr>
          </a:lstStyle>
          <a:p>
            <a:fld id="{2B0CEE96-26A8-44C2-8E19-9B0A9FAC5BE3}" type="slidenum">
              <a:rPr lang="en-US" altLang="en-US"/>
              <a:pPr/>
              <a:t>‹#›</a:t>
            </a:fld>
            <a:endParaRPr lang="en-US" altLang="en-US"/>
          </a:p>
        </p:txBody>
      </p:sp>
      <p:sp>
        <p:nvSpPr>
          <p:cNvPr id="1111" name="Rectangle 87"/>
          <p:cNvSpPr>
            <a:spLocks noGrp="1" noChangeArrowheads="1"/>
          </p:cNvSpPr>
          <p:nvPr>
            <p:ph type="dt" sz="half" idx="2"/>
          </p:nvPr>
        </p:nvSpPr>
        <p:spPr bwMode="black">
          <a:xfrm>
            <a:off x="603250" y="6440488"/>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vl1pPr>
          </a:lstStyle>
          <a:p>
            <a:fld id="{22506F42-2F22-4684-AEC7-CC375DA6A095}" type="datetime1">
              <a:rPr lang="en-US" altLang="en-US"/>
              <a:pPr/>
              <a:t>8/5/2020</a:t>
            </a:fld>
            <a:endParaRPr lang="en-US" altLang="en-US"/>
          </a:p>
        </p:txBody>
      </p:sp>
      <p:sp>
        <p:nvSpPr>
          <p:cNvPr id="1116" name="Rectangle 92"/>
          <p:cNvSpPr>
            <a:spLocks noGrp="1" noChangeArrowheads="1"/>
          </p:cNvSpPr>
          <p:nvPr>
            <p:ph type="ftr" sz="quarter" idx="3"/>
          </p:nvPr>
        </p:nvSpPr>
        <p:spPr bwMode="black">
          <a:xfrm>
            <a:off x="2085975" y="6440488"/>
            <a:ext cx="4070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atin typeface="Arial" charset="0"/>
                <a:ea typeface="ヒラギノ角ゴ Pro W3" charset="0"/>
                <a:cs typeface="Geneva" charset="0"/>
              </a:defRPr>
            </a:lvl1pPr>
          </a:lstStyle>
          <a:p>
            <a:pPr>
              <a:defRPr/>
            </a:pPr>
            <a:r>
              <a:rPr lang="en-US"/>
              <a:t>Presentation Title</a:t>
            </a:r>
          </a:p>
        </p:txBody>
      </p:sp>
      <p:pic>
        <p:nvPicPr>
          <p:cNvPr id="1031" name="Picture 13" descr="citi_logo_0-45-114_s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5650" y="6346825"/>
            <a:ext cx="514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3" r:id="rId1"/>
    <p:sldLayoutId id="2147483739" r:id="rId2"/>
    <p:sldLayoutId id="2147483740" r:id="rId3"/>
    <p:sldLayoutId id="2147483741" r:id="rId4"/>
    <p:sldLayoutId id="2147483742" r:id="rId5"/>
    <p:sldLayoutId id="2147483746" r:id="rId6"/>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mvnrepository.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https://docs.spring.io/spring-boot/docs/1.5.21.RELEASE/reference/html/using-boot-build-systems.html#using-boot-starter"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1"/>
            <a:ext cx="9144000" cy="6858000"/>
          </a:xfrm>
          <a:prstGeom prst="rect">
            <a:avLst/>
          </a:prstGeom>
          <a:gradFill rotWithShape="1">
            <a:gsLst>
              <a:gs pos="0">
                <a:srgbClr val="00BDF2"/>
              </a:gs>
              <a:gs pos="200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algn="ctr" eaLnBrk="1" hangingPunct="1"/>
            <a:endParaRPr lang="en-US" altLang="en-US">
              <a:solidFill>
                <a:srgbClr val="000000"/>
              </a:solidFill>
            </a:endParaRPr>
          </a:p>
        </p:txBody>
      </p:sp>
      <p:sp>
        <p:nvSpPr>
          <p:cNvPr id="12" name="Title 1"/>
          <p:cNvSpPr>
            <a:spLocks noGrp="1"/>
          </p:cNvSpPr>
          <p:nvPr>
            <p:ph type="ctrTitle" idx="4294967295"/>
          </p:nvPr>
        </p:nvSpPr>
        <p:spPr>
          <a:xfrm>
            <a:off x="592137" y="2328644"/>
            <a:ext cx="8210550" cy="517525"/>
          </a:xfrm>
        </p:spPr>
        <p:txBody>
          <a:bodyPr/>
          <a:lstStyle/>
          <a:p>
            <a:pPr>
              <a:defRPr/>
            </a:pPr>
            <a:r>
              <a:rPr lang="en-US" sz="3200" dirty="0">
                <a:solidFill>
                  <a:schemeClr val="bg1"/>
                </a:solidFill>
              </a:rPr>
              <a:t>2020 GCT Tech Analyst Training</a:t>
            </a:r>
          </a:p>
        </p:txBody>
      </p:sp>
      <p:sp>
        <p:nvSpPr>
          <p:cNvPr id="14" name="Subtitle 2"/>
          <p:cNvSpPr>
            <a:spLocks noGrp="1"/>
          </p:cNvSpPr>
          <p:nvPr>
            <p:ph type="subTitle" sz="quarter" idx="4294967295"/>
          </p:nvPr>
        </p:nvSpPr>
        <p:spPr>
          <a:xfrm>
            <a:off x="592137" y="2921793"/>
            <a:ext cx="8221663"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nchor="ctr"/>
          <a:lstStyle/>
          <a:p>
            <a:pPr marL="0" indent="0">
              <a:lnSpc>
                <a:spcPct val="100000"/>
              </a:lnSpc>
              <a:spcBef>
                <a:spcPct val="0"/>
              </a:spcBef>
              <a:spcAft>
                <a:spcPct val="0"/>
              </a:spcAft>
              <a:buNone/>
              <a:defRPr/>
            </a:pPr>
            <a:r>
              <a:rPr lang="en-US" sz="3200" dirty="0">
                <a:solidFill>
                  <a:schemeClr val="accent1">
                    <a:lumMod val="40000"/>
                    <a:lumOff val="60000"/>
                  </a:schemeClr>
                </a:solidFill>
              </a:rPr>
              <a:t>Spring Boot</a:t>
            </a:r>
            <a:endParaRPr lang="en-US" sz="2400" dirty="0">
              <a:solidFill>
                <a:schemeClr val="accent1">
                  <a:lumMod val="40000"/>
                  <a:lumOff val="60000"/>
                </a:schemeClr>
              </a:solidFill>
            </a:endParaRPr>
          </a:p>
        </p:txBody>
      </p:sp>
      <p:pic>
        <p:nvPicPr>
          <p:cNvPr id="11269" name="Picture 7" descr="citi-r_2c-blu_pos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2900" y="5172074"/>
            <a:ext cx="2451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3">
            <a:extLst>
              <a:ext uri="{FF2B5EF4-FFF2-40B4-BE49-F238E27FC236}">
                <a16:creationId xmlns:a16="http://schemas.microsoft.com/office/drawing/2014/main" id="{E961AAD7-CB6C-3948-AB2A-9E7FB0C0E566}"/>
              </a:ext>
            </a:extLst>
          </p:cNvPr>
          <p:cNvSpPr txBox="1">
            <a:spLocks/>
          </p:cNvSpPr>
          <p:nvPr/>
        </p:nvSpPr>
        <p:spPr bwMode="black">
          <a:xfrm>
            <a:off x="797123" y="5560222"/>
            <a:ext cx="4552950" cy="71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0" rIns="0" bIns="0"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r>
              <a:rPr lang="en-US" altLang="en-US" sz="1600" dirty="0">
                <a:solidFill>
                  <a:srgbClr val="FFFFFF"/>
                </a:solidFill>
              </a:rPr>
              <a:t>Wang, Leo(lw70044)</a:t>
            </a:r>
            <a:endParaRPr lang="en-US" altLang="en-US" sz="1600" dirty="0">
              <a:solidFill>
                <a:schemeClr val="bg1"/>
              </a:solidFill>
            </a:endParaRPr>
          </a:p>
          <a:p>
            <a:pPr eaLnBrk="1" hangingPunct="1"/>
            <a:r>
              <a:rPr lang="en-US" altLang="en-US" sz="1600" dirty="0">
                <a:solidFill>
                  <a:srgbClr val="FFFFFF"/>
                </a:solidFill>
              </a:rPr>
              <a:t>2020 Jul 17</a:t>
            </a:r>
            <a:r>
              <a:rPr lang="en-US" altLang="en-US" sz="1600" baseline="30000" dirty="0">
                <a:solidFill>
                  <a:srgbClr val="FFFFFF"/>
                </a:solidFill>
              </a:rPr>
              <a:t>th</a:t>
            </a:r>
            <a:r>
              <a:rPr lang="en-US" altLang="en-US" sz="1600" dirty="0">
                <a:solidFill>
                  <a:srgbClr val="FFFFFF"/>
                </a:solidFill>
              </a:rPr>
              <a:t> </a:t>
            </a:r>
          </a:p>
          <a:p>
            <a:pPr eaLnBrk="1" hangingPunct="1"/>
            <a:endParaRPr lang="en-US" altLang="en-US" sz="1600" dirty="0">
              <a:solidFill>
                <a:srgbClr val="46484C"/>
              </a:solidFill>
            </a:endParaRPr>
          </a:p>
        </p:txBody>
      </p:sp>
      <p:sp>
        <p:nvSpPr>
          <p:cNvPr id="8" name="Slide Number Placeholder 10">
            <a:extLst>
              <a:ext uri="{FF2B5EF4-FFF2-40B4-BE49-F238E27FC236}">
                <a16:creationId xmlns:a16="http://schemas.microsoft.com/office/drawing/2014/main" id="{DF63DB73-2317-634C-B6CD-C990B5B4C2CD}"/>
              </a:ext>
            </a:extLst>
          </p:cNvPr>
          <p:cNvSpPr>
            <a:spLocks noGrp="1"/>
          </p:cNvSpPr>
          <p:nvPr>
            <p:ph type="sldNum" sz="quarter" idx="10"/>
          </p:nvPr>
        </p:nvSpPr>
        <p:spPr>
          <a:xfrm>
            <a:off x="250825" y="6440488"/>
            <a:ext cx="346075" cy="274637"/>
          </a:xfr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3FC4706B-EC7F-4DE5-BDFA-3DAD7C5DFBD7}" type="slidenum">
              <a:rPr lang="en-US" altLang="en-US" sz="900">
                <a:solidFill>
                  <a:schemeClr val="bg1"/>
                </a:solidFill>
              </a:rPr>
              <a:pPr eaLnBrk="1" hangingPunct="1"/>
              <a:t>1</a:t>
            </a:fld>
            <a:endParaRPr lang="en-US" altLang="en-US" sz="900" dirty="0">
              <a:solidFill>
                <a:schemeClr val="bg1"/>
              </a:solidFill>
            </a:endParaRPr>
          </a:p>
        </p:txBody>
      </p:sp>
      <p:sp>
        <p:nvSpPr>
          <p:cNvPr id="10" name="Date Placeholder 11">
            <a:extLst>
              <a:ext uri="{FF2B5EF4-FFF2-40B4-BE49-F238E27FC236}">
                <a16:creationId xmlns:a16="http://schemas.microsoft.com/office/drawing/2014/main" id="{0B470379-6341-9242-B50B-DB5BEDF4D373}"/>
              </a:ext>
            </a:extLst>
          </p:cNvPr>
          <p:cNvSpPr>
            <a:spLocks noGrp="1"/>
          </p:cNvSpPr>
          <p:nvPr>
            <p:ph type="dt" sz="quarter" idx="11"/>
          </p:nvPr>
        </p:nvSpPr>
        <p:spPr>
          <a:xfrm>
            <a:off x="603250" y="6440488"/>
            <a:ext cx="1066800" cy="274637"/>
          </a:xfr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563A7552-0383-4891-A2AE-0F5DF134293E}" type="datetime1">
              <a:rPr lang="en-US" altLang="en-US" sz="900">
                <a:solidFill>
                  <a:schemeClr val="bg1"/>
                </a:solidFill>
              </a:rPr>
              <a:pPr eaLnBrk="1" hangingPunct="1"/>
              <a:t>8/5/2020</a:t>
            </a:fld>
            <a:endParaRPr lang="en-US" altLang="en-US" sz="9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2">
                    <a:lumMod val="75000"/>
                  </a:schemeClr>
                </a:solidFill>
              </a:rPr>
              <a:t>Env</a:t>
            </a:r>
            <a:r>
              <a:rPr lang="en-US" dirty="0">
                <a:solidFill>
                  <a:schemeClr val="tx2">
                    <a:lumMod val="75000"/>
                  </a:schemeClr>
                </a:solidFill>
              </a:rPr>
              <a:t> Preparation</a:t>
            </a:r>
          </a:p>
        </p:txBody>
      </p:sp>
      <p:sp>
        <p:nvSpPr>
          <p:cNvPr id="3" name="Content Placeholder 2"/>
          <p:cNvSpPr>
            <a:spLocks noGrp="1"/>
          </p:cNvSpPr>
          <p:nvPr>
            <p:ph idx="1"/>
          </p:nvPr>
        </p:nvSpPr>
        <p:spPr>
          <a:xfrm>
            <a:off x="603250" y="1320800"/>
            <a:ext cx="8297863" cy="2094429"/>
          </a:xfrm>
        </p:spPr>
        <p:txBody>
          <a:bodyPr/>
          <a:lstStyle/>
          <a:p>
            <a:r>
              <a:rPr lang="en-US" dirty="0"/>
              <a:t>IDEA or Eclipse</a:t>
            </a:r>
          </a:p>
          <a:p>
            <a:pPr lvl="0"/>
            <a:r>
              <a:rPr lang="en-US" dirty="0"/>
              <a:t>Maven</a:t>
            </a:r>
          </a:p>
          <a:p>
            <a:pPr lvl="0"/>
            <a:r>
              <a:rPr lang="en-US" dirty="0" err="1"/>
              <a:t>SoupUI</a:t>
            </a:r>
            <a:r>
              <a:rPr lang="en-US" dirty="0"/>
              <a:t> / Postman</a:t>
            </a:r>
          </a:p>
          <a:p>
            <a:pPr lvl="0"/>
            <a:r>
              <a:rPr lang="en-US" dirty="0"/>
              <a:t>JDK 1.8+</a:t>
            </a:r>
          </a:p>
          <a:p>
            <a:pPr lvl="0"/>
            <a:r>
              <a:rPr lang="en-US" dirty="0"/>
              <a:t>Database</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10</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sp>
        <p:nvSpPr>
          <p:cNvPr id="7" name="Content Placeholder 2"/>
          <p:cNvSpPr txBox="1">
            <a:spLocks/>
          </p:cNvSpPr>
          <p:nvPr/>
        </p:nvSpPr>
        <p:spPr bwMode="black">
          <a:xfrm>
            <a:off x="1136650" y="4194013"/>
            <a:ext cx="7618891" cy="148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indent="0">
              <a:buNone/>
            </a:pPr>
            <a:r>
              <a:rPr lang="en-US" sz="1800" dirty="0">
                <a:hlinkClick r:id="rId3"/>
              </a:rPr>
              <a:t>https://start.spring.io/</a:t>
            </a:r>
            <a:endParaRPr lang="en-US" sz="1800" kern="0" dirty="0"/>
          </a:p>
          <a:p>
            <a:pPr marL="0" indent="0">
              <a:buFontTx/>
              <a:buNone/>
            </a:pPr>
            <a:endParaRPr lang="en-US" sz="1800" kern="0" dirty="0"/>
          </a:p>
        </p:txBody>
      </p:sp>
      <p:pic>
        <p:nvPicPr>
          <p:cNvPr id="8" name="Picture 7"/>
          <p:cNvPicPr>
            <a:picLocks noChangeAspect="1"/>
          </p:cNvPicPr>
          <p:nvPr/>
        </p:nvPicPr>
        <p:blipFill>
          <a:blip r:embed="rId4"/>
          <a:stretch>
            <a:fillRect/>
          </a:stretch>
        </p:blipFill>
        <p:spPr>
          <a:xfrm>
            <a:off x="4121150" y="4194013"/>
            <a:ext cx="2676525" cy="885825"/>
          </a:xfrm>
          <a:prstGeom prst="rect">
            <a:avLst/>
          </a:prstGeom>
        </p:spPr>
      </p:pic>
    </p:spTree>
    <p:extLst>
      <p:ext uri="{BB962C8B-B14F-4D97-AF65-F5344CB8AC3E}">
        <p14:creationId xmlns:p14="http://schemas.microsoft.com/office/powerpoint/2010/main" val="402418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&amp; pom.xml</a:t>
            </a:r>
          </a:p>
        </p:txBody>
      </p:sp>
      <p:sp>
        <p:nvSpPr>
          <p:cNvPr id="3" name="Content Placeholder 2"/>
          <p:cNvSpPr>
            <a:spLocks noGrp="1"/>
          </p:cNvSpPr>
          <p:nvPr>
            <p:ph idx="1"/>
          </p:nvPr>
        </p:nvSpPr>
        <p:spPr/>
        <p:txBody>
          <a:bodyPr/>
          <a:lstStyle/>
          <a:p>
            <a:r>
              <a:rPr lang="en-US" kern="1200" dirty="0">
                <a:latin typeface="Arial" charset="0"/>
              </a:rPr>
              <a:t>Maven</a:t>
            </a:r>
          </a:p>
          <a:p>
            <a:pPr marL="0" indent="0">
              <a:buNone/>
            </a:pPr>
            <a:r>
              <a:rPr lang="en-US" kern="1200" dirty="0">
                <a:latin typeface="Arial" charset="0"/>
                <a:hlinkClick r:id="rId3"/>
              </a:rPr>
              <a:t>https://mvnrepository.com/</a:t>
            </a:r>
            <a:endParaRPr lang="en-US" kern="1200" dirty="0">
              <a:latin typeface="Arial" charset="0"/>
            </a:endParaRPr>
          </a:p>
          <a:p>
            <a:r>
              <a:rPr lang="en-US" dirty="0"/>
              <a:t>Pom.xml</a:t>
            </a:r>
          </a:p>
          <a:p>
            <a:pPr marL="685800" lvl="2" indent="0">
              <a:buNone/>
            </a:pPr>
            <a:r>
              <a:rPr lang="en-US" sz="1600" dirty="0"/>
              <a:t>&lt;dependency&gt;</a:t>
            </a:r>
          </a:p>
          <a:p>
            <a:pPr marL="685800" lvl="2" indent="0">
              <a:buNone/>
            </a:pPr>
            <a:r>
              <a:rPr lang="en-US" sz="1600" dirty="0"/>
              <a:t>    &lt;</a:t>
            </a:r>
            <a:r>
              <a:rPr lang="en-US" sz="1600" b="1" dirty="0" err="1"/>
              <a:t>groupId</a:t>
            </a:r>
            <a:r>
              <a:rPr lang="en-US" sz="1600" dirty="0"/>
              <a:t>&gt;</a:t>
            </a:r>
            <a:r>
              <a:rPr lang="en-US" sz="1600" dirty="0" err="1"/>
              <a:t>org.springframework</a:t>
            </a:r>
            <a:r>
              <a:rPr lang="en-US" sz="1600" dirty="0"/>
              <a:t>&lt;/</a:t>
            </a:r>
            <a:r>
              <a:rPr lang="en-US" sz="1600" dirty="0" err="1"/>
              <a:t>groupId</a:t>
            </a:r>
            <a:r>
              <a:rPr lang="en-US" sz="1600" dirty="0"/>
              <a:t>&gt;</a:t>
            </a:r>
          </a:p>
          <a:p>
            <a:pPr marL="685800" lvl="2" indent="0">
              <a:buNone/>
            </a:pPr>
            <a:r>
              <a:rPr lang="en-US" sz="1600" dirty="0"/>
              <a:t>    &lt;</a:t>
            </a:r>
            <a:r>
              <a:rPr lang="en-US" sz="1600" b="1" dirty="0" err="1"/>
              <a:t>artifactId</a:t>
            </a:r>
            <a:r>
              <a:rPr lang="en-US" sz="1600" dirty="0"/>
              <a:t>&gt;spring&lt;/</a:t>
            </a:r>
            <a:r>
              <a:rPr lang="en-US" sz="1600" dirty="0" err="1"/>
              <a:t>artifactId</a:t>
            </a:r>
            <a:r>
              <a:rPr lang="en-US" sz="1600" dirty="0"/>
              <a:t>&gt;</a:t>
            </a:r>
          </a:p>
          <a:p>
            <a:pPr marL="685800" lvl="2" indent="0">
              <a:buNone/>
            </a:pPr>
            <a:r>
              <a:rPr lang="en-US" sz="1600" dirty="0"/>
              <a:t>    &lt;</a:t>
            </a:r>
            <a:r>
              <a:rPr lang="en-US" sz="1600" b="1" dirty="0"/>
              <a:t>version</a:t>
            </a:r>
            <a:r>
              <a:rPr lang="en-US" sz="1600" dirty="0"/>
              <a:t>&gt;2.5.6&lt;/version&gt;</a:t>
            </a:r>
          </a:p>
          <a:p>
            <a:pPr marL="685800" lvl="2" indent="0">
              <a:buNone/>
            </a:pPr>
            <a:r>
              <a:rPr lang="en-US" sz="1600" dirty="0"/>
              <a:t>&lt;/dependency&gt;</a:t>
            </a:r>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11</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pic>
        <p:nvPicPr>
          <p:cNvPr id="9" name="Picture 8"/>
          <p:cNvPicPr>
            <a:picLocks noChangeAspect="1"/>
          </p:cNvPicPr>
          <p:nvPr/>
        </p:nvPicPr>
        <p:blipFill>
          <a:blip r:embed="rId4"/>
          <a:stretch>
            <a:fillRect/>
          </a:stretch>
        </p:blipFill>
        <p:spPr>
          <a:xfrm>
            <a:off x="5535823" y="1728424"/>
            <a:ext cx="1924050" cy="523875"/>
          </a:xfrm>
          <a:prstGeom prst="rect">
            <a:avLst/>
          </a:prstGeom>
        </p:spPr>
      </p:pic>
    </p:spTree>
    <p:extLst>
      <p:ext uri="{BB962C8B-B14F-4D97-AF65-F5344CB8AC3E}">
        <p14:creationId xmlns:p14="http://schemas.microsoft.com/office/powerpoint/2010/main" val="65448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up an Spring Boot application</a:t>
            </a:r>
          </a:p>
        </p:txBody>
      </p:sp>
      <p:sp>
        <p:nvSpPr>
          <p:cNvPr id="3" name="Content Placeholder 2"/>
          <p:cNvSpPr>
            <a:spLocks noGrp="1"/>
          </p:cNvSpPr>
          <p:nvPr>
            <p:ph idx="1"/>
          </p:nvPr>
        </p:nvSpPr>
        <p:spPr/>
        <p:txBody>
          <a:bodyPr/>
          <a:lstStyle/>
          <a:p>
            <a:r>
              <a:rPr lang="en-US" sz="1600" dirty="0"/>
              <a:t>There are three ways to start up an Spring Boot application</a:t>
            </a:r>
          </a:p>
          <a:p>
            <a:r>
              <a:rPr lang="en-US" sz="1600" dirty="0"/>
              <a:t>In Command line use cd go to the project directory and run  “</a:t>
            </a:r>
            <a:r>
              <a:rPr lang="en-US" sz="1600" dirty="0" err="1"/>
              <a:t>mvn</a:t>
            </a:r>
            <a:r>
              <a:rPr lang="en-US" sz="1600" dirty="0"/>
              <a:t> </a:t>
            </a:r>
            <a:r>
              <a:rPr lang="en-US" sz="1600" dirty="0" err="1"/>
              <a:t>spring-boot:run</a:t>
            </a:r>
            <a:r>
              <a:rPr lang="en-US" sz="1600" dirty="0"/>
              <a:t>”</a:t>
            </a:r>
          </a:p>
          <a:p>
            <a:r>
              <a:rPr lang="en-US" sz="1600" dirty="0"/>
              <a:t>Package the package as an Executed jar, then use the Tomcat that in Spring boot, use command “java -jar C:\xxx.jar” to run the </a:t>
            </a:r>
            <a:r>
              <a:rPr lang="en-US" altLang="zh-CN" sz="1600" dirty="0"/>
              <a:t>application</a:t>
            </a:r>
            <a:r>
              <a:rPr lang="en-US" sz="1600" dirty="0"/>
              <a:t> </a:t>
            </a:r>
          </a:p>
          <a:p>
            <a:r>
              <a:rPr lang="en-US" sz="1600" dirty="0"/>
              <a:t>Package the project as a war file, you can get it in the target directory, copy it to x:\tomcat\webapps and run startup.bat in the bin directory.</a:t>
            </a:r>
          </a:p>
          <a:p>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12</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138007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A10AB-45DF-422C-96D5-7798D4162EF1}"/>
              </a:ext>
            </a:extLst>
          </p:cNvPr>
          <p:cNvSpPr>
            <a:spLocks noGrp="1"/>
          </p:cNvSpPr>
          <p:nvPr>
            <p:ph type="title"/>
          </p:nvPr>
        </p:nvSpPr>
        <p:spPr/>
        <p:txBody>
          <a:bodyPr/>
          <a:lstStyle/>
          <a:p>
            <a:r>
              <a:rPr lang="en-US" altLang="zh-CN" dirty="0"/>
              <a:t>pom.xml</a:t>
            </a:r>
            <a:endParaRPr lang="zh-CN" altLang="en-US" dirty="0"/>
          </a:p>
        </p:txBody>
      </p:sp>
      <p:sp>
        <p:nvSpPr>
          <p:cNvPr id="4" name="灯片编号占位符 3">
            <a:extLst>
              <a:ext uri="{FF2B5EF4-FFF2-40B4-BE49-F238E27FC236}">
                <a16:creationId xmlns:a16="http://schemas.microsoft.com/office/drawing/2014/main" id="{3BA2BBB7-CD25-4705-826E-195707FCFB07}"/>
              </a:ext>
            </a:extLst>
          </p:cNvPr>
          <p:cNvSpPr>
            <a:spLocks noGrp="1"/>
          </p:cNvSpPr>
          <p:nvPr>
            <p:ph type="sldNum" sz="quarter" idx="10"/>
          </p:nvPr>
        </p:nvSpPr>
        <p:spPr/>
        <p:txBody>
          <a:bodyPr/>
          <a:lstStyle/>
          <a:p>
            <a:fld id="{1ACE4BB6-7CCD-4889-9264-F8227A6AD388}" type="slidenum">
              <a:rPr lang="en-US" altLang="en-US" smtClean="0"/>
              <a:pPr/>
              <a:t>13</a:t>
            </a:fld>
            <a:endParaRPr lang="en-US" altLang="en-US"/>
          </a:p>
        </p:txBody>
      </p:sp>
      <p:sp>
        <p:nvSpPr>
          <p:cNvPr id="5" name="日期占位符 4">
            <a:extLst>
              <a:ext uri="{FF2B5EF4-FFF2-40B4-BE49-F238E27FC236}">
                <a16:creationId xmlns:a16="http://schemas.microsoft.com/office/drawing/2014/main" id="{B3B8DE3E-E4F0-47CD-88EA-373D671C98B8}"/>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653F8A4E-54F7-429E-B206-D59431830A64}"/>
              </a:ext>
            </a:extLst>
          </p:cNvPr>
          <p:cNvSpPr>
            <a:spLocks noGrp="1"/>
          </p:cNvSpPr>
          <p:nvPr>
            <p:ph type="ftr" sz="quarter" idx="12"/>
          </p:nvPr>
        </p:nvSpPr>
        <p:spPr/>
        <p:txBody>
          <a:bodyPr/>
          <a:lstStyle/>
          <a:p>
            <a:pPr>
              <a:defRPr/>
            </a:pPr>
            <a:r>
              <a:rPr lang="en-US"/>
              <a:t>Presentation Title</a:t>
            </a:r>
          </a:p>
        </p:txBody>
      </p:sp>
      <p:pic>
        <p:nvPicPr>
          <p:cNvPr id="13" name="内容占位符 12">
            <a:extLst>
              <a:ext uri="{FF2B5EF4-FFF2-40B4-BE49-F238E27FC236}">
                <a16:creationId xmlns:a16="http://schemas.microsoft.com/office/drawing/2014/main" id="{3CF53AA9-C354-4410-AD3E-D1877B80476C}"/>
              </a:ext>
            </a:extLst>
          </p:cNvPr>
          <p:cNvPicPr>
            <a:picLocks noGrp="1" noChangeAspect="1"/>
          </p:cNvPicPr>
          <p:nvPr>
            <p:ph idx="1"/>
          </p:nvPr>
        </p:nvPicPr>
        <p:blipFill>
          <a:blip r:embed="rId3"/>
          <a:stretch>
            <a:fillRect/>
          </a:stretch>
        </p:blipFill>
        <p:spPr>
          <a:xfrm>
            <a:off x="622300" y="4273550"/>
            <a:ext cx="4686300" cy="952500"/>
          </a:xfrm>
        </p:spPr>
      </p:pic>
      <p:pic>
        <p:nvPicPr>
          <p:cNvPr id="11" name="图片 10">
            <a:extLst>
              <a:ext uri="{FF2B5EF4-FFF2-40B4-BE49-F238E27FC236}">
                <a16:creationId xmlns:a16="http://schemas.microsoft.com/office/drawing/2014/main" id="{C8F52E20-BAB5-4176-AB2F-5312F94E1E00}"/>
              </a:ext>
            </a:extLst>
          </p:cNvPr>
          <p:cNvPicPr>
            <a:picLocks noChangeAspect="1"/>
          </p:cNvPicPr>
          <p:nvPr/>
        </p:nvPicPr>
        <p:blipFill>
          <a:blip r:embed="rId4"/>
          <a:stretch>
            <a:fillRect/>
          </a:stretch>
        </p:blipFill>
        <p:spPr>
          <a:xfrm>
            <a:off x="622300" y="1289050"/>
            <a:ext cx="5534025" cy="2505075"/>
          </a:xfrm>
          <a:prstGeom prst="rect">
            <a:avLst/>
          </a:prstGeom>
        </p:spPr>
      </p:pic>
    </p:spTree>
    <p:extLst>
      <p:ext uri="{BB962C8B-B14F-4D97-AF65-F5344CB8AC3E}">
        <p14:creationId xmlns:p14="http://schemas.microsoft.com/office/powerpoint/2010/main" val="72507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Spring Boot Starters</a:t>
            </a:r>
            <a:br>
              <a:rPr lang="en-US" altLang="zh-CN" b="1" dirty="0">
                <a:latin typeface="Arial" panose="020B0604020202020204" pitchFamily="34" charset="0"/>
                <a:ea typeface="微软雅黑" panose="020B0503020204020204" pitchFamily="34" charset="-122"/>
                <a:sym typeface="Arial" panose="020B0604020202020204" pitchFamily="34" charset="0"/>
              </a:rPr>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03399913"/>
              </p:ext>
            </p:extLst>
          </p:nvPr>
        </p:nvGraphicFramePr>
        <p:xfrm>
          <a:off x="511080" y="947452"/>
          <a:ext cx="8297862" cy="1755100"/>
        </p:xfrm>
        <a:graphic>
          <a:graphicData uri="http://schemas.openxmlformats.org/drawingml/2006/table">
            <a:tbl>
              <a:tblPr/>
              <a:tblGrid>
                <a:gridCol w="8297862">
                  <a:extLst>
                    <a:ext uri="{9D8B030D-6E8A-4147-A177-3AD203B41FA5}">
                      <a16:colId xmlns:a16="http://schemas.microsoft.com/office/drawing/2014/main" val="1972407939"/>
                    </a:ext>
                  </a:extLst>
                </a:gridCol>
              </a:tblGrid>
              <a:tr h="1674564">
                <a:tc>
                  <a:txBody>
                    <a:bodyPr/>
                    <a:lstStyle/>
                    <a:p>
                      <a:r>
                        <a:rPr lang="en-US" sz="1400" b="0" i="0" kern="1200" dirty="0">
                          <a:solidFill>
                            <a:schemeClr val="tx1"/>
                          </a:solidFill>
                          <a:effectLst/>
                          <a:latin typeface="+mn-lt"/>
                          <a:ea typeface="+mn-ea"/>
                          <a:cs typeface="+mn-cs"/>
                        </a:rPr>
                        <a:t>Starters are a set of convenient dependency descriptors that you can include in your application. You get a one-stop-shop for all the Spring and related technology that you need, without having to hunt through sample code and copy paste loads of dependency descriptors. For example, if you want to get started using Spring and JPA for database access, just include the </a:t>
                      </a:r>
                      <a:r>
                        <a:rPr lang="en-US" sz="1400" dirty="0"/>
                        <a:t>spring-boot-starter-data-</a:t>
                      </a:r>
                      <a:r>
                        <a:rPr lang="en-US" sz="1400" dirty="0" err="1"/>
                        <a:t>jpa</a:t>
                      </a:r>
                      <a:r>
                        <a:rPr lang="en-US" sz="1400" b="0" i="0" kern="1200" dirty="0">
                          <a:solidFill>
                            <a:schemeClr val="tx1"/>
                          </a:solidFill>
                          <a:effectLst/>
                          <a:latin typeface="+mn-lt"/>
                          <a:ea typeface="+mn-ea"/>
                          <a:cs typeface="+mn-cs"/>
                        </a:rPr>
                        <a:t> dependency in your project, and you are good to go</a:t>
                      </a:r>
                    </a:p>
                    <a:p>
                      <a:endParaRPr lang="en-US" sz="14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hlinkClick r:id="rId3"/>
                        </a:rPr>
                        <a:t>https://docs.spring.io/spring-boot/docs/1.5.21.RELEASE/reference/html/using-boot-build-systems.html#using-boot-starter</a:t>
                      </a:r>
                      <a:r>
                        <a:rPr lang="en-US" sz="1400" b="0" i="0" kern="1200" dirty="0">
                          <a:solidFill>
                            <a:schemeClr val="tx1"/>
                          </a:solidFill>
                          <a:effectLst/>
                          <a:latin typeface="+mn-lt"/>
                          <a:ea typeface="+mn-ea"/>
                          <a:cs typeface="+mn-cs"/>
                        </a:rPr>
                        <a:t>.</a:t>
                      </a:r>
                      <a:endParaRPr lang="en-US" sz="1400" dirty="0">
                        <a:solidFill>
                          <a:schemeClr val="tx1"/>
                        </a:solidFill>
                        <a:effectLst/>
                        <a:latin typeface="+mj-lt"/>
                      </a:endParaRPr>
                    </a:p>
                  </a:txBody>
                  <a:tcPr marL="48220" marR="48220" marT="24110" marB="24110" anchor="ctr">
                    <a:lnL>
                      <a:noFill/>
                    </a:lnL>
                    <a:lnR>
                      <a:noFill/>
                    </a:lnR>
                    <a:lnT>
                      <a:noFill/>
                    </a:lnT>
                    <a:lnB>
                      <a:noFill/>
                    </a:lnB>
                    <a:solidFill>
                      <a:srgbClr val="FFFFFF"/>
                    </a:solidFill>
                  </a:tcPr>
                </a:tc>
                <a:extLst>
                  <a:ext uri="{0D108BD9-81ED-4DB2-BD59-A6C34878D82A}">
                    <a16:rowId xmlns:a16="http://schemas.microsoft.com/office/drawing/2014/main" val="1024672095"/>
                  </a:ext>
                </a:extLst>
              </a:tr>
            </a:tbl>
          </a:graphicData>
        </a:graphic>
      </p:graphicFrame>
      <p:sp>
        <p:nvSpPr>
          <p:cNvPr id="4" name="Slide Number Placeholder 3"/>
          <p:cNvSpPr>
            <a:spLocks noGrp="1"/>
          </p:cNvSpPr>
          <p:nvPr>
            <p:ph type="sldNum" sz="quarter" idx="10"/>
          </p:nvPr>
        </p:nvSpPr>
        <p:spPr/>
        <p:txBody>
          <a:bodyPr/>
          <a:lstStyle/>
          <a:p>
            <a:fld id="{1ACE4BB6-7CCD-4889-9264-F8227A6AD388}" type="slidenum">
              <a:rPr lang="en-US" altLang="en-US" smtClean="0"/>
              <a:pPr/>
              <a:t>14</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pic>
        <p:nvPicPr>
          <p:cNvPr id="8" name="Picture 7"/>
          <p:cNvPicPr>
            <a:picLocks noChangeAspect="1"/>
          </p:cNvPicPr>
          <p:nvPr/>
        </p:nvPicPr>
        <p:blipFill>
          <a:blip r:embed="rId4"/>
          <a:stretch>
            <a:fillRect/>
          </a:stretch>
        </p:blipFill>
        <p:spPr>
          <a:xfrm>
            <a:off x="1004739" y="2990842"/>
            <a:ext cx="6232821" cy="3586964"/>
          </a:xfrm>
          <a:prstGeom prst="rect">
            <a:avLst/>
          </a:prstGeom>
        </p:spPr>
      </p:pic>
    </p:spTree>
    <p:extLst>
      <p:ext uri="{BB962C8B-B14F-4D97-AF65-F5344CB8AC3E}">
        <p14:creationId xmlns:p14="http://schemas.microsoft.com/office/powerpoint/2010/main" val="33879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altLang="zh-CN" sz="4000" dirty="0">
                <a:solidFill>
                  <a:srgbClr val="00BDF2"/>
                </a:solidFill>
              </a:rPr>
              <a:t>Spring Boot Configuration</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15</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8/5/2020</a:t>
            </a:fld>
            <a:endParaRPr lang="en-US" altLang="en-US" sz="900">
              <a:solidFill>
                <a:schemeClr val="bg1"/>
              </a:solidFill>
            </a:endParaRPr>
          </a:p>
        </p:txBody>
      </p:sp>
    </p:spTree>
    <p:extLst>
      <p:ext uri="{BB962C8B-B14F-4D97-AF65-F5344CB8AC3E}">
        <p14:creationId xmlns:p14="http://schemas.microsoft.com/office/powerpoint/2010/main" val="139359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Configuration</a:t>
            </a:r>
          </a:p>
        </p:txBody>
      </p:sp>
      <p:sp>
        <p:nvSpPr>
          <p:cNvPr id="3" name="Content Placeholder 2"/>
          <p:cNvSpPr>
            <a:spLocks noGrp="1"/>
          </p:cNvSpPr>
          <p:nvPr>
            <p:ph idx="1"/>
          </p:nvPr>
        </p:nvSpPr>
        <p:spPr>
          <a:xfrm>
            <a:off x="596900" y="1063563"/>
            <a:ext cx="8297863" cy="2094429"/>
          </a:xfrm>
        </p:spPr>
        <p:txBody>
          <a:bodyPr/>
          <a:lstStyle/>
          <a:p>
            <a:r>
              <a:rPr lang="en-US" dirty="0" err="1"/>
              <a:t>application.properties</a:t>
            </a:r>
            <a:r>
              <a:rPr lang="en-US" dirty="0"/>
              <a:t> </a:t>
            </a:r>
            <a:r>
              <a:rPr lang="en-US" altLang="zh-CN" dirty="0"/>
              <a:t>&amp; </a:t>
            </a:r>
            <a:r>
              <a:rPr lang="en-US" altLang="zh-CN" dirty="0" err="1"/>
              <a:t>application.yml</a:t>
            </a: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16</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dirty="0"/>
              <a:t>Presentation Title</a:t>
            </a:r>
          </a:p>
        </p:txBody>
      </p:sp>
      <p:pic>
        <p:nvPicPr>
          <p:cNvPr id="7" name="Picture 6"/>
          <p:cNvPicPr>
            <a:picLocks noChangeAspect="1"/>
          </p:cNvPicPr>
          <p:nvPr/>
        </p:nvPicPr>
        <p:blipFill>
          <a:blip r:embed="rId3"/>
          <a:stretch>
            <a:fillRect/>
          </a:stretch>
        </p:blipFill>
        <p:spPr>
          <a:xfrm>
            <a:off x="5593747" y="1587949"/>
            <a:ext cx="2771775" cy="4181475"/>
          </a:xfrm>
          <a:prstGeom prst="rect">
            <a:avLst/>
          </a:prstGeom>
        </p:spPr>
      </p:pic>
      <p:pic>
        <p:nvPicPr>
          <p:cNvPr id="9" name="Picture 8"/>
          <p:cNvPicPr>
            <a:picLocks noChangeAspect="1"/>
          </p:cNvPicPr>
          <p:nvPr/>
        </p:nvPicPr>
        <p:blipFill>
          <a:blip r:embed="rId4"/>
          <a:stretch>
            <a:fillRect/>
          </a:stretch>
        </p:blipFill>
        <p:spPr>
          <a:xfrm>
            <a:off x="888206" y="1587949"/>
            <a:ext cx="3857625" cy="2647950"/>
          </a:xfrm>
          <a:prstGeom prst="rect">
            <a:avLst/>
          </a:prstGeom>
        </p:spPr>
      </p:pic>
      <p:sp>
        <p:nvSpPr>
          <p:cNvPr id="10" name="Content Placeholder 2"/>
          <p:cNvSpPr txBox="1">
            <a:spLocks/>
          </p:cNvSpPr>
          <p:nvPr/>
        </p:nvSpPr>
        <p:spPr bwMode="black">
          <a:xfrm>
            <a:off x="519781" y="4524519"/>
            <a:ext cx="5947196" cy="117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indent="0">
              <a:buNone/>
            </a:pPr>
            <a:r>
              <a:rPr lang="en-US" sz="1800" b="1" kern="0" dirty="0">
                <a:solidFill>
                  <a:srgbClr val="00B0F0"/>
                </a:solidFill>
              </a:rPr>
              <a:t>Inquiry:</a:t>
            </a:r>
          </a:p>
          <a:p>
            <a:pPr marL="0" indent="0">
              <a:buNone/>
            </a:pPr>
            <a:r>
              <a:rPr lang="en-US" sz="1800" kern="0" dirty="0">
                <a:solidFill>
                  <a:srgbClr val="00B0F0"/>
                </a:solidFill>
              </a:rPr>
              <a:t>How to read value from properties?</a:t>
            </a:r>
          </a:p>
          <a:p>
            <a:pPr marL="0" indent="0">
              <a:buNone/>
            </a:pPr>
            <a:r>
              <a:rPr lang="en-US" sz="1800" kern="0" dirty="0">
                <a:solidFill>
                  <a:srgbClr val="00B0F0"/>
                </a:solidFill>
              </a:rPr>
              <a:t>How to read different properties in different </a:t>
            </a:r>
            <a:r>
              <a:rPr lang="en-US" sz="1800" kern="0" dirty="0" err="1">
                <a:solidFill>
                  <a:srgbClr val="00B0F0"/>
                </a:solidFill>
              </a:rPr>
              <a:t>env</a:t>
            </a:r>
            <a:r>
              <a:rPr lang="en-US" sz="1800" kern="0" dirty="0">
                <a:solidFill>
                  <a:srgbClr val="00B0F0"/>
                </a:solidFill>
              </a:rPr>
              <a:t>?</a:t>
            </a:r>
          </a:p>
          <a:p>
            <a:pPr marL="0" indent="0">
              <a:buFontTx/>
              <a:buNone/>
            </a:pPr>
            <a:endParaRPr lang="en-US" sz="1800" kern="0" dirty="0"/>
          </a:p>
        </p:txBody>
      </p:sp>
    </p:spTree>
    <p:extLst>
      <p:ext uri="{BB962C8B-B14F-4D97-AF65-F5344CB8AC3E}">
        <p14:creationId xmlns:p14="http://schemas.microsoft.com/office/powerpoint/2010/main" val="79069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Profile:  Multi</a:t>
            </a:r>
            <a:r>
              <a:rPr lang="en-US" altLang="zh-CN" dirty="0">
                <a:solidFill>
                  <a:schemeClr val="tx2">
                    <a:lumMod val="75000"/>
                  </a:schemeClr>
                </a:solidFill>
              </a:rPr>
              <a:t>-</a:t>
            </a:r>
            <a:r>
              <a:rPr lang="en-US" dirty="0">
                <a:solidFill>
                  <a:schemeClr val="tx2">
                    <a:lumMod val="75000"/>
                  </a:schemeClr>
                </a:solidFill>
              </a:rPr>
              <a:t>environment support</a:t>
            </a:r>
          </a:p>
        </p:txBody>
      </p:sp>
      <p:sp>
        <p:nvSpPr>
          <p:cNvPr id="3" name="Content Placeholder 2"/>
          <p:cNvSpPr>
            <a:spLocks noGrp="1"/>
          </p:cNvSpPr>
          <p:nvPr>
            <p:ph idx="1"/>
          </p:nvPr>
        </p:nvSpPr>
        <p:spPr>
          <a:xfrm>
            <a:off x="596900" y="1063563"/>
            <a:ext cx="8297863" cy="2094429"/>
          </a:xfrm>
        </p:spPr>
        <p:txBody>
          <a:bodyPr/>
          <a:lstStyle/>
          <a:p>
            <a:r>
              <a:rPr lang="en-US" dirty="0"/>
              <a:t>1. Specified in the main configuration file</a:t>
            </a:r>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17</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dirty="0"/>
              <a:t>Presentation Title</a:t>
            </a:r>
          </a:p>
        </p:txBody>
      </p:sp>
      <p:pic>
        <p:nvPicPr>
          <p:cNvPr id="13" name="图片 12">
            <a:extLst>
              <a:ext uri="{FF2B5EF4-FFF2-40B4-BE49-F238E27FC236}">
                <a16:creationId xmlns:a16="http://schemas.microsoft.com/office/drawing/2014/main" id="{B8ACF81F-803F-438A-8570-8B1C8904B8C8}"/>
              </a:ext>
            </a:extLst>
          </p:cNvPr>
          <p:cNvPicPr>
            <a:picLocks noChangeAspect="1"/>
          </p:cNvPicPr>
          <p:nvPr/>
        </p:nvPicPr>
        <p:blipFill>
          <a:blip r:embed="rId3"/>
          <a:stretch>
            <a:fillRect/>
          </a:stretch>
        </p:blipFill>
        <p:spPr>
          <a:xfrm>
            <a:off x="582913" y="1599296"/>
            <a:ext cx="5230876" cy="1224952"/>
          </a:xfrm>
          <a:prstGeom prst="rect">
            <a:avLst/>
          </a:prstGeom>
        </p:spPr>
      </p:pic>
      <p:pic>
        <p:nvPicPr>
          <p:cNvPr id="15" name="图片 14">
            <a:extLst>
              <a:ext uri="{FF2B5EF4-FFF2-40B4-BE49-F238E27FC236}">
                <a16:creationId xmlns:a16="http://schemas.microsoft.com/office/drawing/2014/main" id="{C706EDB3-9133-485C-B5CF-8C8589E048DA}"/>
              </a:ext>
            </a:extLst>
          </p:cNvPr>
          <p:cNvPicPr>
            <a:picLocks noChangeAspect="1"/>
          </p:cNvPicPr>
          <p:nvPr/>
        </p:nvPicPr>
        <p:blipFill>
          <a:blip r:embed="rId4"/>
          <a:stretch>
            <a:fillRect/>
          </a:stretch>
        </p:blipFill>
        <p:spPr>
          <a:xfrm>
            <a:off x="582913" y="2996280"/>
            <a:ext cx="5230876" cy="1299442"/>
          </a:xfrm>
          <a:prstGeom prst="rect">
            <a:avLst/>
          </a:prstGeom>
        </p:spPr>
      </p:pic>
      <p:pic>
        <p:nvPicPr>
          <p:cNvPr id="17" name="图片 16">
            <a:extLst>
              <a:ext uri="{FF2B5EF4-FFF2-40B4-BE49-F238E27FC236}">
                <a16:creationId xmlns:a16="http://schemas.microsoft.com/office/drawing/2014/main" id="{4E8380E9-3E42-478F-82F6-8E586AEC3BD1}"/>
              </a:ext>
            </a:extLst>
          </p:cNvPr>
          <p:cNvPicPr>
            <a:picLocks noChangeAspect="1"/>
          </p:cNvPicPr>
          <p:nvPr/>
        </p:nvPicPr>
        <p:blipFill>
          <a:blip r:embed="rId5"/>
          <a:stretch>
            <a:fillRect/>
          </a:stretch>
        </p:blipFill>
        <p:spPr>
          <a:xfrm>
            <a:off x="603250" y="4467754"/>
            <a:ext cx="5945448" cy="1167856"/>
          </a:xfrm>
          <a:prstGeom prst="rect">
            <a:avLst/>
          </a:prstGeom>
        </p:spPr>
      </p:pic>
    </p:spTree>
    <p:extLst>
      <p:ext uri="{BB962C8B-B14F-4D97-AF65-F5344CB8AC3E}">
        <p14:creationId xmlns:p14="http://schemas.microsoft.com/office/powerpoint/2010/main" val="245886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1E2E5-6674-4EA7-B564-9CAD98570D63}"/>
              </a:ext>
            </a:extLst>
          </p:cNvPr>
          <p:cNvSpPr>
            <a:spLocks noGrp="1"/>
          </p:cNvSpPr>
          <p:nvPr>
            <p:ph type="title"/>
          </p:nvPr>
        </p:nvSpPr>
        <p:spPr/>
        <p:txBody>
          <a:bodyPr/>
          <a:lstStyle/>
          <a:p>
            <a:r>
              <a:rPr lang="en-US" altLang="zh-CN" dirty="0">
                <a:solidFill>
                  <a:schemeClr val="tx2">
                    <a:lumMod val="75000"/>
                  </a:schemeClr>
                </a:solidFill>
              </a:rPr>
              <a:t>Profile:  Multi-environment support</a:t>
            </a:r>
            <a:endParaRPr lang="zh-CN" altLang="en-US" dirty="0"/>
          </a:p>
        </p:txBody>
      </p:sp>
      <p:sp>
        <p:nvSpPr>
          <p:cNvPr id="3" name="内容占位符 2">
            <a:extLst>
              <a:ext uri="{FF2B5EF4-FFF2-40B4-BE49-F238E27FC236}">
                <a16:creationId xmlns:a16="http://schemas.microsoft.com/office/drawing/2014/main" id="{6096DC71-A2A7-4561-ADBC-F4A5CC0059CC}"/>
              </a:ext>
            </a:extLst>
          </p:cNvPr>
          <p:cNvSpPr>
            <a:spLocks noGrp="1"/>
          </p:cNvSpPr>
          <p:nvPr>
            <p:ph idx="1"/>
          </p:nvPr>
        </p:nvSpPr>
        <p:spPr/>
        <p:txBody>
          <a:bodyPr/>
          <a:lstStyle/>
          <a:p>
            <a:r>
              <a:rPr lang="en-US" altLang="zh-CN" dirty="0"/>
              <a:t>2. Command Line</a:t>
            </a:r>
          </a:p>
          <a:p>
            <a:pPr marL="403225" lvl="1" indent="0">
              <a:buNone/>
            </a:pPr>
            <a:r>
              <a:rPr lang="en-US" altLang="zh-CN" dirty="0"/>
              <a:t>--</a:t>
            </a:r>
            <a:r>
              <a:rPr lang="en-US" altLang="zh-CN" dirty="0" err="1"/>
              <a:t>spring.profiles.active</a:t>
            </a:r>
            <a:r>
              <a:rPr lang="en-US" altLang="zh-CN" dirty="0"/>
              <a:t>=dev</a:t>
            </a:r>
            <a:endParaRPr lang="zh-CN" altLang="en-US" dirty="0"/>
          </a:p>
        </p:txBody>
      </p:sp>
      <p:sp>
        <p:nvSpPr>
          <p:cNvPr id="4" name="灯片编号占位符 3">
            <a:extLst>
              <a:ext uri="{FF2B5EF4-FFF2-40B4-BE49-F238E27FC236}">
                <a16:creationId xmlns:a16="http://schemas.microsoft.com/office/drawing/2014/main" id="{481A654F-C455-48A7-95C3-9CA038349802}"/>
              </a:ext>
            </a:extLst>
          </p:cNvPr>
          <p:cNvSpPr>
            <a:spLocks noGrp="1"/>
          </p:cNvSpPr>
          <p:nvPr>
            <p:ph type="sldNum" sz="quarter" idx="10"/>
          </p:nvPr>
        </p:nvSpPr>
        <p:spPr/>
        <p:txBody>
          <a:bodyPr/>
          <a:lstStyle/>
          <a:p>
            <a:fld id="{1ACE4BB6-7CCD-4889-9264-F8227A6AD388}" type="slidenum">
              <a:rPr lang="en-US" altLang="en-US" smtClean="0"/>
              <a:pPr/>
              <a:t>18</a:t>
            </a:fld>
            <a:endParaRPr lang="en-US" altLang="en-US"/>
          </a:p>
        </p:txBody>
      </p:sp>
      <p:sp>
        <p:nvSpPr>
          <p:cNvPr id="5" name="日期占位符 4">
            <a:extLst>
              <a:ext uri="{FF2B5EF4-FFF2-40B4-BE49-F238E27FC236}">
                <a16:creationId xmlns:a16="http://schemas.microsoft.com/office/drawing/2014/main" id="{D44A0E77-9544-42B5-A177-831BC95B2188}"/>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CE98752F-CAC7-4772-91F3-1092490497C7}"/>
              </a:ext>
            </a:extLst>
          </p:cNvPr>
          <p:cNvSpPr>
            <a:spLocks noGrp="1"/>
          </p:cNvSpPr>
          <p:nvPr>
            <p:ph type="ftr" sz="quarter" idx="12"/>
          </p:nvPr>
        </p:nvSpPr>
        <p:spPr/>
        <p:txBody>
          <a:bodyPr/>
          <a:lstStyle/>
          <a:p>
            <a:pPr>
              <a:defRPr/>
            </a:pPr>
            <a:r>
              <a:rPr lang="en-US"/>
              <a:t>Presentation Title</a:t>
            </a:r>
          </a:p>
        </p:txBody>
      </p:sp>
      <p:pic>
        <p:nvPicPr>
          <p:cNvPr id="8" name="图片 7">
            <a:extLst>
              <a:ext uri="{FF2B5EF4-FFF2-40B4-BE49-F238E27FC236}">
                <a16:creationId xmlns:a16="http://schemas.microsoft.com/office/drawing/2014/main" id="{1C1F4A02-007D-411F-8083-939C50456F95}"/>
              </a:ext>
            </a:extLst>
          </p:cNvPr>
          <p:cNvPicPr>
            <a:picLocks noChangeAspect="1"/>
          </p:cNvPicPr>
          <p:nvPr/>
        </p:nvPicPr>
        <p:blipFill>
          <a:blip r:embed="rId2"/>
          <a:stretch>
            <a:fillRect/>
          </a:stretch>
        </p:blipFill>
        <p:spPr>
          <a:xfrm>
            <a:off x="603250" y="2474976"/>
            <a:ext cx="4195482" cy="762000"/>
          </a:xfrm>
          <a:prstGeom prst="rect">
            <a:avLst/>
          </a:prstGeom>
        </p:spPr>
      </p:pic>
      <p:pic>
        <p:nvPicPr>
          <p:cNvPr id="10" name="图片 9">
            <a:extLst>
              <a:ext uri="{FF2B5EF4-FFF2-40B4-BE49-F238E27FC236}">
                <a16:creationId xmlns:a16="http://schemas.microsoft.com/office/drawing/2014/main" id="{7E9A14FB-18EA-4EE8-BDDF-38C4635DD471}"/>
              </a:ext>
            </a:extLst>
          </p:cNvPr>
          <p:cNvPicPr>
            <a:picLocks noChangeAspect="1"/>
          </p:cNvPicPr>
          <p:nvPr/>
        </p:nvPicPr>
        <p:blipFill>
          <a:blip r:embed="rId3"/>
          <a:stretch>
            <a:fillRect/>
          </a:stretch>
        </p:blipFill>
        <p:spPr>
          <a:xfrm>
            <a:off x="572770" y="3429000"/>
            <a:ext cx="6956612" cy="2169459"/>
          </a:xfrm>
          <a:prstGeom prst="rect">
            <a:avLst/>
          </a:prstGeom>
        </p:spPr>
      </p:pic>
    </p:spTree>
    <p:extLst>
      <p:ext uri="{BB962C8B-B14F-4D97-AF65-F5344CB8AC3E}">
        <p14:creationId xmlns:p14="http://schemas.microsoft.com/office/powerpoint/2010/main" val="241574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D40A8-A280-4D44-BF6F-2EC49B6EB775}"/>
              </a:ext>
            </a:extLst>
          </p:cNvPr>
          <p:cNvSpPr>
            <a:spLocks noGrp="1"/>
          </p:cNvSpPr>
          <p:nvPr>
            <p:ph type="title"/>
          </p:nvPr>
        </p:nvSpPr>
        <p:spPr/>
        <p:txBody>
          <a:bodyPr/>
          <a:lstStyle/>
          <a:p>
            <a:r>
              <a:rPr lang="en-US" altLang="zh-CN" dirty="0"/>
              <a:t>Read data from </a:t>
            </a:r>
            <a:r>
              <a:rPr lang="en-US" altLang="zh-CN" dirty="0" err="1"/>
              <a:t>yaml</a:t>
            </a:r>
            <a:r>
              <a:rPr lang="en-US" altLang="zh-CN" dirty="0"/>
              <a:t> file with @Value</a:t>
            </a:r>
            <a:endParaRPr lang="zh-CN" altLang="en-US" dirty="0"/>
          </a:p>
        </p:txBody>
      </p:sp>
      <p:pic>
        <p:nvPicPr>
          <p:cNvPr id="8" name="内容占位符 7">
            <a:extLst>
              <a:ext uri="{FF2B5EF4-FFF2-40B4-BE49-F238E27FC236}">
                <a16:creationId xmlns:a16="http://schemas.microsoft.com/office/drawing/2014/main" id="{16A66DCC-B085-4722-9AC7-8059120720D4}"/>
              </a:ext>
            </a:extLst>
          </p:cNvPr>
          <p:cNvPicPr>
            <a:picLocks noGrp="1" noChangeAspect="1"/>
          </p:cNvPicPr>
          <p:nvPr>
            <p:ph idx="1"/>
          </p:nvPr>
        </p:nvPicPr>
        <p:blipFill>
          <a:blip r:embed="rId3"/>
          <a:stretch>
            <a:fillRect/>
          </a:stretch>
        </p:blipFill>
        <p:spPr>
          <a:xfrm>
            <a:off x="847693" y="1226630"/>
            <a:ext cx="1907700" cy="1504148"/>
          </a:xfrm>
        </p:spPr>
      </p:pic>
      <p:sp>
        <p:nvSpPr>
          <p:cNvPr id="4" name="灯片编号占位符 3">
            <a:extLst>
              <a:ext uri="{FF2B5EF4-FFF2-40B4-BE49-F238E27FC236}">
                <a16:creationId xmlns:a16="http://schemas.microsoft.com/office/drawing/2014/main" id="{595AE5E5-0005-4972-9FB4-502F9F925805}"/>
              </a:ext>
            </a:extLst>
          </p:cNvPr>
          <p:cNvSpPr>
            <a:spLocks noGrp="1"/>
          </p:cNvSpPr>
          <p:nvPr>
            <p:ph type="sldNum" sz="quarter" idx="10"/>
          </p:nvPr>
        </p:nvSpPr>
        <p:spPr/>
        <p:txBody>
          <a:bodyPr/>
          <a:lstStyle/>
          <a:p>
            <a:fld id="{1ACE4BB6-7CCD-4889-9264-F8227A6AD388}" type="slidenum">
              <a:rPr lang="en-US" altLang="en-US" smtClean="0"/>
              <a:pPr/>
              <a:t>19</a:t>
            </a:fld>
            <a:endParaRPr lang="en-US" altLang="en-US"/>
          </a:p>
        </p:txBody>
      </p:sp>
      <p:sp>
        <p:nvSpPr>
          <p:cNvPr id="5" name="日期占位符 4">
            <a:extLst>
              <a:ext uri="{FF2B5EF4-FFF2-40B4-BE49-F238E27FC236}">
                <a16:creationId xmlns:a16="http://schemas.microsoft.com/office/drawing/2014/main" id="{7A3DF3FD-20D7-48F8-B50F-AAFA2057D473}"/>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BEEDA833-7277-4ADA-A3FE-BC6E984AA904}"/>
              </a:ext>
            </a:extLst>
          </p:cNvPr>
          <p:cNvSpPr>
            <a:spLocks noGrp="1"/>
          </p:cNvSpPr>
          <p:nvPr>
            <p:ph type="ftr" sz="quarter" idx="12"/>
          </p:nvPr>
        </p:nvSpPr>
        <p:spPr/>
        <p:txBody>
          <a:bodyPr/>
          <a:lstStyle/>
          <a:p>
            <a:pPr>
              <a:defRPr/>
            </a:pPr>
            <a:r>
              <a:rPr lang="en-US"/>
              <a:t>Presentation Title</a:t>
            </a:r>
          </a:p>
        </p:txBody>
      </p:sp>
      <p:pic>
        <p:nvPicPr>
          <p:cNvPr id="10" name="图片 9">
            <a:extLst>
              <a:ext uri="{FF2B5EF4-FFF2-40B4-BE49-F238E27FC236}">
                <a16:creationId xmlns:a16="http://schemas.microsoft.com/office/drawing/2014/main" id="{114D02E1-9A1D-4C1D-82EA-9130D2933C47}"/>
              </a:ext>
            </a:extLst>
          </p:cNvPr>
          <p:cNvPicPr>
            <a:picLocks noChangeAspect="1"/>
          </p:cNvPicPr>
          <p:nvPr/>
        </p:nvPicPr>
        <p:blipFill>
          <a:blip r:embed="rId4"/>
          <a:stretch>
            <a:fillRect/>
          </a:stretch>
        </p:blipFill>
        <p:spPr>
          <a:xfrm>
            <a:off x="847693" y="3147783"/>
            <a:ext cx="5324475" cy="1866900"/>
          </a:xfrm>
          <a:prstGeom prst="rect">
            <a:avLst/>
          </a:prstGeom>
        </p:spPr>
      </p:pic>
    </p:spTree>
    <p:extLst>
      <p:ext uri="{BB962C8B-B14F-4D97-AF65-F5344CB8AC3E}">
        <p14:creationId xmlns:p14="http://schemas.microsoft.com/office/powerpoint/2010/main" val="408181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224C8-F84B-4DE6-8930-FC5A1BE31B36}"/>
              </a:ext>
            </a:extLst>
          </p:cNvPr>
          <p:cNvSpPr>
            <a:spLocks noGrp="1"/>
          </p:cNvSpPr>
          <p:nvPr>
            <p:ph type="title"/>
          </p:nvPr>
        </p:nvSpPr>
        <p:spPr/>
        <p:txBody>
          <a:bodyPr/>
          <a:lstStyle/>
          <a:p>
            <a:r>
              <a:rPr lang="en-US" altLang="zh-CN" dirty="0"/>
              <a:t>Monolithic vs Microservice</a:t>
            </a:r>
            <a:endParaRPr lang="zh-CN" altLang="en-US" dirty="0"/>
          </a:p>
        </p:txBody>
      </p:sp>
      <p:sp>
        <p:nvSpPr>
          <p:cNvPr id="4" name="灯片编号占位符 3">
            <a:extLst>
              <a:ext uri="{FF2B5EF4-FFF2-40B4-BE49-F238E27FC236}">
                <a16:creationId xmlns:a16="http://schemas.microsoft.com/office/drawing/2014/main" id="{4C7597CA-4796-41EA-9EDA-BB6B69B58034}"/>
              </a:ext>
            </a:extLst>
          </p:cNvPr>
          <p:cNvSpPr>
            <a:spLocks noGrp="1"/>
          </p:cNvSpPr>
          <p:nvPr>
            <p:ph type="sldNum" sz="quarter" idx="10"/>
          </p:nvPr>
        </p:nvSpPr>
        <p:spPr/>
        <p:txBody>
          <a:bodyPr/>
          <a:lstStyle/>
          <a:p>
            <a:fld id="{1ACE4BB6-7CCD-4889-9264-F8227A6AD388}" type="slidenum">
              <a:rPr lang="en-US" altLang="en-US" smtClean="0"/>
              <a:pPr/>
              <a:t>2</a:t>
            </a:fld>
            <a:endParaRPr lang="en-US" altLang="en-US"/>
          </a:p>
        </p:txBody>
      </p:sp>
      <p:sp>
        <p:nvSpPr>
          <p:cNvPr id="5" name="日期占位符 4">
            <a:extLst>
              <a:ext uri="{FF2B5EF4-FFF2-40B4-BE49-F238E27FC236}">
                <a16:creationId xmlns:a16="http://schemas.microsoft.com/office/drawing/2014/main" id="{F1F129EA-76C9-488F-BAD6-62C2EC414B19}"/>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9954C086-216A-4EF2-BFA9-CE2671C8343F}"/>
              </a:ext>
            </a:extLst>
          </p:cNvPr>
          <p:cNvSpPr>
            <a:spLocks noGrp="1"/>
          </p:cNvSpPr>
          <p:nvPr>
            <p:ph type="ftr" sz="quarter" idx="12"/>
          </p:nvPr>
        </p:nvSpPr>
        <p:spPr/>
        <p:txBody>
          <a:bodyPr/>
          <a:lstStyle/>
          <a:p>
            <a:pPr>
              <a:defRPr/>
            </a:pPr>
            <a:r>
              <a:rPr lang="en-US"/>
              <a:t>Presentation Title</a:t>
            </a:r>
          </a:p>
        </p:txBody>
      </p:sp>
      <p:pic>
        <p:nvPicPr>
          <p:cNvPr id="1026" name="Picture 2">
            <a:extLst>
              <a:ext uri="{FF2B5EF4-FFF2-40B4-BE49-F238E27FC236}">
                <a16:creationId xmlns:a16="http://schemas.microsoft.com/office/drawing/2014/main" id="{9AD1443D-12CD-4277-84B5-882C003B7A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3862" y="1196785"/>
            <a:ext cx="8297863" cy="446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48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7F316-7C11-4A23-8097-B9E053D3A56D}"/>
              </a:ext>
            </a:extLst>
          </p:cNvPr>
          <p:cNvSpPr>
            <a:spLocks noGrp="1"/>
          </p:cNvSpPr>
          <p:nvPr>
            <p:ph type="title"/>
          </p:nvPr>
        </p:nvSpPr>
        <p:spPr/>
        <p:txBody>
          <a:bodyPr/>
          <a:lstStyle/>
          <a:p>
            <a:r>
              <a:rPr lang="en-US" altLang="zh-CN" dirty="0"/>
              <a:t>Read Object from </a:t>
            </a:r>
            <a:r>
              <a:rPr lang="en-US" altLang="zh-CN" dirty="0" err="1"/>
              <a:t>yaml</a:t>
            </a:r>
            <a:r>
              <a:rPr lang="en-US" altLang="zh-CN" dirty="0"/>
              <a:t> file</a:t>
            </a:r>
            <a:endParaRPr lang="zh-CN" altLang="en-US" dirty="0"/>
          </a:p>
        </p:txBody>
      </p:sp>
      <p:sp>
        <p:nvSpPr>
          <p:cNvPr id="3" name="内容占位符 2">
            <a:extLst>
              <a:ext uri="{FF2B5EF4-FFF2-40B4-BE49-F238E27FC236}">
                <a16:creationId xmlns:a16="http://schemas.microsoft.com/office/drawing/2014/main" id="{17C0E776-28E7-4452-BA04-75933CE22173}"/>
              </a:ext>
            </a:extLst>
          </p:cNvPr>
          <p:cNvSpPr>
            <a:spLocks noGrp="1"/>
          </p:cNvSpPr>
          <p:nvPr>
            <p:ph idx="1"/>
          </p:nvPr>
        </p:nvSpPr>
        <p:spPr/>
        <p:txBody>
          <a:bodyPr/>
          <a:lstStyle/>
          <a:p>
            <a:r>
              <a:rPr lang="en-US" altLang="zh-CN" dirty="0"/>
              <a:t>Configure Object in .</a:t>
            </a:r>
            <a:r>
              <a:rPr lang="en-US" altLang="zh-CN" dirty="0" err="1"/>
              <a:t>yaml</a:t>
            </a:r>
            <a:endParaRPr lang="en-US" altLang="zh-CN" dirty="0"/>
          </a:p>
          <a:p>
            <a:endParaRPr lang="en-US" altLang="zh-CN" dirty="0"/>
          </a:p>
          <a:p>
            <a:endParaRPr lang="en-US" altLang="zh-CN" dirty="0"/>
          </a:p>
          <a:p>
            <a:endParaRPr lang="en-US" altLang="zh-CN" dirty="0"/>
          </a:p>
          <a:p>
            <a:endParaRPr lang="en-US" altLang="zh-CN" dirty="0"/>
          </a:p>
          <a:p>
            <a:r>
              <a:rPr lang="en-US" altLang="zh-CN" dirty="0"/>
              <a:t>Bind Component with</a:t>
            </a:r>
          </a:p>
          <a:p>
            <a:pPr lvl="1"/>
            <a:r>
              <a:rPr lang="en-US" altLang="zh-CN" dirty="0"/>
              <a:t>@ConfigurationProperties</a:t>
            </a:r>
          </a:p>
          <a:p>
            <a:pPr lvl="1"/>
            <a:r>
              <a:rPr lang="en-US" altLang="zh-CN" dirty="0"/>
              <a:t>@Component </a:t>
            </a:r>
            <a:endParaRPr lang="zh-CN" altLang="en-US" dirty="0"/>
          </a:p>
        </p:txBody>
      </p:sp>
      <p:sp>
        <p:nvSpPr>
          <p:cNvPr id="4" name="灯片编号占位符 3">
            <a:extLst>
              <a:ext uri="{FF2B5EF4-FFF2-40B4-BE49-F238E27FC236}">
                <a16:creationId xmlns:a16="http://schemas.microsoft.com/office/drawing/2014/main" id="{A9F3BD15-3DD1-4282-AC0B-DED0D38EAA27}"/>
              </a:ext>
            </a:extLst>
          </p:cNvPr>
          <p:cNvSpPr>
            <a:spLocks noGrp="1"/>
          </p:cNvSpPr>
          <p:nvPr>
            <p:ph type="sldNum" sz="quarter" idx="10"/>
          </p:nvPr>
        </p:nvSpPr>
        <p:spPr/>
        <p:txBody>
          <a:bodyPr/>
          <a:lstStyle/>
          <a:p>
            <a:fld id="{1ACE4BB6-7CCD-4889-9264-F8227A6AD388}" type="slidenum">
              <a:rPr lang="en-US" altLang="en-US" smtClean="0"/>
              <a:pPr/>
              <a:t>20</a:t>
            </a:fld>
            <a:endParaRPr lang="en-US" altLang="en-US"/>
          </a:p>
        </p:txBody>
      </p:sp>
      <p:sp>
        <p:nvSpPr>
          <p:cNvPr id="5" name="日期占位符 4">
            <a:extLst>
              <a:ext uri="{FF2B5EF4-FFF2-40B4-BE49-F238E27FC236}">
                <a16:creationId xmlns:a16="http://schemas.microsoft.com/office/drawing/2014/main" id="{3705E331-BD51-46E9-A50B-67AF003959FA}"/>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17C776BC-5198-4D92-A8BD-FA6167440452}"/>
              </a:ext>
            </a:extLst>
          </p:cNvPr>
          <p:cNvSpPr>
            <a:spLocks noGrp="1"/>
          </p:cNvSpPr>
          <p:nvPr>
            <p:ph type="ftr" sz="quarter" idx="12"/>
          </p:nvPr>
        </p:nvSpPr>
        <p:spPr/>
        <p:txBody>
          <a:bodyPr/>
          <a:lstStyle/>
          <a:p>
            <a:pPr>
              <a:defRPr/>
            </a:pPr>
            <a:r>
              <a:rPr lang="en-US"/>
              <a:t>Presentation Title</a:t>
            </a:r>
          </a:p>
        </p:txBody>
      </p:sp>
      <p:pic>
        <p:nvPicPr>
          <p:cNvPr id="10" name="图片 9">
            <a:extLst>
              <a:ext uri="{FF2B5EF4-FFF2-40B4-BE49-F238E27FC236}">
                <a16:creationId xmlns:a16="http://schemas.microsoft.com/office/drawing/2014/main" id="{B11EC36D-64B2-4228-A2B2-BFC1714AACEC}"/>
              </a:ext>
            </a:extLst>
          </p:cNvPr>
          <p:cNvPicPr>
            <a:picLocks noChangeAspect="1"/>
          </p:cNvPicPr>
          <p:nvPr/>
        </p:nvPicPr>
        <p:blipFill>
          <a:blip r:embed="rId3"/>
          <a:stretch>
            <a:fillRect/>
          </a:stretch>
        </p:blipFill>
        <p:spPr>
          <a:xfrm>
            <a:off x="4478780" y="901647"/>
            <a:ext cx="2171700" cy="2895600"/>
          </a:xfrm>
          <a:prstGeom prst="rect">
            <a:avLst/>
          </a:prstGeom>
        </p:spPr>
      </p:pic>
      <p:pic>
        <p:nvPicPr>
          <p:cNvPr id="12" name="图片 11">
            <a:extLst>
              <a:ext uri="{FF2B5EF4-FFF2-40B4-BE49-F238E27FC236}">
                <a16:creationId xmlns:a16="http://schemas.microsoft.com/office/drawing/2014/main" id="{B2D91422-05C9-49F1-B5BB-477B6305B053}"/>
              </a:ext>
            </a:extLst>
          </p:cNvPr>
          <p:cNvPicPr>
            <a:picLocks noChangeAspect="1"/>
          </p:cNvPicPr>
          <p:nvPr/>
        </p:nvPicPr>
        <p:blipFill rotWithShape="1">
          <a:blip r:embed="rId4"/>
          <a:srcRect b="29467"/>
          <a:stretch/>
        </p:blipFill>
        <p:spPr>
          <a:xfrm>
            <a:off x="4478780" y="4164163"/>
            <a:ext cx="3355090" cy="1780810"/>
          </a:xfrm>
          <a:prstGeom prst="rect">
            <a:avLst/>
          </a:prstGeom>
        </p:spPr>
      </p:pic>
    </p:spTree>
    <p:extLst>
      <p:ext uri="{BB962C8B-B14F-4D97-AF65-F5344CB8AC3E}">
        <p14:creationId xmlns:p14="http://schemas.microsoft.com/office/powerpoint/2010/main" val="305959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596900" y="1001311"/>
            <a:ext cx="8297863" cy="4946650"/>
          </a:xfrm>
        </p:spPr>
        <p:txBody>
          <a:bodyPr/>
          <a:lstStyle/>
          <a:p>
            <a:pPr marL="0" indent="0">
              <a:buNone/>
            </a:pPr>
            <a:endParaRPr lang="en-US" sz="1600" dirty="0"/>
          </a:p>
          <a:p>
            <a:r>
              <a:rPr lang="en-US" sz="1600" dirty="0"/>
              <a:t>Develop a Welcome Project.</a:t>
            </a:r>
          </a:p>
          <a:p>
            <a:r>
              <a:rPr lang="en-US" sz="1600" dirty="0" err="1"/>
              <a:t>Welcome+"Miss</a:t>
            </a:r>
            <a:r>
              <a:rPr lang="en-US" sz="1600" dirty="0"/>
              <a:t>/</a:t>
            </a:r>
            <a:r>
              <a:rPr lang="en-US" sz="1600" dirty="0" err="1"/>
              <a:t>Mrs</a:t>
            </a:r>
            <a:r>
              <a:rPr lang="en-US" sz="1600" dirty="0"/>
              <a:t>/</a:t>
            </a:r>
            <a:r>
              <a:rPr lang="en-US" sz="1600" dirty="0" err="1"/>
              <a:t>Mr</a:t>
            </a:r>
            <a:r>
              <a:rPr lang="en-US" sz="1600" dirty="0"/>
              <a:t>"" +name, read Miss/</a:t>
            </a:r>
            <a:r>
              <a:rPr lang="en-US" sz="1600" dirty="0" err="1"/>
              <a:t>Mrs</a:t>
            </a:r>
            <a:r>
              <a:rPr lang="en-US" sz="1600" dirty="0"/>
              <a:t>/</a:t>
            </a:r>
            <a:r>
              <a:rPr lang="en-US" sz="1600" dirty="0" err="1"/>
              <a:t>Mr</a:t>
            </a:r>
            <a:r>
              <a:rPr lang="en-US" sz="1600" dirty="0"/>
              <a:t> from properties or </a:t>
            </a:r>
            <a:r>
              <a:rPr lang="en-US" sz="1600" dirty="0" err="1"/>
              <a:t>yaml</a:t>
            </a:r>
            <a:r>
              <a:rPr lang="en-US" sz="1600" dirty="0"/>
              <a:t> file.</a:t>
            </a:r>
          </a:p>
          <a:p>
            <a:endParaRPr lang="en-US" sz="1600" dirty="0"/>
          </a:p>
          <a:p>
            <a:endParaRPr lang="en-US" sz="1600"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21</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406486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altLang="zh-CN" sz="4000" dirty="0">
                <a:solidFill>
                  <a:srgbClr val="00BDF2"/>
                </a:solidFill>
              </a:rPr>
              <a:t>Spring Boot Annotation</a:t>
            </a:r>
            <a:endParaRPr lang="en-US" sz="4000" dirty="0">
              <a:solidFill>
                <a:srgbClr val="00BDF2"/>
              </a:solidFill>
            </a:endParaRP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22</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8/5/2020</a:t>
            </a:fld>
            <a:endParaRPr lang="en-US" altLang="en-US" sz="900">
              <a:solidFill>
                <a:schemeClr val="bg1"/>
              </a:solidFill>
            </a:endParaRPr>
          </a:p>
        </p:txBody>
      </p:sp>
    </p:spTree>
    <p:extLst>
      <p:ext uri="{BB962C8B-B14F-4D97-AF65-F5344CB8AC3E}">
        <p14:creationId xmlns:p14="http://schemas.microsoft.com/office/powerpoint/2010/main" val="188335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a:t>
            </a:r>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23</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a:t>Presentation Title</a:t>
            </a:r>
          </a:p>
        </p:txBody>
      </p:sp>
      <p:sp>
        <p:nvSpPr>
          <p:cNvPr id="13" name="文本框 4"/>
          <p:cNvSpPr txBox="1"/>
          <p:nvPr/>
        </p:nvSpPr>
        <p:spPr>
          <a:xfrm>
            <a:off x="464481" y="3629127"/>
            <a:ext cx="7472025" cy="2462213"/>
          </a:xfrm>
          <a:prstGeom prst="rect">
            <a:avLst/>
          </a:prstGeom>
          <a:noFill/>
        </p:spPr>
        <p:txBody>
          <a:bodyPr wrap="square" rtlCol="0" anchor="t">
            <a:spAutoFit/>
          </a:bodyPr>
          <a:lstStyle/>
          <a:p>
            <a:r>
              <a:rPr lang="zh-CN" altLang="en-US" sz="1400" b="1" dirty="0">
                <a:latin typeface="+mj-lt"/>
                <a:cs typeface="Courier New" panose="02070309020205020404" pitchFamily="49" charset="0"/>
              </a:rPr>
              <a:t>@RestController</a:t>
            </a:r>
          </a:p>
          <a:p>
            <a:r>
              <a:rPr lang="zh-CN" altLang="en-US" sz="1400" b="1" dirty="0">
                <a:latin typeface="+mj-lt"/>
                <a:cs typeface="Courier New" panose="02070309020205020404" pitchFamily="49" charset="0"/>
              </a:rPr>
              <a:t>@RequestMapping(path="/consumers")</a:t>
            </a:r>
          </a:p>
          <a:p>
            <a:r>
              <a:rPr lang="zh-CN" altLang="en-US" sz="1400" dirty="0">
                <a:latin typeface="+mj-lt"/>
                <a:cs typeface="Courier New" panose="02070309020205020404" pitchFamily="49" charset="0"/>
              </a:rPr>
              <a:t>public class ConsumerController {</a:t>
            </a:r>
          </a:p>
          <a:p>
            <a:r>
              <a:rPr lang="zh-CN" altLang="en-US" sz="1400" b="1" dirty="0">
                <a:latin typeface="+mj-lt"/>
                <a:cs typeface="Courier New" panose="02070309020205020404" pitchFamily="49" charset="0"/>
              </a:rPr>
              <a:t>  @Autowired</a:t>
            </a:r>
          </a:p>
          <a:p>
            <a:r>
              <a:rPr lang="zh-CN" altLang="en-US" sz="1400" dirty="0">
                <a:latin typeface="+mj-lt"/>
                <a:cs typeface="Courier New" panose="02070309020205020404" pitchFamily="49" charset="0"/>
              </a:rPr>
              <a:t>  private ConsumerService consumerService;</a:t>
            </a:r>
          </a:p>
          <a:p>
            <a:r>
              <a:rPr lang="en-US" altLang="zh-CN" sz="1400" dirty="0"/>
              <a:t>  ...</a:t>
            </a:r>
          </a:p>
          <a:p>
            <a:r>
              <a:rPr lang="zh-CN" altLang="en-US" sz="1400" b="1" dirty="0">
                <a:latin typeface="+mj-lt"/>
                <a:cs typeface="Courier New" panose="02070309020205020404" pitchFamily="49" charset="0"/>
              </a:rPr>
              <a:t> @RequestMapping(method= RequestMethod.GET,  path="/{consumerId}")</a:t>
            </a:r>
            <a:endParaRPr lang="en-US" altLang="zh-CN" sz="1400" b="1" dirty="0">
              <a:latin typeface="+mj-lt"/>
              <a:cs typeface="Courier New" panose="02070309020205020404" pitchFamily="49" charset="0"/>
            </a:endParaRPr>
          </a:p>
          <a:p>
            <a:r>
              <a:rPr lang="en-US" altLang="zh-CN" sz="1400" dirty="0">
                <a:latin typeface="+mj-lt"/>
                <a:cs typeface="Courier New" panose="02070309020205020404" pitchFamily="49" charset="0"/>
              </a:rPr>
              <a:t> public </a:t>
            </a:r>
            <a:r>
              <a:rPr lang="en-US" altLang="zh-CN" sz="1400" dirty="0" err="1">
                <a:latin typeface="+mj-lt"/>
                <a:cs typeface="Courier New" panose="02070309020205020404" pitchFamily="49" charset="0"/>
              </a:rPr>
              <a:t>ResponseEntity</a:t>
            </a:r>
            <a:r>
              <a:rPr lang="en-US" altLang="zh-CN" sz="1400" dirty="0">
                <a:latin typeface="+mj-lt"/>
                <a:cs typeface="Courier New" panose="02070309020205020404" pitchFamily="49" charset="0"/>
              </a:rPr>
              <a:t>&lt;</a:t>
            </a:r>
            <a:r>
              <a:rPr lang="en-US" altLang="zh-CN" sz="1400" dirty="0" err="1">
                <a:latin typeface="+mj-lt"/>
                <a:cs typeface="Courier New" panose="02070309020205020404" pitchFamily="49" charset="0"/>
              </a:rPr>
              <a:t>GetConsumerResponse</a:t>
            </a:r>
            <a:r>
              <a:rPr lang="en-US" altLang="zh-CN" sz="1400" dirty="0">
                <a:latin typeface="+mj-lt"/>
                <a:cs typeface="Courier New" panose="02070309020205020404" pitchFamily="49" charset="0"/>
              </a:rPr>
              <a:t>&gt; get(@</a:t>
            </a:r>
            <a:r>
              <a:rPr lang="en-US" altLang="zh-CN" sz="1400" dirty="0" err="1">
                <a:latin typeface="+mj-lt"/>
                <a:cs typeface="Courier New" panose="02070309020205020404" pitchFamily="49" charset="0"/>
              </a:rPr>
              <a:t>PathVariable</a:t>
            </a:r>
            <a:r>
              <a:rPr lang="en-US" altLang="zh-CN" sz="1400" dirty="0">
                <a:latin typeface="+mj-lt"/>
                <a:cs typeface="Courier New" panose="02070309020205020404" pitchFamily="49" charset="0"/>
              </a:rPr>
              <a:t> long </a:t>
            </a:r>
            <a:r>
              <a:rPr lang="en-US" altLang="zh-CN" sz="1400" dirty="0" err="1">
                <a:latin typeface="+mj-lt"/>
                <a:cs typeface="Courier New" panose="02070309020205020404" pitchFamily="49" charset="0"/>
              </a:rPr>
              <a:t>consumerId</a:t>
            </a:r>
            <a:r>
              <a:rPr lang="en-US" altLang="zh-CN" sz="1400" dirty="0">
                <a:latin typeface="+mj-lt"/>
                <a:cs typeface="Courier New" panose="02070309020205020404" pitchFamily="49" charset="0"/>
              </a:rPr>
              <a:t>) {</a:t>
            </a:r>
          </a:p>
          <a:p>
            <a:r>
              <a:rPr lang="en-US" altLang="zh-CN" sz="1400" dirty="0">
                <a:latin typeface="+mj-lt"/>
                <a:cs typeface="Courier New" panose="02070309020205020404" pitchFamily="49" charset="0"/>
              </a:rPr>
              <a:t> ...</a:t>
            </a:r>
          </a:p>
          <a:p>
            <a:r>
              <a:rPr lang="en-US" altLang="zh-CN" sz="1400" dirty="0">
                <a:latin typeface="+mj-lt"/>
                <a:cs typeface="Courier New" panose="02070309020205020404" pitchFamily="49" charset="0"/>
              </a:rPr>
              <a:t> }</a:t>
            </a:r>
          </a:p>
          <a:p>
            <a:r>
              <a:rPr lang="zh-CN" altLang="en-US" sz="1400" dirty="0">
                <a:solidFill>
                  <a:srgbClr val="000000"/>
                </a:solidFill>
                <a:latin typeface="+mj-lt"/>
                <a:cs typeface="Courier New" panose="02070309020205020404" pitchFamily="49" charset="0"/>
              </a:rPr>
              <a:t>}</a:t>
            </a:r>
          </a:p>
        </p:txBody>
      </p:sp>
      <p:sp>
        <p:nvSpPr>
          <p:cNvPr id="14" name="Rectangle 6"/>
          <p:cNvSpPr>
            <a:spLocks noChangeArrowheads="1"/>
          </p:cNvSpPr>
          <p:nvPr/>
        </p:nvSpPr>
        <p:spPr bwMode="auto">
          <a:xfrm>
            <a:off x="464481" y="1187098"/>
            <a:ext cx="5320046"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mj-lt"/>
                <a:cs typeface="Courier New" panose="02070309020205020404" pitchFamily="49" charset="0"/>
              </a:rPr>
              <a:t>@</a:t>
            </a:r>
            <a:r>
              <a:rPr kumimoji="0" lang="en-US" altLang="en-US" sz="1400" b="1" i="0" u="none" strike="noStrike" cap="none" normalizeH="0" baseline="0" dirty="0" err="1">
                <a:ln>
                  <a:noFill/>
                </a:ln>
                <a:effectLst/>
                <a:latin typeface="+mj-lt"/>
                <a:cs typeface="Courier New" panose="02070309020205020404" pitchFamily="49" charset="0"/>
              </a:rPr>
              <a:t>SpringBootApplication</a:t>
            </a:r>
            <a:br>
              <a:rPr kumimoji="0" lang="en-US" altLang="en-US" sz="1400" i="0" u="none" strike="noStrike" cap="none" normalizeH="0" baseline="0" dirty="0">
                <a:ln>
                  <a:noFill/>
                </a:ln>
                <a:effectLst/>
                <a:latin typeface="+mj-lt"/>
                <a:cs typeface="Courier New" panose="02070309020205020404" pitchFamily="49" charset="0"/>
              </a:rPr>
            </a:br>
            <a:r>
              <a:rPr kumimoji="0" lang="en-US" altLang="en-US" sz="1400" i="0" u="none" strike="noStrike" cap="none" normalizeH="0" baseline="0" dirty="0">
                <a:ln>
                  <a:noFill/>
                </a:ln>
                <a:effectLst/>
                <a:latin typeface="+mj-lt"/>
                <a:cs typeface="Courier New" panose="02070309020205020404" pitchFamily="49" charset="0"/>
              </a:rPr>
              <a:t>public class </a:t>
            </a:r>
            <a:r>
              <a:rPr kumimoji="0" lang="en-US" altLang="en-US" sz="1400" i="0" u="none" strike="noStrike" cap="none" normalizeH="0" baseline="0" dirty="0" err="1">
                <a:ln>
                  <a:noFill/>
                </a:ln>
                <a:effectLst/>
                <a:latin typeface="+mj-lt"/>
                <a:cs typeface="Courier New" panose="02070309020205020404" pitchFamily="49" charset="0"/>
              </a:rPr>
              <a:t>TaSpringDemoApplication</a:t>
            </a:r>
            <a:r>
              <a:rPr kumimoji="0" lang="en-US" altLang="en-US" sz="1400" i="0" u="none" strike="noStrike" cap="none" normalizeH="0" baseline="0" dirty="0">
                <a:ln>
                  <a:noFill/>
                </a:ln>
                <a:effectLst/>
                <a:latin typeface="+mj-lt"/>
                <a:cs typeface="Courier New" panose="02070309020205020404" pitchFamily="49" charset="0"/>
              </a:rPr>
              <a:t> {</a:t>
            </a:r>
            <a:br>
              <a:rPr kumimoji="0" lang="en-US" altLang="en-US" sz="1400" i="0" u="none" strike="noStrike" cap="none" normalizeH="0" baseline="0" dirty="0">
                <a:ln>
                  <a:noFill/>
                </a:ln>
                <a:effectLst/>
                <a:latin typeface="+mj-lt"/>
                <a:cs typeface="Courier New" panose="02070309020205020404" pitchFamily="49" charset="0"/>
              </a:rPr>
            </a:br>
            <a:br>
              <a:rPr kumimoji="0" lang="en-US" altLang="en-US" sz="1400" i="0" u="none" strike="noStrike" cap="none" normalizeH="0" baseline="0" dirty="0">
                <a:ln>
                  <a:noFill/>
                </a:ln>
                <a:effectLst/>
                <a:latin typeface="+mj-lt"/>
                <a:cs typeface="Courier New" panose="02070309020205020404" pitchFamily="49" charset="0"/>
              </a:rPr>
            </a:br>
            <a:r>
              <a:rPr kumimoji="0" lang="en-US" altLang="en-US" sz="1400" i="0" u="none" strike="noStrike" cap="none" normalizeH="0" baseline="0" dirty="0">
                <a:ln>
                  <a:noFill/>
                </a:ln>
                <a:effectLst/>
                <a:latin typeface="+mj-lt"/>
                <a:cs typeface="Courier New" panose="02070309020205020404" pitchFamily="49" charset="0"/>
              </a:rPr>
              <a:t>   public static void main(String[] </a:t>
            </a:r>
            <a:r>
              <a:rPr kumimoji="0" lang="en-US" altLang="en-US" sz="1400" i="0" u="none" strike="noStrike" cap="none" normalizeH="0" baseline="0" dirty="0" err="1">
                <a:ln>
                  <a:noFill/>
                </a:ln>
                <a:effectLst/>
                <a:latin typeface="+mj-lt"/>
                <a:cs typeface="Courier New" panose="02070309020205020404" pitchFamily="49" charset="0"/>
              </a:rPr>
              <a:t>args</a:t>
            </a:r>
            <a:r>
              <a:rPr kumimoji="0" lang="en-US" altLang="en-US" sz="1400" i="0" u="none" strike="noStrike" cap="none" normalizeH="0" baseline="0" dirty="0">
                <a:ln>
                  <a:noFill/>
                </a:ln>
                <a:effectLst/>
                <a:latin typeface="+mj-lt"/>
                <a:cs typeface="Courier New" panose="02070309020205020404" pitchFamily="49" charset="0"/>
              </a:rPr>
              <a:t>) {</a:t>
            </a:r>
            <a:br>
              <a:rPr kumimoji="0" lang="en-US" altLang="en-US" sz="1400" i="0" u="none" strike="noStrike" cap="none" normalizeH="0" baseline="0" dirty="0">
                <a:ln>
                  <a:noFill/>
                </a:ln>
                <a:effectLst/>
                <a:latin typeface="+mj-lt"/>
                <a:cs typeface="Courier New" panose="02070309020205020404" pitchFamily="49" charset="0"/>
              </a:rPr>
            </a:br>
            <a:r>
              <a:rPr kumimoji="0" lang="en-US" altLang="en-US" sz="1400" i="0" u="none" strike="noStrike" cap="none" normalizeH="0" baseline="0" dirty="0">
                <a:ln>
                  <a:noFill/>
                </a:ln>
                <a:effectLst/>
                <a:latin typeface="+mj-lt"/>
                <a:cs typeface="Courier New" panose="02070309020205020404" pitchFamily="49" charset="0"/>
              </a:rPr>
              <a:t>      </a:t>
            </a:r>
            <a:r>
              <a:rPr kumimoji="0" lang="en-US" altLang="en-US" sz="1400" i="0" u="none" strike="noStrike" cap="none" normalizeH="0" baseline="0" dirty="0" err="1">
                <a:ln>
                  <a:noFill/>
                </a:ln>
                <a:effectLst/>
                <a:latin typeface="+mj-lt"/>
                <a:cs typeface="Courier New" panose="02070309020205020404" pitchFamily="49" charset="0"/>
              </a:rPr>
              <a:t>SpringApplication.</a:t>
            </a:r>
            <a:r>
              <a:rPr kumimoji="0" lang="en-US" altLang="en-US" sz="1400" i="1" u="none" strike="noStrike" cap="none" normalizeH="0" baseline="0" dirty="0" err="1">
                <a:ln>
                  <a:noFill/>
                </a:ln>
                <a:effectLst/>
                <a:latin typeface="+mj-lt"/>
                <a:cs typeface="Courier New" panose="02070309020205020404" pitchFamily="49" charset="0"/>
              </a:rPr>
              <a:t>run</a:t>
            </a:r>
            <a:r>
              <a:rPr kumimoji="0" lang="en-US" altLang="en-US" sz="1400" i="0" u="none" strike="noStrike" cap="none" normalizeH="0" baseline="0" dirty="0">
                <a:ln>
                  <a:noFill/>
                </a:ln>
                <a:effectLst/>
                <a:latin typeface="+mj-lt"/>
                <a:cs typeface="Courier New" panose="02070309020205020404" pitchFamily="49" charset="0"/>
              </a:rPr>
              <a:t>(</a:t>
            </a:r>
            <a:r>
              <a:rPr kumimoji="0" lang="en-US" altLang="en-US" sz="1400" i="0" u="none" strike="noStrike" cap="none" normalizeH="0" baseline="0" dirty="0" err="1">
                <a:ln>
                  <a:noFill/>
                </a:ln>
                <a:effectLst/>
                <a:latin typeface="+mj-lt"/>
                <a:cs typeface="Courier New" panose="02070309020205020404" pitchFamily="49" charset="0"/>
              </a:rPr>
              <a:t>TaSpringDemoApplication.class</a:t>
            </a:r>
            <a:r>
              <a:rPr kumimoji="0" lang="en-US" altLang="en-US" sz="1400" i="0" u="none" strike="noStrike" cap="none" normalizeH="0" baseline="0" dirty="0">
                <a:ln>
                  <a:noFill/>
                </a:ln>
                <a:effectLst/>
                <a:latin typeface="+mj-lt"/>
                <a:cs typeface="Courier New" panose="02070309020205020404" pitchFamily="49" charset="0"/>
              </a:rPr>
              <a:t>, </a:t>
            </a:r>
            <a:r>
              <a:rPr kumimoji="0" lang="en-US" altLang="en-US" sz="1400" i="0" u="none" strike="noStrike" cap="none" normalizeH="0" baseline="0" dirty="0" err="1">
                <a:ln>
                  <a:noFill/>
                </a:ln>
                <a:effectLst/>
                <a:latin typeface="+mj-lt"/>
                <a:cs typeface="Courier New" panose="02070309020205020404" pitchFamily="49" charset="0"/>
              </a:rPr>
              <a:t>args</a:t>
            </a:r>
            <a:r>
              <a:rPr kumimoji="0" lang="en-US" altLang="en-US" sz="1400" i="0" u="none" strike="noStrike" cap="none" normalizeH="0" baseline="0" dirty="0">
                <a:ln>
                  <a:noFill/>
                </a:ln>
                <a:effectLst/>
                <a:latin typeface="+mj-lt"/>
                <a:cs typeface="Courier New" panose="02070309020205020404" pitchFamily="49" charset="0"/>
              </a:rPr>
              <a:t>);</a:t>
            </a:r>
            <a:br>
              <a:rPr kumimoji="0" lang="en-US" altLang="en-US" sz="1400" i="0" u="none" strike="noStrike" cap="none" normalizeH="0" baseline="0" dirty="0">
                <a:ln>
                  <a:noFill/>
                </a:ln>
                <a:effectLst/>
                <a:latin typeface="+mj-lt"/>
                <a:cs typeface="Courier New" panose="02070309020205020404" pitchFamily="49" charset="0"/>
              </a:rPr>
            </a:br>
            <a:r>
              <a:rPr kumimoji="0" lang="en-US" altLang="en-US" sz="1400" i="0" u="none" strike="noStrike" cap="none" normalizeH="0" baseline="0" dirty="0">
                <a:ln>
                  <a:noFill/>
                </a:ln>
                <a:effectLst/>
                <a:latin typeface="+mj-lt"/>
                <a:cs typeface="Courier New" panose="02070309020205020404" pitchFamily="49" charset="0"/>
              </a:rPr>
              <a:t>   }</a:t>
            </a:r>
            <a:br>
              <a:rPr kumimoji="0" lang="en-US" altLang="en-US" sz="1400" i="0" u="none" strike="noStrike" cap="none" normalizeH="0" baseline="0" dirty="0">
                <a:ln>
                  <a:noFill/>
                </a:ln>
                <a:effectLst/>
                <a:latin typeface="Courier New" panose="02070309020205020404" pitchFamily="49" charset="0"/>
                <a:cs typeface="Courier New" panose="02070309020205020404" pitchFamily="49" charset="0"/>
              </a:rPr>
            </a:br>
            <a:br>
              <a:rPr kumimoji="0" lang="en-US" altLang="en-US" sz="140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1400"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9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i="0" u="none" strike="noStrike" cap="none" normalizeH="0" baseline="0" dirty="0">
              <a:ln>
                <a:noFill/>
              </a:ln>
              <a:solidFill>
                <a:schemeClr val="tx1"/>
              </a:solidFill>
              <a:effectLst/>
            </a:endParaRPr>
          </a:p>
        </p:txBody>
      </p:sp>
      <p:pic>
        <p:nvPicPr>
          <p:cNvPr id="16" name="Picture 15"/>
          <p:cNvPicPr>
            <a:picLocks noChangeAspect="1"/>
          </p:cNvPicPr>
          <p:nvPr/>
        </p:nvPicPr>
        <p:blipFill>
          <a:blip r:embed="rId3"/>
          <a:stretch>
            <a:fillRect/>
          </a:stretch>
        </p:blipFill>
        <p:spPr>
          <a:xfrm>
            <a:off x="4749006" y="981177"/>
            <a:ext cx="3686175" cy="2647950"/>
          </a:xfrm>
          <a:prstGeom prst="rect">
            <a:avLst/>
          </a:prstGeom>
        </p:spPr>
      </p:pic>
    </p:spTree>
    <p:extLst>
      <p:ext uri="{BB962C8B-B14F-4D97-AF65-F5344CB8AC3E}">
        <p14:creationId xmlns:p14="http://schemas.microsoft.com/office/powerpoint/2010/main" val="1133006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BD68E-06E7-4F2F-ABB4-3FB0ED81956B}"/>
              </a:ext>
            </a:extLst>
          </p:cNvPr>
          <p:cNvSpPr>
            <a:spLocks noGrp="1"/>
          </p:cNvSpPr>
          <p:nvPr>
            <p:ph type="title"/>
          </p:nvPr>
        </p:nvSpPr>
        <p:spPr/>
        <p:txBody>
          <a:bodyPr/>
          <a:lstStyle/>
          <a:p>
            <a:r>
              <a:rPr lang="en-US" altLang="zh-CN" dirty="0"/>
              <a:t>@SpringBootApplication</a:t>
            </a:r>
            <a:endParaRPr lang="zh-CN" altLang="en-US" dirty="0"/>
          </a:p>
        </p:txBody>
      </p:sp>
      <p:sp>
        <p:nvSpPr>
          <p:cNvPr id="3" name="内容占位符 2">
            <a:extLst>
              <a:ext uri="{FF2B5EF4-FFF2-40B4-BE49-F238E27FC236}">
                <a16:creationId xmlns:a16="http://schemas.microsoft.com/office/drawing/2014/main" id="{E654FB59-08E2-4624-AE62-6B9C336FDE02}"/>
              </a:ext>
            </a:extLst>
          </p:cNvPr>
          <p:cNvSpPr>
            <a:spLocks noGrp="1"/>
          </p:cNvSpPr>
          <p:nvPr>
            <p:ph idx="1"/>
          </p:nvPr>
        </p:nvSpPr>
        <p:spPr/>
        <p:txBody>
          <a:bodyPr/>
          <a:lstStyle/>
          <a:p>
            <a:pPr marL="0" indent="0">
              <a:buNone/>
            </a:pPr>
            <a:r>
              <a:rPr lang="en-US" altLang="zh-CN" dirty="0"/>
              <a:t>@SpringBootApplication can be used to enable those three features:</a:t>
            </a:r>
          </a:p>
          <a:p>
            <a:r>
              <a:rPr lang="en-US" altLang="zh-CN" dirty="0"/>
              <a:t>@SpringBootConfiguration: allow to register extra beans in the context or import additional configuration classes</a:t>
            </a:r>
          </a:p>
          <a:p>
            <a:r>
              <a:rPr lang="en-US" altLang="zh-CN" dirty="0"/>
              <a:t>@EnableAutoConfiguration: enable Spring Boot’s auto-configuration mechanism</a:t>
            </a:r>
          </a:p>
          <a:p>
            <a:r>
              <a:rPr lang="en-US" altLang="zh-CN" dirty="0"/>
              <a:t>@ComponentScan: enable @Component scan on the package where the application is located</a:t>
            </a:r>
          </a:p>
        </p:txBody>
      </p:sp>
      <p:sp>
        <p:nvSpPr>
          <p:cNvPr id="4" name="灯片编号占位符 3">
            <a:extLst>
              <a:ext uri="{FF2B5EF4-FFF2-40B4-BE49-F238E27FC236}">
                <a16:creationId xmlns:a16="http://schemas.microsoft.com/office/drawing/2014/main" id="{D4B9786B-6223-498D-9AF9-8EB565837770}"/>
              </a:ext>
            </a:extLst>
          </p:cNvPr>
          <p:cNvSpPr>
            <a:spLocks noGrp="1"/>
          </p:cNvSpPr>
          <p:nvPr>
            <p:ph type="sldNum" sz="quarter" idx="10"/>
          </p:nvPr>
        </p:nvSpPr>
        <p:spPr/>
        <p:txBody>
          <a:bodyPr/>
          <a:lstStyle/>
          <a:p>
            <a:fld id="{1ACE4BB6-7CCD-4889-9264-F8227A6AD388}" type="slidenum">
              <a:rPr lang="en-US" altLang="en-US" smtClean="0"/>
              <a:pPr/>
              <a:t>24</a:t>
            </a:fld>
            <a:endParaRPr lang="en-US" altLang="en-US"/>
          </a:p>
        </p:txBody>
      </p:sp>
      <p:sp>
        <p:nvSpPr>
          <p:cNvPr id="5" name="日期占位符 4">
            <a:extLst>
              <a:ext uri="{FF2B5EF4-FFF2-40B4-BE49-F238E27FC236}">
                <a16:creationId xmlns:a16="http://schemas.microsoft.com/office/drawing/2014/main" id="{84EC8D0D-4C82-4266-8AB3-72164D30F99E}"/>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0516A67B-1C57-40E5-A4E0-0D4FFEB5C59F}"/>
              </a:ext>
            </a:extLst>
          </p:cNvPr>
          <p:cNvSpPr>
            <a:spLocks noGrp="1"/>
          </p:cNvSpPr>
          <p:nvPr>
            <p:ph type="ftr" sz="quarter" idx="12"/>
          </p:nvPr>
        </p:nvSpPr>
        <p:spPr/>
        <p:txBody>
          <a:bodyPr/>
          <a:lstStyle/>
          <a:p>
            <a:pPr>
              <a:defRPr/>
            </a:pPr>
            <a:r>
              <a:rPr lang="en-US"/>
              <a:t>Presentation Title</a:t>
            </a:r>
          </a:p>
        </p:txBody>
      </p:sp>
      <p:pic>
        <p:nvPicPr>
          <p:cNvPr id="8" name="图片 7">
            <a:extLst>
              <a:ext uri="{FF2B5EF4-FFF2-40B4-BE49-F238E27FC236}">
                <a16:creationId xmlns:a16="http://schemas.microsoft.com/office/drawing/2014/main" id="{1ABF3355-EC50-4F0F-9BF5-BABE736002F2}"/>
              </a:ext>
            </a:extLst>
          </p:cNvPr>
          <p:cNvPicPr>
            <a:picLocks noChangeAspect="1"/>
          </p:cNvPicPr>
          <p:nvPr/>
        </p:nvPicPr>
        <p:blipFill>
          <a:blip r:embed="rId3"/>
          <a:stretch>
            <a:fillRect/>
          </a:stretch>
        </p:blipFill>
        <p:spPr>
          <a:xfrm>
            <a:off x="750760" y="4194175"/>
            <a:ext cx="5667375" cy="1343025"/>
          </a:xfrm>
          <a:prstGeom prst="rect">
            <a:avLst/>
          </a:prstGeom>
        </p:spPr>
      </p:pic>
    </p:spTree>
    <p:extLst>
      <p:ext uri="{BB962C8B-B14F-4D97-AF65-F5344CB8AC3E}">
        <p14:creationId xmlns:p14="http://schemas.microsoft.com/office/powerpoint/2010/main" val="424921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B0C10-DD27-40B7-AB3F-AAEDB3374291}"/>
              </a:ext>
            </a:extLst>
          </p:cNvPr>
          <p:cNvSpPr>
            <a:spLocks noGrp="1"/>
          </p:cNvSpPr>
          <p:nvPr>
            <p:ph type="title"/>
          </p:nvPr>
        </p:nvSpPr>
        <p:spPr/>
        <p:txBody>
          <a:bodyPr/>
          <a:lstStyle/>
          <a:p>
            <a:r>
              <a:rPr lang="en-US" altLang="zh-CN" dirty="0"/>
              <a:t>Code Structure</a:t>
            </a:r>
            <a:endParaRPr lang="zh-CN" altLang="en-US" dirty="0"/>
          </a:p>
        </p:txBody>
      </p:sp>
      <p:sp>
        <p:nvSpPr>
          <p:cNvPr id="3" name="内容占位符 2">
            <a:extLst>
              <a:ext uri="{FF2B5EF4-FFF2-40B4-BE49-F238E27FC236}">
                <a16:creationId xmlns:a16="http://schemas.microsoft.com/office/drawing/2014/main" id="{6ED37B0E-15F4-4BDF-8DAA-01DB271FEBE3}"/>
              </a:ext>
            </a:extLst>
          </p:cNvPr>
          <p:cNvSpPr>
            <a:spLocks noGrp="1"/>
          </p:cNvSpPr>
          <p:nvPr>
            <p:ph idx="1"/>
          </p:nvPr>
        </p:nvSpPr>
        <p:spPr/>
        <p:txBody>
          <a:bodyPr/>
          <a:lstStyle/>
          <a:p>
            <a:r>
              <a:rPr lang="en-US" altLang="zh-CN" dirty="0"/>
              <a:t>Entity</a:t>
            </a:r>
          </a:p>
          <a:p>
            <a:r>
              <a:rPr lang="en-US" altLang="zh-CN" dirty="0"/>
              <a:t>Util</a:t>
            </a:r>
          </a:p>
          <a:p>
            <a:r>
              <a:rPr lang="en-US" altLang="zh-CN" dirty="0"/>
              <a:t>Service</a:t>
            </a:r>
          </a:p>
          <a:p>
            <a:r>
              <a:rPr lang="en-US" altLang="zh-CN" dirty="0"/>
              <a:t>Dao</a:t>
            </a:r>
          </a:p>
          <a:p>
            <a:r>
              <a:rPr lang="en-US" altLang="zh-CN" dirty="0"/>
              <a:t>Controller</a:t>
            </a:r>
          </a:p>
          <a:p>
            <a:endParaRPr lang="en-US" altLang="zh-CN" dirty="0"/>
          </a:p>
        </p:txBody>
      </p:sp>
      <p:sp>
        <p:nvSpPr>
          <p:cNvPr id="4" name="灯片编号占位符 3">
            <a:extLst>
              <a:ext uri="{FF2B5EF4-FFF2-40B4-BE49-F238E27FC236}">
                <a16:creationId xmlns:a16="http://schemas.microsoft.com/office/drawing/2014/main" id="{5A2CD33F-52FF-4732-B3BB-5BB2CE7D04D9}"/>
              </a:ext>
            </a:extLst>
          </p:cNvPr>
          <p:cNvSpPr>
            <a:spLocks noGrp="1"/>
          </p:cNvSpPr>
          <p:nvPr>
            <p:ph type="sldNum" sz="quarter" idx="10"/>
          </p:nvPr>
        </p:nvSpPr>
        <p:spPr/>
        <p:txBody>
          <a:bodyPr/>
          <a:lstStyle/>
          <a:p>
            <a:fld id="{1ACE4BB6-7CCD-4889-9264-F8227A6AD388}" type="slidenum">
              <a:rPr lang="en-US" altLang="en-US" smtClean="0"/>
              <a:pPr/>
              <a:t>25</a:t>
            </a:fld>
            <a:endParaRPr lang="en-US" altLang="en-US"/>
          </a:p>
        </p:txBody>
      </p:sp>
      <p:sp>
        <p:nvSpPr>
          <p:cNvPr id="5" name="日期占位符 4">
            <a:extLst>
              <a:ext uri="{FF2B5EF4-FFF2-40B4-BE49-F238E27FC236}">
                <a16:creationId xmlns:a16="http://schemas.microsoft.com/office/drawing/2014/main" id="{C4DE5D3F-0A18-4E79-8D22-B36C13B2F54C}"/>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B169816D-6344-4576-9D89-69558EB63F0E}"/>
              </a:ext>
            </a:extLst>
          </p:cNvPr>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10588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12D4D-8179-49E6-98A0-233E3DA5CA94}"/>
              </a:ext>
            </a:extLst>
          </p:cNvPr>
          <p:cNvSpPr>
            <a:spLocks noGrp="1"/>
          </p:cNvSpPr>
          <p:nvPr>
            <p:ph type="title"/>
          </p:nvPr>
        </p:nvSpPr>
        <p:spPr/>
        <p:txBody>
          <a:bodyPr/>
          <a:lstStyle/>
          <a:p>
            <a:r>
              <a:rPr lang="en-US" altLang="zh-CN" dirty="0"/>
              <a:t>Annotation</a:t>
            </a:r>
            <a:endParaRPr lang="zh-CN" altLang="en-US" dirty="0"/>
          </a:p>
        </p:txBody>
      </p:sp>
      <p:sp>
        <p:nvSpPr>
          <p:cNvPr id="3" name="内容占位符 2">
            <a:extLst>
              <a:ext uri="{FF2B5EF4-FFF2-40B4-BE49-F238E27FC236}">
                <a16:creationId xmlns:a16="http://schemas.microsoft.com/office/drawing/2014/main" id="{AF132729-60F0-43A6-8EF1-087278C92145}"/>
              </a:ext>
            </a:extLst>
          </p:cNvPr>
          <p:cNvSpPr>
            <a:spLocks noGrp="1"/>
          </p:cNvSpPr>
          <p:nvPr>
            <p:ph idx="1"/>
          </p:nvPr>
        </p:nvSpPr>
        <p:spPr/>
        <p:txBody>
          <a:bodyPr/>
          <a:lstStyle/>
          <a:p>
            <a:r>
              <a:rPr lang="en-US" altLang="zh-CN" dirty="0"/>
              <a:t>@Component</a:t>
            </a:r>
          </a:p>
          <a:p>
            <a:r>
              <a:rPr lang="en-US" altLang="zh-CN" dirty="0"/>
              <a:t>@Repository	--	Dao</a:t>
            </a:r>
          </a:p>
          <a:p>
            <a:r>
              <a:rPr lang="en-US" altLang="zh-CN" dirty="0"/>
              <a:t>@Service	--	Service</a:t>
            </a:r>
          </a:p>
          <a:p>
            <a:r>
              <a:rPr lang="en-US" altLang="zh-CN" dirty="0"/>
              <a:t>@Controller	--	Controller</a:t>
            </a:r>
          </a:p>
          <a:p>
            <a:endParaRPr lang="en-US" altLang="zh-CN" dirty="0"/>
          </a:p>
          <a:p>
            <a:endParaRPr lang="en-US" altLang="zh-CN" dirty="0"/>
          </a:p>
          <a:p>
            <a:r>
              <a:rPr lang="en-US" altLang="zh-CN" dirty="0"/>
              <a:t>@Autowired</a:t>
            </a:r>
            <a:endParaRPr lang="zh-CN" altLang="en-US" dirty="0"/>
          </a:p>
        </p:txBody>
      </p:sp>
      <p:sp>
        <p:nvSpPr>
          <p:cNvPr id="4" name="灯片编号占位符 3">
            <a:extLst>
              <a:ext uri="{FF2B5EF4-FFF2-40B4-BE49-F238E27FC236}">
                <a16:creationId xmlns:a16="http://schemas.microsoft.com/office/drawing/2014/main" id="{7CC9C3EA-76D0-46DE-B319-7A0A2C12724B}"/>
              </a:ext>
            </a:extLst>
          </p:cNvPr>
          <p:cNvSpPr>
            <a:spLocks noGrp="1"/>
          </p:cNvSpPr>
          <p:nvPr>
            <p:ph type="sldNum" sz="quarter" idx="10"/>
          </p:nvPr>
        </p:nvSpPr>
        <p:spPr/>
        <p:txBody>
          <a:bodyPr/>
          <a:lstStyle/>
          <a:p>
            <a:fld id="{1ACE4BB6-7CCD-4889-9264-F8227A6AD388}" type="slidenum">
              <a:rPr lang="en-US" altLang="en-US" smtClean="0"/>
              <a:pPr/>
              <a:t>26</a:t>
            </a:fld>
            <a:endParaRPr lang="en-US" altLang="en-US"/>
          </a:p>
        </p:txBody>
      </p:sp>
      <p:sp>
        <p:nvSpPr>
          <p:cNvPr id="5" name="日期占位符 4">
            <a:extLst>
              <a:ext uri="{FF2B5EF4-FFF2-40B4-BE49-F238E27FC236}">
                <a16:creationId xmlns:a16="http://schemas.microsoft.com/office/drawing/2014/main" id="{BAB580C4-016E-4526-836D-8B0B04BCBE27}"/>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8167BC88-33F0-44ED-9EF6-130AC8473500}"/>
              </a:ext>
            </a:extLst>
          </p:cNvPr>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53013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a:solidFill>
                  <a:srgbClr val="00BDF2"/>
                </a:solidFill>
              </a:rPr>
              <a:t>RESTful API</a:t>
            </a: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27</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8/5/2020</a:t>
            </a:fld>
            <a:endParaRPr lang="en-US" altLang="en-US" sz="900">
              <a:solidFill>
                <a:schemeClr val="bg1"/>
              </a:solidFill>
            </a:endParaRPr>
          </a:p>
        </p:txBody>
      </p:sp>
    </p:spTree>
    <p:extLst>
      <p:ext uri="{BB962C8B-B14F-4D97-AF65-F5344CB8AC3E}">
        <p14:creationId xmlns:p14="http://schemas.microsoft.com/office/powerpoint/2010/main" val="331166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209028-5B67-8647-8A31-909B1C41313B}"/>
              </a:ext>
            </a:extLst>
          </p:cNvPr>
          <p:cNvSpPr/>
          <p:nvPr/>
        </p:nvSpPr>
        <p:spPr>
          <a:xfrm>
            <a:off x="540709" y="1172515"/>
            <a:ext cx="8207896" cy="830997"/>
          </a:xfrm>
          <a:prstGeom prst="rect">
            <a:avLst/>
          </a:prstGeom>
        </p:spPr>
        <p:txBody>
          <a:bodyPr wrap="square">
            <a:spAutoFit/>
          </a:bodyPr>
          <a:lstStyle/>
          <a:p>
            <a:r>
              <a:rPr lang="zh-CN" altLang="en-US" sz="1600" dirty="0">
                <a:latin typeface="+mj-lt"/>
                <a:cs typeface="Arial" panose="020B0604020202020204" pitchFamily="34" charset="0"/>
              </a:rPr>
              <a:t>    </a:t>
            </a:r>
            <a:r>
              <a:rPr lang="en-US" sz="1600" dirty="0">
                <a:latin typeface="+mj-lt"/>
                <a:cs typeface="Arial" panose="020B0604020202020204" pitchFamily="34" charset="0"/>
              </a:rPr>
              <a:t>REST is acronym for </a:t>
            </a:r>
            <a:r>
              <a:rPr lang="en-US" sz="1600" b="1" dirty="0">
                <a:latin typeface="+mj-lt"/>
                <a:cs typeface="Arial" panose="020B0604020202020204" pitchFamily="34" charset="0"/>
              </a:rPr>
              <a:t>RE</a:t>
            </a:r>
            <a:r>
              <a:rPr lang="en-US" sz="1600" dirty="0">
                <a:latin typeface="+mj-lt"/>
                <a:cs typeface="Arial" panose="020B0604020202020204" pitchFamily="34" charset="0"/>
              </a:rPr>
              <a:t>presentational </a:t>
            </a:r>
            <a:r>
              <a:rPr lang="en-US" sz="1600" b="1" dirty="0">
                <a:latin typeface="+mj-lt"/>
                <a:cs typeface="Arial" panose="020B0604020202020204" pitchFamily="34" charset="0"/>
              </a:rPr>
              <a:t>S</a:t>
            </a:r>
            <a:r>
              <a:rPr lang="en-US" sz="1600" dirty="0">
                <a:latin typeface="+mj-lt"/>
                <a:cs typeface="Arial" panose="020B0604020202020204" pitchFamily="34" charset="0"/>
              </a:rPr>
              <a:t>tate </a:t>
            </a:r>
            <a:r>
              <a:rPr lang="en-US" sz="1600" b="1" dirty="0">
                <a:latin typeface="+mj-lt"/>
                <a:cs typeface="Arial" panose="020B0604020202020204" pitchFamily="34" charset="0"/>
              </a:rPr>
              <a:t>T</a:t>
            </a:r>
            <a:r>
              <a:rPr lang="en-US" sz="1600" dirty="0">
                <a:latin typeface="+mj-lt"/>
                <a:cs typeface="Arial" panose="020B0604020202020204" pitchFamily="34" charset="0"/>
              </a:rPr>
              <a:t>ransfer. It is architectural style for </a:t>
            </a:r>
            <a:r>
              <a:rPr lang="en-US" sz="1600" b="1" dirty="0">
                <a:latin typeface="+mj-lt"/>
                <a:cs typeface="Arial" panose="020B0604020202020204" pitchFamily="34" charset="0"/>
              </a:rPr>
              <a:t>distributed hypermedia systems</a:t>
            </a:r>
            <a:r>
              <a:rPr lang="en-US" sz="1600" dirty="0">
                <a:latin typeface="+mj-lt"/>
                <a:cs typeface="Arial" panose="020B0604020202020204" pitchFamily="34" charset="0"/>
              </a:rPr>
              <a:t> and was first presented by Roy Fielding in 2000 in his famous </a:t>
            </a:r>
            <a:r>
              <a:rPr lang="en-US" altLang="zh-CN" sz="1600" dirty="0">
                <a:latin typeface="+mj-lt"/>
                <a:cs typeface="Arial" panose="020B0604020202020204" pitchFamily="34" charset="0"/>
              </a:rPr>
              <a:t>dissertation</a:t>
            </a:r>
            <a:r>
              <a:rPr lang="en-US" sz="1600" dirty="0">
                <a:latin typeface="+mj-lt"/>
                <a:cs typeface="Arial" panose="020B0604020202020204" pitchFamily="34" charset="0"/>
              </a:rPr>
              <a:t>.</a:t>
            </a:r>
          </a:p>
        </p:txBody>
      </p:sp>
      <p:pic>
        <p:nvPicPr>
          <p:cNvPr id="6" name="Picture 2" descr="https://upload-images.jianshu.io/upload_images/6098829-93425f66895062ac.jpg?imageMogr2/auto-orient/strip%7CimageView2/2/w/450">
            <a:extLst>
              <a:ext uri="{FF2B5EF4-FFF2-40B4-BE49-F238E27FC236}">
                <a16:creationId xmlns:a16="http://schemas.microsoft.com/office/drawing/2014/main" id="{37022D19-F6CE-8F42-9BB1-E36E5F5B5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23" y="3288140"/>
            <a:ext cx="2153381" cy="2871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CBD901B-37F8-3E4D-922C-F69918A3A836}"/>
              </a:ext>
            </a:extLst>
          </p:cNvPr>
          <p:cNvSpPr/>
          <p:nvPr/>
        </p:nvSpPr>
        <p:spPr>
          <a:xfrm>
            <a:off x="3385476" y="3646510"/>
            <a:ext cx="5009470" cy="1077218"/>
          </a:xfrm>
          <a:prstGeom prst="rect">
            <a:avLst/>
          </a:prstGeom>
        </p:spPr>
        <p:txBody>
          <a:bodyPr wrap="square">
            <a:spAutoFit/>
          </a:bodyPr>
          <a:lstStyle/>
          <a:p>
            <a:r>
              <a:rPr lang="en-US" sz="1600" dirty="0">
                <a:cs typeface="Arial" panose="020B0604020202020204" pitchFamily="34" charset="0"/>
              </a:rPr>
              <a:t>The principal designer of the HTTP protocol (versions 1.0 and 1.1), one of the authors of the Apache server software, and the first President of the Apache foundation</a:t>
            </a:r>
          </a:p>
        </p:txBody>
      </p:sp>
      <p:sp>
        <p:nvSpPr>
          <p:cNvPr id="8" name="Rectangle 7">
            <a:extLst>
              <a:ext uri="{FF2B5EF4-FFF2-40B4-BE49-F238E27FC236}">
                <a16:creationId xmlns:a16="http://schemas.microsoft.com/office/drawing/2014/main" id="{17F6701C-2800-0C4A-8C88-5EE4CF2C939F}"/>
              </a:ext>
            </a:extLst>
          </p:cNvPr>
          <p:cNvSpPr/>
          <p:nvPr/>
        </p:nvSpPr>
        <p:spPr>
          <a:xfrm>
            <a:off x="815923" y="2244922"/>
            <a:ext cx="7415808" cy="646331"/>
          </a:xfrm>
          <a:prstGeom prst="rect">
            <a:avLst/>
          </a:prstGeom>
        </p:spPr>
        <p:txBody>
          <a:bodyPr wrap="square">
            <a:spAutoFit/>
          </a:bodyPr>
          <a:lstStyle/>
          <a:p>
            <a:r>
              <a:rPr lang="en-US" altLang="zh-CN" sz="1800" dirty="0">
                <a:solidFill>
                  <a:schemeClr val="accent1"/>
                </a:solidFill>
                <a:cs typeface="Arial" panose="020B0604020202020204" pitchFamily="34" charset="0"/>
              </a:rPr>
              <a:t>Use </a:t>
            </a:r>
            <a:r>
              <a:rPr lang="en-US" sz="1800" dirty="0">
                <a:solidFill>
                  <a:schemeClr val="accent1"/>
                </a:solidFill>
                <a:cs typeface="Arial" panose="020B0604020202020204" pitchFamily="34" charset="0"/>
              </a:rPr>
              <a:t>URI to locate resources.</a:t>
            </a:r>
          </a:p>
          <a:p>
            <a:r>
              <a:rPr lang="en-US" sz="1800" dirty="0">
                <a:solidFill>
                  <a:schemeClr val="accent1"/>
                </a:solidFill>
                <a:cs typeface="Arial" panose="020B0604020202020204" pitchFamily="34" charset="0"/>
              </a:rPr>
              <a:t>Use HTTP verbs(GET, POST…) to describe operations.</a:t>
            </a:r>
            <a:endParaRPr lang="en-US" sz="1800" dirty="0">
              <a:solidFill>
                <a:schemeClr val="accent1"/>
              </a:solidFill>
            </a:endParaRPr>
          </a:p>
        </p:txBody>
      </p:sp>
      <p:sp>
        <p:nvSpPr>
          <p:cNvPr id="9"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altLang="zh-CN" kern="0" dirty="0">
                <a:sym typeface="Arial" panose="020B0604020202020204" pitchFamily="34" charset="0"/>
              </a:rPr>
              <a:t>What</a:t>
            </a:r>
            <a:r>
              <a:rPr lang="zh-CN" altLang="en-US" kern="0" dirty="0">
                <a:sym typeface="Arial" panose="020B0604020202020204" pitchFamily="34" charset="0"/>
              </a:rPr>
              <a:t> </a:t>
            </a:r>
            <a:r>
              <a:rPr lang="en-US" altLang="zh-CN" kern="0" dirty="0">
                <a:sym typeface="Arial" panose="020B0604020202020204" pitchFamily="34" charset="0"/>
              </a:rPr>
              <a:t>is</a:t>
            </a:r>
            <a:r>
              <a:rPr lang="zh-CN" altLang="en-US" kern="0" dirty="0">
                <a:sym typeface="Arial" panose="020B0604020202020204" pitchFamily="34" charset="0"/>
              </a:rPr>
              <a:t> </a:t>
            </a:r>
            <a:r>
              <a:rPr lang="en-US" altLang="zh-CN" kern="0" dirty="0">
                <a:sym typeface="Arial" panose="020B0604020202020204" pitchFamily="34" charset="0"/>
              </a:rPr>
              <a:t>REST</a:t>
            </a:r>
            <a:r>
              <a:rPr lang="zh-CN" altLang="en-US" kern="0" dirty="0">
                <a:sym typeface="Arial" panose="020B0604020202020204" pitchFamily="34" charset="0"/>
              </a:rPr>
              <a:t> </a:t>
            </a:r>
            <a:r>
              <a:rPr lang="en-US" altLang="zh-CN" kern="0" dirty="0">
                <a:sym typeface="Arial" panose="020B0604020202020204" pitchFamily="34" charset="0"/>
              </a:rPr>
              <a:t>?</a:t>
            </a:r>
          </a:p>
          <a:p>
            <a:endParaRPr lang="en-US" kern="0" dirty="0"/>
          </a:p>
        </p:txBody>
      </p:sp>
      <p:sp>
        <p:nvSpPr>
          <p:cNvPr id="10" name="文本框 9">
            <a:extLst>
              <a:ext uri="{FF2B5EF4-FFF2-40B4-BE49-F238E27FC236}">
                <a16:creationId xmlns:a16="http://schemas.microsoft.com/office/drawing/2014/main" id="{53E34F42-5C61-4A87-A4FE-E4F7C1627358}"/>
              </a:ext>
            </a:extLst>
          </p:cNvPr>
          <p:cNvSpPr txBox="1"/>
          <p:nvPr/>
        </p:nvSpPr>
        <p:spPr>
          <a:xfrm>
            <a:off x="2624874" y="698683"/>
            <a:ext cx="1116600" cy="584775"/>
          </a:xfrm>
          <a:prstGeom prst="rect">
            <a:avLst/>
          </a:prstGeom>
          <a:noFill/>
        </p:spPr>
        <p:txBody>
          <a:bodyPr wrap="square">
            <a:spAutoFit/>
          </a:bodyPr>
          <a:lstStyle/>
          <a:p>
            <a:r>
              <a:rPr lang="en-US" altLang="zh-CN" sz="1600" dirty="0">
                <a:solidFill>
                  <a:schemeClr val="accent1"/>
                </a:solidFill>
              </a:rPr>
              <a:t>Resource</a:t>
            </a:r>
          </a:p>
          <a:p>
            <a:r>
              <a:rPr lang="zh-CN" altLang="en-US" sz="1600" dirty="0">
                <a:solidFill>
                  <a:schemeClr val="accent1"/>
                </a:solidFill>
              </a:rPr>
              <a:t>↓</a:t>
            </a:r>
          </a:p>
        </p:txBody>
      </p:sp>
    </p:spTree>
    <p:extLst>
      <p:ext uri="{BB962C8B-B14F-4D97-AF65-F5344CB8AC3E}">
        <p14:creationId xmlns:p14="http://schemas.microsoft.com/office/powerpoint/2010/main" val="2146440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57AD1A-61FC-7B42-AA66-5DEE10DA729A}"/>
              </a:ext>
            </a:extLst>
          </p:cNvPr>
          <p:cNvSpPr/>
          <p:nvPr/>
        </p:nvSpPr>
        <p:spPr>
          <a:xfrm>
            <a:off x="317799" y="894500"/>
            <a:ext cx="8242757" cy="6186309"/>
          </a:xfrm>
          <a:prstGeom prst="rect">
            <a:avLst/>
          </a:prstGeom>
        </p:spPr>
        <p:txBody>
          <a:bodyPr wrap="square">
            <a:spAutoFit/>
          </a:bodyPr>
          <a:lstStyle/>
          <a:p>
            <a:r>
              <a:rPr lang="en-US" altLang="zh-CN" sz="1400" b="1" dirty="0">
                <a:solidFill>
                  <a:schemeClr val="accent1"/>
                </a:solidFill>
                <a:cs typeface="Arial" panose="020B0604020202020204" pitchFamily="34" charset="0"/>
              </a:rPr>
              <a:t>1.</a:t>
            </a:r>
            <a:r>
              <a:rPr lang="zh-CN" altLang="en-US" sz="1400" b="1" dirty="0">
                <a:solidFill>
                  <a:schemeClr val="accent1"/>
                </a:solidFill>
                <a:cs typeface="Arial" panose="020B0604020202020204" pitchFamily="34" charset="0"/>
              </a:rPr>
              <a:t> </a:t>
            </a:r>
            <a:r>
              <a:rPr lang="en-US" sz="1400" b="1" dirty="0">
                <a:solidFill>
                  <a:schemeClr val="accent1"/>
                </a:solidFill>
                <a:cs typeface="Arial" panose="020B0604020202020204" pitchFamily="34" charset="0"/>
              </a:rPr>
              <a:t>Client–</a:t>
            </a:r>
            <a:r>
              <a:rPr lang="en-US" altLang="zh-CN" sz="1400" b="1" dirty="0">
                <a:solidFill>
                  <a:schemeClr val="accent1"/>
                </a:solidFill>
                <a:cs typeface="Arial" panose="020B0604020202020204" pitchFamily="34" charset="0"/>
              </a:rPr>
              <a:t>S</a:t>
            </a:r>
            <a:r>
              <a:rPr lang="en-US" sz="1400" b="1" dirty="0">
                <a:solidFill>
                  <a:schemeClr val="accent1"/>
                </a:solidFill>
                <a:cs typeface="Arial" panose="020B0604020202020204" pitchFamily="34" charset="0"/>
              </a:rPr>
              <a:t>erver </a:t>
            </a:r>
            <a:r>
              <a:rPr lang="en-US" sz="1400" dirty="0">
                <a:cs typeface="Arial" panose="020B0604020202020204" pitchFamily="34" charset="0"/>
              </a:rPr>
              <a:t>– By separating the user interface concerns from the data storage concerns, we components.</a:t>
            </a:r>
          </a:p>
          <a:p>
            <a:endParaRPr lang="en-US" sz="1400" dirty="0">
              <a:cs typeface="Arial" panose="020B0604020202020204" pitchFamily="34" charset="0"/>
            </a:endParaRPr>
          </a:p>
          <a:p>
            <a:r>
              <a:rPr lang="en-US" altLang="zh-CN" sz="1400" b="1" dirty="0">
                <a:solidFill>
                  <a:schemeClr val="accent1"/>
                </a:solidFill>
                <a:cs typeface="Arial" panose="020B0604020202020204" pitchFamily="34" charset="0"/>
              </a:rPr>
              <a:t>2.</a:t>
            </a:r>
            <a:r>
              <a:rPr lang="zh-CN" altLang="en-US" sz="1400" b="1" dirty="0">
                <a:solidFill>
                  <a:schemeClr val="accent1"/>
                </a:solidFill>
                <a:cs typeface="Arial" panose="020B0604020202020204" pitchFamily="34" charset="0"/>
              </a:rPr>
              <a:t> </a:t>
            </a:r>
            <a:r>
              <a:rPr lang="en-US" sz="1400" b="1" dirty="0">
                <a:solidFill>
                  <a:schemeClr val="accent1"/>
                </a:solidFill>
                <a:cs typeface="Arial" panose="020B0604020202020204" pitchFamily="34" charset="0"/>
              </a:rPr>
              <a:t>Stateless </a:t>
            </a:r>
            <a:r>
              <a:rPr lang="en-US" sz="1400" dirty="0">
                <a:cs typeface="Arial" panose="020B0604020202020204" pitchFamily="34" charset="0"/>
              </a:rPr>
              <a:t>– Each request from client to server must contain all of the information necessary to understand the request, and cannot take advantage of any stored context on the server. Session state is therefore kept entirely on the client.</a:t>
            </a:r>
          </a:p>
          <a:p>
            <a:endParaRPr lang="en-US" sz="1400" dirty="0">
              <a:cs typeface="Arial" panose="020B0604020202020204" pitchFamily="34" charset="0"/>
            </a:endParaRPr>
          </a:p>
          <a:p>
            <a:r>
              <a:rPr lang="en-US" altLang="zh-CN" sz="1400" b="1" dirty="0">
                <a:solidFill>
                  <a:schemeClr val="accent1"/>
                </a:solidFill>
                <a:cs typeface="Arial" panose="020B0604020202020204" pitchFamily="34" charset="0"/>
              </a:rPr>
              <a:t>3.</a:t>
            </a:r>
            <a:r>
              <a:rPr lang="zh-CN" altLang="en-US" sz="1400" b="1" dirty="0">
                <a:solidFill>
                  <a:schemeClr val="accent1"/>
                </a:solidFill>
                <a:cs typeface="Arial" panose="020B0604020202020204" pitchFamily="34" charset="0"/>
              </a:rPr>
              <a:t> </a:t>
            </a:r>
            <a:r>
              <a:rPr lang="en-US" sz="1400" b="1" dirty="0">
                <a:solidFill>
                  <a:schemeClr val="accent1"/>
                </a:solidFill>
                <a:cs typeface="Arial" panose="020B0604020202020204" pitchFamily="34" charset="0"/>
              </a:rPr>
              <a:t>Uniform interface</a:t>
            </a:r>
            <a:r>
              <a:rPr lang="en-US" sz="1400" dirty="0">
                <a:solidFill>
                  <a:srgbClr val="034EA2"/>
                </a:solidFill>
                <a:cs typeface="Arial" panose="020B0604020202020204" pitchFamily="34" charset="0"/>
              </a:rPr>
              <a:t> </a:t>
            </a:r>
            <a:r>
              <a:rPr lang="en-US" sz="1400" dirty="0">
                <a:cs typeface="Arial" panose="020B0604020202020204" pitchFamily="34" charset="0"/>
              </a:rPr>
              <a:t>–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endParaRPr lang="en-US" sz="1400" dirty="0">
              <a:cs typeface="Arial" panose="020B0604020202020204" pitchFamily="34" charset="0"/>
            </a:endParaRPr>
          </a:p>
          <a:p>
            <a:r>
              <a:rPr lang="en-US" altLang="zh-CN" sz="1400" b="1" dirty="0">
                <a:cs typeface="Arial" panose="020B0604020202020204" pitchFamily="34" charset="0"/>
              </a:rPr>
              <a:t>4.</a:t>
            </a:r>
            <a:r>
              <a:rPr lang="zh-CN" altLang="en-US" sz="1400" b="1" dirty="0">
                <a:cs typeface="Arial" panose="020B0604020202020204" pitchFamily="34" charset="0"/>
              </a:rPr>
              <a:t> </a:t>
            </a:r>
            <a:r>
              <a:rPr lang="en-US" altLang="zh-CN" sz="1400" b="1" dirty="0">
                <a:cs typeface="Arial" panose="020B0604020202020204" pitchFamily="34" charset="0"/>
              </a:rPr>
              <a:t>Cacheable</a:t>
            </a:r>
            <a:r>
              <a:rPr lang="en-US" altLang="zh-CN" sz="1400" dirty="0">
                <a:cs typeface="Arial" panose="020B0604020202020204" pitchFamily="34" charset="0"/>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endParaRPr lang="en-US" sz="1400" dirty="0">
              <a:solidFill>
                <a:srgbClr val="000000"/>
              </a:solidFill>
              <a:cs typeface="Arial" panose="020B0604020202020204" pitchFamily="34" charset="0"/>
            </a:endParaRPr>
          </a:p>
          <a:p>
            <a:r>
              <a:rPr lang="en-US" altLang="zh-CN" sz="1400" b="1" dirty="0">
                <a:cs typeface="Arial" panose="020B0604020202020204" pitchFamily="34" charset="0"/>
              </a:rPr>
              <a:t>5.</a:t>
            </a:r>
            <a:r>
              <a:rPr lang="zh-CN" altLang="en-US" sz="1400" b="1" dirty="0">
                <a:cs typeface="Arial" panose="020B0604020202020204" pitchFamily="34" charset="0"/>
              </a:rPr>
              <a:t> </a:t>
            </a:r>
            <a:r>
              <a:rPr lang="en-US" sz="1400" b="1" dirty="0">
                <a:cs typeface="Arial" panose="020B0604020202020204" pitchFamily="34" charset="0"/>
              </a:rPr>
              <a:t>Layered system</a:t>
            </a:r>
            <a:r>
              <a:rPr lang="en-US" sz="1400" dirty="0">
                <a:cs typeface="Arial" panose="020B0604020202020204" pitchFamily="34" charset="0"/>
              </a:rPr>
              <a:t> </a:t>
            </a:r>
            <a:r>
              <a:rPr lang="en-US" sz="1400" dirty="0">
                <a:solidFill>
                  <a:srgbClr val="000000"/>
                </a:solidFill>
                <a:cs typeface="Arial" panose="020B0604020202020204" pitchFamily="34" charset="0"/>
              </a:rPr>
              <a:t>– </a:t>
            </a:r>
            <a:r>
              <a:rPr lang="en-US" sz="1400" dirty="0">
                <a:cs typeface="Arial" panose="020B0604020202020204" pitchFamily="34" charset="0"/>
              </a:rPr>
              <a:t>The layered system style allows an architecture to be composed of hierarchical layers by constraining component behavior such that each component cannot “see” beyond the immediate layer with which they are interacting.</a:t>
            </a:r>
          </a:p>
          <a:p>
            <a:endParaRPr lang="en-US" sz="1400" dirty="0">
              <a:solidFill>
                <a:srgbClr val="000000"/>
              </a:solidFill>
              <a:cs typeface="Arial" panose="020B0604020202020204" pitchFamily="34" charset="0"/>
            </a:endParaRPr>
          </a:p>
          <a:p>
            <a:r>
              <a:rPr lang="en-US" altLang="zh-CN" sz="1400" b="1" dirty="0">
                <a:cs typeface="Arial" panose="020B0604020202020204" pitchFamily="34" charset="0"/>
              </a:rPr>
              <a:t>6.</a:t>
            </a:r>
            <a:r>
              <a:rPr lang="zh-CN" altLang="en-US" sz="1400" b="1" dirty="0">
                <a:cs typeface="Arial" panose="020B0604020202020204" pitchFamily="34" charset="0"/>
              </a:rPr>
              <a:t> </a:t>
            </a:r>
            <a:r>
              <a:rPr lang="en-US" sz="1400" b="1" dirty="0">
                <a:cs typeface="Arial" panose="020B0604020202020204" pitchFamily="34" charset="0"/>
              </a:rPr>
              <a:t>Code on demand (optional) </a:t>
            </a:r>
            <a:r>
              <a:rPr lang="en-US" sz="1400" dirty="0">
                <a:cs typeface="Arial" panose="020B0604020202020204" pitchFamily="34" charset="0"/>
              </a:rPr>
              <a:t>– REST allows client functionality to be extended by downloading and executing code in the form of applets or scripts. This simplifies clients by reducing the number of features required to be pre-implemented.</a:t>
            </a:r>
          </a:p>
          <a:p>
            <a:endParaRPr lang="en-US" sz="1600" dirty="0">
              <a:cs typeface="Arial" panose="020B0604020202020204" pitchFamily="34" charset="0"/>
            </a:endParaRPr>
          </a:p>
          <a:p>
            <a:endParaRPr lang="en-US" altLang="zh-CN" sz="1600" b="1" dirty="0">
              <a:cs typeface="Arial" panose="020B0604020202020204" pitchFamily="34" charset="0"/>
            </a:endParaRPr>
          </a:p>
        </p:txBody>
      </p:sp>
      <p:sp>
        <p:nvSpPr>
          <p:cNvPr id="6" name="Title 1"/>
          <p:cNvSpPr txBox="1">
            <a:spLocks/>
          </p:cNvSpPr>
          <p:nvPr/>
        </p:nvSpPr>
        <p:spPr>
          <a:xfrm>
            <a:off x="603250" y="314325"/>
            <a:ext cx="8291513" cy="495300"/>
          </a:xfrm>
          <a:prstGeom prst="rect">
            <a:avLst/>
          </a:prstGeom>
        </p:spPr>
        <p:txBody>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altLang="zh-CN" kern="0" dirty="0">
                <a:sym typeface="Arial" panose="020B0604020202020204" pitchFamily="34" charset="0"/>
              </a:rPr>
              <a:t>Guiding Principles of REST</a:t>
            </a:r>
            <a:endParaRPr lang="en-US" kern="0" dirty="0"/>
          </a:p>
        </p:txBody>
      </p:sp>
    </p:spTree>
    <p:extLst>
      <p:ext uri="{BB962C8B-B14F-4D97-AF65-F5344CB8AC3E}">
        <p14:creationId xmlns:p14="http://schemas.microsoft.com/office/powerpoint/2010/main" val="1722144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A77FB-D96A-4887-B3A3-6F10257B3659}"/>
              </a:ext>
            </a:extLst>
          </p:cNvPr>
          <p:cNvSpPr>
            <a:spLocks noGrp="1"/>
          </p:cNvSpPr>
          <p:nvPr>
            <p:ph type="title"/>
          </p:nvPr>
        </p:nvSpPr>
        <p:spPr/>
        <p:txBody>
          <a:bodyPr/>
          <a:lstStyle/>
          <a:p>
            <a:r>
              <a:rPr lang="en-US" altLang="zh-CN" dirty="0"/>
              <a:t>Microservice Framework</a:t>
            </a:r>
            <a:endParaRPr lang="zh-CN" altLang="en-US" dirty="0"/>
          </a:p>
        </p:txBody>
      </p:sp>
      <p:sp>
        <p:nvSpPr>
          <p:cNvPr id="4" name="灯片编号占位符 3">
            <a:extLst>
              <a:ext uri="{FF2B5EF4-FFF2-40B4-BE49-F238E27FC236}">
                <a16:creationId xmlns:a16="http://schemas.microsoft.com/office/drawing/2014/main" id="{CF9305A7-E5D7-4783-B4F4-AE79A49119E4}"/>
              </a:ext>
            </a:extLst>
          </p:cNvPr>
          <p:cNvSpPr>
            <a:spLocks noGrp="1"/>
          </p:cNvSpPr>
          <p:nvPr>
            <p:ph type="sldNum" sz="quarter" idx="10"/>
          </p:nvPr>
        </p:nvSpPr>
        <p:spPr/>
        <p:txBody>
          <a:bodyPr/>
          <a:lstStyle/>
          <a:p>
            <a:fld id="{1ACE4BB6-7CCD-4889-9264-F8227A6AD388}" type="slidenum">
              <a:rPr lang="en-US" altLang="en-US" smtClean="0"/>
              <a:pPr/>
              <a:t>3</a:t>
            </a:fld>
            <a:endParaRPr lang="en-US" altLang="en-US"/>
          </a:p>
        </p:txBody>
      </p:sp>
      <p:sp>
        <p:nvSpPr>
          <p:cNvPr id="5" name="日期占位符 4">
            <a:extLst>
              <a:ext uri="{FF2B5EF4-FFF2-40B4-BE49-F238E27FC236}">
                <a16:creationId xmlns:a16="http://schemas.microsoft.com/office/drawing/2014/main" id="{8686F881-C09B-4F23-A987-655518D5C74C}"/>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F32D3E09-1D83-48D9-AA6E-37EA3A5043C8}"/>
              </a:ext>
            </a:extLst>
          </p:cNvPr>
          <p:cNvSpPr>
            <a:spLocks noGrp="1"/>
          </p:cNvSpPr>
          <p:nvPr>
            <p:ph type="ftr" sz="quarter" idx="12"/>
          </p:nvPr>
        </p:nvSpPr>
        <p:spPr/>
        <p:txBody>
          <a:bodyPr/>
          <a:lstStyle/>
          <a:p>
            <a:pPr>
              <a:defRPr/>
            </a:pPr>
            <a:r>
              <a:rPr lang="en-US"/>
              <a:t>Presentation Title</a:t>
            </a:r>
          </a:p>
        </p:txBody>
      </p:sp>
      <p:pic>
        <p:nvPicPr>
          <p:cNvPr id="1032" name="Picture 8" descr="Image for post">
            <a:extLst>
              <a:ext uri="{FF2B5EF4-FFF2-40B4-BE49-F238E27FC236}">
                <a16:creationId xmlns:a16="http://schemas.microsoft.com/office/drawing/2014/main" id="{979116FA-DDAB-47B7-82A0-A0ED049B4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048" y="3595584"/>
            <a:ext cx="1962322" cy="9974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post">
            <a:extLst>
              <a:ext uri="{FF2B5EF4-FFF2-40B4-BE49-F238E27FC236}">
                <a16:creationId xmlns:a16="http://schemas.microsoft.com/office/drawing/2014/main" id="{86C3DC83-F040-446D-AAA6-C098370699E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86120" y="4888876"/>
            <a:ext cx="1764499" cy="6616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post">
            <a:extLst>
              <a:ext uri="{FF2B5EF4-FFF2-40B4-BE49-F238E27FC236}">
                <a16:creationId xmlns:a16="http://schemas.microsoft.com/office/drawing/2014/main" id="{27E2C2BC-22C8-43B2-8807-1EACFA8DC8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7457" y="3652697"/>
            <a:ext cx="2515553"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ubbo - CNCF Cloud Native Interactive Landscape">
            <a:extLst>
              <a:ext uri="{FF2B5EF4-FFF2-40B4-BE49-F238E27FC236}">
                <a16:creationId xmlns:a16="http://schemas.microsoft.com/office/drawing/2014/main" id="{54A44F24-D3F5-443B-BD0D-0AC09624FF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702" y="4958834"/>
            <a:ext cx="3095625" cy="74349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for post">
            <a:extLst>
              <a:ext uri="{FF2B5EF4-FFF2-40B4-BE49-F238E27FC236}">
                <a16:creationId xmlns:a16="http://schemas.microsoft.com/office/drawing/2014/main" id="{6734F768-A250-42F3-8B2E-94D5AAB11B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489" y="742012"/>
            <a:ext cx="5323322" cy="253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92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C6B0A-F24E-A844-9E7D-00F8134F20D1}"/>
              </a:ext>
            </a:extLst>
          </p:cNvPr>
          <p:cNvSpPr txBox="1"/>
          <p:nvPr/>
        </p:nvSpPr>
        <p:spPr>
          <a:xfrm>
            <a:off x="1007594" y="1314117"/>
            <a:ext cx="8207896" cy="338554"/>
          </a:xfrm>
          <a:prstGeom prst="rect">
            <a:avLst/>
          </a:prstGeom>
          <a:noFill/>
        </p:spPr>
        <p:txBody>
          <a:bodyPr wrap="square" rtlCol="0">
            <a:spAutoFit/>
          </a:bodyPr>
          <a:lstStyle/>
          <a:p>
            <a:r>
              <a:rPr lang="en-US" altLang="zh-CN" sz="1600" dirty="0">
                <a:cs typeface="Arial" panose="020B0604020202020204" pitchFamily="34" charset="0"/>
              </a:rPr>
              <a:t>Summarizes whether an HTTP method is idempotent and/or safe.</a:t>
            </a:r>
          </a:p>
        </p:txBody>
      </p:sp>
      <p:graphicFrame>
        <p:nvGraphicFramePr>
          <p:cNvPr id="5" name="Table 4">
            <a:extLst>
              <a:ext uri="{FF2B5EF4-FFF2-40B4-BE49-F238E27FC236}">
                <a16:creationId xmlns:a16="http://schemas.microsoft.com/office/drawing/2014/main" id="{99C8EEC0-5E7D-404B-9BFF-08A903ADFE14}"/>
              </a:ext>
            </a:extLst>
          </p:cNvPr>
          <p:cNvGraphicFramePr>
            <a:graphicFrameLocks noGrp="1"/>
          </p:cNvGraphicFramePr>
          <p:nvPr>
            <p:extLst>
              <p:ext uri="{D42A27DB-BD31-4B8C-83A1-F6EECF244321}">
                <p14:modId xmlns:p14="http://schemas.microsoft.com/office/powerpoint/2010/main" val="423188537"/>
              </p:ext>
            </p:extLst>
          </p:nvPr>
        </p:nvGraphicFramePr>
        <p:xfrm>
          <a:off x="1221129" y="1922120"/>
          <a:ext cx="6159183" cy="2456512"/>
        </p:xfrm>
        <a:graphic>
          <a:graphicData uri="http://schemas.openxmlformats.org/drawingml/2006/table">
            <a:tbl>
              <a:tblPr firstRow="1" bandRow="1">
                <a:tableStyleId>{073A0DAA-6AF3-43AB-8588-CEC1D06C72B9}</a:tableStyleId>
              </a:tblPr>
              <a:tblGrid>
                <a:gridCol w="2053061">
                  <a:extLst>
                    <a:ext uri="{9D8B030D-6E8A-4147-A177-3AD203B41FA5}">
                      <a16:colId xmlns:a16="http://schemas.microsoft.com/office/drawing/2014/main" val="1533201496"/>
                    </a:ext>
                  </a:extLst>
                </a:gridCol>
                <a:gridCol w="2053061">
                  <a:extLst>
                    <a:ext uri="{9D8B030D-6E8A-4147-A177-3AD203B41FA5}">
                      <a16:colId xmlns:a16="http://schemas.microsoft.com/office/drawing/2014/main" val="2423437895"/>
                    </a:ext>
                  </a:extLst>
                </a:gridCol>
                <a:gridCol w="2053061">
                  <a:extLst>
                    <a:ext uri="{9D8B030D-6E8A-4147-A177-3AD203B41FA5}">
                      <a16:colId xmlns:a16="http://schemas.microsoft.com/office/drawing/2014/main" val="2095274551"/>
                    </a:ext>
                  </a:extLst>
                </a:gridCol>
              </a:tblGrid>
              <a:tr h="307064">
                <a:tc>
                  <a:txBody>
                    <a:bodyPr/>
                    <a:lstStyle/>
                    <a:p>
                      <a:pPr algn="ctr"/>
                      <a:r>
                        <a:rPr lang="en-US" altLang="zh-CN" sz="1400" dirty="0"/>
                        <a:t>HTTP</a:t>
                      </a:r>
                      <a:r>
                        <a:rPr lang="zh-CN" altLang="en-US" sz="1400" dirty="0"/>
                        <a:t> </a:t>
                      </a:r>
                      <a:r>
                        <a:rPr lang="en-US" altLang="zh-CN" sz="1400" dirty="0"/>
                        <a:t>Verb</a:t>
                      </a:r>
                      <a:r>
                        <a:rPr lang="zh-CN" altLang="en-US" sz="1400" dirty="0"/>
                        <a:t> </a:t>
                      </a:r>
                      <a:r>
                        <a:rPr lang="en-US" altLang="zh-CN" sz="1400" dirty="0"/>
                        <a:t>Name</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Idempotent</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Safe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695508"/>
                  </a:ext>
                </a:extLst>
              </a:tr>
              <a:tr h="307064">
                <a:tc>
                  <a:txBody>
                    <a:bodyPr/>
                    <a:lstStyle/>
                    <a:p>
                      <a:pPr algn="ctr"/>
                      <a:r>
                        <a:rPr lang="en-US" altLang="zh-CN" sz="1400" dirty="0"/>
                        <a:t>GET</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3516219"/>
                  </a:ext>
                </a:extLst>
              </a:tr>
              <a:tr h="307064">
                <a:tc>
                  <a:txBody>
                    <a:bodyPr/>
                    <a:lstStyle/>
                    <a:p>
                      <a:pPr algn="ctr"/>
                      <a:r>
                        <a:rPr lang="en-US" altLang="zh-CN" sz="1400" dirty="0"/>
                        <a:t>POST</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6620455"/>
                  </a:ext>
                </a:extLst>
              </a:tr>
              <a:tr h="307064">
                <a:tc>
                  <a:txBody>
                    <a:bodyPr/>
                    <a:lstStyle/>
                    <a:p>
                      <a:pPr algn="ctr"/>
                      <a:r>
                        <a:rPr lang="en-US" altLang="zh-CN" sz="1400" dirty="0"/>
                        <a:t>PUT</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48707561"/>
                  </a:ext>
                </a:extLst>
              </a:tr>
              <a:tr h="307064">
                <a:tc>
                  <a:txBody>
                    <a:bodyPr/>
                    <a:lstStyle/>
                    <a:p>
                      <a:pPr algn="ctr"/>
                      <a:r>
                        <a:rPr lang="en-US" altLang="zh-CN" sz="1400" dirty="0"/>
                        <a:t>DELETE</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48343876"/>
                  </a:ext>
                </a:extLst>
              </a:tr>
              <a:tr h="307064">
                <a:tc>
                  <a:txBody>
                    <a:bodyPr/>
                    <a:lstStyle/>
                    <a:p>
                      <a:pPr algn="ctr"/>
                      <a:r>
                        <a:rPr lang="en-US" altLang="zh-CN" sz="1400" dirty="0"/>
                        <a:t>HEAD</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4764659"/>
                  </a:ext>
                </a:extLst>
              </a:tr>
              <a:tr h="307064">
                <a:tc>
                  <a:txBody>
                    <a:bodyPr/>
                    <a:lstStyle/>
                    <a:p>
                      <a:pPr algn="ctr"/>
                      <a:r>
                        <a:rPr lang="en-US" altLang="zh-CN" sz="1400" dirty="0"/>
                        <a:t>OPTION</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Yes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62925813"/>
                  </a:ext>
                </a:extLst>
              </a:tr>
              <a:tr h="307064">
                <a:tc>
                  <a:txBody>
                    <a:bodyPr/>
                    <a:lstStyle/>
                    <a:p>
                      <a:pPr algn="ctr"/>
                      <a:r>
                        <a:rPr lang="en-US" altLang="zh-CN" sz="1400" dirty="0"/>
                        <a:t>PATCH</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tc>
                  <a:txBody>
                    <a:bodyPr/>
                    <a:lstStyle/>
                    <a:p>
                      <a:pPr algn="ctr"/>
                      <a:r>
                        <a:rPr lang="en-US" altLang="zh-CN" sz="1400" dirty="0"/>
                        <a:t>No</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54923956"/>
                  </a:ext>
                </a:extLst>
              </a:tr>
            </a:tbl>
          </a:graphicData>
        </a:graphic>
      </p:graphicFrame>
      <p:sp>
        <p:nvSpPr>
          <p:cNvPr id="7" name="Title 3"/>
          <p:cNvSpPr txBox="1">
            <a:spLocks/>
          </p:cNvSpPr>
          <p:nvPr/>
        </p:nvSpPr>
        <p:spPr bwMode="black">
          <a:xfrm>
            <a:off x="603250" y="314325"/>
            <a:ext cx="82915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a:cs typeface="Arial" panose="020B0604020202020204" pitchFamily="34" charset="0"/>
              </a:rPr>
              <a:t>HTTP Verbs</a:t>
            </a:r>
            <a:endParaRPr lang="en-US" dirty="0">
              <a:cs typeface="Arial" panose="020B0604020202020204" pitchFamily="34" charset="0"/>
            </a:endParaRPr>
          </a:p>
        </p:txBody>
      </p:sp>
    </p:spTree>
    <p:extLst>
      <p:ext uri="{BB962C8B-B14F-4D97-AF65-F5344CB8AC3E}">
        <p14:creationId xmlns:p14="http://schemas.microsoft.com/office/powerpoint/2010/main" val="23104929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3552E-4648-4C4F-83EF-5AFD48430A23}"/>
              </a:ext>
            </a:extLst>
          </p:cNvPr>
          <p:cNvSpPr txBox="1"/>
          <p:nvPr/>
        </p:nvSpPr>
        <p:spPr>
          <a:xfrm>
            <a:off x="387444" y="1000121"/>
            <a:ext cx="8207896"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cs typeface="Arial" panose="020B0604020202020204" pitchFamily="34" charset="0"/>
              </a:rPr>
              <a:t>N</a:t>
            </a:r>
            <a:r>
              <a:rPr lang="en-US" sz="1600" dirty="0">
                <a:cs typeface="Arial" panose="020B0604020202020204" pitchFamily="34" charset="0"/>
              </a:rPr>
              <a:t>o verbs, only nouns</a:t>
            </a:r>
          </a:p>
          <a:p>
            <a:pPr marL="285750" indent="-285750">
              <a:buFont typeface="Arial" panose="020B0604020202020204" pitchFamily="34" charset="0"/>
              <a:buChar char="•"/>
            </a:pPr>
            <a:endParaRPr lang="en-US" sz="1600" dirty="0">
              <a:cs typeface="Arial" panose="020B0604020202020204" pitchFamily="34" charset="0"/>
            </a:endParaRPr>
          </a:p>
          <a:p>
            <a:pPr marL="285750" indent="-285750">
              <a:buFont typeface="Arial" panose="020B0604020202020204" pitchFamily="34" charset="0"/>
              <a:buChar char="•"/>
            </a:pPr>
            <a:r>
              <a:rPr lang="en-US" sz="1600" dirty="0">
                <a:cs typeface="Arial" panose="020B0604020202020204" pitchFamily="34" charset="0"/>
              </a:rPr>
              <a:t>Use </a:t>
            </a:r>
            <a:r>
              <a:rPr lang="en-US" altLang="zh-CN" sz="1600" dirty="0">
                <a:cs typeface="Arial" panose="020B0604020202020204" pitchFamily="34" charset="0"/>
              </a:rPr>
              <a:t>p</a:t>
            </a:r>
            <a:r>
              <a:rPr lang="en-US" sz="1600" dirty="0">
                <a:cs typeface="Arial" panose="020B0604020202020204" pitchFamily="34" charset="0"/>
              </a:rPr>
              <a:t>lural nouns</a:t>
            </a:r>
          </a:p>
        </p:txBody>
      </p:sp>
      <p:graphicFrame>
        <p:nvGraphicFramePr>
          <p:cNvPr id="5" name="Table 4">
            <a:extLst>
              <a:ext uri="{FF2B5EF4-FFF2-40B4-BE49-F238E27FC236}">
                <a16:creationId xmlns:a16="http://schemas.microsoft.com/office/drawing/2014/main" id="{08DBC8A8-AA1E-154C-B114-883E745A05E2}"/>
              </a:ext>
            </a:extLst>
          </p:cNvPr>
          <p:cNvGraphicFramePr>
            <a:graphicFrameLocks noGrp="1"/>
          </p:cNvGraphicFramePr>
          <p:nvPr>
            <p:extLst>
              <p:ext uri="{D42A27DB-BD31-4B8C-83A1-F6EECF244321}">
                <p14:modId xmlns:p14="http://schemas.microsoft.com/office/powerpoint/2010/main" val="3210360159"/>
              </p:ext>
            </p:extLst>
          </p:nvPr>
        </p:nvGraphicFramePr>
        <p:xfrm>
          <a:off x="504122" y="2553874"/>
          <a:ext cx="8254898" cy="2656840"/>
        </p:xfrm>
        <a:graphic>
          <a:graphicData uri="http://schemas.openxmlformats.org/drawingml/2006/table">
            <a:tbl>
              <a:tblPr firstRow="1" bandRow="1">
                <a:tableStyleId>{073A0DAA-6AF3-43AB-8588-CEC1D06C72B9}</a:tableStyleId>
              </a:tblPr>
              <a:tblGrid>
                <a:gridCol w="3887417">
                  <a:extLst>
                    <a:ext uri="{9D8B030D-6E8A-4147-A177-3AD203B41FA5}">
                      <a16:colId xmlns:a16="http://schemas.microsoft.com/office/drawing/2014/main" val="1396379852"/>
                    </a:ext>
                  </a:extLst>
                </a:gridCol>
                <a:gridCol w="4367481">
                  <a:extLst>
                    <a:ext uri="{9D8B030D-6E8A-4147-A177-3AD203B41FA5}">
                      <a16:colId xmlns:a16="http://schemas.microsoft.com/office/drawing/2014/main" val="1507044916"/>
                    </a:ext>
                  </a:extLst>
                </a:gridCol>
              </a:tblGrid>
              <a:tr h="370840">
                <a:tc>
                  <a:txBody>
                    <a:bodyPr/>
                    <a:lstStyle/>
                    <a:p>
                      <a:pPr algn="ctr"/>
                      <a:r>
                        <a:rPr lang="en-US" altLang="zh-CN" sz="1600" dirty="0"/>
                        <a:t>URL</a:t>
                      </a:r>
                      <a:endParaRPr lang="en-US" sz="1600" dirty="0">
                        <a:latin typeface="Arial" panose="020B0604020202020204" pitchFamily="34" charset="0"/>
                        <a:cs typeface="Arial" panose="020B0604020202020204" pitchFamily="34" charset="0"/>
                      </a:endParaRPr>
                    </a:p>
                  </a:txBody>
                  <a:tcPr/>
                </a:tc>
                <a:tc>
                  <a:txBody>
                    <a:bodyPr/>
                    <a:lstStyle/>
                    <a:p>
                      <a:pPr algn="ctr"/>
                      <a:r>
                        <a:rPr lang="en-US" altLang="zh-CN" sz="1600" dirty="0"/>
                        <a:t>Description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21824807"/>
                  </a:ext>
                </a:extLst>
              </a:tr>
              <a:tr h="0">
                <a:tc>
                  <a:txBody>
                    <a:bodyPr/>
                    <a:lstStyle/>
                    <a:p>
                      <a:r>
                        <a:rPr lang="en-US" altLang="zh-CN" sz="1200" dirty="0"/>
                        <a:t>/api</a:t>
                      </a: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US" sz="1200" dirty="0"/>
                        <a:t>The entry point for the API. Also sometimes</a:t>
                      </a:r>
                      <a:r>
                        <a:rPr lang="zh-CN" altLang="en-US" sz="1200" dirty="0"/>
                        <a:t> </a:t>
                      </a:r>
                      <a:r>
                        <a:rPr lang="en-US" sz="1200" dirty="0"/>
                        <a:t>referred</a:t>
                      </a:r>
                      <a:r>
                        <a:rPr lang="zh-CN" altLang="en-US" sz="1200" dirty="0"/>
                        <a:t> </a:t>
                      </a:r>
                      <a:r>
                        <a:rPr lang="en-US" sz="1200" dirty="0"/>
                        <a:t>as</a:t>
                      </a:r>
                      <a:r>
                        <a:rPr lang="zh-CN" altLang="en-US" sz="1200" dirty="0"/>
                        <a:t> </a:t>
                      </a:r>
                      <a:r>
                        <a:rPr lang="en-US" sz="1200" dirty="0"/>
                        <a:t>basePath.</a:t>
                      </a:r>
                      <a:r>
                        <a:rPr lang="zh-CN" altLang="en-US" sz="1200" dirty="0"/>
                        <a:t>    </a:t>
                      </a:r>
                      <a:r>
                        <a:rPr lang="en-US" altLang="zh-CN" sz="1200" dirty="0"/>
                        <a:t>Eg:</a:t>
                      </a:r>
                      <a:r>
                        <a:rPr lang="zh-CN" altLang="en-US" sz="1200" dirty="0"/>
                        <a:t> </a:t>
                      </a:r>
                      <a:r>
                        <a:rPr lang="en-US" altLang="zh-CN" sz="1200" dirty="0"/>
                        <a:t>/api</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6681453"/>
                  </a:ext>
                </a:extLst>
              </a:tr>
              <a:tr h="370840">
                <a:tc>
                  <a: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US" sz="1200" dirty="0"/>
                        <a:t>/api/ResColName</a:t>
                      </a:r>
                    </a:p>
                    <a:p>
                      <a:endParaRPr lang="en-US" sz="1200" dirty="0">
                        <a:latin typeface="Arial" panose="020B0604020202020204" pitchFamily="34" charset="0"/>
                        <a:cs typeface="Arial" panose="020B0604020202020204" pitchFamily="34" charset="0"/>
                      </a:endParaRPr>
                    </a:p>
                  </a:txBody>
                  <a:tcPr/>
                </a:tc>
                <a:tc>
                  <a:txBody>
                    <a:bodyPr/>
                    <a:lstStyle/>
                    <a:p>
                      <a:r>
                        <a:rPr lang="en-US" altLang="zh-CN" sz="1200" dirty="0"/>
                        <a:t>Resource</a:t>
                      </a:r>
                      <a:r>
                        <a:rPr lang="zh-CN" altLang="en-US" sz="1200" dirty="0"/>
                        <a:t> </a:t>
                      </a:r>
                      <a:r>
                        <a:rPr lang="en-US" altLang="zh-CN" sz="1200" dirty="0"/>
                        <a:t>name</a:t>
                      </a:r>
                      <a:r>
                        <a:rPr lang="zh-CN" altLang="en-US" sz="1200" dirty="0"/>
                        <a:t> </a:t>
                      </a:r>
                      <a:r>
                        <a:rPr lang="en-US" altLang="zh-CN" sz="1200" dirty="0"/>
                        <a:t>of</a:t>
                      </a:r>
                      <a:r>
                        <a:rPr lang="zh-CN" altLang="en-US" sz="1200" dirty="0"/>
                        <a:t> </a:t>
                      </a:r>
                      <a:r>
                        <a:rPr lang="en-US" altLang="zh-CN" sz="1200" dirty="0"/>
                        <a:t>a</a:t>
                      </a:r>
                      <a:r>
                        <a:rPr lang="zh-CN" altLang="en-US" sz="1200" dirty="0"/>
                        <a:t> </a:t>
                      </a:r>
                      <a:r>
                        <a:rPr lang="en-US" altLang="zh-CN" sz="1200" dirty="0"/>
                        <a:t>top-level</a:t>
                      </a:r>
                      <a:r>
                        <a:rPr lang="zh-CN" altLang="en-US" sz="1200" dirty="0"/>
                        <a:t> </a:t>
                      </a:r>
                      <a:r>
                        <a:rPr lang="en-US" altLang="zh-CN" sz="1200" dirty="0"/>
                        <a:t>collection</a:t>
                      </a:r>
                    </a:p>
                    <a:p>
                      <a:r>
                        <a:rPr lang="en-US" altLang="zh-CN" sz="1200" dirty="0"/>
                        <a:t>Eg:</a:t>
                      </a:r>
                      <a:r>
                        <a:rPr lang="zh-CN" altLang="en-US" sz="1200" dirty="0"/>
                        <a:t> </a:t>
                      </a:r>
                      <a:r>
                        <a:rPr lang="en-US" altLang="zh-CN" sz="1200" dirty="0"/>
                        <a:t>/api/customers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29508357"/>
                  </a:ext>
                </a:extLst>
              </a:tr>
              <a:tr h="370840">
                <a:tc>
                  <a:txBody>
                    <a:bodyPr/>
                    <a:lstStyle/>
                    <a:p>
                      <a:r>
                        <a:rPr lang="en-US" altLang="zh-CN" sz="1200" dirty="0"/>
                        <a:t>/api/ResColName/{RestId}</a:t>
                      </a:r>
                      <a:endParaRPr lang="en-US" sz="1200" dirty="0">
                        <a:latin typeface="Arial" panose="020B0604020202020204" pitchFamily="34" charset="0"/>
                        <a:cs typeface="Arial" panose="020B0604020202020204" pitchFamily="34" charset="0"/>
                      </a:endParaRPr>
                    </a:p>
                  </a:txBody>
                  <a:tcPr/>
                </a:tc>
                <a:tc>
                  <a:txBody>
                    <a:bodyPr/>
                    <a:lstStyle/>
                    <a:p>
                      <a:r>
                        <a:rPr lang="en-US" altLang="zh-CN" sz="1200" dirty="0"/>
                        <a:t>The</a:t>
                      </a:r>
                      <a:r>
                        <a:rPr lang="zh-CN" altLang="en-US" sz="1200" dirty="0"/>
                        <a:t> </a:t>
                      </a:r>
                      <a:r>
                        <a:rPr lang="en-US" altLang="zh-CN" sz="1200" dirty="0"/>
                        <a:t>RestId</a:t>
                      </a:r>
                      <a:r>
                        <a:rPr lang="zh-CN" altLang="en-US" sz="1200" dirty="0"/>
                        <a:t> </a:t>
                      </a:r>
                      <a:r>
                        <a:rPr lang="en-US" altLang="zh-CN" sz="1200" dirty="0"/>
                        <a:t>inside</a:t>
                      </a:r>
                      <a:r>
                        <a:rPr lang="zh-CN" altLang="en-US" sz="1200" dirty="0"/>
                        <a:t> </a:t>
                      </a:r>
                      <a:r>
                        <a:rPr lang="en-US" altLang="zh-CN" sz="1200" dirty="0"/>
                        <a:t>collection</a:t>
                      </a:r>
                      <a:r>
                        <a:rPr lang="zh-CN" altLang="en-US" sz="1200" dirty="0"/>
                        <a:t> </a:t>
                      </a:r>
                      <a:r>
                        <a:rPr lang="en-US" altLang="zh-CN" sz="1200" dirty="0"/>
                        <a:t>of</a:t>
                      </a:r>
                      <a:r>
                        <a:rPr lang="zh-CN" altLang="en-US" sz="1200" dirty="0"/>
                        <a:t> </a:t>
                      </a:r>
                      <a:r>
                        <a:rPr lang="en-US" altLang="zh-CN" sz="1200" dirty="0"/>
                        <a:t>resources</a:t>
                      </a:r>
                    </a:p>
                    <a:p>
                      <a:r>
                        <a:rPr lang="en-US" altLang="zh-CN" sz="1200" dirty="0"/>
                        <a:t>Eg:</a:t>
                      </a:r>
                      <a:r>
                        <a:rPr lang="zh-CN" altLang="en-US" sz="1200" dirty="0"/>
                        <a:t> </a:t>
                      </a:r>
                      <a:r>
                        <a:rPr lang="en-US" altLang="zh-CN" sz="1200" dirty="0"/>
                        <a:t>/api/customers/Customer1234</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0551341"/>
                  </a:ext>
                </a:extLst>
              </a:tr>
              <a:tr h="370840">
                <a:tc>
                  <a: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US" altLang="zh-CN" sz="1200" dirty="0"/>
                        <a:t>/api/ResColName/{RestId}/SubResColName</a:t>
                      </a:r>
                      <a:endParaRPr lang="en-US" sz="1200" dirty="0">
                        <a:latin typeface="Arial" panose="020B0604020202020204" pitchFamily="34" charset="0"/>
                        <a:cs typeface="Arial" panose="020B0604020202020204" pitchFamily="34" charset="0"/>
                      </a:endParaRPr>
                    </a:p>
                  </a:txBody>
                  <a:tcPr/>
                </a:tc>
                <a:tc>
                  <a:txBody>
                    <a:bodyPr/>
                    <a:lstStyle/>
                    <a:p>
                      <a:r>
                        <a:rPr lang="en-US" altLang="zh-CN" sz="1200" dirty="0"/>
                        <a:t>Sub</a:t>
                      </a:r>
                      <a:r>
                        <a:rPr lang="zh-CN" altLang="en-US" sz="1200" dirty="0"/>
                        <a:t> </a:t>
                      </a:r>
                      <a:r>
                        <a:rPr lang="en-US" altLang="zh-CN" sz="1200" dirty="0"/>
                        <a:t>resource</a:t>
                      </a:r>
                      <a:r>
                        <a:rPr lang="zh-CN" altLang="en-US" sz="1200" dirty="0"/>
                        <a:t> </a:t>
                      </a:r>
                      <a:r>
                        <a:rPr lang="en-US" altLang="zh-CN" sz="1200" dirty="0"/>
                        <a:t>collection</a:t>
                      </a:r>
                      <a:r>
                        <a:rPr lang="zh-CN" altLang="en-US" sz="1200" dirty="0"/>
                        <a:t> </a:t>
                      </a:r>
                      <a:r>
                        <a:rPr lang="en-US" altLang="zh-CN" sz="1200" dirty="0"/>
                        <a:t>under</a:t>
                      </a:r>
                      <a:r>
                        <a:rPr lang="zh-CN" altLang="en-US" sz="1200" dirty="0"/>
                        <a:t> </a:t>
                      </a:r>
                      <a:r>
                        <a:rPr lang="en-US" altLang="zh-CN" sz="1200" dirty="0"/>
                        <a:t>resource</a:t>
                      </a:r>
                      <a:r>
                        <a:rPr lang="zh-CN" altLang="en-US" sz="1200" dirty="0"/>
                        <a:t> </a:t>
                      </a:r>
                      <a:r>
                        <a:rPr lang="en-US" altLang="zh-CN" sz="1200" dirty="0"/>
                        <a:t>RestId</a:t>
                      </a:r>
                    </a:p>
                    <a:p>
                      <a:r>
                        <a:rPr lang="en-US" altLang="zh-CN" sz="1200" dirty="0"/>
                        <a:t>Eg:</a:t>
                      </a:r>
                      <a:r>
                        <a:rPr lang="zh-CN" altLang="en-US" sz="1200" dirty="0"/>
                        <a:t> </a:t>
                      </a:r>
                      <a:r>
                        <a:rPr lang="en-US" altLang="zh-CN" sz="1200" dirty="0"/>
                        <a:t>/api/customers/Customer1234/orders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9618671"/>
                  </a:ext>
                </a:extLst>
              </a:tr>
              <a:tr h="370840">
                <a:tc>
                  <a:txBody>
                    <a:bodyPr/>
                    <a:lstStyle/>
                    <a:p>
                      <a:pPr marL="0" marR="0" lvl="0" indent="0" algn="l" defTabSz="914282" rtl="0" eaLnBrk="1" fontAlgn="auto" latinLnBrk="0" hangingPunct="1">
                        <a:lnSpc>
                          <a:spcPct val="100000"/>
                        </a:lnSpc>
                        <a:spcBef>
                          <a:spcPts val="0"/>
                        </a:spcBef>
                        <a:spcAft>
                          <a:spcPts val="0"/>
                        </a:spcAft>
                        <a:buClrTx/>
                        <a:buSzTx/>
                        <a:buFontTx/>
                        <a:buNone/>
                        <a:tabLst/>
                        <a:defRPr/>
                      </a:pPr>
                      <a:r>
                        <a:rPr lang="en-US" altLang="zh-CN" sz="1200" dirty="0"/>
                        <a:t>/api/ResColName/{RestId}/SubResColName</a:t>
                      </a:r>
                      <a:endParaRPr lang="en-US" sz="1200" dirty="0"/>
                    </a:p>
                    <a:p>
                      <a:r>
                        <a:rPr lang="en-US" altLang="zh-CN" sz="1200" dirty="0"/>
                        <a:t>/{SubRestId}</a:t>
                      </a:r>
                      <a:endParaRPr lang="en-US" sz="1200" dirty="0">
                        <a:latin typeface="Arial" panose="020B0604020202020204" pitchFamily="34" charset="0"/>
                        <a:cs typeface="Arial" panose="020B0604020202020204" pitchFamily="34" charset="0"/>
                      </a:endParaRPr>
                    </a:p>
                  </a:txBody>
                  <a:tcPr/>
                </a:tc>
                <a:tc>
                  <a:txBody>
                    <a:bodyPr/>
                    <a:lstStyle/>
                    <a:p>
                      <a:r>
                        <a:rPr lang="en-US" altLang="zh-CN" sz="1200" dirty="0"/>
                        <a:t>SubRestId</a:t>
                      </a:r>
                      <a:r>
                        <a:rPr lang="zh-CN" altLang="en-US" sz="1200" dirty="0"/>
                        <a:t> </a:t>
                      </a:r>
                      <a:r>
                        <a:rPr lang="en-US" altLang="zh-CN" sz="1200" dirty="0"/>
                        <a:t>inside</a:t>
                      </a:r>
                      <a:r>
                        <a:rPr lang="zh-CN" altLang="en-US" sz="1200" dirty="0"/>
                        <a:t> </a:t>
                      </a:r>
                      <a:r>
                        <a:rPr lang="en-US" altLang="zh-CN" sz="1200" dirty="0"/>
                        <a:t>sub</a:t>
                      </a:r>
                      <a:r>
                        <a:rPr lang="zh-CN" altLang="en-US" sz="1200" dirty="0"/>
                        <a:t> </a:t>
                      </a:r>
                      <a:r>
                        <a:rPr lang="en-US" altLang="zh-CN" sz="1200" dirty="0"/>
                        <a:t>resource</a:t>
                      </a:r>
                      <a:r>
                        <a:rPr lang="zh-CN" altLang="en-US" sz="1200" dirty="0"/>
                        <a:t> </a:t>
                      </a:r>
                      <a:r>
                        <a:rPr lang="en-US" altLang="zh-CN" sz="1200" dirty="0"/>
                        <a:t>collection</a:t>
                      </a:r>
                    </a:p>
                    <a:p>
                      <a:r>
                        <a:rPr lang="en-US" altLang="zh-CN" sz="1200" dirty="0"/>
                        <a:t>Eg:</a:t>
                      </a:r>
                      <a:r>
                        <a:rPr lang="zh-CN" altLang="en-US" sz="1200" dirty="0"/>
                        <a:t> </a:t>
                      </a:r>
                      <a:r>
                        <a:rPr lang="en-US" altLang="zh-CN" sz="1200" dirty="0"/>
                        <a:t>/api/customers/Customer1234/orders/order-123</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36572504"/>
                  </a:ext>
                </a:extLst>
              </a:tr>
            </a:tbl>
          </a:graphicData>
        </a:graphic>
      </p:graphicFrame>
      <p:sp>
        <p:nvSpPr>
          <p:cNvPr id="8" name="Title 3"/>
          <p:cNvSpPr txBox="1">
            <a:spLocks/>
          </p:cNvSpPr>
          <p:nvPr/>
        </p:nvSpPr>
        <p:spPr bwMode="black">
          <a:xfrm>
            <a:off x="603250" y="314325"/>
            <a:ext cx="82915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kern="0" dirty="0">
                <a:cs typeface="Arial" panose="020B0604020202020204" pitchFamily="34" charset="0"/>
              </a:rPr>
              <a:t>URI </a:t>
            </a:r>
            <a:r>
              <a:rPr lang="en-US" dirty="0">
                <a:cs typeface="Arial" panose="020B0604020202020204" pitchFamily="34" charset="0"/>
              </a:rPr>
              <a:t>Path Design</a:t>
            </a:r>
          </a:p>
        </p:txBody>
      </p:sp>
    </p:spTree>
    <p:extLst>
      <p:ext uri="{BB962C8B-B14F-4D97-AF65-F5344CB8AC3E}">
        <p14:creationId xmlns:p14="http://schemas.microsoft.com/office/powerpoint/2010/main" val="16289148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E22874-E689-7E4C-AC78-D6B5675D7C1A}"/>
              </a:ext>
            </a:extLst>
          </p:cNvPr>
          <p:cNvSpPr txBox="1"/>
          <p:nvPr/>
        </p:nvSpPr>
        <p:spPr>
          <a:xfrm>
            <a:off x="468560" y="1097420"/>
            <a:ext cx="8207896" cy="4031873"/>
          </a:xfrm>
          <a:prstGeom prst="rect">
            <a:avLst/>
          </a:prstGeom>
          <a:noFill/>
        </p:spPr>
        <p:txBody>
          <a:bodyPr wrap="square" rtlCol="0">
            <a:spAutoFit/>
          </a:bodyPr>
          <a:lstStyle/>
          <a:p>
            <a:endParaRPr lang="en-US" altLang="zh-CN" sz="1600" dirty="0">
              <a:cs typeface="Arial" panose="020B0604020202020204" pitchFamily="34" charset="0"/>
            </a:endParaRPr>
          </a:p>
          <a:p>
            <a:pPr marL="171450" indent="-171450">
              <a:lnSpc>
                <a:spcPct val="150000"/>
              </a:lnSpc>
              <a:buFont typeface="Arial" panose="020B0604020202020204" pitchFamily="34" charset="0"/>
              <a:buChar char="•"/>
            </a:pPr>
            <a:r>
              <a:rPr lang="en-US" altLang="zh-CN" sz="1600" dirty="0">
                <a:solidFill>
                  <a:schemeClr val="accent1"/>
                </a:solidFill>
                <a:cs typeface="Arial" panose="020B0604020202020204" pitchFamily="34" charset="0"/>
              </a:rPr>
              <a:t>1xx Informational: </a:t>
            </a:r>
            <a:r>
              <a:rPr lang="en-US" altLang="zh-CN" sz="1600" dirty="0">
                <a:cs typeface="Arial" panose="020B0604020202020204" pitchFamily="34" charset="0"/>
              </a:rPr>
              <a:t>Communicates transfer protocol level</a:t>
            </a:r>
            <a:r>
              <a:rPr lang="zh-CN" altLang="en-US" sz="1600" dirty="0">
                <a:cs typeface="Arial" panose="020B0604020202020204" pitchFamily="34" charset="0"/>
              </a:rPr>
              <a:t> </a:t>
            </a:r>
            <a:r>
              <a:rPr lang="en-US" altLang="zh-CN" sz="1600" dirty="0">
                <a:cs typeface="Arial" panose="020B0604020202020204" pitchFamily="34" charset="0"/>
              </a:rPr>
              <a:t>information.</a:t>
            </a:r>
          </a:p>
          <a:p>
            <a:pPr marL="171450" indent="-171450">
              <a:lnSpc>
                <a:spcPct val="150000"/>
              </a:lnSpc>
              <a:buFont typeface="Arial" panose="020B0604020202020204" pitchFamily="34" charset="0"/>
              <a:buChar char="•"/>
            </a:pPr>
            <a:r>
              <a:rPr lang="en-US" altLang="zh-CN" sz="1600" dirty="0">
                <a:solidFill>
                  <a:schemeClr val="accent1"/>
                </a:solidFill>
                <a:cs typeface="Arial" panose="020B0604020202020204" pitchFamily="34" charset="0"/>
              </a:rPr>
              <a:t>2xx Success: </a:t>
            </a:r>
            <a:r>
              <a:rPr lang="en-US" altLang="zh-CN" sz="1600" dirty="0">
                <a:cs typeface="Arial" panose="020B0604020202020204" pitchFamily="34" charset="0"/>
              </a:rPr>
              <a:t>Communicates that the request from the client was</a:t>
            </a:r>
            <a:r>
              <a:rPr lang="zh-CN" altLang="en-US" sz="1600" dirty="0">
                <a:cs typeface="Arial" panose="020B0604020202020204" pitchFamily="34" charset="0"/>
              </a:rPr>
              <a:t> </a:t>
            </a:r>
            <a:r>
              <a:rPr lang="en-US" altLang="zh-CN" sz="1600" dirty="0">
                <a:cs typeface="Arial" panose="020B0604020202020204" pitchFamily="34" charset="0"/>
              </a:rPr>
              <a:t>successfully received, understood, and accepted.</a:t>
            </a:r>
          </a:p>
          <a:p>
            <a:pPr marL="171450" indent="-171450">
              <a:lnSpc>
                <a:spcPct val="150000"/>
              </a:lnSpc>
              <a:buFont typeface="Arial" panose="020B0604020202020204" pitchFamily="34" charset="0"/>
              <a:buChar char="•"/>
            </a:pPr>
            <a:r>
              <a:rPr lang="en-US" altLang="zh-CN" sz="1600" dirty="0">
                <a:solidFill>
                  <a:schemeClr val="accent1"/>
                </a:solidFill>
                <a:cs typeface="Arial" panose="020B0604020202020204" pitchFamily="34" charset="0"/>
              </a:rPr>
              <a:t>3xx: Redirection: </a:t>
            </a:r>
            <a:r>
              <a:rPr lang="en-US" altLang="zh-CN" sz="1600" dirty="0">
                <a:cs typeface="Arial" panose="020B0604020202020204" pitchFamily="34" charset="0"/>
              </a:rPr>
              <a:t>Communicates that additional action needs</a:t>
            </a:r>
            <a:r>
              <a:rPr lang="zh-CN" altLang="en-US" sz="1600" dirty="0">
                <a:cs typeface="Arial" panose="020B0604020202020204" pitchFamily="34" charset="0"/>
              </a:rPr>
              <a:t> </a:t>
            </a:r>
            <a:r>
              <a:rPr lang="en-US" altLang="zh-CN" sz="1600" dirty="0">
                <a:cs typeface="Arial" panose="020B0604020202020204" pitchFamily="34" charset="0"/>
              </a:rPr>
              <a:t>to be taken by the user agent like browser in order to fulfil the</a:t>
            </a:r>
            <a:r>
              <a:rPr lang="zh-CN" altLang="en-US" sz="1600" dirty="0">
                <a:cs typeface="Arial" panose="020B0604020202020204" pitchFamily="34" charset="0"/>
              </a:rPr>
              <a:t> </a:t>
            </a:r>
            <a:r>
              <a:rPr lang="en-US" altLang="zh-CN" sz="1600" dirty="0">
                <a:cs typeface="Arial" panose="020B0604020202020204" pitchFamily="34" charset="0"/>
              </a:rPr>
              <a:t>request.</a:t>
            </a:r>
          </a:p>
          <a:p>
            <a:pPr marL="171450" indent="-171450">
              <a:lnSpc>
                <a:spcPct val="150000"/>
              </a:lnSpc>
              <a:buFont typeface="Arial" panose="020B0604020202020204" pitchFamily="34" charset="0"/>
              <a:buChar char="•"/>
            </a:pPr>
            <a:r>
              <a:rPr lang="en-US" altLang="zh-CN" sz="1600" dirty="0">
                <a:solidFill>
                  <a:schemeClr val="accent1"/>
                </a:solidFill>
                <a:cs typeface="Arial" panose="020B0604020202020204" pitchFamily="34" charset="0"/>
              </a:rPr>
              <a:t>4xx Client Error: </a:t>
            </a:r>
            <a:r>
              <a:rPr lang="en-US" altLang="zh-CN" sz="1600" dirty="0">
                <a:cs typeface="Arial" panose="020B0604020202020204" pitchFamily="34" charset="0"/>
              </a:rPr>
              <a:t>Indicates errors caused by the client.</a:t>
            </a:r>
          </a:p>
          <a:p>
            <a:pPr marL="171450" indent="-171450">
              <a:lnSpc>
                <a:spcPct val="150000"/>
              </a:lnSpc>
              <a:buFont typeface="Arial" panose="020B0604020202020204" pitchFamily="34" charset="0"/>
              <a:buChar char="•"/>
            </a:pPr>
            <a:r>
              <a:rPr lang="en-US" altLang="zh-CN" sz="1600" dirty="0">
                <a:solidFill>
                  <a:schemeClr val="accent1"/>
                </a:solidFill>
                <a:cs typeface="Arial" panose="020B0604020202020204" pitchFamily="34" charset="0"/>
              </a:rPr>
              <a:t>5xx Server Error: </a:t>
            </a:r>
            <a:r>
              <a:rPr lang="en-US" altLang="zh-CN" sz="1600" dirty="0">
                <a:cs typeface="Arial" panose="020B0604020202020204" pitchFamily="34" charset="0"/>
              </a:rPr>
              <a:t>Indicates that server is aware that an error</a:t>
            </a:r>
            <a:r>
              <a:rPr lang="zh-CN" altLang="en-US" sz="1600" dirty="0">
                <a:cs typeface="Arial" panose="020B0604020202020204" pitchFamily="34" charset="0"/>
              </a:rPr>
              <a:t> </a:t>
            </a:r>
            <a:r>
              <a:rPr lang="en-US" altLang="zh-CN" sz="1600" dirty="0">
                <a:cs typeface="Arial" panose="020B0604020202020204" pitchFamily="34" charset="0"/>
              </a:rPr>
              <a:t>occurred while processing the request and cannot process it</a:t>
            </a:r>
            <a:r>
              <a:rPr lang="zh-CN" altLang="en-US" sz="1600" dirty="0">
                <a:cs typeface="Arial" panose="020B0604020202020204" pitchFamily="34" charset="0"/>
              </a:rPr>
              <a:t> </a:t>
            </a:r>
            <a:r>
              <a:rPr lang="en-US" altLang="zh-CN" sz="1600" dirty="0">
                <a:cs typeface="Arial" panose="020B0604020202020204" pitchFamily="34" charset="0"/>
              </a:rPr>
              <a:t>further.</a:t>
            </a:r>
          </a:p>
          <a:p>
            <a:endParaRPr lang="en-US" altLang="zh-CN" sz="1600" dirty="0">
              <a:cs typeface="Arial" panose="020B0604020202020204" pitchFamily="34" charset="0"/>
            </a:endParaRPr>
          </a:p>
          <a:p>
            <a:r>
              <a:rPr lang="zh-CN" altLang="en-US" sz="1600" dirty="0">
                <a:cs typeface="Arial" panose="020B0604020202020204" pitchFamily="34" charset="0"/>
              </a:rPr>
              <a:t>    </a:t>
            </a:r>
            <a:r>
              <a:rPr lang="en-US" altLang="zh-CN" sz="1600" dirty="0">
                <a:cs typeface="Arial" panose="020B0604020202020204" pitchFamily="34" charset="0"/>
              </a:rPr>
              <a:t>Normally, 2 xx and 3 xx status codes are treated as success codes. Any 4xx</a:t>
            </a:r>
            <a:r>
              <a:rPr lang="zh-CN" altLang="en-US" sz="1600" dirty="0">
                <a:cs typeface="Arial" panose="020B0604020202020204" pitchFamily="34" charset="0"/>
              </a:rPr>
              <a:t> </a:t>
            </a:r>
            <a:r>
              <a:rPr lang="en-US" altLang="zh-CN" sz="1600" dirty="0">
                <a:cs typeface="Arial" panose="020B0604020202020204" pitchFamily="34" charset="0"/>
              </a:rPr>
              <a:t>or 5 xx status code is treated as an error code.</a:t>
            </a:r>
          </a:p>
        </p:txBody>
      </p:sp>
      <p:sp>
        <p:nvSpPr>
          <p:cNvPr id="5" name="Title 3"/>
          <p:cNvSpPr txBox="1">
            <a:spLocks/>
          </p:cNvSpPr>
          <p:nvPr/>
        </p:nvSpPr>
        <p:spPr bwMode="black">
          <a:xfrm>
            <a:off x="603250" y="314325"/>
            <a:ext cx="82915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a:lstStyle>
          <a:p>
            <a:r>
              <a:rPr lang="en-US" altLang="zh-CN" dirty="0">
                <a:cs typeface="Arial" panose="020B0604020202020204" pitchFamily="34" charset="0"/>
              </a:rPr>
              <a:t>HTTP Status</a:t>
            </a:r>
            <a:r>
              <a:rPr lang="zh-CN" altLang="en-US" dirty="0">
                <a:cs typeface="Arial" panose="020B0604020202020204" pitchFamily="34" charset="0"/>
              </a:rPr>
              <a:t> </a:t>
            </a:r>
            <a:r>
              <a:rPr lang="en-US" altLang="zh-CN" dirty="0">
                <a:cs typeface="Arial" panose="020B0604020202020204" pitchFamily="34" charset="0"/>
              </a:rPr>
              <a:t>code</a:t>
            </a:r>
            <a:endParaRPr lang="en-US" dirty="0">
              <a:cs typeface="Arial" panose="020B0604020202020204" pitchFamily="34" charset="0"/>
            </a:endParaRPr>
          </a:p>
        </p:txBody>
      </p:sp>
    </p:spTree>
    <p:extLst>
      <p:ext uri="{BB962C8B-B14F-4D97-AF65-F5344CB8AC3E}">
        <p14:creationId xmlns:p14="http://schemas.microsoft.com/office/powerpoint/2010/main" val="34021027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F9BD0-9A7B-40B6-8D23-8787E8B8A5DB}"/>
              </a:ext>
            </a:extLst>
          </p:cNvPr>
          <p:cNvSpPr>
            <a:spLocks noGrp="1"/>
          </p:cNvSpPr>
          <p:nvPr>
            <p:ph type="title"/>
          </p:nvPr>
        </p:nvSpPr>
        <p:spPr/>
        <p:txBody>
          <a:bodyPr/>
          <a:lstStyle/>
          <a:p>
            <a:r>
              <a:rPr lang="en-US" altLang="zh-CN" dirty="0"/>
              <a:t>Disadvantages of REST</a:t>
            </a:r>
            <a:endParaRPr lang="zh-CN" altLang="en-US" dirty="0"/>
          </a:p>
        </p:txBody>
      </p:sp>
      <p:sp>
        <p:nvSpPr>
          <p:cNvPr id="3" name="内容占位符 2">
            <a:extLst>
              <a:ext uri="{FF2B5EF4-FFF2-40B4-BE49-F238E27FC236}">
                <a16:creationId xmlns:a16="http://schemas.microsoft.com/office/drawing/2014/main" id="{9983C270-59D0-41BB-BB5A-6C32561BFCA8}"/>
              </a:ext>
            </a:extLst>
          </p:cNvPr>
          <p:cNvSpPr>
            <a:spLocks noGrp="1"/>
          </p:cNvSpPr>
          <p:nvPr>
            <p:ph idx="1"/>
          </p:nvPr>
        </p:nvSpPr>
        <p:spPr/>
        <p:txBody>
          <a:bodyPr/>
          <a:lstStyle/>
          <a:p>
            <a:r>
              <a:rPr lang="en-US" altLang="zh-CN" dirty="0"/>
              <a:t>Disadvantages</a:t>
            </a:r>
          </a:p>
          <a:p>
            <a:pPr lvl="1"/>
            <a:r>
              <a:rPr lang="en-US" altLang="zh-CN" dirty="0"/>
              <a:t>Hard to represent complex business logic, such as login, transfer…</a:t>
            </a:r>
          </a:p>
          <a:p>
            <a:pPr lvl="1"/>
            <a:r>
              <a:rPr lang="en-US" altLang="zh-CN" dirty="0"/>
              <a:t>Verbs can’t cover complex CRUD, for example: batch add, batch delete (</a:t>
            </a:r>
            <a:r>
              <a:rPr lang="en-US" altLang="zh-CN" dirty="0" err="1"/>
              <a:t>GraphQL</a:t>
            </a:r>
            <a:r>
              <a:rPr lang="en-US" altLang="zh-CN" dirty="0"/>
              <a:t> can solve)</a:t>
            </a:r>
          </a:p>
          <a:p>
            <a:pPr lvl="1"/>
            <a:r>
              <a:rPr lang="en-US" altLang="zh-CN" dirty="0"/>
              <a:t>Status code can’t cover all situation.</a:t>
            </a:r>
          </a:p>
          <a:p>
            <a:pPr lvl="1"/>
            <a:endParaRPr lang="en-US" altLang="zh-CN" dirty="0"/>
          </a:p>
          <a:p>
            <a:r>
              <a:rPr lang="en-US" altLang="zh-CN" dirty="0"/>
              <a:t>Follow REST, but don't stick to REST</a:t>
            </a:r>
          </a:p>
          <a:p>
            <a:pPr lvl="1"/>
            <a:r>
              <a:rPr lang="en-US" altLang="zh-CN" dirty="0"/>
              <a:t>Consider the business logic / security risk</a:t>
            </a:r>
          </a:p>
          <a:p>
            <a:pPr lvl="1"/>
            <a:r>
              <a:rPr lang="en-US" altLang="zh-CN" dirty="0"/>
              <a:t>For complex logic like login, transfer just design like /login, /transaction</a:t>
            </a:r>
          </a:p>
        </p:txBody>
      </p:sp>
      <p:sp>
        <p:nvSpPr>
          <p:cNvPr id="4" name="灯片编号占位符 3">
            <a:extLst>
              <a:ext uri="{FF2B5EF4-FFF2-40B4-BE49-F238E27FC236}">
                <a16:creationId xmlns:a16="http://schemas.microsoft.com/office/drawing/2014/main" id="{C2DB68B1-8910-438F-B655-CDF2B6F3B054}"/>
              </a:ext>
            </a:extLst>
          </p:cNvPr>
          <p:cNvSpPr>
            <a:spLocks noGrp="1"/>
          </p:cNvSpPr>
          <p:nvPr>
            <p:ph type="sldNum" sz="quarter" idx="10"/>
          </p:nvPr>
        </p:nvSpPr>
        <p:spPr/>
        <p:txBody>
          <a:bodyPr/>
          <a:lstStyle/>
          <a:p>
            <a:fld id="{1ACE4BB6-7CCD-4889-9264-F8227A6AD388}" type="slidenum">
              <a:rPr lang="en-US" altLang="en-US" smtClean="0"/>
              <a:pPr/>
              <a:t>33</a:t>
            </a:fld>
            <a:endParaRPr lang="en-US" altLang="en-US"/>
          </a:p>
        </p:txBody>
      </p:sp>
      <p:sp>
        <p:nvSpPr>
          <p:cNvPr id="5" name="日期占位符 4">
            <a:extLst>
              <a:ext uri="{FF2B5EF4-FFF2-40B4-BE49-F238E27FC236}">
                <a16:creationId xmlns:a16="http://schemas.microsoft.com/office/drawing/2014/main" id="{8DA59595-F96B-4C43-9B7E-221CBA44FB88}"/>
              </a:ext>
            </a:extLst>
          </p:cNvPr>
          <p:cNvSpPr>
            <a:spLocks noGrp="1"/>
          </p:cNvSpPr>
          <p:nvPr>
            <p:ph type="dt" sz="half" idx="11"/>
          </p:nvPr>
        </p:nvSpPr>
        <p:spPr/>
        <p:txBody>
          <a:bodyPr/>
          <a:lstStyle/>
          <a:p>
            <a:fld id="{99BA736E-0328-45D8-931B-848B5F9710B4}" type="datetime1">
              <a:rPr lang="en-US" altLang="en-US" smtClean="0"/>
              <a:pPr/>
              <a:t>8/6/2020</a:t>
            </a:fld>
            <a:endParaRPr lang="en-US" altLang="en-US"/>
          </a:p>
        </p:txBody>
      </p:sp>
      <p:sp>
        <p:nvSpPr>
          <p:cNvPr id="6" name="页脚占位符 5">
            <a:extLst>
              <a:ext uri="{FF2B5EF4-FFF2-40B4-BE49-F238E27FC236}">
                <a16:creationId xmlns:a16="http://schemas.microsoft.com/office/drawing/2014/main" id="{07B7F5B2-4D64-49AC-8896-8630AFCA43DD}"/>
              </a:ext>
            </a:extLst>
          </p:cNvPr>
          <p:cNvSpPr>
            <a:spLocks noGrp="1"/>
          </p:cNvSpPr>
          <p:nvPr>
            <p:ph type="ftr" sz="quarter" idx="12"/>
          </p:nvPr>
        </p:nvSpPr>
        <p:spPr/>
        <p:txBody>
          <a:bodyPr/>
          <a:lstStyle/>
          <a:p>
            <a:pPr>
              <a:defRPr/>
            </a:pPr>
            <a:r>
              <a:rPr lang="en-US" dirty="0"/>
              <a:t>Presentation Title</a:t>
            </a:r>
          </a:p>
        </p:txBody>
      </p:sp>
    </p:spTree>
    <p:extLst>
      <p:ext uri="{BB962C8B-B14F-4D97-AF65-F5344CB8AC3E}">
        <p14:creationId xmlns:p14="http://schemas.microsoft.com/office/powerpoint/2010/main" val="2066822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a:solidFill>
                  <a:srgbClr val="00BDF2"/>
                </a:solidFill>
              </a:rPr>
              <a:t>Practice</a:t>
            </a: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34</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8/5/2020</a:t>
            </a:fld>
            <a:endParaRPr lang="en-US" altLang="en-US" sz="900">
              <a:solidFill>
                <a:schemeClr val="bg1"/>
              </a:solidFill>
            </a:endParaRPr>
          </a:p>
        </p:txBody>
      </p:sp>
    </p:spTree>
    <p:extLst>
      <p:ext uri="{BB962C8B-B14F-4D97-AF65-F5344CB8AC3E}">
        <p14:creationId xmlns:p14="http://schemas.microsoft.com/office/powerpoint/2010/main" val="3002384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Implement function: Points Conversion</a:t>
            </a:r>
          </a:p>
        </p:txBody>
      </p:sp>
      <p:sp>
        <p:nvSpPr>
          <p:cNvPr id="3" name="Content Placeholder 2"/>
          <p:cNvSpPr>
            <a:spLocks noGrp="1"/>
          </p:cNvSpPr>
          <p:nvPr>
            <p:ph idx="1"/>
          </p:nvPr>
        </p:nvSpPr>
        <p:spPr>
          <a:xfrm>
            <a:off x="539955" y="1137189"/>
            <a:ext cx="7947331" cy="5165980"/>
          </a:xfrm>
        </p:spPr>
        <p:txBody>
          <a:bodyPr/>
          <a:lstStyle/>
          <a:p>
            <a:pPr lvl="0"/>
            <a:r>
              <a:rPr lang="en-US" dirty="0"/>
              <a:t>From </a:t>
            </a:r>
            <a:r>
              <a:rPr lang="en-US" b="1" dirty="0"/>
              <a:t>Citi Points </a:t>
            </a:r>
            <a:r>
              <a:rPr lang="en-US" dirty="0"/>
              <a:t>to </a:t>
            </a:r>
            <a:r>
              <a:rPr lang="en-US" b="1" dirty="0"/>
              <a:t>Money Back Points </a:t>
            </a:r>
            <a:r>
              <a:rPr lang="en-US" dirty="0"/>
              <a:t>(5:1)</a:t>
            </a:r>
          </a:p>
          <a:p>
            <a:pPr lvl="0"/>
            <a:r>
              <a:rPr lang="en-US" dirty="0"/>
              <a:t>1. Design RESTful API</a:t>
            </a:r>
          </a:p>
          <a:p>
            <a:pPr lvl="1"/>
            <a:r>
              <a:rPr lang="en-US" dirty="0"/>
              <a:t>URI</a:t>
            </a:r>
          </a:p>
          <a:p>
            <a:pPr lvl="1"/>
            <a:r>
              <a:rPr lang="en-US" dirty="0"/>
              <a:t>Request</a:t>
            </a:r>
          </a:p>
          <a:p>
            <a:pPr lvl="1"/>
            <a:r>
              <a:rPr lang="en-US" dirty="0"/>
              <a:t>Response</a:t>
            </a:r>
          </a:p>
          <a:p>
            <a:pPr lvl="0"/>
            <a:r>
              <a:rPr lang="en-US" dirty="0"/>
              <a:t>2. Development</a:t>
            </a:r>
          </a:p>
          <a:p>
            <a:pPr lvl="1"/>
            <a:r>
              <a:rPr lang="en-US" dirty="0"/>
              <a:t>Code </a:t>
            </a:r>
            <a:r>
              <a:rPr lang="en-US" altLang="zh-CN" dirty="0"/>
              <a:t>Structure</a:t>
            </a:r>
          </a:p>
          <a:p>
            <a:pPr lvl="1"/>
            <a:r>
              <a:rPr lang="en-US" altLang="zh-CN" dirty="0"/>
              <a:t>Data Validate</a:t>
            </a:r>
          </a:p>
          <a:p>
            <a:pPr lvl="1"/>
            <a:r>
              <a:rPr lang="en-US" altLang="zh-CN" dirty="0"/>
              <a:t>Error Handling</a:t>
            </a:r>
          </a:p>
          <a:p>
            <a:r>
              <a:rPr lang="en-US" dirty="0"/>
              <a:t>3. </a:t>
            </a:r>
            <a:r>
              <a:rPr lang="en-US" altLang="zh-CN" dirty="0"/>
              <a:t>Test</a:t>
            </a:r>
          </a:p>
          <a:p>
            <a:pPr lvl="1"/>
            <a:r>
              <a:rPr lang="en-US" dirty="0"/>
              <a:t>Use Postman or SoapUI</a:t>
            </a:r>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35</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dirty="0"/>
              <a:t>Presentation Title</a:t>
            </a:r>
          </a:p>
        </p:txBody>
      </p:sp>
      <p:pic>
        <p:nvPicPr>
          <p:cNvPr id="10" name="Picture 9"/>
          <p:cNvPicPr>
            <a:picLocks noChangeAspect="1"/>
          </p:cNvPicPr>
          <p:nvPr/>
        </p:nvPicPr>
        <p:blipFill>
          <a:blip r:embed="rId3"/>
          <a:stretch>
            <a:fillRect/>
          </a:stretch>
        </p:blipFill>
        <p:spPr>
          <a:xfrm>
            <a:off x="4858261" y="1519789"/>
            <a:ext cx="3629025" cy="762000"/>
          </a:xfrm>
          <a:prstGeom prst="rect">
            <a:avLst/>
          </a:prstGeom>
        </p:spPr>
      </p:pic>
      <p:pic>
        <p:nvPicPr>
          <p:cNvPr id="11" name="Picture 10"/>
          <p:cNvPicPr>
            <a:picLocks noChangeAspect="1"/>
          </p:cNvPicPr>
          <p:nvPr/>
        </p:nvPicPr>
        <p:blipFill>
          <a:blip r:embed="rId4"/>
          <a:stretch>
            <a:fillRect/>
          </a:stretch>
        </p:blipFill>
        <p:spPr>
          <a:xfrm>
            <a:off x="5576755" y="2184861"/>
            <a:ext cx="2192035" cy="4392945"/>
          </a:xfrm>
          <a:prstGeom prst="rect">
            <a:avLst/>
          </a:prstGeom>
        </p:spPr>
      </p:pic>
    </p:spTree>
    <p:extLst>
      <p:ext uri="{BB962C8B-B14F-4D97-AF65-F5344CB8AC3E}">
        <p14:creationId xmlns:p14="http://schemas.microsoft.com/office/powerpoint/2010/main" val="3875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03250" y="2933700"/>
            <a:ext cx="8291513" cy="495300"/>
          </a:xfrm>
        </p:spPr>
        <p:txBody>
          <a:bodyPr/>
          <a:lstStyle/>
          <a:p>
            <a:pPr>
              <a:defRPr/>
            </a:pPr>
            <a:r>
              <a:rPr lang="en-US" sz="4000" dirty="0">
                <a:solidFill>
                  <a:srgbClr val="00BDF2"/>
                </a:solidFill>
              </a:rPr>
              <a:t>Thank you</a:t>
            </a:r>
          </a:p>
        </p:txBody>
      </p:sp>
      <p:sp>
        <p:nvSpPr>
          <p:cNvPr id="7"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801DDEE6-8D80-4CC8-958F-9242708011C8}" type="slidenum">
              <a:rPr lang="en-US" altLang="en-US" sz="900"/>
              <a:pPr eaLnBrk="1" hangingPunct="1"/>
              <a:t>36</a:t>
            </a:fld>
            <a:endParaRPr lang="en-US" altLang="en-US" sz="900"/>
          </a:p>
        </p:txBody>
      </p:sp>
      <p:sp>
        <p:nvSpPr>
          <p:cNvPr id="8"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6AF42701-FFD6-4612-B7D2-4A0CADD3E31C}" type="datetime1">
              <a:rPr lang="en-US" altLang="en-US" sz="900"/>
              <a:pPr eaLnBrk="1" hangingPunct="1"/>
              <a:t>8/5/2020</a:t>
            </a:fld>
            <a:endParaRPr lang="en-US" altLang="en-US" sz="9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ChangeArrowheads="1"/>
          </p:cNvSpPr>
          <p:nvPr/>
        </p:nvSpPr>
        <p:spPr bwMode="auto">
          <a:xfrm>
            <a:off x="0" y="0"/>
            <a:ext cx="9144000" cy="6858000"/>
          </a:xfrm>
          <a:prstGeom prst="rect">
            <a:avLst/>
          </a:prstGeom>
          <a:gradFill rotWithShape="1">
            <a:gsLst>
              <a:gs pos="0">
                <a:srgbClr val="00BDF2"/>
              </a:gs>
              <a:gs pos="20000">
                <a:srgbClr val="00B3F0"/>
              </a:gs>
              <a:gs pos="75000">
                <a:srgbClr val="0066B3"/>
              </a:gs>
              <a:gs pos="100000">
                <a:srgbClr val="004785"/>
              </a:gs>
            </a:gsLst>
            <a:lin ang="5400000"/>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algn="ctr" eaLnBrk="1" hangingPunct="1"/>
            <a:endParaRPr lang="en-US" altLang="en-US">
              <a:solidFill>
                <a:srgbClr val="000000"/>
              </a:solidFill>
            </a:endParaRPr>
          </a:p>
        </p:txBody>
      </p:sp>
      <p:pic>
        <p:nvPicPr>
          <p:cNvPr id="51202" name="Picture 4" descr="citi-r_2c-blu_pos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743075"/>
            <a:ext cx="48164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60CDD-D727-4340-9BDA-1FE83DB1E883}"/>
              </a:ext>
            </a:extLst>
          </p:cNvPr>
          <p:cNvSpPr>
            <a:spLocks noGrp="1"/>
          </p:cNvSpPr>
          <p:nvPr>
            <p:ph type="title"/>
          </p:nvPr>
        </p:nvSpPr>
        <p:spPr/>
        <p:txBody>
          <a:bodyPr/>
          <a:lstStyle/>
          <a:p>
            <a:r>
              <a:rPr lang="en-US" altLang="zh-CN" dirty="0"/>
              <a:t>Spring Overview</a:t>
            </a:r>
            <a:endParaRPr lang="zh-CN" altLang="en-US" dirty="0"/>
          </a:p>
        </p:txBody>
      </p:sp>
      <p:pic>
        <p:nvPicPr>
          <p:cNvPr id="8" name="内容占位符 7">
            <a:extLst>
              <a:ext uri="{FF2B5EF4-FFF2-40B4-BE49-F238E27FC236}">
                <a16:creationId xmlns:a16="http://schemas.microsoft.com/office/drawing/2014/main" id="{6BB6C6B5-E280-4BD0-A14A-CACB5689F221}"/>
              </a:ext>
            </a:extLst>
          </p:cNvPr>
          <p:cNvPicPr>
            <a:picLocks noGrp="1" noChangeAspect="1"/>
          </p:cNvPicPr>
          <p:nvPr>
            <p:ph idx="1"/>
          </p:nvPr>
        </p:nvPicPr>
        <p:blipFill>
          <a:blip r:embed="rId3"/>
          <a:stretch>
            <a:fillRect/>
          </a:stretch>
        </p:blipFill>
        <p:spPr>
          <a:xfrm>
            <a:off x="740722" y="829542"/>
            <a:ext cx="7662556" cy="5198915"/>
          </a:xfrm>
        </p:spPr>
      </p:pic>
      <p:sp>
        <p:nvSpPr>
          <p:cNvPr id="4" name="灯片编号占位符 3">
            <a:extLst>
              <a:ext uri="{FF2B5EF4-FFF2-40B4-BE49-F238E27FC236}">
                <a16:creationId xmlns:a16="http://schemas.microsoft.com/office/drawing/2014/main" id="{66814D64-1D61-4104-9879-3FB155D04CFA}"/>
              </a:ext>
            </a:extLst>
          </p:cNvPr>
          <p:cNvSpPr>
            <a:spLocks noGrp="1"/>
          </p:cNvSpPr>
          <p:nvPr>
            <p:ph type="sldNum" sz="quarter" idx="10"/>
          </p:nvPr>
        </p:nvSpPr>
        <p:spPr/>
        <p:txBody>
          <a:bodyPr/>
          <a:lstStyle/>
          <a:p>
            <a:fld id="{1ACE4BB6-7CCD-4889-9264-F8227A6AD388}" type="slidenum">
              <a:rPr lang="en-US" altLang="en-US" smtClean="0"/>
              <a:pPr/>
              <a:t>4</a:t>
            </a:fld>
            <a:endParaRPr lang="en-US" altLang="en-US"/>
          </a:p>
        </p:txBody>
      </p:sp>
      <p:sp>
        <p:nvSpPr>
          <p:cNvPr id="5" name="日期占位符 4">
            <a:extLst>
              <a:ext uri="{FF2B5EF4-FFF2-40B4-BE49-F238E27FC236}">
                <a16:creationId xmlns:a16="http://schemas.microsoft.com/office/drawing/2014/main" id="{7F26CD80-B745-4E6F-A4F5-F4C430E8A707}"/>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DD33ED2B-8988-458E-8256-09F7E3BDF930}"/>
              </a:ext>
            </a:extLst>
          </p:cNvPr>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126934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Spring Overview</a:t>
            </a:r>
          </a:p>
        </p:txBody>
      </p:sp>
      <p:sp>
        <p:nvSpPr>
          <p:cNvPr id="2" name="Content Placeholder 1"/>
          <p:cNvSpPr>
            <a:spLocks noGrp="1"/>
          </p:cNvSpPr>
          <p:nvPr>
            <p:ph idx="1"/>
          </p:nvPr>
        </p:nvSpPr>
        <p:spPr/>
        <p:txBody>
          <a:bodyPr/>
          <a:lstStyle/>
          <a:p>
            <a:endParaRPr lang="en-US" dirty="0">
              <a:solidFill>
                <a:schemeClr val="tx2"/>
              </a:solidFill>
            </a:endParaRPr>
          </a:p>
        </p:txBody>
      </p:sp>
      <p:pic>
        <p:nvPicPr>
          <p:cNvPr id="6" name="Picture 5"/>
          <p:cNvPicPr>
            <a:picLocks noChangeAspect="1"/>
          </p:cNvPicPr>
          <p:nvPr/>
        </p:nvPicPr>
        <p:blipFill>
          <a:blip r:embed="rId3"/>
          <a:stretch>
            <a:fillRect/>
          </a:stretch>
        </p:blipFill>
        <p:spPr>
          <a:xfrm>
            <a:off x="1085851" y="1320800"/>
            <a:ext cx="6711950" cy="5056770"/>
          </a:xfrm>
          <a:prstGeom prst="rect">
            <a:avLst/>
          </a:prstGeom>
        </p:spPr>
      </p:pic>
    </p:spTree>
    <p:extLst>
      <p:ext uri="{BB962C8B-B14F-4D97-AF65-F5344CB8AC3E}">
        <p14:creationId xmlns:p14="http://schemas.microsoft.com/office/powerpoint/2010/main" val="259381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AA4226AC-5235-47DC-A52D-6DA87215C39C}" type="slidenum">
              <a:rPr lang="en-US" altLang="en-US" sz="900"/>
              <a:pPr eaLnBrk="1" hangingPunct="1"/>
              <a:t>6</a:t>
            </a:fld>
            <a:endParaRPr lang="en-US" altLang="en-US" sz="900"/>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DC4F110E-9A5C-4991-ABF9-493EE5CC7959}" type="datetime1">
              <a:rPr lang="en-US" altLang="en-US" sz="900"/>
              <a:pPr eaLnBrk="1" hangingPunct="1"/>
              <a:t>8/5/2020</a:t>
            </a:fld>
            <a:endParaRPr lang="en-US" altLang="en-US" sz="900"/>
          </a:p>
        </p:txBody>
      </p:sp>
      <p:sp>
        <p:nvSpPr>
          <p:cNvPr id="8" name="Title 3"/>
          <p:cNvSpPr>
            <a:spLocks noGrp="1"/>
          </p:cNvSpPr>
          <p:nvPr>
            <p:ph type="title" idx="4294967295"/>
          </p:nvPr>
        </p:nvSpPr>
        <p:spPr/>
        <p:txBody>
          <a:bodyPr anchor="ctr"/>
          <a:lstStyle/>
          <a:p>
            <a:pPr>
              <a:defRPr/>
            </a:pPr>
            <a:r>
              <a:rPr lang="en-US" dirty="0"/>
              <a:t>Why Spring Boot ?</a:t>
            </a:r>
          </a:p>
        </p:txBody>
      </p:sp>
      <p:sp>
        <p:nvSpPr>
          <p:cNvPr id="9" name="Content Placeholder 2"/>
          <p:cNvSpPr>
            <a:spLocks noGrp="1"/>
          </p:cNvSpPr>
          <p:nvPr>
            <p:ph idx="4294967295"/>
          </p:nvPr>
        </p:nvSpPr>
        <p:spPr>
          <a:xfrm>
            <a:off x="596900" y="999331"/>
            <a:ext cx="8297863" cy="4946650"/>
          </a:xfrm>
        </p:spPr>
        <p:txBody>
          <a:bodyPr/>
          <a:lstStyle/>
          <a:p>
            <a:pPr marL="0" indent="0">
              <a:lnSpc>
                <a:spcPct val="100000"/>
              </a:lnSpc>
              <a:buFontTx/>
              <a:buNone/>
              <a:defRPr/>
            </a:pPr>
            <a:endParaRPr lang="en-US" sz="1400" dirty="0">
              <a:solidFill>
                <a:schemeClr val="accent1"/>
              </a:solidFill>
            </a:endParaRPr>
          </a:p>
          <a:p>
            <a:r>
              <a:rPr lang="en-US" sz="1400" dirty="0"/>
              <a:t>Spring Boot makes it easy to create stand-alone, production-grade Spring based Applications that you can "just run".</a:t>
            </a:r>
          </a:p>
          <a:p>
            <a:r>
              <a:rPr lang="en-US" sz="1400" dirty="0"/>
              <a:t>We take an opinionated view of the Spring platform and third-party libraries so you can get started with minimum fuss. Most Spring Boot applications need very little Spring configuration.</a:t>
            </a:r>
            <a:br>
              <a:rPr lang="en-US" dirty="0">
                <a:solidFill>
                  <a:schemeClr val="accent1"/>
                </a:solidFill>
              </a:rPr>
            </a:br>
            <a:endParaRPr lang="en-US" sz="1100" dirty="0">
              <a:latin typeface="Arial Narrow" charset="0"/>
            </a:endParaRPr>
          </a:p>
        </p:txBody>
      </p:sp>
      <p:pic>
        <p:nvPicPr>
          <p:cNvPr id="2" name="Picture 1"/>
          <p:cNvPicPr>
            <a:picLocks noChangeAspect="1"/>
          </p:cNvPicPr>
          <p:nvPr/>
        </p:nvPicPr>
        <p:blipFill>
          <a:blip r:embed="rId3"/>
          <a:stretch>
            <a:fillRect/>
          </a:stretch>
        </p:blipFill>
        <p:spPr>
          <a:xfrm>
            <a:off x="5081587" y="2716212"/>
            <a:ext cx="3019425" cy="3419475"/>
          </a:xfrm>
          <a:prstGeom prst="rect">
            <a:avLst/>
          </a:prstGeom>
        </p:spPr>
      </p:pic>
      <p:pic>
        <p:nvPicPr>
          <p:cNvPr id="3" name="Picture 2"/>
          <p:cNvPicPr>
            <a:picLocks noChangeAspect="1"/>
          </p:cNvPicPr>
          <p:nvPr/>
        </p:nvPicPr>
        <p:blipFill>
          <a:blip r:embed="rId4"/>
          <a:stretch>
            <a:fillRect/>
          </a:stretch>
        </p:blipFill>
        <p:spPr>
          <a:xfrm>
            <a:off x="1324769" y="3382962"/>
            <a:ext cx="3028950" cy="1514475"/>
          </a:xfrm>
          <a:prstGeom prst="rect">
            <a:avLst/>
          </a:prstGeom>
        </p:spPr>
      </p:pic>
    </p:spTree>
    <p:extLst>
      <p:ext uri="{BB962C8B-B14F-4D97-AF65-F5344CB8AC3E}">
        <p14:creationId xmlns:p14="http://schemas.microsoft.com/office/powerpoint/2010/main" val="26549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081DB-3AE1-44B5-B2AE-47938674C4A6}"/>
              </a:ext>
            </a:extLst>
          </p:cNvPr>
          <p:cNvSpPr>
            <a:spLocks noGrp="1"/>
          </p:cNvSpPr>
          <p:nvPr>
            <p:ph type="title"/>
          </p:nvPr>
        </p:nvSpPr>
        <p:spPr/>
        <p:txBody>
          <a:bodyPr/>
          <a:lstStyle/>
          <a:p>
            <a:endParaRPr lang="zh-CN" altLang="en-US" dirty="0"/>
          </a:p>
        </p:txBody>
      </p:sp>
      <p:pic>
        <p:nvPicPr>
          <p:cNvPr id="10" name="内容占位符 9">
            <a:extLst>
              <a:ext uri="{FF2B5EF4-FFF2-40B4-BE49-F238E27FC236}">
                <a16:creationId xmlns:a16="http://schemas.microsoft.com/office/drawing/2014/main" id="{5E74DD52-813F-4B78-9FBA-14B540E78450}"/>
              </a:ext>
            </a:extLst>
          </p:cNvPr>
          <p:cNvPicPr>
            <a:picLocks noGrp="1" noChangeAspect="1"/>
          </p:cNvPicPr>
          <p:nvPr>
            <p:ph idx="1"/>
          </p:nvPr>
        </p:nvPicPr>
        <p:blipFill>
          <a:blip r:embed="rId3"/>
          <a:stretch>
            <a:fillRect/>
          </a:stretch>
        </p:blipFill>
        <p:spPr>
          <a:xfrm>
            <a:off x="1570545" y="238258"/>
            <a:ext cx="6002909" cy="6253030"/>
          </a:xfrm>
        </p:spPr>
      </p:pic>
      <p:sp>
        <p:nvSpPr>
          <p:cNvPr id="4" name="灯片编号占位符 3">
            <a:extLst>
              <a:ext uri="{FF2B5EF4-FFF2-40B4-BE49-F238E27FC236}">
                <a16:creationId xmlns:a16="http://schemas.microsoft.com/office/drawing/2014/main" id="{9637B030-78DE-4BB2-B3E2-627ED6A5F74B}"/>
              </a:ext>
            </a:extLst>
          </p:cNvPr>
          <p:cNvSpPr>
            <a:spLocks noGrp="1"/>
          </p:cNvSpPr>
          <p:nvPr>
            <p:ph type="sldNum" sz="quarter" idx="10"/>
          </p:nvPr>
        </p:nvSpPr>
        <p:spPr/>
        <p:txBody>
          <a:bodyPr/>
          <a:lstStyle/>
          <a:p>
            <a:fld id="{1ACE4BB6-7CCD-4889-9264-F8227A6AD388}" type="slidenum">
              <a:rPr lang="en-US" altLang="en-US" smtClean="0"/>
              <a:pPr/>
              <a:t>7</a:t>
            </a:fld>
            <a:endParaRPr lang="en-US" altLang="en-US"/>
          </a:p>
        </p:txBody>
      </p:sp>
      <p:sp>
        <p:nvSpPr>
          <p:cNvPr id="5" name="日期占位符 4">
            <a:extLst>
              <a:ext uri="{FF2B5EF4-FFF2-40B4-BE49-F238E27FC236}">
                <a16:creationId xmlns:a16="http://schemas.microsoft.com/office/drawing/2014/main" id="{7129E39B-6039-4AFD-9C98-CF739B4D99CD}"/>
              </a:ext>
            </a:extLst>
          </p:cNvPr>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页脚占位符 5">
            <a:extLst>
              <a:ext uri="{FF2B5EF4-FFF2-40B4-BE49-F238E27FC236}">
                <a16:creationId xmlns:a16="http://schemas.microsoft.com/office/drawing/2014/main" id="{9D965533-1CAB-4AC4-9DCA-77A5AB9BE39A}"/>
              </a:ext>
            </a:extLst>
          </p:cNvPr>
          <p:cNvSpPr>
            <a:spLocks noGrp="1"/>
          </p:cNvSpPr>
          <p:nvPr>
            <p:ph type="ftr" sz="quarter" idx="12"/>
          </p:nvPr>
        </p:nvSpPr>
        <p:spPr/>
        <p:txBody>
          <a:bodyPr/>
          <a:lstStyle/>
          <a:p>
            <a:pPr>
              <a:defRPr/>
            </a:pPr>
            <a:r>
              <a:rPr lang="en-US"/>
              <a:t>Presentation Title</a:t>
            </a:r>
          </a:p>
        </p:txBody>
      </p:sp>
    </p:spTree>
    <p:extLst>
      <p:ext uri="{BB962C8B-B14F-4D97-AF65-F5344CB8AC3E}">
        <p14:creationId xmlns:p14="http://schemas.microsoft.com/office/powerpoint/2010/main" val="414976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Spring Boot </a:t>
            </a:r>
            <a:r>
              <a:rPr lang="en-US" dirty="0"/>
              <a:t>Features</a:t>
            </a:r>
          </a:p>
        </p:txBody>
      </p:sp>
      <p:sp>
        <p:nvSpPr>
          <p:cNvPr id="3" name="Content Placeholder 2"/>
          <p:cNvSpPr>
            <a:spLocks noGrp="1"/>
          </p:cNvSpPr>
          <p:nvPr>
            <p:ph idx="1"/>
          </p:nvPr>
        </p:nvSpPr>
        <p:spPr/>
        <p:txBody>
          <a:bodyPr/>
          <a:lstStyle/>
          <a:p>
            <a:r>
              <a:rPr lang="en-US" dirty="0"/>
              <a:t>Create stand-alone Spring applications</a:t>
            </a:r>
          </a:p>
          <a:p>
            <a:r>
              <a:rPr lang="en-US" dirty="0"/>
              <a:t>Embed Tomcat, Jetty or Undertow directly (no need to deploy WAR files)</a:t>
            </a:r>
          </a:p>
          <a:p>
            <a:r>
              <a:rPr lang="en-US" dirty="0"/>
              <a:t>Provide opinionated 'starter' dependencies to simplify your build configuration</a:t>
            </a:r>
          </a:p>
          <a:p>
            <a:r>
              <a:rPr lang="en-US" dirty="0"/>
              <a:t>Automatically configure Spring and 3rd party libraries whenever possible</a:t>
            </a:r>
          </a:p>
          <a:p>
            <a:r>
              <a:rPr lang="en-US" dirty="0"/>
              <a:t>Provide production-ready features such as metrics, health checks and externalized configuration</a:t>
            </a:r>
          </a:p>
          <a:p>
            <a:r>
              <a:rPr lang="en-US" dirty="0"/>
              <a:t>Absolutely no code generation and no requirement for XML configuration</a:t>
            </a:r>
          </a:p>
          <a:p>
            <a:endParaRPr lang="en-US" dirty="0"/>
          </a:p>
        </p:txBody>
      </p:sp>
      <p:sp>
        <p:nvSpPr>
          <p:cNvPr id="4" name="Slide Number Placeholder 3"/>
          <p:cNvSpPr>
            <a:spLocks noGrp="1"/>
          </p:cNvSpPr>
          <p:nvPr>
            <p:ph type="sldNum" sz="quarter" idx="10"/>
          </p:nvPr>
        </p:nvSpPr>
        <p:spPr/>
        <p:txBody>
          <a:bodyPr/>
          <a:lstStyle/>
          <a:p>
            <a:fld id="{1ACE4BB6-7CCD-4889-9264-F8227A6AD388}" type="slidenum">
              <a:rPr lang="en-US" altLang="en-US" smtClean="0"/>
              <a:pPr/>
              <a:t>8</a:t>
            </a:fld>
            <a:endParaRPr lang="en-US" altLang="en-US"/>
          </a:p>
        </p:txBody>
      </p:sp>
      <p:sp>
        <p:nvSpPr>
          <p:cNvPr id="5" name="Date Placeholder 4"/>
          <p:cNvSpPr>
            <a:spLocks noGrp="1"/>
          </p:cNvSpPr>
          <p:nvPr>
            <p:ph type="dt" sz="half" idx="11"/>
          </p:nvPr>
        </p:nvSpPr>
        <p:spPr/>
        <p:txBody>
          <a:bodyPr/>
          <a:lstStyle/>
          <a:p>
            <a:fld id="{99BA736E-0328-45D8-931B-848B5F9710B4}" type="datetime1">
              <a:rPr lang="en-US" altLang="en-US" smtClean="0"/>
              <a:pPr/>
              <a:t>8/5/2020</a:t>
            </a:fld>
            <a:endParaRPr lang="en-US" altLang="en-US"/>
          </a:p>
        </p:txBody>
      </p:sp>
      <p:sp>
        <p:nvSpPr>
          <p:cNvPr id="6" name="Footer Placeholder 5"/>
          <p:cNvSpPr>
            <a:spLocks noGrp="1"/>
          </p:cNvSpPr>
          <p:nvPr>
            <p:ph type="ftr" sz="quarter" idx="12"/>
          </p:nvPr>
        </p:nvSpPr>
        <p:spPr/>
        <p:txBody>
          <a:bodyPr/>
          <a:lstStyle/>
          <a:p>
            <a:pPr>
              <a:defRPr/>
            </a:pPr>
            <a:r>
              <a:rPr lang="en-US" dirty="0"/>
              <a:t>Presentation Title</a:t>
            </a:r>
          </a:p>
        </p:txBody>
      </p:sp>
      <p:sp>
        <p:nvSpPr>
          <p:cNvPr id="7" name="文本框 6">
            <a:extLst>
              <a:ext uri="{FF2B5EF4-FFF2-40B4-BE49-F238E27FC236}">
                <a16:creationId xmlns:a16="http://schemas.microsoft.com/office/drawing/2014/main" id="{A75C15D1-5ACF-4997-B85A-E8724F60E079}"/>
              </a:ext>
            </a:extLst>
          </p:cNvPr>
          <p:cNvSpPr txBox="1"/>
          <p:nvPr/>
        </p:nvSpPr>
        <p:spPr>
          <a:xfrm>
            <a:off x="2362200" y="4970028"/>
            <a:ext cx="4419600" cy="461665"/>
          </a:xfrm>
          <a:prstGeom prst="rect">
            <a:avLst/>
          </a:prstGeom>
          <a:noFill/>
        </p:spPr>
        <p:txBody>
          <a:bodyPr wrap="square" rtlCol="0">
            <a:spAutoFit/>
          </a:bodyPr>
          <a:lstStyle/>
          <a:p>
            <a:r>
              <a:rPr lang="en-US" altLang="zh-CN" dirty="0">
                <a:solidFill>
                  <a:schemeClr val="accent1"/>
                </a:solidFill>
              </a:rPr>
              <a:t>Convention Over Configuration</a:t>
            </a:r>
            <a:endParaRPr lang="zh-CN" altLang="en-US" dirty="0">
              <a:solidFill>
                <a:schemeClr val="accent1"/>
              </a:solidFill>
            </a:endParaRPr>
          </a:p>
        </p:txBody>
      </p:sp>
    </p:spTree>
    <p:extLst>
      <p:ext uri="{BB962C8B-B14F-4D97-AF65-F5344CB8AC3E}">
        <p14:creationId xmlns:p14="http://schemas.microsoft.com/office/powerpoint/2010/main" val="84126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4" descr="Citi_section-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idx="4294967295"/>
          </p:nvPr>
        </p:nvSpPr>
        <p:spPr>
          <a:xfrm>
            <a:off x="603250" y="2933700"/>
            <a:ext cx="8291513" cy="650328"/>
          </a:xfrm>
        </p:spPr>
        <p:txBody>
          <a:bodyPr anchor="ctr"/>
          <a:lstStyle/>
          <a:p>
            <a:pPr>
              <a:defRPr/>
            </a:pPr>
            <a:r>
              <a:rPr lang="en-US" sz="4000" dirty="0" err="1">
                <a:solidFill>
                  <a:srgbClr val="00BDF2"/>
                </a:solidFill>
              </a:rPr>
              <a:t>Env</a:t>
            </a:r>
            <a:r>
              <a:rPr lang="en-US" sz="4000" dirty="0">
                <a:solidFill>
                  <a:srgbClr val="00BDF2"/>
                </a:solidFill>
              </a:rPr>
              <a:t> Preparation</a:t>
            </a:r>
          </a:p>
        </p:txBody>
      </p:sp>
      <p:sp>
        <p:nvSpPr>
          <p:cNvPr id="11" name="Slide Number Placeholder 10"/>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23D7484C-155C-4BCA-8F41-53B504C09C7A}" type="slidenum">
              <a:rPr lang="en-US" altLang="en-US" sz="900">
                <a:solidFill>
                  <a:schemeClr val="bg1"/>
                </a:solidFill>
              </a:rPr>
              <a:pPr eaLnBrk="1" hangingPunct="1"/>
              <a:t>9</a:t>
            </a:fld>
            <a:endParaRPr lang="en-US" altLang="en-US" sz="900">
              <a:solidFill>
                <a:schemeClr val="bg1"/>
              </a:solidFill>
            </a:endParaRPr>
          </a:p>
        </p:txBody>
      </p:sp>
      <p:sp>
        <p:nvSpPr>
          <p:cNvPr id="12" name="Date Placeholder 11"/>
          <p:cNvSpPr>
            <a:spLocks noGrp="1"/>
          </p:cNvSpPr>
          <p:nvPr>
            <p:ph type="dt" sz="quarter" idx="11"/>
          </p:nvPr>
        </p:nvSpPr>
        <p:spPr>
          <a:extLs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itchFamily="34" charset="0"/>
                <a:ea typeface="Geneva" pitchFamily="127" charset="-128"/>
              </a:defRPr>
            </a:lvl1pPr>
            <a:lvl2pPr marL="742950" indent="-285750" eaLnBrk="0" hangingPunct="0">
              <a:defRPr sz="2400">
                <a:solidFill>
                  <a:schemeClr val="tx1"/>
                </a:solidFill>
                <a:latin typeface="Arial" pitchFamily="34" charset="0"/>
                <a:ea typeface="Geneva" pitchFamily="127" charset="-128"/>
              </a:defRPr>
            </a:lvl2pPr>
            <a:lvl3pPr marL="1143000" indent="-228600" eaLnBrk="0" hangingPunct="0">
              <a:defRPr sz="2400">
                <a:solidFill>
                  <a:schemeClr val="tx1"/>
                </a:solidFill>
                <a:latin typeface="Arial" pitchFamily="34" charset="0"/>
                <a:ea typeface="Geneva" pitchFamily="127" charset="-128"/>
              </a:defRPr>
            </a:lvl3pPr>
            <a:lvl4pPr marL="1600200" indent="-228600" eaLnBrk="0" hangingPunct="0">
              <a:defRPr sz="2400">
                <a:solidFill>
                  <a:schemeClr val="tx1"/>
                </a:solidFill>
                <a:latin typeface="Arial" pitchFamily="34" charset="0"/>
                <a:ea typeface="Geneva" pitchFamily="127" charset="-128"/>
              </a:defRPr>
            </a:lvl4pPr>
            <a:lvl5pPr marL="2057400" indent="-228600" eaLnBrk="0" hangingPunct="0">
              <a:defRPr sz="2400">
                <a:solidFill>
                  <a:schemeClr val="tx1"/>
                </a:solidFill>
                <a:latin typeface="Arial" pitchFamily="34" charset="0"/>
                <a:ea typeface="Geneva" pitchFamily="127" charset="-128"/>
              </a:defRPr>
            </a:lvl5pPr>
            <a:lvl6pPr marL="2514600" indent="-228600" eaLnBrk="0" fontAlgn="base" hangingPunct="0">
              <a:spcBef>
                <a:spcPct val="0"/>
              </a:spcBef>
              <a:spcAft>
                <a:spcPct val="0"/>
              </a:spcAft>
              <a:defRPr sz="2400">
                <a:solidFill>
                  <a:schemeClr val="tx1"/>
                </a:solidFill>
                <a:latin typeface="Arial" pitchFamily="34" charset="0"/>
                <a:ea typeface="Geneva" pitchFamily="127" charset="-128"/>
              </a:defRPr>
            </a:lvl6pPr>
            <a:lvl7pPr marL="2971800" indent="-228600" eaLnBrk="0" fontAlgn="base" hangingPunct="0">
              <a:spcBef>
                <a:spcPct val="0"/>
              </a:spcBef>
              <a:spcAft>
                <a:spcPct val="0"/>
              </a:spcAft>
              <a:defRPr sz="2400">
                <a:solidFill>
                  <a:schemeClr val="tx1"/>
                </a:solidFill>
                <a:latin typeface="Arial" pitchFamily="34" charset="0"/>
                <a:ea typeface="Geneva" pitchFamily="127" charset="-128"/>
              </a:defRPr>
            </a:lvl7pPr>
            <a:lvl8pPr marL="3429000" indent="-228600" eaLnBrk="0" fontAlgn="base" hangingPunct="0">
              <a:spcBef>
                <a:spcPct val="0"/>
              </a:spcBef>
              <a:spcAft>
                <a:spcPct val="0"/>
              </a:spcAft>
              <a:defRPr sz="2400">
                <a:solidFill>
                  <a:schemeClr val="tx1"/>
                </a:solidFill>
                <a:latin typeface="Arial" pitchFamily="34" charset="0"/>
                <a:ea typeface="Geneva" pitchFamily="127" charset="-128"/>
              </a:defRPr>
            </a:lvl8pPr>
            <a:lvl9pPr marL="3886200" indent="-228600" eaLnBrk="0" fontAlgn="base" hangingPunct="0">
              <a:spcBef>
                <a:spcPct val="0"/>
              </a:spcBef>
              <a:spcAft>
                <a:spcPct val="0"/>
              </a:spcAft>
              <a:defRPr sz="2400">
                <a:solidFill>
                  <a:schemeClr val="tx1"/>
                </a:solidFill>
                <a:latin typeface="Arial" pitchFamily="34" charset="0"/>
                <a:ea typeface="Geneva" pitchFamily="127" charset="-128"/>
              </a:defRPr>
            </a:lvl9pPr>
          </a:lstStyle>
          <a:p>
            <a:pPr eaLnBrk="1" hangingPunct="1"/>
            <a:fld id="{F66575F9-28E8-47E9-8955-48B45FDA8E9E}" type="datetime1">
              <a:rPr lang="en-US" altLang="en-US" sz="900">
                <a:solidFill>
                  <a:schemeClr val="bg1"/>
                </a:solidFill>
              </a:rPr>
              <a:pPr eaLnBrk="1" hangingPunct="1"/>
              <a:t>8/5/2020</a:t>
            </a:fld>
            <a:endParaRPr lang="en-US" altLang="en-US" sz="900">
              <a:solidFill>
                <a:schemeClr val="bg1"/>
              </a:solidFill>
            </a:endParaRPr>
          </a:p>
        </p:txBody>
      </p:sp>
    </p:spTree>
    <p:extLst>
      <p:ext uri="{BB962C8B-B14F-4D97-AF65-F5344CB8AC3E}">
        <p14:creationId xmlns:p14="http://schemas.microsoft.com/office/powerpoint/2010/main" val="1441166024"/>
      </p:ext>
    </p:extLst>
  </p:cSld>
  <p:clrMapOvr>
    <a:masterClrMapping/>
  </p:clrMapOvr>
</p:sld>
</file>

<file path=ppt/theme/theme1.xml><?xml version="1.0" encoding="utf-8"?>
<a:theme xmlns:a="http://schemas.openxmlformats.org/drawingml/2006/main" name="6">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XMLData TextToDisplay="RightsWATCHMark">8|CITI-No PII-Internal|{00000000-0000-0000-0000-000000000000}</XMLDat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XMLData TextToDisplay="%CLASSIFICATIONDATETIME%">12:04 03/07/2020</XMLData>
</file>

<file path=customXml/item5.xml><?xml version="1.0" encoding="utf-8"?>
<XMLData TextToDisplay="%DOCUMENTGUID%">{00000000-0000-0000-0000-000000000000}</XMLData>
</file>

<file path=customXml/item6.xml><?xml version="1.0" encoding="utf-8"?>
<p:properties xmlns:p="http://schemas.microsoft.com/office/2006/metadata/properties" xmlns:xsi="http://www.w3.org/2001/XMLSchema-instance" xmlns:pc="http://schemas.microsoft.com/office/infopath/2007/PartnerControls">
  <documentManagement>
    <_dlc_DocId xmlns="7eaf79ea-dfed-403e-a941-4f673a24b94d">IPRODTECH-1269576426-19</_dlc_DocId>
    <_dlc_DocIdUrl xmlns="7eaf79ea-dfed-403e-a941-4f673a24b94d">
      <Url>https://chieftechnologyoffice.home.citi.net/sites/iprodtech/_layouts/15/DocIdRedir.aspx?ID=IPRODTECH-1269576426-19</Url>
      <Description>IPRODTECH-1269576426-19</Description>
    </_dlc_DocIdUrl>
  </documentManagement>
</p:properties>
</file>

<file path=customXml/item7.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84A7F4-471A-4B06-975E-70FB4BB0D3DD}">
  <ds:schemaRefs/>
</ds:datastoreItem>
</file>

<file path=customXml/itemProps2.xml><?xml version="1.0" encoding="utf-8"?>
<ds:datastoreItem xmlns:ds="http://schemas.openxmlformats.org/officeDocument/2006/customXml" ds:itemID="{F17CDFFE-68F0-4D19-88A8-39216484C732}">
  <ds:schemaRefs>
    <ds:schemaRef ds:uri="http://schemas.microsoft.com/sharepoint/events"/>
  </ds:schemaRefs>
</ds:datastoreItem>
</file>

<file path=customXml/itemProps3.xml><?xml version="1.0" encoding="utf-8"?>
<ds:datastoreItem xmlns:ds="http://schemas.openxmlformats.org/officeDocument/2006/customXml" ds:itemID="{C3F9F5A0-3D13-487A-BD05-401880503B42}">
  <ds:schemaRefs>
    <ds:schemaRef ds:uri="http://schemas.microsoft.com/sharepoint/v3/contenttype/forms"/>
  </ds:schemaRefs>
</ds:datastoreItem>
</file>

<file path=customXml/itemProps4.xml><?xml version="1.0" encoding="utf-8"?>
<ds:datastoreItem xmlns:ds="http://schemas.openxmlformats.org/officeDocument/2006/customXml" ds:itemID="{AB6A5A0B-704C-4C8D-94EE-83EB868D6948}">
  <ds:schemaRefs/>
</ds:datastoreItem>
</file>

<file path=customXml/itemProps5.xml><?xml version="1.0" encoding="utf-8"?>
<ds:datastoreItem xmlns:ds="http://schemas.openxmlformats.org/officeDocument/2006/customXml" ds:itemID="{C591CE94-3CBF-43BF-B296-F160E4D854B8}">
  <ds:schemaRefs/>
</ds:datastoreItem>
</file>

<file path=customXml/itemProps6.xml><?xml version="1.0" encoding="utf-8"?>
<ds:datastoreItem xmlns:ds="http://schemas.openxmlformats.org/officeDocument/2006/customXml" ds:itemID="{68E84573-6084-4D5E-B728-9C7130DF1AF6}">
  <ds:schemaRefs>
    <ds:schemaRef ds:uri="http://purl.org/dc/terms/"/>
    <ds:schemaRef ds:uri="http://www.w3.org/XML/1998/namespace"/>
    <ds:schemaRef ds:uri="http://schemas.microsoft.com/office/2006/documentManagement/types"/>
    <ds:schemaRef ds:uri="http://schemas.openxmlformats.org/package/2006/metadata/core-properties"/>
    <ds:schemaRef ds:uri="7eaf79ea-dfed-403e-a941-4f673a24b94d"/>
    <ds:schemaRef ds:uri="http://purl.org/dc/dcmitype/"/>
    <ds:schemaRef ds:uri="http://purl.org/dc/elements/1.1/"/>
    <ds:schemaRef ds:uri="http://schemas.microsoft.com/office/2006/metadata/properties"/>
    <ds:schemaRef ds:uri="http://schemas.microsoft.com/office/infopath/2007/PartnerControls"/>
  </ds:schemaRefs>
</ds:datastoreItem>
</file>

<file path=customXml/itemProps7.xml><?xml version="1.0" encoding="utf-8"?>
<ds:datastoreItem xmlns:ds="http://schemas.openxmlformats.org/officeDocument/2006/customXml" ds:itemID="{2E857D07-B566-4FD7-89B2-A1C3C0D440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Citi Consumer PPT Template</Template>
  <TotalTime>8277</TotalTime>
  <Words>4251</Words>
  <Application>Microsoft Office PowerPoint</Application>
  <PresentationFormat>全屏显示(4:3)</PresentationFormat>
  <Paragraphs>469</Paragraphs>
  <Slides>37</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-apple-system</vt:lpstr>
      <vt:lpstr>Open Sans</vt:lpstr>
      <vt:lpstr>微软雅黑</vt:lpstr>
      <vt:lpstr>微软雅黑</vt:lpstr>
      <vt:lpstr>Arial</vt:lpstr>
      <vt:lpstr>Arial Narrow</vt:lpstr>
      <vt:lpstr>Calibri</vt:lpstr>
      <vt:lpstr>Courier New</vt:lpstr>
      <vt:lpstr>Lucida Console</vt:lpstr>
      <vt:lpstr>6</vt:lpstr>
      <vt:lpstr>2020 GCT Tech Analyst Training</vt:lpstr>
      <vt:lpstr>Monolithic vs Microservice</vt:lpstr>
      <vt:lpstr>Microservice Framework</vt:lpstr>
      <vt:lpstr>Spring Overview</vt:lpstr>
      <vt:lpstr>Spring Overview</vt:lpstr>
      <vt:lpstr>Why Spring Boot ?</vt:lpstr>
      <vt:lpstr>PowerPoint 演示文稿</vt:lpstr>
      <vt:lpstr>Spring Boot Features</vt:lpstr>
      <vt:lpstr>Env Preparation</vt:lpstr>
      <vt:lpstr>Env Preparation</vt:lpstr>
      <vt:lpstr>Repository &amp; pom.xml</vt:lpstr>
      <vt:lpstr>Start up an Spring Boot application</vt:lpstr>
      <vt:lpstr>pom.xml</vt:lpstr>
      <vt:lpstr>Spring Boot Starters </vt:lpstr>
      <vt:lpstr>Spring Boot Configuration</vt:lpstr>
      <vt:lpstr>Configuration</vt:lpstr>
      <vt:lpstr>Profile:  Multi-environment support</vt:lpstr>
      <vt:lpstr>Profile:  Multi-environment support</vt:lpstr>
      <vt:lpstr>Read data from yaml file with @Value</vt:lpstr>
      <vt:lpstr>Read Object from yaml file</vt:lpstr>
      <vt:lpstr>Practice</vt:lpstr>
      <vt:lpstr>Spring Boot Annotation</vt:lpstr>
      <vt:lpstr>Annotation</vt:lpstr>
      <vt:lpstr>@SpringBootApplication</vt:lpstr>
      <vt:lpstr>Code Structure</vt:lpstr>
      <vt:lpstr>Annotation</vt:lpstr>
      <vt:lpstr>RESTful API</vt:lpstr>
      <vt:lpstr>PowerPoint 演示文稿</vt:lpstr>
      <vt:lpstr>PowerPoint 演示文稿</vt:lpstr>
      <vt:lpstr>PowerPoint 演示文稿</vt:lpstr>
      <vt:lpstr>PowerPoint 演示文稿</vt:lpstr>
      <vt:lpstr>PowerPoint 演示文稿</vt:lpstr>
      <vt:lpstr>Disadvantages of REST</vt:lpstr>
      <vt:lpstr>Practice</vt:lpstr>
      <vt:lpstr>Implement function: Points Conversion</vt:lpstr>
      <vt:lpstr>Thank you</vt:lpstr>
      <vt:lpstr>PowerPoint 演示文稿</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Corporate PowerPoint Style</dc:title>
  <dc:creator>Wang, Lei4 [GCB-OT]</dc:creator>
  <cp:lastModifiedBy>Wang Li</cp:lastModifiedBy>
  <cp:revision>221</cp:revision>
  <cp:lastPrinted>2007-05-14T17:20:06Z</cp:lastPrinted>
  <dcterms:created xsi:type="dcterms:W3CDTF">2019-07-01T08:17:56Z</dcterms:created>
  <dcterms:modified xsi:type="dcterms:W3CDTF">2020-08-05T17:43:13Z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0x010100CF8BB48373686D4281782DB71496FE50</vt:lpwstr>
  </property>
  <property fmtid="{D5CDD505-2E9C-101B-9397-08002B2CF9AE}" pid="3" name="_dlc_DocIdItemGuid">
    <vt:lpwstr>a8a3a240-e213-4b92-bdf1-3d982d09fc24</vt:lpwstr>
  </property>
  <property fmtid="{D5CDD505-2E9C-101B-9397-08002B2CF9AE}" pid="4" name="Jive_LatestUserAccountName">
    <vt:lpwstr>sw66711</vt:lpwstr>
  </property>
  <property fmtid="{D5CDD505-2E9C-101B-9397-08002B2CF9AE}" pid="5" name="Offisync_ProviderInitializationData">
    <vt:lpwstr>https://collaborate.citi.net</vt:lpwstr>
  </property>
  <property fmtid="{D5CDD505-2E9C-101B-9397-08002B2CF9AE}" pid="6" name="Jive_VersionGuid">
    <vt:lpwstr>42669baa-956b-4560-b1c9-3d7251b94992</vt:lpwstr>
  </property>
  <property fmtid="{D5CDD505-2E9C-101B-9397-08002B2CF9AE}" pid="7" name="Offisync_UpdateToken">
    <vt:lpwstr>1</vt:lpwstr>
  </property>
  <property fmtid="{D5CDD505-2E9C-101B-9397-08002B2CF9AE}" pid="8" name="Offisync_ServerID">
    <vt:lpwstr>00b1d6dc-ee2a-4d3b-9525-c4bf36ddb271</vt:lpwstr>
  </property>
  <property fmtid="{D5CDD505-2E9C-101B-9397-08002B2CF9AE}" pid="9" name="Offisync_UniqueId">
    <vt:lpwstr>802885</vt:lpwstr>
  </property>
  <property fmtid="{D5CDD505-2E9C-101B-9397-08002B2CF9AE}" pid="10" name="RightsWATCHMark">
    <vt:lpwstr>8|CITI-No PII-Internal|{00000000-0000-0000-0000-000000000000}</vt:lpwstr>
  </property>
</Properties>
</file>