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8"/>
  </p:sldMasterIdLst>
  <p:notesMasterIdLst>
    <p:notesMasterId r:id="rId41"/>
  </p:notesMasterIdLst>
  <p:handoutMasterIdLst>
    <p:handoutMasterId r:id="rId42"/>
  </p:handoutMasterIdLst>
  <p:sldIdLst>
    <p:sldId id="376" r:id="rId9"/>
    <p:sldId id="443" r:id="rId10"/>
    <p:sldId id="425" r:id="rId11"/>
    <p:sldId id="426" r:id="rId12"/>
    <p:sldId id="444" r:id="rId13"/>
    <p:sldId id="431" r:id="rId14"/>
    <p:sldId id="432" r:id="rId15"/>
    <p:sldId id="445" r:id="rId16"/>
    <p:sldId id="463" r:id="rId17"/>
    <p:sldId id="473" r:id="rId18"/>
    <p:sldId id="450" r:id="rId19"/>
    <p:sldId id="464" r:id="rId20"/>
    <p:sldId id="465" r:id="rId21"/>
    <p:sldId id="474" r:id="rId22"/>
    <p:sldId id="433" r:id="rId23"/>
    <p:sldId id="446" r:id="rId24"/>
    <p:sldId id="479" r:id="rId25"/>
    <p:sldId id="475" r:id="rId26"/>
    <p:sldId id="447" r:id="rId27"/>
    <p:sldId id="471" r:id="rId28"/>
    <p:sldId id="472" r:id="rId29"/>
    <p:sldId id="478" r:id="rId30"/>
    <p:sldId id="434" r:id="rId31"/>
    <p:sldId id="454" r:id="rId32"/>
    <p:sldId id="455" r:id="rId33"/>
    <p:sldId id="477" r:id="rId34"/>
    <p:sldId id="476" r:id="rId35"/>
    <p:sldId id="480" r:id="rId36"/>
    <p:sldId id="457" r:id="rId37"/>
    <p:sldId id="481" r:id="rId38"/>
    <p:sldId id="362" r:id="rId39"/>
    <p:sldId id="361" r:id="rId40"/>
  </p:sldIdLst>
  <p:sldSz cx="9144000" cy="6858000" type="screen4x3"/>
  <p:notesSz cx="7010400" cy="9296400"/>
  <p:defaultTextStyle>
    <a:defPPr>
      <a:defRPr lang="en-US"/>
    </a:defPPr>
    <a:lvl1pPr algn="l" rtl="0" fontAlgn="base">
      <a:spcBef>
        <a:spcPct val="0"/>
      </a:spcBef>
      <a:spcAft>
        <a:spcPct val="0"/>
      </a:spcAft>
      <a:defRPr sz="2400" kern="1200">
        <a:solidFill>
          <a:schemeClr val="tx1"/>
        </a:solidFill>
        <a:latin typeface="Arial" pitchFamily="34" charset="0"/>
        <a:ea typeface="Geneva" pitchFamily="127" charset="-128"/>
        <a:cs typeface="+mn-cs"/>
      </a:defRPr>
    </a:lvl1pPr>
    <a:lvl2pPr marL="457200" algn="l" rtl="0" fontAlgn="base">
      <a:spcBef>
        <a:spcPct val="0"/>
      </a:spcBef>
      <a:spcAft>
        <a:spcPct val="0"/>
      </a:spcAft>
      <a:defRPr sz="2400" kern="1200">
        <a:solidFill>
          <a:schemeClr val="tx1"/>
        </a:solidFill>
        <a:latin typeface="Arial" pitchFamily="34" charset="0"/>
        <a:ea typeface="Geneva" pitchFamily="127" charset="-128"/>
        <a:cs typeface="+mn-cs"/>
      </a:defRPr>
    </a:lvl2pPr>
    <a:lvl3pPr marL="914400" algn="l" rtl="0" fontAlgn="base">
      <a:spcBef>
        <a:spcPct val="0"/>
      </a:spcBef>
      <a:spcAft>
        <a:spcPct val="0"/>
      </a:spcAft>
      <a:defRPr sz="2400" kern="1200">
        <a:solidFill>
          <a:schemeClr val="tx1"/>
        </a:solidFill>
        <a:latin typeface="Arial" pitchFamily="34" charset="0"/>
        <a:ea typeface="Geneva" pitchFamily="127" charset="-128"/>
        <a:cs typeface="+mn-cs"/>
      </a:defRPr>
    </a:lvl3pPr>
    <a:lvl4pPr marL="1371600" algn="l" rtl="0" fontAlgn="base">
      <a:spcBef>
        <a:spcPct val="0"/>
      </a:spcBef>
      <a:spcAft>
        <a:spcPct val="0"/>
      </a:spcAft>
      <a:defRPr sz="2400" kern="1200">
        <a:solidFill>
          <a:schemeClr val="tx1"/>
        </a:solidFill>
        <a:latin typeface="Arial" pitchFamily="34" charset="0"/>
        <a:ea typeface="Geneva" pitchFamily="127" charset="-128"/>
        <a:cs typeface="+mn-cs"/>
      </a:defRPr>
    </a:lvl4pPr>
    <a:lvl5pPr marL="1828800" algn="l" rtl="0" fontAlgn="base">
      <a:spcBef>
        <a:spcPct val="0"/>
      </a:spcBef>
      <a:spcAft>
        <a:spcPct val="0"/>
      </a:spcAft>
      <a:defRPr sz="2400" kern="1200">
        <a:solidFill>
          <a:schemeClr val="tx1"/>
        </a:solidFill>
        <a:latin typeface="Arial" pitchFamily="34" charset="0"/>
        <a:ea typeface="Geneva" pitchFamily="127" charset="-128"/>
        <a:cs typeface="+mn-cs"/>
      </a:defRPr>
    </a:lvl5pPr>
    <a:lvl6pPr marL="2286000" algn="l" defTabSz="914400" rtl="0" eaLnBrk="1" latinLnBrk="0" hangingPunct="1">
      <a:defRPr sz="2400" kern="1200">
        <a:solidFill>
          <a:schemeClr val="tx1"/>
        </a:solidFill>
        <a:latin typeface="Arial" pitchFamily="34" charset="0"/>
        <a:ea typeface="Geneva" pitchFamily="127" charset="-128"/>
        <a:cs typeface="+mn-cs"/>
      </a:defRPr>
    </a:lvl6pPr>
    <a:lvl7pPr marL="2743200" algn="l" defTabSz="914400" rtl="0" eaLnBrk="1" latinLnBrk="0" hangingPunct="1">
      <a:defRPr sz="2400" kern="1200">
        <a:solidFill>
          <a:schemeClr val="tx1"/>
        </a:solidFill>
        <a:latin typeface="Arial" pitchFamily="34" charset="0"/>
        <a:ea typeface="Geneva" pitchFamily="127" charset="-128"/>
        <a:cs typeface="+mn-cs"/>
      </a:defRPr>
    </a:lvl7pPr>
    <a:lvl8pPr marL="3200400" algn="l" defTabSz="914400" rtl="0" eaLnBrk="1" latinLnBrk="0" hangingPunct="1">
      <a:defRPr sz="2400" kern="1200">
        <a:solidFill>
          <a:schemeClr val="tx1"/>
        </a:solidFill>
        <a:latin typeface="Arial" pitchFamily="34" charset="0"/>
        <a:ea typeface="Geneva" pitchFamily="127" charset="-128"/>
        <a:cs typeface="+mn-cs"/>
      </a:defRPr>
    </a:lvl8pPr>
    <a:lvl9pPr marL="3657600" algn="l" defTabSz="914400" rtl="0" eaLnBrk="1" latinLnBrk="0" hangingPunct="1">
      <a:defRPr sz="2400" kern="1200">
        <a:solidFill>
          <a:schemeClr val="tx1"/>
        </a:solidFill>
        <a:latin typeface="Arial" pitchFamily="34" charset="0"/>
        <a:ea typeface="Geneva" pitchFamily="127" charset="-128"/>
        <a:cs typeface="+mn-cs"/>
      </a:defRPr>
    </a:lvl9pPr>
  </p:defaultTextStyle>
  <p:extLst>
    <p:ext uri="{EFAFB233-063F-42B5-8137-9DF3F51BA10A}">
      <p15:sldGuideLst xmlns:p15="http://schemas.microsoft.com/office/powerpoint/2012/main">
        <p15:guide id="1" orient="horz" pos="826">
          <p15:clr>
            <a:srgbClr val="A4A3A4"/>
          </p15:clr>
        </p15:guide>
        <p15:guide id="2" orient="horz" pos="1134">
          <p15:clr>
            <a:srgbClr val="A4A3A4"/>
          </p15:clr>
        </p15:guide>
        <p15:guide id="3" orient="horz" pos="4172">
          <p15:clr>
            <a:srgbClr val="A4A3A4"/>
          </p15:clr>
        </p15:guide>
        <p15:guide id="4" orient="horz" pos="383">
          <p15:clr>
            <a:srgbClr val="A4A3A4"/>
          </p15:clr>
        </p15:guide>
        <p15:guide id="5" pos="3107">
          <p15:clr>
            <a:srgbClr val="A4A3A4"/>
          </p15:clr>
        </p15:guide>
        <p15:guide id="6" pos="2832">
          <p15:clr>
            <a:srgbClr val="A4A3A4"/>
          </p15:clr>
        </p15:guide>
        <p15:guide id="7" pos="5498">
          <p15:clr>
            <a:srgbClr val="A4A3A4"/>
          </p15:clr>
        </p15:guide>
        <p15:guide id="8" pos="37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9CB1"/>
    <a:srgbClr val="007377"/>
    <a:srgbClr val="6B3077"/>
    <a:srgbClr val="CB6015"/>
    <a:srgbClr val="C99700"/>
    <a:srgbClr val="949300"/>
    <a:srgbClr val="00843D"/>
    <a:srgbClr val="A05EB5"/>
    <a:srgbClr val="C6007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63911" autoAdjust="0"/>
  </p:normalViewPr>
  <p:slideViewPr>
    <p:cSldViewPr snapToGrid="0">
      <p:cViewPr varScale="1">
        <p:scale>
          <a:sx n="73" d="100"/>
          <a:sy n="73" d="100"/>
        </p:scale>
        <p:origin x="2592" y="60"/>
      </p:cViewPr>
      <p:guideLst>
        <p:guide orient="horz" pos="826"/>
        <p:guide orient="horz" pos="1134"/>
        <p:guide orient="horz" pos="4172"/>
        <p:guide orient="horz" pos="383"/>
        <p:guide pos="3107"/>
        <p:guide pos="2832"/>
        <p:guide pos="5498"/>
        <p:guide pos="379"/>
      </p:guideLst>
    </p:cSldViewPr>
  </p:slideViewPr>
  <p:notesTextViewPr>
    <p:cViewPr>
      <p:scale>
        <a:sx n="3" d="2"/>
        <a:sy n="3" d="2"/>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slide" Target="slides/slide31.xml"/><Relationship Id="rId21" Type="http://schemas.openxmlformats.org/officeDocument/2006/relationships/slide" Target="slides/slide13.xml"/><Relationship Id="rId34" Type="http://schemas.openxmlformats.org/officeDocument/2006/relationships/slide" Target="slides/slide26.xml"/><Relationship Id="rId42" Type="http://schemas.openxmlformats.org/officeDocument/2006/relationships/handoutMaster" Target="handoutMasters/handoutMaster1.xml"/><Relationship Id="rId7" Type="http://schemas.openxmlformats.org/officeDocument/2006/relationships/customXml" Target="../customXml/item7.xml"/><Relationship Id="rId2" Type="http://schemas.openxmlformats.org/officeDocument/2006/relationships/customXml" Target="../customXml/item2.xml"/><Relationship Id="rId16" Type="http://schemas.openxmlformats.org/officeDocument/2006/relationships/slide" Target="slides/slide8.xml"/><Relationship Id="rId29" Type="http://schemas.openxmlformats.org/officeDocument/2006/relationships/slide" Target="slides/slide21.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slide" Target="slides/slide29.xml"/><Relationship Id="rId40" Type="http://schemas.openxmlformats.org/officeDocument/2006/relationships/slide" Target="slides/slide32.xml"/><Relationship Id="rId45" Type="http://schemas.openxmlformats.org/officeDocument/2006/relationships/theme" Target="theme/theme1.xml"/><Relationship Id="rId5" Type="http://schemas.openxmlformats.org/officeDocument/2006/relationships/customXml" Target="../customXml/item5.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4"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presProps" Target="presProps.xml"/><Relationship Id="rId8" Type="http://schemas.openxmlformats.org/officeDocument/2006/relationships/slideMaster" Target="slideMasters/slideMaster1.xml"/><Relationship Id="rId3" Type="http://schemas.openxmlformats.org/officeDocument/2006/relationships/customXml" Target="../customXml/item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 Id="rId46" Type="http://schemas.openxmlformats.org/officeDocument/2006/relationships/tableStyles" Target="tableStyles.xml"/><Relationship Id="rId20" Type="http://schemas.openxmlformats.org/officeDocument/2006/relationships/slide" Target="slides/slide12.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2274" name="Rectangle 2"/>
          <p:cNvSpPr>
            <a:spLocks noGrp="1" noChangeArrowheads="1"/>
          </p:cNvSpPr>
          <p:nvPr>
            <p:ph type="hdr" sz="quarter"/>
          </p:nvPr>
        </p:nvSpPr>
        <p:spPr bwMode="auto">
          <a:xfrm>
            <a:off x="0" y="0"/>
            <a:ext cx="304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28" tIns="45714" rIns="91428" bIns="45714" numCol="1" anchor="t" anchorCtr="0" compatLnSpc="1">
            <a:prstTxWarp prst="textNoShape">
              <a:avLst/>
            </a:prstTxWarp>
          </a:bodyPr>
          <a:lstStyle>
            <a:lvl1pPr>
              <a:defRPr sz="1200"/>
            </a:lvl1pPr>
          </a:lstStyle>
          <a:p>
            <a:endParaRPr lang="en-US" altLang="en-US"/>
          </a:p>
        </p:txBody>
      </p:sp>
      <p:sp>
        <p:nvSpPr>
          <p:cNvPr id="182275" name="Rectangle 3"/>
          <p:cNvSpPr>
            <a:spLocks noGrp="1" noChangeArrowheads="1"/>
          </p:cNvSpPr>
          <p:nvPr>
            <p:ph type="dt" sz="quarter" idx="1"/>
          </p:nvPr>
        </p:nvSpPr>
        <p:spPr bwMode="auto">
          <a:xfrm>
            <a:off x="3962400" y="0"/>
            <a:ext cx="304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28" tIns="45714" rIns="91428" bIns="45714" numCol="1" anchor="t" anchorCtr="0" compatLnSpc="1">
            <a:prstTxWarp prst="textNoShape">
              <a:avLst/>
            </a:prstTxWarp>
          </a:bodyPr>
          <a:lstStyle>
            <a:lvl1pPr algn="r">
              <a:defRPr sz="1200"/>
            </a:lvl1pPr>
          </a:lstStyle>
          <a:p>
            <a:endParaRPr lang="en-US" altLang="en-US"/>
          </a:p>
        </p:txBody>
      </p:sp>
      <p:sp>
        <p:nvSpPr>
          <p:cNvPr id="182276" name="Rectangle 4"/>
          <p:cNvSpPr>
            <a:spLocks noGrp="1" noChangeArrowheads="1"/>
          </p:cNvSpPr>
          <p:nvPr>
            <p:ph type="ftr" sz="quarter" idx="2"/>
          </p:nvPr>
        </p:nvSpPr>
        <p:spPr bwMode="auto">
          <a:xfrm>
            <a:off x="0" y="8839200"/>
            <a:ext cx="304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28" tIns="45714" rIns="91428" bIns="45714" numCol="1" anchor="b" anchorCtr="0" compatLnSpc="1">
            <a:prstTxWarp prst="textNoShape">
              <a:avLst/>
            </a:prstTxWarp>
          </a:bodyPr>
          <a:lstStyle>
            <a:lvl1pPr>
              <a:defRPr sz="1200"/>
            </a:lvl1pPr>
          </a:lstStyle>
          <a:p>
            <a:endParaRPr lang="en-US" altLang="en-US"/>
          </a:p>
        </p:txBody>
      </p:sp>
      <p:sp>
        <p:nvSpPr>
          <p:cNvPr id="182277" name="Rectangle 5"/>
          <p:cNvSpPr>
            <a:spLocks noGrp="1" noChangeArrowheads="1"/>
          </p:cNvSpPr>
          <p:nvPr>
            <p:ph type="sldNum" sz="quarter" idx="3"/>
          </p:nvPr>
        </p:nvSpPr>
        <p:spPr bwMode="auto">
          <a:xfrm>
            <a:off x="3962400" y="8839200"/>
            <a:ext cx="304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28" tIns="45714" rIns="91428" bIns="45714" numCol="1" anchor="b" anchorCtr="0" compatLnSpc="1">
            <a:prstTxWarp prst="textNoShape">
              <a:avLst/>
            </a:prstTxWarp>
          </a:bodyPr>
          <a:lstStyle>
            <a:lvl1pPr algn="r">
              <a:defRPr sz="1200"/>
            </a:lvl1pPr>
          </a:lstStyle>
          <a:p>
            <a:fld id="{A4C09CC8-360D-47A1-AA39-3BCC7B65E64E}" type="slidenum">
              <a:rPr lang="en-US" altLang="en-US"/>
              <a:pPr/>
              <a:t>‹#›</a:t>
            </a:fld>
            <a:endParaRPr lang="en-US" altLang="en-US"/>
          </a:p>
        </p:txBody>
      </p:sp>
    </p:spTree>
    <p:extLst>
      <p:ext uri="{BB962C8B-B14F-4D97-AF65-F5344CB8AC3E}">
        <p14:creationId xmlns:p14="http://schemas.microsoft.com/office/powerpoint/2010/main" val="12491719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036888"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3160" tIns="46579" rIns="93160" bIns="46579" numCol="1" anchor="t" anchorCtr="0" compatLnSpc="1">
            <a:prstTxWarp prst="textNoShape">
              <a:avLst/>
            </a:prstTxWarp>
          </a:bodyPr>
          <a:lstStyle>
            <a:lvl1pPr defTabSz="931863">
              <a:defRPr sz="1200"/>
            </a:lvl1pPr>
          </a:lstStyle>
          <a:p>
            <a:endParaRPr lang="en-US" altLang="en-US"/>
          </a:p>
        </p:txBody>
      </p:sp>
      <p:sp>
        <p:nvSpPr>
          <p:cNvPr id="6147" name="Rectangle 3"/>
          <p:cNvSpPr>
            <a:spLocks noGrp="1" noChangeArrowheads="1"/>
          </p:cNvSpPr>
          <p:nvPr>
            <p:ph type="dt" idx="1"/>
          </p:nvPr>
        </p:nvSpPr>
        <p:spPr bwMode="auto">
          <a:xfrm>
            <a:off x="3971925" y="0"/>
            <a:ext cx="3036888"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3160" tIns="46579" rIns="93160" bIns="46579" numCol="1" anchor="t" anchorCtr="0" compatLnSpc="1">
            <a:prstTxWarp prst="textNoShape">
              <a:avLst/>
            </a:prstTxWarp>
          </a:bodyPr>
          <a:lstStyle>
            <a:lvl1pPr algn="r" defTabSz="931863">
              <a:defRPr sz="1200"/>
            </a:lvl1pPr>
          </a:lstStyle>
          <a:p>
            <a:endParaRPr lang="en-US" altLang="en-US"/>
          </a:p>
        </p:txBody>
      </p:sp>
      <p:sp>
        <p:nvSpPr>
          <p:cNvPr id="6148" name="Rectangle 4"/>
          <p:cNvSpPr>
            <a:spLocks noGrp="1" noRot="1" noChangeAspect="1" noChangeArrowheads="1" noTextEdit="1"/>
          </p:cNvSpPr>
          <p:nvPr>
            <p:ph type="sldImg" idx="2"/>
          </p:nvPr>
        </p:nvSpPr>
        <p:spPr bwMode="auto">
          <a:xfrm>
            <a:off x="1181100" y="698500"/>
            <a:ext cx="4648200" cy="34861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sp>
      <p:sp>
        <p:nvSpPr>
          <p:cNvPr id="6149" name="Rectangle 5"/>
          <p:cNvSpPr>
            <a:spLocks noGrp="1" noChangeArrowheads="1"/>
          </p:cNvSpPr>
          <p:nvPr>
            <p:ph type="body" sz="quarter" idx="3"/>
          </p:nvPr>
        </p:nvSpPr>
        <p:spPr bwMode="auto">
          <a:xfrm>
            <a:off x="700088" y="4416425"/>
            <a:ext cx="5610225" cy="418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3160" tIns="46579" rIns="93160" bIns="4657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8831263"/>
            <a:ext cx="3036888"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3160" tIns="46579" rIns="93160" bIns="46579" numCol="1" anchor="b" anchorCtr="0" compatLnSpc="1">
            <a:prstTxWarp prst="textNoShape">
              <a:avLst/>
            </a:prstTxWarp>
          </a:bodyPr>
          <a:lstStyle>
            <a:lvl1pPr defTabSz="931863">
              <a:defRPr sz="1200"/>
            </a:lvl1pPr>
          </a:lstStyle>
          <a:p>
            <a:endParaRPr lang="en-US" altLang="en-US"/>
          </a:p>
        </p:txBody>
      </p:sp>
      <p:sp>
        <p:nvSpPr>
          <p:cNvPr id="6151" name="Rectangle 7"/>
          <p:cNvSpPr>
            <a:spLocks noGrp="1" noChangeArrowheads="1"/>
          </p:cNvSpPr>
          <p:nvPr>
            <p:ph type="sldNum" sz="quarter" idx="5"/>
          </p:nvPr>
        </p:nvSpPr>
        <p:spPr bwMode="auto">
          <a:xfrm>
            <a:off x="3971925" y="8831263"/>
            <a:ext cx="3036888"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3160" tIns="46579" rIns="93160" bIns="46579" numCol="1" anchor="b" anchorCtr="0" compatLnSpc="1">
            <a:prstTxWarp prst="textNoShape">
              <a:avLst/>
            </a:prstTxWarp>
          </a:bodyPr>
          <a:lstStyle>
            <a:lvl1pPr algn="r" defTabSz="931863">
              <a:defRPr sz="1200"/>
            </a:lvl1pPr>
          </a:lstStyle>
          <a:p>
            <a:fld id="{52C17B46-3345-4303-89DA-ED8844E43F1E}" type="slidenum">
              <a:rPr lang="en-US" altLang="en-US"/>
              <a:pPr/>
              <a:t>‹#›</a:t>
            </a:fld>
            <a:endParaRPr lang="en-US" altLang="en-US"/>
          </a:p>
        </p:txBody>
      </p:sp>
    </p:spTree>
    <p:extLst>
      <p:ext uri="{BB962C8B-B14F-4D97-AF65-F5344CB8AC3E}">
        <p14:creationId xmlns:p14="http://schemas.microsoft.com/office/powerpoint/2010/main" val="47728229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ヒラギノ角ゴ Pro W3" charset="0"/>
        <a:cs typeface="Geneva" charset="0"/>
      </a:defRPr>
    </a:lvl1pPr>
    <a:lvl2pPr marL="457200" algn="l" rtl="0" eaLnBrk="0" fontAlgn="base" hangingPunct="0">
      <a:spcBef>
        <a:spcPct val="30000"/>
      </a:spcBef>
      <a:spcAft>
        <a:spcPct val="0"/>
      </a:spcAft>
      <a:defRPr sz="1200" kern="1200">
        <a:solidFill>
          <a:schemeClr val="tx1"/>
        </a:solidFill>
        <a:latin typeface="Arial" charset="0"/>
        <a:ea typeface="Geneva" charset="0"/>
        <a:cs typeface="Geneva" charset="0"/>
      </a:defRPr>
    </a:lvl2pPr>
    <a:lvl3pPr marL="914400" algn="l" rtl="0" eaLnBrk="0" fontAlgn="base" hangingPunct="0">
      <a:spcBef>
        <a:spcPct val="30000"/>
      </a:spcBef>
      <a:spcAft>
        <a:spcPct val="0"/>
      </a:spcAft>
      <a:defRPr sz="1200" kern="1200">
        <a:solidFill>
          <a:schemeClr val="tx1"/>
        </a:solidFill>
        <a:latin typeface="Arial" charset="0"/>
        <a:ea typeface="Geneva" charset="0"/>
        <a:cs typeface="Geneva" charset="0"/>
      </a:defRPr>
    </a:lvl3pPr>
    <a:lvl4pPr marL="1371600" algn="l" rtl="0" eaLnBrk="0" fontAlgn="base" hangingPunct="0">
      <a:spcBef>
        <a:spcPct val="30000"/>
      </a:spcBef>
      <a:spcAft>
        <a:spcPct val="0"/>
      </a:spcAft>
      <a:defRPr sz="1200" kern="1200">
        <a:solidFill>
          <a:schemeClr val="tx1"/>
        </a:solidFill>
        <a:latin typeface="Arial" charset="0"/>
        <a:ea typeface="Geneva" charset="0"/>
        <a:cs typeface="Geneva" charset="0"/>
      </a:defRPr>
    </a:lvl4pPr>
    <a:lvl5pPr marL="1828800" algn="l" rtl="0" eaLnBrk="0" fontAlgn="base" hangingPunct="0">
      <a:spcBef>
        <a:spcPct val="30000"/>
      </a:spcBef>
      <a:spcAft>
        <a:spcPct val="0"/>
      </a:spcAft>
      <a:defRPr sz="1200" kern="1200">
        <a:solidFill>
          <a:schemeClr val="tx1"/>
        </a:solidFill>
        <a:latin typeface="Arial" charset="0"/>
        <a:ea typeface="Geneva" charset="0"/>
        <a:cs typeface="Geneva"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github.com/Netflix/Hystrix/wiki"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www.citibank.com.hk/english/credit-cards/thankyou-rewards.htm?lid=HKENCBGVEMITLCitiThankyouRewards#points"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spring.io/projects/spring-cloud"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2C17B46-3345-4303-89DA-ED8844E43F1E}" type="slidenum">
              <a:rPr lang="en-US" altLang="en-US" smtClean="0"/>
              <a:pPr/>
              <a:t>1</a:t>
            </a:fld>
            <a:endParaRPr lang="en-US" altLang="en-US"/>
          </a:p>
        </p:txBody>
      </p:sp>
    </p:spTree>
    <p:extLst>
      <p:ext uri="{BB962C8B-B14F-4D97-AF65-F5344CB8AC3E}">
        <p14:creationId xmlns:p14="http://schemas.microsoft.com/office/powerpoint/2010/main" val="22646362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CN" dirty="0" smtClean="0"/>
          </a:p>
        </p:txBody>
      </p:sp>
      <p:sp>
        <p:nvSpPr>
          <p:cNvPr id="4" name="Slide Number Placeholder 3"/>
          <p:cNvSpPr>
            <a:spLocks noGrp="1"/>
          </p:cNvSpPr>
          <p:nvPr>
            <p:ph type="sldNum" sz="quarter" idx="10"/>
          </p:nvPr>
        </p:nvSpPr>
        <p:spPr/>
        <p:txBody>
          <a:bodyPr/>
          <a:lstStyle/>
          <a:p>
            <a:fld id="{52C17B46-3345-4303-89DA-ED8844E43F1E}" type="slidenum">
              <a:rPr lang="en-US" altLang="en-US" smtClean="0"/>
              <a:pPr/>
              <a:t>13</a:t>
            </a:fld>
            <a:endParaRPr lang="en-US" altLang="en-US"/>
          </a:p>
        </p:txBody>
      </p:sp>
    </p:spTree>
    <p:extLst>
      <p:ext uri="{BB962C8B-B14F-4D97-AF65-F5344CB8AC3E}">
        <p14:creationId xmlns:p14="http://schemas.microsoft.com/office/powerpoint/2010/main" val="22571805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Cloud-eureka-server7001</a:t>
            </a:r>
          </a:p>
          <a:p>
            <a:r>
              <a:rPr lang="en-US" altLang="zh-CN" dirty="0" smtClean="0"/>
              <a:t>Cloud-provider-payment8001</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smtClean="0"/>
              <a:t>Cloud-provider-payment8003</a:t>
            </a:r>
            <a:endParaRPr lang="en-US" altLang="zh-CN" dirty="0" smtClean="0"/>
          </a:p>
          <a:p>
            <a:r>
              <a:rPr lang="en-US" altLang="zh-CN" dirty="0" smtClean="0"/>
              <a:t>Cloud-consumer-feign-order80</a:t>
            </a:r>
          </a:p>
          <a:p>
            <a:endParaRPr lang="en-US" dirty="0"/>
          </a:p>
        </p:txBody>
      </p:sp>
      <p:sp>
        <p:nvSpPr>
          <p:cNvPr id="4" name="Slide Number Placeholder 3"/>
          <p:cNvSpPr>
            <a:spLocks noGrp="1"/>
          </p:cNvSpPr>
          <p:nvPr>
            <p:ph type="sldNum" sz="quarter" idx="10"/>
          </p:nvPr>
        </p:nvSpPr>
        <p:spPr/>
        <p:txBody>
          <a:bodyPr/>
          <a:lstStyle/>
          <a:p>
            <a:fld id="{52C17B46-3345-4303-89DA-ED8844E43F1E}" type="slidenum">
              <a:rPr lang="en-US" altLang="en-US" smtClean="0"/>
              <a:pPr/>
              <a:t>14</a:t>
            </a:fld>
            <a:endParaRPr lang="en-US" altLang="en-US"/>
          </a:p>
        </p:txBody>
      </p:sp>
    </p:spTree>
    <p:extLst>
      <p:ext uri="{BB962C8B-B14F-4D97-AF65-F5344CB8AC3E}">
        <p14:creationId xmlns:p14="http://schemas.microsoft.com/office/powerpoint/2010/main" val="25895529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网关：</a:t>
            </a:r>
            <a:r>
              <a:rPr lang="zh-CN" altLang="en-US" sz="1200" kern="1200" dirty="0" smtClean="0">
                <a:solidFill>
                  <a:schemeClr val="tx1"/>
                </a:solidFill>
                <a:latin typeface="Arial" charset="0"/>
                <a:ea typeface="ヒラギノ角ゴ Pro W3" charset="0"/>
                <a:cs typeface="Geneva" charset="0"/>
              </a:rPr>
              <a:t>反向代理，鉴权，流量控制，熔断，日志监控</a:t>
            </a:r>
            <a:endParaRPr lang="en-US" altLang="zh-CN" sz="1200" kern="1200" dirty="0" smtClean="0">
              <a:solidFill>
                <a:schemeClr val="tx1"/>
              </a:solidFill>
              <a:latin typeface="Arial" charset="0"/>
              <a:ea typeface="ヒラギノ角ゴ Pro W3" charset="0"/>
              <a:cs typeface="Geneva" charset="0"/>
            </a:endParaRPr>
          </a:p>
          <a:p>
            <a:endParaRPr lang="en-US" dirty="0"/>
          </a:p>
        </p:txBody>
      </p:sp>
      <p:sp>
        <p:nvSpPr>
          <p:cNvPr id="4" name="Slide Number Placeholder 3"/>
          <p:cNvSpPr>
            <a:spLocks noGrp="1"/>
          </p:cNvSpPr>
          <p:nvPr>
            <p:ph type="sldNum" sz="quarter" idx="10"/>
          </p:nvPr>
        </p:nvSpPr>
        <p:spPr/>
        <p:txBody>
          <a:bodyPr/>
          <a:lstStyle/>
          <a:p>
            <a:fld id="{52C17B46-3345-4303-89DA-ED8844E43F1E}" type="slidenum">
              <a:rPr lang="en-US" altLang="en-US" smtClean="0"/>
              <a:pPr/>
              <a:t>15</a:t>
            </a:fld>
            <a:endParaRPr lang="en-US" altLang="en-US"/>
          </a:p>
        </p:txBody>
      </p:sp>
    </p:spTree>
    <p:extLst>
      <p:ext uri="{BB962C8B-B14F-4D97-AF65-F5344CB8AC3E}">
        <p14:creationId xmlns:p14="http://schemas.microsoft.com/office/powerpoint/2010/main" val="42235570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2C17B46-3345-4303-89DA-ED8844E43F1E}" type="slidenum">
              <a:rPr lang="en-US" altLang="en-US" smtClean="0"/>
              <a:pPr/>
              <a:t>16</a:t>
            </a:fld>
            <a:endParaRPr lang="en-US" altLang="en-US"/>
          </a:p>
        </p:txBody>
      </p:sp>
    </p:spTree>
    <p:extLst>
      <p:ext uri="{BB962C8B-B14F-4D97-AF65-F5344CB8AC3E}">
        <p14:creationId xmlns:p14="http://schemas.microsoft.com/office/powerpoint/2010/main" val="9611416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latin typeface="Arial" charset="0"/>
                <a:ea typeface="ヒラギノ角ゴ Pro W3" charset="0"/>
                <a:cs typeface="Geneva" charset="0"/>
              </a:rPr>
              <a:t>Predicate(</a:t>
            </a:r>
            <a:r>
              <a:rPr lang="zh-CN" altLang="en-US" sz="1200" kern="1200" dirty="0" smtClean="0">
                <a:solidFill>
                  <a:schemeClr val="tx1"/>
                </a:solidFill>
                <a:latin typeface="Arial" charset="0"/>
                <a:ea typeface="ヒラギノ角ゴ Pro W3" charset="0"/>
                <a:cs typeface="Geneva" charset="0"/>
              </a:rPr>
              <a:t>断言</a:t>
            </a:r>
            <a:r>
              <a:rPr lang="en-US" altLang="zh-CN" sz="1200" kern="1200" dirty="0" smtClean="0">
                <a:solidFill>
                  <a:schemeClr val="tx1"/>
                </a:solidFill>
                <a:latin typeface="Arial" charset="0"/>
                <a:ea typeface="ヒラギノ角ゴ Pro W3" charset="0"/>
                <a:cs typeface="Geneva" charset="0"/>
              </a:rPr>
              <a:t>)</a:t>
            </a:r>
            <a:r>
              <a:rPr lang="zh-CN" altLang="en-US" sz="1200" kern="1200" dirty="0" smtClean="0">
                <a:solidFill>
                  <a:schemeClr val="tx1"/>
                </a:solidFill>
                <a:latin typeface="Arial" charset="0"/>
                <a:ea typeface="ヒラギノ角ゴ Pro W3" charset="0"/>
                <a:cs typeface="Geneva" charset="0"/>
              </a:rPr>
              <a:t>：参考的是</a:t>
            </a:r>
            <a:r>
              <a:rPr lang="en-US" altLang="zh-CN" sz="1200" kern="1200" dirty="0" smtClean="0">
                <a:solidFill>
                  <a:schemeClr val="tx1"/>
                </a:solidFill>
                <a:latin typeface="Arial" charset="0"/>
                <a:ea typeface="ヒラギノ角ゴ Pro W3" charset="0"/>
                <a:cs typeface="Geneva" charset="0"/>
              </a:rPr>
              <a:t>Java8</a:t>
            </a:r>
            <a:r>
              <a:rPr lang="zh-CN" altLang="en-US" sz="1200" kern="1200" dirty="0" smtClean="0">
                <a:solidFill>
                  <a:schemeClr val="tx1"/>
                </a:solidFill>
                <a:latin typeface="Arial" charset="0"/>
                <a:ea typeface="ヒラギノ角ゴ Pro W3" charset="0"/>
                <a:cs typeface="Geneva" charset="0"/>
              </a:rPr>
              <a:t>的</a:t>
            </a:r>
            <a:r>
              <a:rPr lang="en-US" altLang="zh-CN" sz="1200" kern="1200" dirty="0" err="1" smtClean="0">
                <a:solidFill>
                  <a:schemeClr val="tx1"/>
                </a:solidFill>
                <a:latin typeface="Arial" charset="0"/>
                <a:ea typeface="ヒラギノ角ゴ Pro W3" charset="0"/>
                <a:cs typeface="Geneva" charset="0"/>
              </a:rPr>
              <a:t>java.util.function.Predicate</a:t>
            </a:r>
            <a:endParaRPr lang="en-US" altLang="zh-CN" sz="1200" kern="1200" dirty="0" smtClean="0">
              <a:solidFill>
                <a:schemeClr val="tx1"/>
              </a:solidFill>
              <a:latin typeface="Arial" charset="0"/>
              <a:ea typeface="ヒラギノ角ゴ Pro W3" charset="0"/>
              <a:cs typeface="Geneva" charset="0"/>
            </a:endParaRPr>
          </a:p>
          <a:p>
            <a:r>
              <a:rPr lang="zh-CN" altLang="en-US" sz="1200" kern="1200" dirty="0" smtClean="0">
                <a:solidFill>
                  <a:schemeClr val="tx1"/>
                </a:solidFill>
                <a:latin typeface="Arial" charset="0"/>
                <a:ea typeface="ヒラギノ角ゴ Pro W3" charset="0"/>
                <a:cs typeface="Geneva" charset="0"/>
              </a:rPr>
              <a:t>开发人员可以匹配</a:t>
            </a:r>
            <a:r>
              <a:rPr lang="en-US" altLang="zh-CN" sz="1200" kern="1200" dirty="0" smtClean="0">
                <a:solidFill>
                  <a:schemeClr val="tx1"/>
                </a:solidFill>
                <a:latin typeface="Arial" charset="0"/>
                <a:ea typeface="ヒラギノ角ゴ Pro W3" charset="0"/>
                <a:cs typeface="Geneva" charset="0"/>
              </a:rPr>
              <a:t>HTTP</a:t>
            </a:r>
            <a:r>
              <a:rPr lang="zh-CN" altLang="en-US" sz="1200" kern="1200" dirty="0" smtClean="0">
                <a:solidFill>
                  <a:schemeClr val="tx1"/>
                </a:solidFill>
                <a:latin typeface="Arial" charset="0"/>
                <a:ea typeface="ヒラギノ角ゴ Pro W3" charset="0"/>
                <a:cs typeface="Geneva" charset="0"/>
              </a:rPr>
              <a:t>请求中的所有内容</a:t>
            </a:r>
            <a:r>
              <a:rPr lang="en-US" altLang="zh-CN" sz="1200" kern="1200" dirty="0" smtClean="0">
                <a:solidFill>
                  <a:schemeClr val="tx1"/>
                </a:solidFill>
                <a:latin typeface="Arial" charset="0"/>
                <a:ea typeface="ヒラギノ角ゴ Pro W3" charset="0"/>
                <a:cs typeface="Geneva" charset="0"/>
              </a:rPr>
              <a:t>(</a:t>
            </a:r>
            <a:r>
              <a:rPr lang="zh-CN" altLang="en-US" sz="1200" kern="1200" dirty="0" smtClean="0">
                <a:solidFill>
                  <a:schemeClr val="tx1"/>
                </a:solidFill>
                <a:latin typeface="Arial" charset="0"/>
                <a:ea typeface="ヒラギノ角ゴ Pro W3" charset="0"/>
                <a:cs typeface="Geneva" charset="0"/>
              </a:rPr>
              <a:t>例如请求头或请求参数</a:t>
            </a:r>
            <a:r>
              <a:rPr lang="en-US" altLang="zh-CN" sz="1200" kern="1200" dirty="0" smtClean="0">
                <a:solidFill>
                  <a:schemeClr val="tx1"/>
                </a:solidFill>
                <a:latin typeface="Arial" charset="0"/>
                <a:ea typeface="ヒラギノ角ゴ Pro W3" charset="0"/>
                <a:cs typeface="Geneva" charset="0"/>
              </a:rPr>
              <a:t>),</a:t>
            </a:r>
            <a:r>
              <a:rPr lang="zh-CN" altLang="en-US" sz="1200" kern="1200" dirty="0" smtClean="0">
                <a:solidFill>
                  <a:schemeClr val="tx1"/>
                </a:solidFill>
                <a:latin typeface="Arial" charset="0"/>
                <a:ea typeface="ヒラギノ角ゴ Pro W3" charset="0"/>
                <a:cs typeface="Geneva" charset="0"/>
              </a:rPr>
              <a:t>如果请求与断言相匹配则进行路由</a:t>
            </a:r>
            <a:endParaRPr lang="en-US" altLang="zh-CN" sz="1200" kern="1200" dirty="0" smtClean="0">
              <a:solidFill>
                <a:schemeClr val="tx1"/>
              </a:solidFill>
              <a:latin typeface="Arial" charset="0"/>
              <a:ea typeface="ヒラギノ角ゴ Pro W3" charset="0"/>
              <a:cs typeface="Geneva" charset="0"/>
            </a:endParaRPr>
          </a:p>
          <a:p>
            <a:endParaRPr lang="en-US" altLang="zh-CN" sz="1200" kern="1200" dirty="0" smtClean="0">
              <a:solidFill>
                <a:schemeClr val="tx1"/>
              </a:solidFill>
              <a:latin typeface="Arial" charset="0"/>
              <a:ea typeface="ヒラギノ角ゴ Pro W3" charset="0"/>
              <a:cs typeface="Geneva"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200" kern="1200" dirty="0" smtClean="0">
                <a:solidFill>
                  <a:schemeClr val="tx1"/>
                </a:solidFill>
                <a:latin typeface="Arial" charset="0"/>
                <a:ea typeface="ヒラギノ角ゴ Pro W3" charset="0"/>
                <a:cs typeface="Geneva" charset="0"/>
              </a:rPr>
              <a:t>Route(</a:t>
            </a:r>
            <a:r>
              <a:rPr lang="zh-CN" altLang="en-US" sz="1200" kern="1200" dirty="0" smtClean="0">
                <a:solidFill>
                  <a:schemeClr val="tx1"/>
                </a:solidFill>
                <a:latin typeface="Arial" charset="0"/>
                <a:ea typeface="ヒラギノ角ゴ Pro W3" charset="0"/>
                <a:cs typeface="Geneva" charset="0"/>
              </a:rPr>
              <a:t>路由</a:t>
            </a:r>
            <a:r>
              <a:rPr lang="en-US" altLang="zh-CN" sz="1200" kern="1200" dirty="0" smtClean="0">
                <a:solidFill>
                  <a:schemeClr val="tx1"/>
                </a:solidFill>
                <a:latin typeface="Arial" charset="0"/>
                <a:ea typeface="ヒラギノ角ゴ Pro W3" charset="0"/>
                <a:cs typeface="Geneva" charset="0"/>
              </a:rPr>
              <a:t>)</a:t>
            </a:r>
            <a:r>
              <a:rPr lang="zh-CN" altLang="en-US" sz="1200" kern="1200" dirty="0" smtClean="0">
                <a:solidFill>
                  <a:schemeClr val="tx1"/>
                </a:solidFill>
                <a:latin typeface="Arial" charset="0"/>
                <a:ea typeface="ヒラギノ角ゴ Pro W3" charset="0"/>
                <a:cs typeface="Geneva" charset="0"/>
              </a:rPr>
              <a:t>：路由是构建网关的基本模块</a:t>
            </a:r>
            <a:r>
              <a:rPr lang="en-US" altLang="zh-CN" sz="1200" kern="1200" dirty="0" smtClean="0">
                <a:solidFill>
                  <a:schemeClr val="tx1"/>
                </a:solidFill>
                <a:latin typeface="Arial" charset="0"/>
                <a:ea typeface="ヒラギノ角ゴ Pro W3" charset="0"/>
                <a:cs typeface="Geneva" charset="0"/>
              </a:rPr>
              <a:t>,</a:t>
            </a:r>
            <a:r>
              <a:rPr lang="zh-CN" altLang="en-US" sz="1200" kern="1200" dirty="0" smtClean="0">
                <a:solidFill>
                  <a:schemeClr val="tx1"/>
                </a:solidFill>
                <a:latin typeface="Arial" charset="0"/>
                <a:ea typeface="ヒラギノ角ゴ Pro W3" charset="0"/>
                <a:cs typeface="Geneva" charset="0"/>
              </a:rPr>
              <a:t>它由</a:t>
            </a:r>
            <a:r>
              <a:rPr lang="en-US" altLang="zh-CN" sz="1200" kern="1200" dirty="0" smtClean="0">
                <a:solidFill>
                  <a:schemeClr val="tx1"/>
                </a:solidFill>
                <a:latin typeface="Arial" charset="0"/>
                <a:ea typeface="ヒラギノ角ゴ Pro W3" charset="0"/>
                <a:cs typeface="Geneva" charset="0"/>
              </a:rPr>
              <a:t>ID,</a:t>
            </a:r>
            <a:r>
              <a:rPr lang="zh-CN" altLang="en-US" sz="1200" kern="1200" dirty="0" smtClean="0">
                <a:solidFill>
                  <a:schemeClr val="tx1"/>
                </a:solidFill>
                <a:latin typeface="Arial" charset="0"/>
                <a:ea typeface="ヒラギノ角ゴ Pro W3" charset="0"/>
                <a:cs typeface="Geneva" charset="0"/>
              </a:rPr>
              <a:t>目标</a:t>
            </a:r>
            <a:r>
              <a:rPr lang="en-US" altLang="zh-CN" sz="1200" kern="1200" dirty="0" smtClean="0">
                <a:solidFill>
                  <a:schemeClr val="tx1"/>
                </a:solidFill>
                <a:latin typeface="Arial" charset="0"/>
                <a:ea typeface="ヒラギノ角ゴ Pro W3" charset="0"/>
                <a:cs typeface="Geneva" charset="0"/>
              </a:rPr>
              <a:t>URI,</a:t>
            </a:r>
            <a:r>
              <a:rPr lang="zh-CN" altLang="en-US" sz="1200" kern="1200" dirty="0" smtClean="0">
                <a:solidFill>
                  <a:schemeClr val="tx1"/>
                </a:solidFill>
                <a:latin typeface="Arial" charset="0"/>
                <a:ea typeface="ヒラギノ角ゴ Pro W3" charset="0"/>
                <a:cs typeface="Geneva" charset="0"/>
              </a:rPr>
              <a:t>一系列的断言和过滤器组成</a:t>
            </a:r>
            <a:r>
              <a:rPr lang="en-US" altLang="zh-CN" sz="1200" kern="1200" dirty="0" smtClean="0">
                <a:solidFill>
                  <a:schemeClr val="tx1"/>
                </a:solidFill>
                <a:latin typeface="Arial" charset="0"/>
                <a:ea typeface="ヒラギノ角ゴ Pro W3" charset="0"/>
                <a:cs typeface="Geneva" charset="0"/>
              </a:rPr>
              <a:t>,</a:t>
            </a:r>
            <a:r>
              <a:rPr lang="zh-CN" altLang="en-US" sz="1200" kern="1200" dirty="0" smtClean="0">
                <a:solidFill>
                  <a:schemeClr val="tx1"/>
                </a:solidFill>
                <a:latin typeface="Arial" charset="0"/>
                <a:ea typeface="ヒラギノ角ゴ Pro W3" charset="0"/>
                <a:cs typeface="Geneva" charset="0"/>
              </a:rPr>
              <a:t>如断言为</a:t>
            </a:r>
            <a:r>
              <a:rPr lang="en-US" altLang="zh-CN" sz="1200" kern="1200" dirty="0" smtClean="0">
                <a:solidFill>
                  <a:schemeClr val="tx1"/>
                </a:solidFill>
                <a:latin typeface="Arial" charset="0"/>
                <a:ea typeface="ヒラギノ角ゴ Pro W3" charset="0"/>
                <a:cs typeface="Geneva" charset="0"/>
              </a:rPr>
              <a:t>true</a:t>
            </a:r>
            <a:r>
              <a:rPr lang="zh-CN" altLang="en-US" sz="1200" kern="1200" dirty="0" smtClean="0">
                <a:solidFill>
                  <a:schemeClr val="tx1"/>
                </a:solidFill>
                <a:latin typeface="Arial" charset="0"/>
                <a:ea typeface="ヒラギノ角ゴ Pro W3" charset="0"/>
                <a:cs typeface="Geneva" charset="0"/>
              </a:rPr>
              <a:t>则匹配该路由</a:t>
            </a:r>
            <a:endParaRPr lang="en-US" altLang="zh-CN" sz="1200" kern="1200" dirty="0" smtClean="0">
              <a:solidFill>
                <a:schemeClr val="tx1"/>
              </a:solidFill>
              <a:latin typeface="Arial" charset="0"/>
              <a:ea typeface="ヒラギノ角ゴ Pro W3" charset="0"/>
              <a:cs typeface="Geneva"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sz="1200" kern="1200" dirty="0" smtClean="0">
              <a:solidFill>
                <a:schemeClr val="tx1"/>
              </a:solidFill>
              <a:latin typeface="Arial" charset="0"/>
              <a:ea typeface="ヒラギノ角ゴ Pro W3" charset="0"/>
              <a:cs typeface="Geneva"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200" kern="1200" dirty="0" smtClean="0">
                <a:solidFill>
                  <a:schemeClr val="tx1"/>
                </a:solidFill>
                <a:latin typeface="Arial" charset="0"/>
                <a:ea typeface="ヒラギノ角ゴ Pro W3" charset="0"/>
                <a:cs typeface="Geneva" charset="0"/>
              </a:rPr>
              <a:t>Filter(</a:t>
            </a:r>
            <a:r>
              <a:rPr lang="zh-CN" altLang="en-US" sz="1200" kern="1200" dirty="0" smtClean="0">
                <a:solidFill>
                  <a:schemeClr val="tx1"/>
                </a:solidFill>
                <a:latin typeface="Arial" charset="0"/>
                <a:ea typeface="ヒラギノ角ゴ Pro W3" charset="0"/>
                <a:cs typeface="Geneva" charset="0"/>
              </a:rPr>
              <a:t>过滤</a:t>
            </a:r>
            <a:r>
              <a:rPr lang="en-US" altLang="zh-CN" sz="1200" kern="1200" dirty="0" smtClean="0">
                <a:solidFill>
                  <a:schemeClr val="tx1"/>
                </a:solidFill>
                <a:latin typeface="Arial" charset="0"/>
                <a:ea typeface="ヒラギノ角ゴ Pro W3" charset="0"/>
                <a:cs typeface="Geneva" charset="0"/>
              </a:rPr>
              <a:t>)</a:t>
            </a:r>
            <a:r>
              <a:rPr lang="zh-CN" altLang="en-US" sz="1200" kern="1200" dirty="0" smtClean="0">
                <a:solidFill>
                  <a:schemeClr val="tx1"/>
                </a:solidFill>
                <a:latin typeface="Arial" charset="0"/>
                <a:ea typeface="ヒラギノ角ゴ Pro W3" charset="0"/>
                <a:cs typeface="Geneva" charset="0"/>
              </a:rPr>
              <a:t>：指的是</a:t>
            </a:r>
            <a:r>
              <a:rPr lang="en-US" altLang="zh-CN" sz="1200" kern="1200" dirty="0" smtClean="0">
                <a:solidFill>
                  <a:schemeClr val="tx1"/>
                </a:solidFill>
                <a:latin typeface="Arial" charset="0"/>
                <a:ea typeface="ヒラギノ角ゴ Pro W3" charset="0"/>
                <a:cs typeface="Geneva" charset="0"/>
              </a:rPr>
              <a:t>Spring</a:t>
            </a:r>
            <a:r>
              <a:rPr lang="zh-CN" altLang="en-US" sz="1200" kern="1200" dirty="0" smtClean="0">
                <a:solidFill>
                  <a:schemeClr val="tx1"/>
                </a:solidFill>
                <a:latin typeface="Arial" charset="0"/>
                <a:ea typeface="ヒラギノ角ゴ Pro W3" charset="0"/>
                <a:cs typeface="Geneva" charset="0"/>
              </a:rPr>
              <a:t>框架中</a:t>
            </a:r>
            <a:r>
              <a:rPr lang="en-US" altLang="zh-CN" sz="1200" kern="1200" dirty="0" err="1" smtClean="0">
                <a:solidFill>
                  <a:schemeClr val="tx1"/>
                </a:solidFill>
                <a:latin typeface="Arial" charset="0"/>
                <a:ea typeface="ヒラギノ角ゴ Pro W3" charset="0"/>
                <a:cs typeface="Geneva" charset="0"/>
              </a:rPr>
              <a:t>GatewayFilter</a:t>
            </a:r>
            <a:r>
              <a:rPr lang="zh-CN" altLang="en-US" sz="1200" kern="1200" dirty="0" smtClean="0">
                <a:solidFill>
                  <a:schemeClr val="tx1"/>
                </a:solidFill>
                <a:latin typeface="Arial" charset="0"/>
                <a:ea typeface="ヒラギノ角ゴ Pro W3" charset="0"/>
                <a:cs typeface="Geneva" charset="0"/>
              </a:rPr>
              <a:t>的实例</a:t>
            </a:r>
            <a:r>
              <a:rPr lang="en-US" altLang="zh-CN" sz="1200" kern="1200" dirty="0" smtClean="0">
                <a:solidFill>
                  <a:schemeClr val="tx1"/>
                </a:solidFill>
                <a:latin typeface="Arial" charset="0"/>
                <a:ea typeface="ヒラギノ角ゴ Pro W3" charset="0"/>
                <a:cs typeface="Geneva" charset="0"/>
              </a:rPr>
              <a:t>,</a:t>
            </a:r>
            <a:r>
              <a:rPr lang="zh-CN" altLang="en-US" sz="1200" kern="1200" dirty="0" smtClean="0">
                <a:solidFill>
                  <a:schemeClr val="tx1"/>
                </a:solidFill>
                <a:latin typeface="Arial" charset="0"/>
                <a:ea typeface="ヒラギノ角ゴ Pro W3" charset="0"/>
                <a:cs typeface="Geneva" charset="0"/>
              </a:rPr>
              <a:t>使用过滤器</a:t>
            </a:r>
            <a:r>
              <a:rPr lang="en-US" altLang="zh-CN" sz="1200" kern="1200" dirty="0" smtClean="0">
                <a:solidFill>
                  <a:schemeClr val="tx1"/>
                </a:solidFill>
                <a:latin typeface="Arial" charset="0"/>
                <a:ea typeface="ヒラギノ角ゴ Pro W3" charset="0"/>
                <a:cs typeface="Geneva" charset="0"/>
              </a:rPr>
              <a:t>,</a:t>
            </a:r>
            <a:r>
              <a:rPr lang="zh-CN" altLang="en-US" sz="1200" kern="1200" dirty="0" smtClean="0">
                <a:solidFill>
                  <a:schemeClr val="tx1"/>
                </a:solidFill>
                <a:latin typeface="Arial" charset="0"/>
                <a:ea typeface="ヒラギノ角ゴ Pro W3" charset="0"/>
                <a:cs typeface="Geneva" charset="0"/>
              </a:rPr>
              <a:t>可以在请求被路由前或者之后对请求进行修改</a:t>
            </a:r>
            <a:r>
              <a:rPr lang="en-US" altLang="zh-CN" sz="1200" kern="1200" dirty="0" smtClean="0">
                <a:solidFill>
                  <a:schemeClr val="tx1"/>
                </a:solidFill>
                <a:latin typeface="Arial" charset="0"/>
                <a:ea typeface="ヒラギノ角ゴ Pro W3" charset="0"/>
                <a:cs typeface="Geneva" charset="0"/>
              </a:rPr>
              <a:t>.</a:t>
            </a:r>
            <a:endParaRPr lang="zh-CN" altLang="en-US" sz="1200" kern="1200" dirty="0" smtClean="0">
              <a:solidFill>
                <a:schemeClr val="tx1"/>
              </a:solidFill>
              <a:latin typeface="Arial" charset="0"/>
              <a:ea typeface="ヒラギノ角ゴ Pro W3" charset="0"/>
              <a:cs typeface="Geneva"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sz="1200" kern="1200" dirty="0" smtClean="0">
              <a:solidFill>
                <a:schemeClr val="tx1"/>
              </a:solidFill>
              <a:latin typeface="Arial" charset="0"/>
              <a:ea typeface="ヒラギノ角ゴ Pro W3" charset="0"/>
              <a:cs typeface="Geneva"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en-US" sz="1200" kern="1200" dirty="0" smtClean="0">
              <a:solidFill>
                <a:schemeClr val="tx1"/>
              </a:solidFill>
              <a:latin typeface="Arial" charset="0"/>
              <a:ea typeface="ヒラギノ角ゴ Pro W3" charset="0"/>
              <a:cs typeface="Geneva"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en-US" sz="1200" kern="1200" dirty="0" smtClean="0">
              <a:solidFill>
                <a:schemeClr val="tx1"/>
              </a:solidFill>
              <a:latin typeface="Arial" charset="0"/>
              <a:ea typeface="ヒラギノ角ゴ Pro W3" charset="0"/>
              <a:cs typeface="Geneva" charset="0"/>
            </a:endParaRPr>
          </a:p>
          <a:p>
            <a:endParaRPr lang="zh-CN" altLang="en-US" dirty="0"/>
          </a:p>
        </p:txBody>
      </p:sp>
      <p:sp>
        <p:nvSpPr>
          <p:cNvPr id="4" name="灯片编号占位符 3"/>
          <p:cNvSpPr>
            <a:spLocks noGrp="1"/>
          </p:cNvSpPr>
          <p:nvPr>
            <p:ph type="sldNum" sz="quarter" idx="10"/>
          </p:nvPr>
        </p:nvSpPr>
        <p:spPr/>
        <p:txBody>
          <a:bodyPr/>
          <a:lstStyle/>
          <a:p>
            <a:fld id="{52C17B46-3345-4303-89DA-ED8844E43F1E}" type="slidenum">
              <a:rPr lang="en-US" altLang="en-US" smtClean="0"/>
              <a:pPr/>
              <a:t>17</a:t>
            </a:fld>
            <a:endParaRPr lang="en-US" altLang="en-US"/>
          </a:p>
        </p:txBody>
      </p:sp>
    </p:spTree>
    <p:extLst>
      <p:ext uri="{BB962C8B-B14F-4D97-AF65-F5344CB8AC3E}">
        <p14:creationId xmlns:p14="http://schemas.microsoft.com/office/powerpoint/2010/main" val="39453692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Cloud-eureka-server7001</a:t>
            </a:r>
          </a:p>
          <a:p>
            <a:r>
              <a:rPr lang="en-US" altLang="zh-CN" dirty="0" smtClean="0"/>
              <a:t>Cloud-provider-payment8001</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smtClean="0"/>
              <a:t>Cloud-provider-payment8003</a:t>
            </a:r>
            <a:endParaRPr lang="en-US" altLang="zh-CN" dirty="0" smtClean="0"/>
          </a:p>
          <a:p>
            <a:r>
              <a:rPr lang="en-US" altLang="zh-CN" dirty="0" smtClean="0"/>
              <a:t>Cloud-gateway-gateway9527</a:t>
            </a:r>
          </a:p>
          <a:p>
            <a:endParaRPr lang="en-US" altLang="zh-CN" dirty="0" smtClean="0"/>
          </a:p>
        </p:txBody>
      </p:sp>
      <p:sp>
        <p:nvSpPr>
          <p:cNvPr id="4" name="Slide Number Placeholder 3"/>
          <p:cNvSpPr>
            <a:spLocks noGrp="1"/>
          </p:cNvSpPr>
          <p:nvPr>
            <p:ph type="sldNum" sz="quarter" idx="10"/>
          </p:nvPr>
        </p:nvSpPr>
        <p:spPr/>
        <p:txBody>
          <a:bodyPr/>
          <a:lstStyle/>
          <a:p>
            <a:fld id="{52C17B46-3345-4303-89DA-ED8844E43F1E}" type="slidenum">
              <a:rPr lang="en-US" altLang="en-US" smtClean="0"/>
              <a:pPr/>
              <a:t>18</a:t>
            </a:fld>
            <a:endParaRPr lang="en-US" altLang="en-US"/>
          </a:p>
        </p:txBody>
      </p:sp>
    </p:spTree>
    <p:extLst>
      <p:ext uri="{BB962C8B-B14F-4D97-AF65-F5344CB8AC3E}">
        <p14:creationId xmlns:p14="http://schemas.microsoft.com/office/powerpoint/2010/main" val="2979438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https://github.com/Netflix/Hystrix/wiki</a:t>
            </a:r>
            <a:endParaRPr lang="en-US" dirty="0" smtClean="0"/>
          </a:p>
          <a:p>
            <a:r>
              <a:rPr lang="zh-CN" altLang="en-US" sz="1200" b="0" i="0" kern="1200" dirty="0" smtClean="0">
                <a:solidFill>
                  <a:schemeClr val="tx1"/>
                </a:solidFill>
                <a:effectLst/>
                <a:latin typeface="Arial" charset="0"/>
                <a:ea typeface="ヒラギノ角ゴ Pro W3" charset="0"/>
                <a:cs typeface="Geneva" charset="0"/>
              </a:rPr>
              <a:t>多个微服务之间调用的时候，假设微服务</a:t>
            </a:r>
            <a:r>
              <a:rPr lang="en-US" altLang="zh-CN" sz="1200" b="0" i="0" kern="1200" dirty="0" smtClean="0">
                <a:solidFill>
                  <a:schemeClr val="tx1"/>
                </a:solidFill>
                <a:effectLst/>
                <a:latin typeface="Arial" charset="0"/>
                <a:ea typeface="ヒラギノ角ゴ Pro W3" charset="0"/>
                <a:cs typeface="Geneva" charset="0"/>
              </a:rPr>
              <a:t>A</a:t>
            </a:r>
            <a:r>
              <a:rPr lang="zh-CN" altLang="en-US" sz="1200" b="0" i="0" kern="1200" dirty="0" smtClean="0">
                <a:solidFill>
                  <a:schemeClr val="tx1"/>
                </a:solidFill>
                <a:effectLst/>
                <a:latin typeface="Arial" charset="0"/>
                <a:ea typeface="ヒラギノ角ゴ Pro W3" charset="0"/>
                <a:cs typeface="Geneva" charset="0"/>
              </a:rPr>
              <a:t>调用微服务</a:t>
            </a:r>
            <a:r>
              <a:rPr lang="en-US" altLang="zh-CN" sz="1200" b="0" i="0" kern="1200" dirty="0" smtClean="0">
                <a:solidFill>
                  <a:schemeClr val="tx1"/>
                </a:solidFill>
                <a:effectLst/>
                <a:latin typeface="Arial" charset="0"/>
                <a:ea typeface="ヒラギノ角ゴ Pro W3" charset="0"/>
                <a:cs typeface="Geneva" charset="0"/>
              </a:rPr>
              <a:t>B</a:t>
            </a:r>
            <a:r>
              <a:rPr lang="zh-CN" altLang="en-US" sz="1200" b="0" i="0" kern="1200" dirty="0" smtClean="0">
                <a:solidFill>
                  <a:schemeClr val="tx1"/>
                </a:solidFill>
                <a:effectLst/>
                <a:latin typeface="Arial" charset="0"/>
                <a:ea typeface="ヒラギノ角ゴ Pro W3" charset="0"/>
                <a:cs typeface="Geneva" charset="0"/>
              </a:rPr>
              <a:t>和微服务</a:t>
            </a:r>
            <a:r>
              <a:rPr lang="en-US" altLang="zh-CN" sz="1200" b="0" i="0" kern="1200" dirty="0" smtClean="0">
                <a:solidFill>
                  <a:schemeClr val="tx1"/>
                </a:solidFill>
                <a:effectLst/>
                <a:latin typeface="Arial" charset="0"/>
                <a:ea typeface="ヒラギノ角ゴ Pro W3" charset="0"/>
                <a:cs typeface="Geneva" charset="0"/>
              </a:rPr>
              <a:t>C</a:t>
            </a:r>
            <a:r>
              <a:rPr lang="zh-CN" altLang="en-US" sz="1200" b="0" i="0" kern="1200" dirty="0" smtClean="0">
                <a:solidFill>
                  <a:schemeClr val="tx1"/>
                </a:solidFill>
                <a:effectLst/>
                <a:latin typeface="Arial" charset="0"/>
                <a:ea typeface="ヒラギノ角ゴ Pro W3" charset="0"/>
                <a:cs typeface="Geneva" charset="0"/>
              </a:rPr>
              <a:t>，微服务</a:t>
            </a:r>
            <a:r>
              <a:rPr lang="en-US" altLang="zh-CN" sz="1200" b="0" i="0" kern="1200" dirty="0" smtClean="0">
                <a:solidFill>
                  <a:schemeClr val="tx1"/>
                </a:solidFill>
                <a:effectLst/>
                <a:latin typeface="Arial" charset="0"/>
                <a:ea typeface="ヒラギノ角ゴ Pro W3" charset="0"/>
                <a:cs typeface="Geneva" charset="0"/>
              </a:rPr>
              <a:t>B</a:t>
            </a:r>
            <a:r>
              <a:rPr lang="zh-CN" altLang="en-US" sz="1200" b="0" i="0" kern="1200" dirty="0" smtClean="0">
                <a:solidFill>
                  <a:schemeClr val="tx1"/>
                </a:solidFill>
                <a:effectLst/>
                <a:latin typeface="Arial" charset="0"/>
                <a:ea typeface="ヒラギノ角ゴ Pro W3" charset="0"/>
                <a:cs typeface="Geneva" charset="0"/>
              </a:rPr>
              <a:t>和微服务</a:t>
            </a:r>
            <a:r>
              <a:rPr lang="en-US" altLang="zh-CN" sz="1200" b="0" i="0" kern="1200" dirty="0" smtClean="0">
                <a:solidFill>
                  <a:schemeClr val="tx1"/>
                </a:solidFill>
                <a:effectLst/>
                <a:latin typeface="Arial" charset="0"/>
                <a:ea typeface="ヒラギノ角ゴ Pro W3" charset="0"/>
                <a:cs typeface="Geneva" charset="0"/>
              </a:rPr>
              <a:t>C</a:t>
            </a:r>
            <a:r>
              <a:rPr lang="zh-CN" altLang="en-US" sz="1200" b="0" i="0" kern="1200" dirty="0" smtClean="0">
                <a:solidFill>
                  <a:schemeClr val="tx1"/>
                </a:solidFill>
                <a:effectLst/>
                <a:latin typeface="Arial" charset="0"/>
                <a:ea typeface="ヒラギノ角ゴ Pro W3" charset="0"/>
                <a:cs typeface="Geneva" charset="0"/>
              </a:rPr>
              <a:t>又调用其它的微服务，这就是所谓的“扇出”。如果扇出的链路上某个微服务的调用响应时间过长或者不可用，对微服务</a:t>
            </a:r>
            <a:r>
              <a:rPr lang="en-US" altLang="zh-CN" sz="1200" b="0" i="0" kern="1200" dirty="0" smtClean="0">
                <a:solidFill>
                  <a:schemeClr val="tx1"/>
                </a:solidFill>
                <a:effectLst/>
                <a:latin typeface="Arial" charset="0"/>
                <a:ea typeface="ヒラギノ角ゴ Pro W3" charset="0"/>
                <a:cs typeface="Geneva" charset="0"/>
              </a:rPr>
              <a:t>A</a:t>
            </a:r>
            <a:r>
              <a:rPr lang="zh-CN" altLang="en-US" sz="1200" b="0" i="0" kern="1200" dirty="0" smtClean="0">
                <a:solidFill>
                  <a:schemeClr val="tx1"/>
                </a:solidFill>
                <a:effectLst/>
                <a:latin typeface="Arial" charset="0"/>
                <a:ea typeface="ヒラギノ角ゴ Pro W3" charset="0"/>
                <a:cs typeface="Geneva" charset="0"/>
              </a:rPr>
              <a:t>的调用就会占用越来越多的系统资源，进而引起系统崩溃，所谓的“雪崩效应”</a:t>
            </a:r>
            <a:r>
              <a:rPr lang="en-US" altLang="zh-CN" sz="1200" b="0" i="0" kern="1200" dirty="0" smtClean="0">
                <a:solidFill>
                  <a:schemeClr val="tx1"/>
                </a:solidFill>
                <a:effectLst/>
                <a:latin typeface="Arial" charset="0"/>
                <a:ea typeface="ヒラギノ角ゴ Pro W3" charset="0"/>
                <a:cs typeface="Geneva" charset="0"/>
              </a:rPr>
              <a:t>.</a:t>
            </a:r>
          </a:p>
          <a:p>
            <a:r>
              <a:rPr lang="zh-CN" altLang="en-US" sz="1200" b="0" i="0" kern="1200" dirty="0" smtClean="0">
                <a:solidFill>
                  <a:schemeClr val="tx1"/>
                </a:solidFill>
                <a:effectLst/>
                <a:latin typeface="Arial" charset="0"/>
                <a:ea typeface="ヒラギノ角ゴ Pro W3" charset="0"/>
                <a:cs typeface="Geneva" charset="0"/>
              </a:rPr>
              <a:t>对于高流量的应用来说，单一的后端依赖可能会导致所有服务器上的所有资源都在几秒钟内饱和。比失败更糟糕的是，这些应用程序还可能导致服务之间的延迟增加，备份队列，线程和其他系统资源紧张，导致整个系统发生更多的级联故障。这些都表示需要对故障和延迟进行隔离和管理，以便单个依赖关系的失败，不能取消整个应用程序或系统。</a:t>
            </a:r>
          </a:p>
          <a:p>
            <a:endParaRPr lang="en-US" dirty="0"/>
          </a:p>
        </p:txBody>
      </p:sp>
      <p:sp>
        <p:nvSpPr>
          <p:cNvPr id="4" name="Slide Number Placeholder 3"/>
          <p:cNvSpPr>
            <a:spLocks noGrp="1"/>
          </p:cNvSpPr>
          <p:nvPr>
            <p:ph type="sldNum" sz="quarter" idx="10"/>
          </p:nvPr>
        </p:nvSpPr>
        <p:spPr/>
        <p:txBody>
          <a:bodyPr/>
          <a:lstStyle/>
          <a:p>
            <a:fld id="{936C5F7D-70DA-4DEB-A1BC-F0C6D94DED8A}" type="slidenum">
              <a:rPr lang="en-US" smtClean="0"/>
              <a:t>20</a:t>
            </a:fld>
            <a:endParaRPr lang="en-US"/>
          </a:p>
        </p:txBody>
      </p:sp>
    </p:spTree>
    <p:extLst>
      <p:ext uri="{BB962C8B-B14F-4D97-AF65-F5344CB8AC3E}">
        <p14:creationId xmlns:p14="http://schemas.microsoft.com/office/powerpoint/2010/main" val="10287760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b="0" i="0" kern="1200" dirty="0" err="1" smtClean="0">
                <a:solidFill>
                  <a:schemeClr val="tx1"/>
                </a:solidFill>
                <a:effectLst/>
                <a:latin typeface="Arial" charset="0"/>
                <a:ea typeface="ヒラギノ角ゴ Pro W3" charset="0"/>
                <a:cs typeface="Geneva" charset="0"/>
              </a:rPr>
              <a:t>Hystrix</a:t>
            </a:r>
            <a:r>
              <a:rPr lang="zh-CN" altLang="en-US" sz="1200" b="0" i="0" kern="1200" dirty="0" smtClean="0">
                <a:solidFill>
                  <a:schemeClr val="tx1"/>
                </a:solidFill>
                <a:effectLst/>
                <a:latin typeface="Arial" charset="0"/>
                <a:ea typeface="ヒラギノ角ゴ Pro W3" charset="0"/>
                <a:cs typeface="Geneva" charset="0"/>
              </a:rPr>
              <a:t>是一个用于处理分布式系统的延迟和容错的开源库，在分布式系统里，许多依赖不可避免的会调用失败，比如超时、异常等， </a:t>
            </a:r>
            <a:r>
              <a:rPr lang="en-US" altLang="zh-CN" sz="1200" b="0" i="0" kern="1200" dirty="0" err="1" smtClean="0">
                <a:solidFill>
                  <a:schemeClr val="tx1"/>
                </a:solidFill>
                <a:effectLst/>
                <a:latin typeface="Arial" charset="0"/>
                <a:ea typeface="ヒラギノ角ゴ Pro W3" charset="0"/>
                <a:cs typeface="Geneva" charset="0"/>
              </a:rPr>
              <a:t>Hystrix</a:t>
            </a:r>
            <a:r>
              <a:rPr lang="zh-CN" altLang="en-US" sz="1200" b="0" i="0" kern="1200" dirty="0" smtClean="0">
                <a:solidFill>
                  <a:schemeClr val="tx1"/>
                </a:solidFill>
                <a:effectLst/>
                <a:latin typeface="Arial" charset="0"/>
                <a:ea typeface="ヒラギノ角ゴ Pro W3" charset="0"/>
                <a:cs typeface="Geneva" charset="0"/>
              </a:rPr>
              <a:t>能够保证在一个依赖出问题的情况下，不会导致整体服务失败，避免级联故障，以提高分布式系统的弹性。</a:t>
            </a:r>
            <a:endParaRPr lang="en-US" altLang="zh-CN" sz="1200" b="0" i="0" kern="1200" dirty="0" smtClean="0">
              <a:solidFill>
                <a:schemeClr val="tx1"/>
              </a:solidFill>
              <a:effectLst/>
              <a:latin typeface="Arial" charset="0"/>
              <a:ea typeface="ヒラギノ角ゴ Pro W3" charset="0"/>
              <a:cs typeface="Geneva" charset="0"/>
            </a:endParaRPr>
          </a:p>
          <a:p>
            <a:endParaRPr lang="en-US" sz="1200" b="0" i="0" kern="1200" dirty="0" smtClean="0">
              <a:solidFill>
                <a:schemeClr val="tx1"/>
              </a:solidFill>
              <a:effectLst/>
              <a:latin typeface="Arial"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b="1" i="0" kern="1200" dirty="0" smtClean="0">
                <a:solidFill>
                  <a:schemeClr val="tx1"/>
                </a:solidFill>
                <a:effectLst/>
                <a:latin typeface="Arial" charset="0"/>
                <a:ea typeface="ヒラギノ角ゴ Pro W3" charset="0"/>
                <a:cs typeface="Geneva" charset="0"/>
              </a:rPr>
              <a:t>① 服务降级</a:t>
            </a:r>
            <a:r>
              <a:rPr lang="zh-CN" altLang="en-US" sz="1200" kern="1200" dirty="0" smtClean="0">
                <a:solidFill>
                  <a:schemeClr val="tx1"/>
                </a:solidFill>
                <a:latin typeface="Arial" charset="0"/>
                <a:ea typeface="ヒラギノ角ゴ Pro W3" charset="0"/>
                <a:cs typeface="Geneva" charset="0"/>
              </a:rPr>
              <a:t>（</a:t>
            </a:r>
            <a:r>
              <a:rPr lang="en-US" altLang="zh-CN" sz="1200" kern="1200" dirty="0" smtClean="0">
                <a:solidFill>
                  <a:schemeClr val="tx1"/>
                </a:solidFill>
                <a:latin typeface="Arial" charset="0"/>
                <a:ea typeface="ヒラギノ角ゴ Pro W3" charset="0"/>
                <a:cs typeface="Geneva" charset="0"/>
              </a:rPr>
              <a:t>fallback</a:t>
            </a:r>
            <a:r>
              <a:rPr lang="zh-CN" altLang="en-US" sz="1200" kern="1200" dirty="0" smtClean="0">
                <a:solidFill>
                  <a:schemeClr val="tx1"/>
                </a:solidFill>
                <a:latin typeface="Arial" charset="0"/>
                <a:ea typeface="ヒラギノ角ゴ Pro W3" charset="0"/>
                <a:cs typeface="Geneva" charset="0"/>
              </a:rPr>
              <a:t>）</a:t>
            </a:r>
            <a:endParaRPr lang="zh-CN" altLang="en-US" sz="1200" b="0" i="0" kern="1200" dirty="0" smtClean="0">
              <a:solidFill>
                <a:schemeClr val="tx1"/>
              </a:solidFill>
              <a:effectLst/>
              <a:latin typeface="Arial" charset="0"/>
              <a:ea typeface="ヒラギノ角ゴ Pro W3" charset="0"/>
              <a:cs typeface="Geneva" charset="0"/>
            </a:endParaRPr>
          </a:p>
          <a:p>
            <a:r>
              <a:rPr lang="zh-CN" altLang="en-US" sz="1200" b="0" i="0" kern="1200" dirty="0" smtClean="0">
                <a:solidFill>
                  <a:schemeClr val="tx1"/>
                </a:solidFill>
                <a:effectLst/>
                <a:latin typeface="Arial" charset="0"/>
                <a:ea typeface="ヒラギノ角ゴ Pro W3" charset="0"/>
                <a:cs typeface="Geneva" charset="0"/>
              </a:rPr>
              <a:t>整体资源快不够了，忍痛将某些服务先关掉，待渡过难关，再开启回来</a:t>
            </a:r>
            <a:endParaRPr lang="en-US" altLang="zh-CN" sz="1200" b="0" i="0" kern="1200" dirty="0" smtClean="0">
              <a:solidFill>
                <a:schemeClr val="tx1"/>
              </a:solidFill>
              <a:effectLst/>
              <a:latin typeface="Arial" charset="0"/>
              <a:ea typeface="ヒラギノ角ゴ Pro W3" charset="0"/>
              <a:cs typeface="Geneva"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kern="1200" dirty="0" smtClean="0">
                <a:solidFill>
                  <a:schemeClr val="tx1"/>
                </a:solidFill>
                <a:latin typeface="Arial" charset="0"/>
                <a:ea typeface="ヒラギノ角ゴ Pro W3" charset="0"/>
                <a:cs typeface="Geneva" charset="0"/>
              </a:rPr>
              <a:t>服务器忙</a:t>
            </a:r>
            <a:r>
              <a:rPr lang="en-US" altLang="zh-CN" sz="1200" kern="1200" dirty="0" smtClean="0">
                <a:solidFill>
                  <a:schemeClr val="tx1"/>
                </a:solidFill>
                <a:latin typeface="Arial" charset="0"/>
                <a:ea typeface="ヒラギノ角ゴ Pro W3" charset="0"/>
                <a:cs typeface="Geneva" charset="0"/>
              </a:rPr>
              <a:t>,</a:t>
            </a:r>
            <a:r>
              <a:rPr lang="zh-CN" altLang="en-US" sz="1200" kern="1200" dirty="0" smtClean="0">
                <a:solidFill>
                  <a:schemeClr val="tx1"/>
                </a:solidFill>
                <a:latin typeface="Arial" charset="0"/>
                <a:ea typeface="ヒラギノ角ゴ Pro W3" charset="0"/>
                <a:cs typeface="Geneva" charset="0"/>
              </a:rPr>
              <a:t>请稍后再试</a:t>
            </a:r>
            <a:r>
              <a:rPr lang="en-US" altLang="zh-CN" sz="1200" kern="1200" dirty="0" smtClean="0">
                <a:solidFill>
                  <a:schemeClr val="tx1"/>
                </a:solidFill>
                <a:latin typeface="Arial" charset="0"/>
                <a:ea typeface="ヒラギノ角ゴ Pro W3" charset="0"/>
                <a:cs typeface="Geneva" charset="0"/>
              </a:rPr>
              <a:t>,</a:t>
            </a:r>
            <a:r>
              <a:rPr lang="zh-CN" altLang="en-US" sz="1200" kern="1200" dirty="0" smtClean="0">
                <a:solidFill>
                  <a:schemeClr val="tx1"/>
                </a:solidFill>
                <a:latin typeface="Arial" charset="0"/>
                <a:ea typeface="ヒラギノ角ゴ Pro W3" charset="0"/>
                <a:cs typeface="Geneva" charset="0"/>
              </a:rPr>
              <a:t>不让客户端等待并立刻返回一个友好提示</a:t>
            </a:r>
            <a:r>
              <a:rPr lang="en-US" altLang="zh-CN" sz="1200" kern="1200" dirty="0" smtClean="0">
                <a:solidFill>
                  <a:schemeClr val="tx1"/>
                </a:solidFill>
                <a:latin typeface="Arial" charset="0"/>
                <a:ea typeface="ヒラギノ角ゴ Pro W3" charset="0"/>
                <a:cs typeface="Geneva" charset="0"/>
              </a:rPr>
              <a:t>,fallback</a:t>
            </a:r>
            <a:endParaRPr lang="zh-CN" altLang="en-US" sz="1200" kern="1200" dirty="0" smtClean="0">
              <a:solidFill>
                <a:schemeClr val="tx1"/>
              </a:solidFill>
              <a:latin typeface="Arial" charset="0"/>
              <a:ea typeface="ヒラギノ角ゴ Pro W3" charset="0"/>
              <a:cs typeface="Geneva"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kern="1200" dirty="0" smtClean="0">
                <a:solidFill>
                  <a:schemeClr val="tx1"/>
                </a:solidFill>
                <a:latin typeface="Arial" charset="0"/>
                <a:ea typeface="ヒラギノ角ゴ Pro W3" charset="0"/>
                <a:cs typeface="Geneva" charset="0"/>
              </a:rPr>
              <a:t>哪些情况会发出降级？程序运行异常</a:t>
            </a:r>
            <a:r>
              <a:rPr lang="en-US" altLang="zh-CN" sz="1200" kern="1200" dirty="0" smtClean="0">
                <a:solidFill>
                  <a:schemeClr val="tx1"/>
                </a:solidFill>
                <a:latin typeface="Arial" charset="0"/>
                <a:ea typeface="ヒラギノ角ゴ Pro W3" charset="0"/>
                <a:cs typeface="Geneva" charset="0"/>
              </a:rPr>
              <a:t>(</a:t>
            </a:r>
            <a:r>
              <a:rPr lang="zh-CN" altLang="en-US" sz="1200" kern="1200" dirty="0" smtClean="0">
                <a:solidFill>
                  <a:schemeClr val="tx1"/>
                </a:solidFill>
                <a:latin typeface="Arial" charset="0"/>
                <a:ea typeface="ヒラギノ角ゴ Pro W3" charset="0"/>
                <a:cs typeface="Geneva" charset="0"/>
              </a:rPr>
              <a:t>数组下标越界，除数为</a:t>
            </a:r>
            <a:r>
              <a:rPr lang="en-US" altLang="zh-CN" sz="1200" kern="1200" dirty="0" smtClean="0">
                <a:solidFill>
                  <a:schemeClr val="tx1"/>
                </a:solidFill>
                <a:latin typeface="Arial" charset="0"/>
                <a:ea typeface="ヒラギノ角ゴ Pro W3" charset="0"/>
                <a:cs typeface="Geneva" charset="0"/>
              </a:rPr>
              <a:t>0</a:t>
            </a:r>
            <a:r>
              <a:rPr lang="zh-CN" altLang="en-US" sz="1200" kern="1200" dirty="0" smtClean="0">
                <a:solidFill>
                  <a:schemeClr val="tx1"/>
                </a:solidFill>
                <a:latin typeface="Arial" charset="0"/>
                <a:ea typeface="ヒラギノ角ゴ Pro W3" charset="0"/>
                <a:cs typeface="Geneva" charset="0"/>
              </a:rPr>
              <a:t>等</a:t>
            </a:r>
            <a:r>
              <a:rPr lang="en-US" altLang="zh-CN" sz="1200" kern="1200" dirty="0" smtClean="0">
                <a:solidFill>
                  <a:schemeClr val="tx1"/>
                </a:solidFill>
                <a:latin typeface="Arial" charset="0"/>
                <a:ea typeface="ヒラギノ角ゴ Pro W3" charset="0"/>
                <a:cs typeface="Geneva" charset="0"/>
              </a:rPr>
              <a:t>)</a:t>
            </a:r>
            <a:r>
              <a:rPr lang="zh-CN" altLang="en-US" sz="1200" kern="1200" dirty="0" smtClean="0">
                <a:solidFill>
                  <a:schemeClr val="tx1"/>
                </a:solidFill>
                <a:latin typeface="Arial" charset="0"/>
                <a:ea typeface="ヒラギノ角ゴ Pro W3" charset="0"/>
                <a:cs typeface="Geneva" charset="0"/>
              </a:rPr>
              <a:t>，超时，服务熔断触发服务降级，线程池</a:t>
            </a:r>
            <a:r>
              <a:rPr lang="en-US" altLang="zh-CN" sz="1200" kern="1200" dirty="0" smtClean="0">
                <a:solidFill>
                  <a:schemeClr val="tx1"/>
                </a:solidFill>
                <a:latin typeface="Arial" charset="0"/>
                <a:ea typeface="ヒラギノ角ゴ Pro W3" charset="0"/>
                <a:cs typeface="Geneva" charset="0"/>
              </a:rPr>
              <a:t>/</a:t>
            </a:r>
            <a:r>
              <a:rPr lang="zh-CN" altLang="en-US" sz="1200" kern="1200" dirty="0" smtClean="0">
                <a:solidFill>
                  <a:schemeClr val="tx1"/>
                </a:solidFill>
                <a:latin typeface="Arial" charset="0"/>
                <a:ea typeface="ヒラギノ角ゴ Pro W3" charset="0"/>
                <a:cs typeface="Geneva" charset="0"/>
              </a:rPr>
              <a:t>信号量也会导致服务降级</a:t>
            </a:r>
            <a:endParaRPr lang="zh-CN" altLang="en-US" sz="1200" b="0" i="0" kern="1200" dirty="0" smtClean="0">
              <a:solidFill>
                <a:schemeClr val="tx1"/>
              </a:solidFill>
              <a:effectLst/>
              <a:latin typeface="Arial" charset="0"/>
              <a:ea typeface="ヒラギノ角ゴ Pro W3" charset="0"/>
              <a:cs typeface="Geneva"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b="1" i="0" kern="1200" dirty="0" smtClean="0">
                <a:solidFill>
                  <a:schemeClr val="tx1"/>
                </a:solidFill>
                <a:effectLst/>
                <a:latin typeface="Arial" charset="0"/>
                <a:ea typeface="ヒラギノ角ゴ Pro W3" charset="0"/>
                <a:cs typeface="Geneva" charset="0"/>
              </a:rPr>
              <a:t>② 服务熔断</a:t>
            </a:r>
            <a:r>
              <a:rPr lang="zh-CN" altLang="en-US" sz="1200" kern="1200" dirty="0" smtClean="0">
                <a:solidFill>
                  <a:schemeClr val="tx1"/>
                </a:solidFill>
                <a:latin typeface="Arial" charset="0"/>
                <a:ea typeface="ヒラギノ角ゴ Pro W3" charset="0"/>
                <a:cs typeface="Geneva" charset="0"/>
              </a:rPr>
              <a:t>（</a:t>
            </a:r>
            <a:r>
              <a:rPr lang="en-US" altLang="zh-CN" sz="1200" kern="1200" dirty="0" smtClean="0">
                <a:solidFill>
                  <a:schemeClr val="tx1"/>
                </a:solidFill>
                <a:latin typeface="Arial" charset="0"/>
                <a:ea typeface="ヒラギノ角ゴ Pro W3" charset="0"/>
                <a:cs typeface="Geneva" charset="0"/>
              </a:rPr>
              <a:t>break</a:t>
            </a:r>
            <a:r>
              <a:rPr lang="zh-CN" altLang="en-US" sz="1200" kern="1200" dirty="0" smtClean="0">
                <a:solidFill>
                  <a:schemeClr val="tx1"/>
                </a:solidFill>
                <a:latin typeface="Arial" charset="0"/>
                <a:ea typeface="ヒラギノ角ゴ Pro W3" charset="0"/>
                <a:cs typeface="Geneva" charset="0"/>
              </a:rPr>
              <a:t>）</a:t>
            </a:r>
            <a:endParaRPr lang="zh-CN" altLang="en-US" sz="1200" b="0" i="0" kern="1200" dirty="0" smtClean="0">
              <a:solidFill>
                <a:schemeClr val="tx1"/>
              </a:solidFill>
              <a:effectLst/>
              <a:latin typeface="Arial" charset="0"/>
              <a:ea typeface="ヒラギノ角ゴ Pro W3" charset="0"/>
              <a:cs typeface="Geneva" charset="0"/>
            </a:endParaRPr>
          </a:p>
          <a:p>
            <a:r>
              <a:rPr lang="zh-CN" altLang="en-US" sz="1200" b="0" i="0" kern="1200" dirty="0" smtClean="0">
                <a:solidFill>
                  <a:schemeClr val="tx1"/>
                </a:solidFill>
                <a:effectLst/>
                <a:latin typeface="Arial" charset="0"/>
                <a:ea typeface="ヒラギノ角ゴ Pro W3" charset="0"/>
                <a:cs typeface="Geneva" charset="0"/>
              </a:rPr>
              <a:t>熔断机制是应对雪崩效应的一种微服务链路保护机制。</a:t>
            </a:r>
            <a:br>
              <a:rPr lang="zh-CN" altLang="en-US" sz="1200" b="0" i="0" kern="1200" dirty="0" smtClean="0">
                <a:solidFill>
                  <a:schemeClr val="tx1"/>
                </a:solidFill>
                <a:effectLst/>
                <a:latin typeface="Arial" charset="0"/>
                <a:ea typeface="ヒラギノ角ゴ Pro W3" charset="0"/>
                <a:cs typeface="Geneva" charset="0"/>
              </a:rPr>
            </a:br>
            <a:r>
              <a:rPr lang="zh-CN" altLang="en-US" sz="1200" b="0" i="0" kern="1200" dirty="0" smtClean="0">
                <a:solidFill>
                  <a:schemeClr val="tx1"/>
                </a:solidFill>
                <a:effectLst/>
                <a:latin typeface="Arial" charset="0"/>
                <a:ea typeface="ヒラギノ角ゴ Pro W3" charset="0"/>
                <a:cs typeface="Geneva" charset="0"/>
              </a:rPr>
              <a:t>当扇出链路的某个微服务不可用或者响应时间太长时，会进行服务的降级，进而熔断该节点微服务的调用，快速返回</a:t>
            </a:r>
            <a:r>
              <a:rPr lang="en-US" altLang="zh-CN" sz="1200" b="0" i="0" kern="1200" dirty="0" smtClean="0">
                <a:solidFill>
                  <a:schemeClr val="tx1"/>
                </a:solidFill>
                <a:effectLst/>
                <a:latin typeface="Arial" charset="0"/>
                <a:ea typeface="ヒラギノ角ゴ Pro W3" charset="0"/>
                <a:cs typeface="Geneva" charset="0"/>
              </a:rPr>
              <a:t>"</a:t>
            </a:r>
            <a:r>
              <a:rPr lang="zh-CN" altLang="en-US" sz="1200" b="0" i="0" kern="1200" dirty="0" smtClean="0">
                <a:solidFill>
                  <a:schemeClr val="tx1"/>
                </a:solidFill>
                <a:effectLst/>
                <a:latin typeface="Arial" charset="0"/>
                <a:ea typeface="ヒラギノ角ゴ Pro W3" charset="0"/>
                <a:cs typeface="Geneva" charset="0"/>
              </a:rPr>
              <a:t>错误</a:t>
            </a:r>
            <a:r>
              <a:rPr lang="en-US" altLang="zh-CN" sz="1200" b="0" i="0" kern="1200" dirty="0" smtClean="0">
                <a:solidFill>
                  <a:schemeClr val="tx1"/>
                </a:solidFill>
                <a:effectLst/>
                <a:latin typeface="Arial" charset="0"/>
                <a:ea typeface="ヒラギノ角ゴ Pro W3" charset="0"/>
                <a:cs typeface="Geneva" charset="0"/>
              </a:rPr>
              <a:t>"</a:t>
            </a:r>
            <a:r>
              <a:rPr lang="zh-CN" altLang="en-US" sz="1200" b="0" i="0" kern="1200" dirty="0" smtClean="0">
                <a:solidFill>
                  <a:schemeClr val="tx1"/>
                </a:solidFill>
                <a:effectLst/>
                <a:latin typeface="Arial" charset="0"/>
                <a:ea typeface="ヒラギノ角ゴ Pro W3" charset="0"/>
                <a:cs typeface="Geneva" charset="0"/>
              </a:rPr>
              <a:t>的响应信息。当检测到该节点微服务调用响应正常后恢复调用链路。</a:t>
            </a:r>
            <a:endParaRPr lang="en-US" altLang="zh-CN" sz="1200" b="0" i="0" kern="1200" dirty="0" smtClean="0">
              <a:solidFill>
                <a:schemeClr val="tx1"/>
              </a:solidFill>
              <a:effectLst/>
              <a:latin typeface="Arial" charset="0"/>
              <a:ea typeface="ヒラギノ角ゴ Pro W3" charset="0"/>
              <a:cs typeface="Geneva"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kern="1200" dirty="0" smtClean="0">
                <a:solidFill>
                  <a:schemeClr val="tx1"/>
                </a:solidFill>
                <a:latin typeface="Arial" charset="0"/>
                <a:ea typeface="ヒラギノ角ゴ Pro W3" charset="0"/>
                <a:cs typeface="Geneva" charset="0"/>
              </a:rPr>
              <a:t>类比保险丝达到最大服务访问后</a:t>
            </a:r>
            <a:r>
              <a:rPr lang="en-US" altLang="zh-CN" sz="1200" kern="1200" dirty="0" smtClean="0">
                <a:solidFill>
                  <a:schemeClr val="tx1"/>
                </a:solidFill>
                <a:latin typeface="Arial" charset="0"/>
                <a:ea typeface="ヒラギノ角ゴ Pro W3" charset="0"/>
                <a:cs typeface="Geneva" charset="0"/>
              </a:rPr>
              <a:t>,</a:t>
            </a:r>
            <a:r>
              <a:rPr lang="zh-CN" altLang="en-US" sz="1200" kern="1200" dirty="0" smtClean="0">
                <a:solidFill>
                  <a:schemeClr val="tx1"/>
                </a:solidFill>
                <a:latin typeface="Arial" charset="0"/>
                <a:ea typeface="ヒラギノ角ゴ Pro W3" charset="0"/>
                <a:cs typeface="Geneva" charset="0"/>
              </a:rPr>
              <a:t>直接拒绝访问</a:t>
            </a:r>
            <a:r>
              <a:rPr lang="en-US" altLang="zh-CN" sz="1200" kern="1200" dirty="0" smtClean="0">
                <a:solidFill>
                  <a:schemeClr val="tx1"/>
                </a:solidFill>
                <a:latin typeface="Arial" charset="0"/>
                <a:ea typeface="ヒラギノ角ゴ Pro W3" charset="0"/>
                <a:cs typeface="Geneva" charset="0"/>
              </a:rPr>
              <a:t>,</a:t>
            </a:r>
            <a:r>
              <a:rPr lang="zh-CN" altLang="en-US" sz="1200" kern="1200" dirty="0" smtClean="0">
                <a:solidFill>
                  <a:schemeClr val="tx1"/>
                </a:solidFill>
                <a:latin typeface="Arial" charset="0"/>
                <a:ea typeface="ヒラギノ角ゴ Pro W3" charset="0"/>
                <a:cs typeface="Geneva" charset="0"/>
              </a:rPr>
              <a:t>拉闸限电</a:t>
            </a:r>
            <a:r>
              <a:rPr lang="en-US" altLang="zh-CN" sz="1200" kern="1200" dirty="0" smtClean="0">
                <a:solidFill>
                  <a:schemeClr val="tx1"/>
                </a:solidFill>
                <a:latin typeface="Arial" charset="0"/>
                <a:ea typeface="ヒラギノ角ゴ Pro W3" charset="0"/>
                <a:cs typeface="Geneva" charset="0"/>
              </a:rPr>
              <a:t>,</a:t>
            </a:r>
            <a:r>
              <a:rPr lang="zh-CN" altLang="en-US" sz="1200" kern="1200" dirty="0" smtClean="0">
                <a:solidFill>
                  <a:schemeClr val="tx1"/>
                </a:solidFill>
                <a:latin typeface="Arial" charset="0"/>
                <a:ea typeface="ヒラギノ角ゴ Pro W3" charset="0"/>
                <a:cs typeface="Geneva" charset="0"/>
              </a:rPr>
              <a:t>然后调用服务降级的方法并返回友好提示</a:t>
            </a: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kern="1200" dirty="0" smtClean="0">
                <a:solidFill>
                  <a:schemeClr val="tx1"/>
                </a:solidFill>
                <a:latin typeface="Arial" charset="0"/>
                <a:ea typeface="ヒラギノ角ゴ Pro W3" charset="0"/>
                <a:cs typeface="Geneva" charset="0"/>
              </a:rPr>
              <a:t>服务的降级</a:t>
            </a:r>
            <a:r>
              <a:rPr lang="en-US" altLang="zh-CN" sz="1200" kern="1200" dirty="0" smtClean="0">
                <a:solidFill>
                  <a:schemeClr val="tx1"/>
                </a:solidFill>
                <a:latin typeface="Arial" charset="0"/>
                <a:ea typeface="ヒラギノ角ゴ Pro W3" charset="0"/>
                <a:cs typeface="Geneva" charset="0"/>
              </a:rPr>
              <a:t>-&gt;</a:t>
            </a:r>
            <a:r>
              <a:rPr lang="zh-CN" altLang="en-US" sz="1200" kern="1200" dirty="0" smtClean="0">
                <a:solidFill>
                  <a:schemeClr val="tx1"/>
                </a:solidFill>
                <a:latin typeface="Arial" charset="0"/>
                <a:ea typeface="ヒラギノ角ゴ Pro W3" charset="0"/>
                <a:cs typeface="Geneva" charset="0"/>
              </a:rPr>
              <a:t>进而熔断</a:t>
            </a:r>
            <a:r>
              <a:rPr lang="en-US" altLang="zh-CN" sz="1200" kern="1200" dirty="0" smtClean="0">
                <a:solidFill>
                  <a:schemeClr val="tx1"/>
                </a:solidFill>
                <a:latin typeface="Arial" charset="0"/>
                <a:ea typeface="ヒラギノ角ゴ Pro W3" charset="0"/>
                <a:cs typeface="Geneva" charset="0"/>
              </a:rPr>
              <a:t>-&gt;</a:t>
            </a:r>
            <a:r>
              <a:rPr lang="zh-CN" altLang="en-US" sz="1200" kern="1200" dirty="0" smtClean="0">
                <a:solidFill>
                  <a:schemeClr val="tx1"/>
                </a:solidFill>
                <a:latin typeface="Arial" charset="0"/>
                <a:ea typeface="ヒラギノ角ゴ Pro W3" charset="0"/>
                <a:cs typeface="Geneva" charset="0"/>
              </a:rPr>
              <a:t>恢复调用链路</a:t>
            </a:r>
            <a:endParaRPr lang="zh-CN" altLang="en-US" sz="1200" b="0" i="0" kern="1200" dirty="0" smtClean="0">
              <a:solidFill>
                <a:schemeClr val="tx1"/>
              </a:solidFill>
              <a:effectLst/>
              <a:latin typeface="Arial" charset="0"/>
              <a:ea typeface="ヒラギノ角ゴ Pro W3" charset="0"/>
              <a:cs typeface="Geneva"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b="1" i="0" kern="1200" dirty="0" smtClean="0">
                <a:solidFill>
                  <a:schemeClr val="tx1"/>
                </a:solidFill>
                <a:effectLst/>
                <a:latin typeface="Arial" charset="0"/>
                <a:ea typeface="ヒラギノ角ゴ Pro W3" charset="0"/>
                <a:cs typeface="Geneva" charset="0"/>
              </a:rPr>
              <a:t>③ 服务限流</a:t>
            </a:r>
            <a:r>
              <a:rPr lang="zh-CN" altLang="en-US" sz="1200" kern="1200" dirty="0" smtClean="0">
                <a:solidFill>
                  <a:schemeClr val="tx1"/>
                </a:solidFill>
                <a:latin typeface="Arial" charset="0"/>
                <a:ea typeface="ヒラギノ角ゴ Pro W3" charset="0"/>
                <a:cs typeface="Geneva" charset="0"/>
              </a:rPr>
              <a:t>（</a:t>
            </a:r>
            <a:r>
              <a:rPr lang="en-US" altLang="zh-CN" sz="1200" kern="1200" dirty="0" err="1" smtClean="0">
                <a:solidFill>
                  <a:schemeClr val="tx1"/>
                </a:solidFill>
                <a:latin typeface="Arial" charset="0"/>
                <a:ea typeface="ヒラギノ角ゴ Pro W3" charset="0"/>
                <a:cs typeface="Geneva" charset="0"/>
              </a:rPr>
              <a:t>flowlimit</a:t>
            </a:r>
            <a:r>
              <a:rPr lang="zh-CN" altLang="en-US" sz="1200" kern="1200" dirty="0" smtClean="0">
                <a:solidFill>
                  <a:schemeClr val="tx1"/>
                </a:solidFill>
                <a:latin typeface="Arial" charset="0"/>
                <a:ea typeface="ヒラギノ角ゴ Pro W3" charset="0"/>
                <a:cs typeface="Geneva" charset="0"/>
              </a:rPr>
              <a:t>）</a:t>
            </a:r>
            <a:endParaRPr lang="en-US" altLang="zh-CN" sz="1200" kern="1200" dirty="0" smtClean="0">
              <a:solidFill>
                <a:schemeClr val="tx1"/>
              </a:solidFill>
              <a:latin typeface="Arial" charset="0"/>
              <a:ea typeface="ヒラギノ角ゴ Pro W3" charset="0"/>
              <a:cs typeface="Geneva"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kern="1200" dirty="0" smtClean="0">
                <a:solidFill>
                  <a:schemeClr val="tx1"/>
                </a:solidFill>
                <a:latin typeface="Arial" charset="0"/>
                <a:ea typeface="ヒラギノ角ゴ Pro W3" charset="0"/>
                <a:cs typeface="Geneva" charset="0"/>
              </a:rPr>
              <a:t>秒杀高并发等操作</a:t>
            </a:r>
            <a:r>
              <a:rPr lang="en-US" altLang="zh-CN" sz="1200" kern="1200" dirty="0" smtClean="0">
                <a:solidFill>
                  <a:schemeClr val="tx1"/>
                </a:solidFill>
                <a:latin typeface="Arial" charset="0"/>
                <a:ea typeface="ヒラギノ角ゴ Pro W3" charset="0"/>
                <a:cs typeface="Geneva" charset="0"/>
              </a:rPr>
              <a:t>,</a:t>
            </a:r>
            <a:r>
              <a:rPr lang="zh-CN" altLang="en-US" sz="1200" kern="1200" dirty="0" smtClean="0">
                <a:solidFill>
                  <a:schemeClr val="tx1"/>
                </a:solidFill>
                <a:latin typeface="Arial" charset="0"/>
                <a:ea typeface="ヒラギノ角ゴ Pro W3" charset="0"/>
                <a:cs typeface="Geneva" charset="0"/>
              </a:rPr>
              <a:t>严禁一窝蜂的过来拥挤</a:t>
            </a:r>
            <a:r>
              <a:rPr lang="en-US" altLang="zh-CN" sz="1200" kern="1200" dirty="0" smtClean="0">
                <a:solidFill>
                  <a:schemeClr val="tx1"/>
                </a:solidFill>
                <a:latin typeface="Arial" charset="0"/>
                <a:ea typeface="ヒラギノ角ゴ Pro W3" charset="0"/>
                <a:cs typeface="Geneva" charset="0"/>
              </a:rPr>
              <a:t>,</a:t>
            </a:r>
            <a:r>
              <a:rPr lang="zh-CN" altLang="en-US" sz="1200" kern="1200" dirty="0" smtClean="0">
                <a:solidFill>
                  <a:schemeClr val="tx1"/>
                </a:solidFill>
                <a:latin typeface="Arial" charset="0"/>
                <a:ea typeface="ヒラギノ角ゴ Pro W3" charset="0"/>
                <a:cs typeface="Geneva" charset="0"/>
              </a:rPr>
              <a:t>大家排队</a:t>
            </a:r>
            <a:r>
              <a:rPr lang="en-US" altLang="zh-CN" sz="1200" kern="1200" dirty="0" smtClean="0">
                <a:solidFill>
                  <a:schemeClr val="tx1"/>
                </a:solidFill>
                <a:latin typeface="Arial" charset="0"/>
                <a:ea typeface="ヒラギノ角ゴ Pro W3" charset="0"/>
                <a:cs typeface="Geneva" charset="0"/>
              </a:rPr>
              <a:t>,</a:t>
            </a:r>
            <a:r>
              <a:rPr lang="zh-CN" altLang="en-US" sz="1200" kern="1200" dirty="0" smtClean="0">
                <a:solidFill>
                  <a:schemeClr val="tx1"/>
                </a:solidFill>
                <a:latin typeface="Arial" charset="0"/>
                <a:ea typeface="ヒラギノ角ゴ Pro W3" charset="0"/>
                <a:cs typeface="Geneva" charset="0"/>
              </a:rPr>
              <a:t>一秒钟</a:t>
            </a:r>
            <a:r>
              <a:rPr lang="en-US" altLang="zh-CN" sz="1200" kern="1200" dirty="0" smtClean="0">
                <a:solidFill>
                  <a:schemeClr val="tx1"/>
                </a:solidFill>
                <a:latin typeface="Arial" charset="0"/>
                <a:ea typeface="ヒラギノ角ゴ Pro W3" charset="0"/>
                <a:cs typeface="Geneva" charset="0"/>
              </a:rPr>
              <a:t>N</a:t>
            </a:r>
            <a:r>
              <a:rPr lang="zh-CN" altLang="en-US" sz="1200" kern="1200" dirty="0" smtClean="0">
                <a:solidFill>
                  <a:schemeClr val="tx1"/>
                </a:solidFill>
                <a:latin typeface="Arial" charset="0"/>
                <a:ea typeface="ヒラギノ角ゴ Pro W3" charset="0"/>
                <a:cs typeface="Geneva" charset="0"/>
              </a:rPr>
              <a:t>个</a:t>
            </a:r>
            <a:r>
              <a:rPr lang="en-US" altLang="zh-CN" sz="1200" kern="1200" dirty="0" smtClean="0">
                <a:solidFill>
                  <a:schemeClr val="tx1"/>
                </a:solidFill>
                <a:latin typeface="Arial" charset="0"/>
                <a:ea typeface="ヒラギノ角ゴ Pro W3" charset="0"/>
                <a:cs typeface="Geneva" charset="0"/>
              </a:rPr>
              <a:t>,</a:t>
            </a:r>
            <a:r>
              <a:rPr lang="zh-CN" altLang="en-US" sz="1200" kern="1200" dirty="0" smtClean="0">
                <a:solidFill>
                  <a:schemeClr val="tx1"/>
                </a:solidFill>
                <a:latin typeface="Arial" charset="0"/>
                <a:ea typeface="ヒラギノ角ゴ Pro W3" charset="0"/>
                <a:cs typeface="Geneva" charset="0"/>
              </a:rPr>
              <a:t>有序进行</a:t>
            </a:r>
            <a:endParaRPr lang="zh-CN" altLang="en-US" sz="1200" b="0" i="0" kern="1200" dirty="0" smtClean="0">
              <a:solidFill>
                <a:schemeClr val="tx1"/>
              </a:solidFill>
              <a:effectLst/>
              <a:latin typeface="Arial" charset="0"/>
              <a:ea typeface="ヒラギノ角ゴ Pro W3" charset="0"/>
              <a:cs typeface="Geneva" charset="0"/>
            </a:endParaRPr>
          </a:p>
          <a:p>
            <a:r>
              <a:rPr lang="zh-CN" altLang="en-US" sz="1200" b="1" i="0" kern="1200" dirty="0" smtClean="0">
                <a:solidFill>
                  <a:schemeClr val="tx1"/>
                </a:solidFill>
                <a:effectLst/>
                <a:latin typeface="Arial" charset="0"/>
                <a:ea typeface="ヒラギノ角ゴ Pro W3" charset="0"/>
                <a:cs typeface="Geneva" charset="0"/>
              </a:rPr>
              <a:t>④ 接近实时的监控</a:t>
            </a:r>
            <a:endParaRPr lang="zh-CN" altLang="en-US" sz="1200" b="0" i="0" kern="1200" dirty="0" smtClean="0">
              <a:solidFill>
                <a:schemeClr val="tx1"/>
              </a:solidFill>
              <a:effectLst/>
              <a:latin typeface="Arial" charset="0"/>
              <a:ea typeface="ヒラギノ角ゴ Pro W3" charset="0"/>
              <a:cs typeface="Geneva" charset="0"/>
            </a:endParaRPr>
          </a:p>
          <a:p>
            <a:r>
              <a:rPr lang="zh-CN" altLang="en-US" sz="1200" b="0" i="0" kern="1200" dirty="0" smtClean="0">
                <a:solidFill>
                  <a:schemeClr val="tx1"/>
                </a:solidFill>
                <a:effectLst/>
                <a:latin typeface="Arial" charset="0"/>
                <a:ea typeface="ヒラギノ角ゴ Pro W3" charset="0"/>
                <a:cs typeface="Geneva" charset="0"/>
              </a:rPr>
              <a:t>除了隔离依赖服务的调用以外，</a:t>
            </a:r>
            <a:r>
              <a:rPr lang="en-US" altLang="zh-CN" sz="1200" b="0" i="0" kern="1200" dirty="0" err="1" smtClean="0">
                <a:solidFill>
                  <a:schemeClr val="tx1"/>
                </a:solidFill>
                <a:effectLst/>
                <a:latin typeface="Arial" charset="0"/>
                <a:ea typeface="ヒラギノ角ゴ Pro W3" charset="0"/>
                <a:cs typeface="Geneva" charset="0"/>
              </a:rPr>
              <a:t>Hystrix</a:t>
            </a:r>
            <a:r>
              <a:rPr lang="zh-CN" altLang="en-US" sz="1200" b="0" i="0" kern="1200" dirty="0" smtClean="0">
                <a:solidFill>
                  <a:schemeClr val="tx1"/>
                </a:solidFill>
                <a:effectLst/>
                <a:latin typeface="Arial" charset="0"/>
                <a:ea typeface="ヒラギノ角ゴ Pro W3" charset="0"/>
                <a:cs typeface="Geneva" charset="0"/>
              </a:rPr>
              <a:t>还提供了准实时的调用监控（</a:t>
            </a:r>
            <a:r>
              <a:rPr lang="en-US" altLang="zh-CN" sz="1200" b="0" i="0" kern="1200" dirty="0" err="1" smtClean="0">
                <a:solidFill>
                  <a:schemeClr val="tx1"/>
                </a:solidFill>
                <a:effectLst/>
                <a:latin typeface="Arial" charset="0"/>
                <a:ea typeface="ヒラギノ角ゴ Pro W3" charset="0"/>
                <a:cs typeface="Geneva" charset="0"/>
              </a:rPr>
              <a:t>Hystrix</a:t>
            </a:r>
            <a:r>
              <a:rPr lang="en-US" altLang="zh-CN" sz="1200" b="0" i="0" kern="1200" dirty="0" smtClean="0">
                <a:solidFill>
                  <a:schemeClr val="tx1"/>
                </a:solidFill>
                <a:effectLst/>
                <a:latin typeface="Arial" charset="0"/>
                <a:ea typeface="ヒラギノ角ゴ Pro W3" charset="0"/>
                <a:cs typeface="Geneva" charset="0"/>
              </a:rPr>
              <a:t/>
            </a:r>
            <a:br>
              <a:rPr lang="en-US" altLang="zh-CN" sz="1200" b="0" i="0" kern="1200" dirty="0" smtClean="0">
                <a:solidFill>
                  <a:schemeClr val="tx1"/>
                </a:solidFill>
                <a:effectLst/>
                <a:latin typeface="Arial" charset="0"/>
                <a:ea typeface="ヒラギノ角ゴ Pro W3" charset="0"/>
                <a:cs typeface="Geneva" charset="0"/>
              </a:rPr>
            </a:br>
            <a:r>
              <a:rPr lang="en-US" altLang="zh-CN" sz="1200" b="0" i="0" kern="1200" dirty="0" smtClean="0">
                <a:solidFill>
                  <a:schemeClr val="tx1"/>
                </a:solidFill>
                <a:effectLst/>
                <a:latin typeface="Arial" charset="0"/>
                <a:ea typeface="ヒラギノ角ゴ Pro W3" charset="0"/>
                <a:cs typeface="Geneva" charset="0"/>
              </a:rPr>
              <a:t>Dashboard</a:t>
            </a:r>
            <a:r>
              <a:rPr lang="zh-CN" altLang="en-US" sz="1200" b="0" i="0" kern="1200" dirty="0" smtClean="0">
                <a:solidFill>
                  <a:schemeClr val="tx1"/>
                </a:solidFill>
                <a:effectLst/>
                <a:latin typeface="Arial" charset="0"/>
                <a:ea typeface="ヒラギノ角ゴ Pro W3" charset="0"/>
                <a:cs typeface="Geneva" charset="0"/>
              </a:rPr>
              <a:t>），</a:t>
            </a:r>
            <a:r>
              <a:rPr lang="en-US" altLang="zh-CN" sz="1200" b="0" i="0" kern="1200" dirty="0" err="1" smtClean="0">
                <a:solidFill>
                  <a:schemeClr val="tx1"/>
                </a:solidFill>
                <a:effectLst/>
                <a:latin typeface="Arial" charset="0"/>
                <a:ea typeface="ヒラギノ角ゴ Pro W3" charset="0"/>
                <a:cs typeface="Geneva" charset="0"/>
              </a:rPr>
              <a:t>Hystrix</a:t>
            </a:r>
            <a:r>
              <a:rPr lang="zh-CN" altLang="en-US" sz="1200" b="0" i="0" kern="1200" dirty="0" smtClean="0">
                <a:solidFill>
                  <a:schemeClr val="tx1"/>
                </a:solidFill>
                <a:effectLst/>
                <a:latin typeface="Arial" charset="0"/>
                <a:ea typeface="ヒラギノ角ゴ Pro W3" charset="0"/>
                <a:cs typeface="Geneva" charset="0"/>
              </a:rPr>
              <a:t>会持续地记录所有通过</a:t>
            </a:r>
            <a:r>
              <a:rPr lang="en-US" altLang="zh-CN" sz="1200" b="0" i="0" kern="1200" dirty="0" err="1" smtClean="0">
                <a:solidFill>
                  <a:schemeClr val="tx1"/>
                </a:solidFill>
                <a:effectLst/>
                <a:latin typeface="Arial" charset="0"/>
                <a:ea typeface="ヒラギノ角ゴ Pro W3" charset="0"/>
                <a:cs typeface="Geneva" charset="0"/>
              </a:rPr>
              <a:t>Hystrix</a:t>
            </a:r>
            <a:r>
              <a:rPr lang="zh-CN" altLang="en-US" sz="1200" b="0" i="0" kern="1200" dirty="0" smtClean="0">
                <a:solidFill>
                  <a:schemeClr val="tx1"/>
                </a:solidFill>
                <a:effectLst/>
                <a:latin typeface="Arial" charset="0"/>
                <a:ea typeface="ヒラギノ角ゴ Pro W3" charset="0"/>
                <a:cs typeface="Geneva" charset="0"/>
              </a:rPr>
              <a:t>发起的请求的执行信息，并以统计报表和图形的形式展示给用户，包括每秒执行多少请求多少成功，多少失败等。</a:t>
            </a:r>
          </a:p>
          <a:p>
            <a:endParaRPr lang="en-US" dirty="0"/>
          </a:p>
        </p:txBody>
      </p:sp>
      <p:sp>
        <p:nvSpPr>
          <p:cNvPr id="4" name="Slide Number Placeholder 3"/>
          <p:cNvSpPr>
            <a:spLocks noGrp="1"/>
          </p:cNvSpPr>
          <p:nvPr>
            <p:ph type="sldNum" sz="quarter" idx="10"/>
          </p:nvPr>
        </p:nvSpPr>
        <p:spPr/>
        <p:txBody>
          <a:bodyPr/>
          <a:lstStyle/>
          <a:p>
            <a:fld id="{936C5F7D-70DA-4DEB-A1BC-F0C6D94DED8A}" type="slidenum">
              <a:rPr lang="en-US" smtClean="0"/>
              <a:t>21</a:t>
            </a:fld>
            <a:endParaRPr lang="en-US"/>
          </a:p>
        </p:txBody>
      </p:sp>
    </p:spTree>
    <p:extLst>
      <p:ext uri="{BB962C8B-B14F-4D97-AF65-F5344CB8AC3E}">
        <p14:creationId xmlns:p14="http://schemas.microsoft.com/office/powerpoint/2010/main" val="6104121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b="1" i="0" kern="1200" dirty="0" smtClean="0">
                <a:solidFill>
                  <a:schemeClr val="tx1"/>
                </a:solidFill>
                <a:effectLst/>
                <a:latin typeface="Arial" charset="0"/>
                <a:ea typeface="ヒラギノ角ゴ Pro W3" charset="0"/>
                <a:cs typeface="Geneva" charset="0"/>
              </a:rPr>
              <a:t>1.</a:t>
            </a:r>
            <a:r>
              <a:rPr lang="zh-CN" altLang="en-US" sz="1200" b="1" i="0" kern="1200" dirty="0" smtClean="0">
                <a:solidFill>
                  <a:schemeClr val="tx1"/>
                </a:solidFill>
                <a:effectLst/>
                <a:latin typeface="Arial" charset="0"/>
                <a:ea typeface="ヒラギノ角ゴ Pro W3" charset="0"/>
                <a:cs typeface="Geneva" charset="0"/>
              </a:rPr>
              <a:t>创建</a:t>
            </a:r>
            <a:r>
              <a:rPr lang="en-US" altLang="zh-CN" sz="1200" b="1" i="0" kern="1200" dirty="0" err="1" smtClean="0">
                <a:solidFill>
                  <a:schemeClr val="tx1"/>
                </a:solidFill>
                <a:effectLst/>
                <a:latin typeface="Arial" charset="0"/>
                <a:ea typeface="ヒラギノ角ゴ Pro W3" charset="0"/>
                <a:cs typeface="Geneva" charset="0"/>
              </a:rPr>
              <a:t>HystrixCommand</a:t>
            </a:r>
            <a:r>
              <a:rPr lang="zh-CN" altLang="en-US" sz="1200" b="1" i="0" kern="1200" dirty="0" smtClean="0">
                <a:solidFill>
                  <a:schemeClr val="tx1"/>
                </a:solidFill>
                <a:effectLst/>
                <a:latin typeface="Arial" charset="0"/>
                <a:ea typeface="ヒラギノ角ゴ Pro W3" charset="0"/>
                <a:cs typeface="Geneva" charset="0"/>
              </a:rPr>
              <a:t>对象或者</a:t>
            </a:r>
            <a:r>
              <a:rPr lang="en-US" altLang="zh-CN" sz="1200" b="1" i="0" kern="1200" dirty="0" err="1" smtClean="0">
                <a:solidFill>
                  <a:schemeClr val="tx1"/>
                </a:solidFill>
                <a:effectLst/>
                <a:latin typeface="Arial" charset="0"/>
                <a:ea typeface="ヒラギノ角ゴ Pro W3" charset="0"/>
                <a:cs typeface="Geneva" charset="0"/>
              </a:rPr>
              <a:t>HystrixObservableCommand</a:t>
            </a:r>
            <a:r>
              <a:rPr lang="zh-CN" altLang="en-US" sz="1200" b="1" i="0" kern="1200" dirty="0" smtClean="0">
                <a:solidFill>
                  <a:schemeClr val="tx1"/>
                </a:solidFill>
                <a:effectLst/>
                <a:latin typeface="Arial" charset="0"/>
                <a:ea typeface="ヒラギノ角ゴ Pro W3" charset="0"/>
                <a:cs typeface="Geneva" charset="0"/>
              </a:rPr>
              <a:t>对象</a:t>
            </a:r>
          </a:p>
          <a:p>
            <a:r>
              <a:rPr lang="zh-CN" altLang="en-US" sz="1200" b="0" i="0" kern="1200" dirty="0" smtClean="0">
                <a:solidFill>
                  <a:schemeClr val="tx1"/>
                </a:solidFill>
                <a:effectLst/>
                <a:latin typeface="Arial" charset="0"/>
                <a:ea typeface="ヒラギノ角ゴ Pro W3" charset="0"/>
                <a:cs typeface="Geneva" charset="0"/>
              </a:rPr>
              <a:t>首先创建一个</a:t>
            </a:r>
            <a:r>
              <a:rPr lang="en-US" altLang="zh-CN" sz="1200" b="0" i="0" kern="1200" dirty="0" err="1" smtClean="0">
                <a:solidFill>
                  <a:schemeClr val="tx1"/>
                </a:solidFill>
                <a:effectLst/>
                <a:latin typeface="Arial" charset="0"/>
                <a:ea typeface="ヒラギノ角ゴ Pro W3" charset="0"/>
                <a:cs typeface="Geneva" charset="0"/>
              </a:rPr>
              <a:t>HystrixCommand</a:t>
            </a:r>
            <a:r>
              <a:rPr lang="zh-CN" altLang="en-US" sz="1200" b="0" i="0" kern="1200" dirty="0" smtClean="0">
                <a:solidFill>
                  <a:schemeClr val="tx1"/>
                </a:solidFill>
                <a:effectLst/>
                <a:latin typeface="Arial" charset="0"/>
                <a:ea typeface="ヒラギノ角ゴ Pro W3" charset="0"/>
                <a:cs typeface="Geneva" charset="0"/>
              </a:rPr>
              <a:t>对象或者</a:t>
            </a:r>
            <a:r>
              <a:rPr lang="en-US" altLang="zh-CN" sz="1200" b="0" i="0" kern="1200" dirty="0" err="1" smtClean="0">
                <a:solidFill>
                  <a:schemeClr val="tx1"/>
                </a:solidFill>
                <a:effectLst/>
                <a:latin typeface="Arial" charset="0"/>
                <a:ea typeface="ヒラギノ角ゴ Pro W3" charset="0"/>
                <a:cs typeface="Geneva" charset="0"/>
              </a:rPr>
              <a:t>HystrixObservableCommand</a:t>
            </a:r>
            <a:r>
              <a:rPr lang="zh-CN" altLang="en-US" sz="1200" b="0" i="0" kern="1200" dirty="0" smtClean="0">
                <a:solidFill>
                  <a:schemeClr val="tx1"/>
                </a:solidFill>
                <a:effectLst/>
                <a:latin typeface="Arial" charset="0"/>
                <a:ea typeface="ヒラギノ角ゴ Pro W3" charset="0"/>
                <a:cs typeface="Geneva" charset="0"/>
              </a:rPr>
              <a:t>对象用来表示对依赖服务的操作请求，同时传递所有需要的参数，它采用了命令模式来实现对服务调用操作的封装，这两个</a:t>
            </a:r>
            <a:r>
              <a:rPr lang="en-US" altLang="zh-CN" sz="1200" b="0" i="0" kern="1200" dirty="0" smtClean="0">
                <a:solidFill>
                  <a:schemeClr val="tx1"/>
                </a:solidFill>
                <a:effectLst/>
                <a:latin typeface="Arial" charset="0"/>
                <a:ea typeface="ヒラギノ角ゴ Pro W3" charset="0"/>
                <a:cs typeface="Geneva" charset="0"/>
              </a:rPr>
              <a:t>Command</a:t>
            </a:r>
            <a:r>
              <a:rPr lang="zh-CN" altLang="en-US" sz="1200" b="0" i="0" kern="1200" dirty="0" smtClean="0">
                <a:solidFill>
                  <a:schemeClr val="tx1"/>
                </a:solidFill>
                <a:effectLst/>
                <a:latin typeface="Arial" charset="0"/>
                <a:ea typeface="ヒラギノ角ゴ Pro W3" charset="0"/>
                <a:cs typeface="Geneva" charset="0"/>
              </a:rPr>
              <a:t>对象分别针对不同的应用场景。</a:t>
            </a:r>
          </a:p>
          <a:p>
            <a:pPr marL="171450" indent="-171450" latinLnBrk="1">
              <a:buFont typeface="Arial" panose="020B0604020202020204" pitchFamily="34" charset="0"/>
              <a:buChar char="•"/>
            </a:pPr>
            <a:r>
              <a:rPr lang="en-US" altLang="zh-CN" sz="1200" b="0" i="0" kern="1200" dirty="0" err="1" smtClean="0">
                <a:solidFill>
                  <a:schemeClr val="tx1"/>
                </a:solidFill>
                <a:effectLst/>
                <a:latin typeface="Arial" charset="0"/>
                <a:ea typeface="ヒラギノ角ゴ Pro W3" charset="0"/>
                <a:cs typeface="Geneva" charset="0"/>
              </a:rPr>
              <a:t>HystrixCommand</a:t>
            </a:r>
            <a:r>
              <a:rPr lang="zh-CN" altLang="en-US" sz="1200" b="0" i="0" kern="1200" dirty="0" smtClean="0">
                <a:solidFill>
                  <a:schemeClr val="tx1"/>
                </a:solidFill>
                <a:effectLst/>
                <a:latin typeface="Arial" charset="0"/>
                <a:ea typeface="ヒラギノ角ゴ Pro W3" charset="0"/>
                <a:cs typeface="Geneva" charset="0"/>
              </a:rPr>
              <a:t>：依赖服务每次返回单一的回应。</a:t>
            </a:r>
            <a:endParaRPr lang="en-US" altLang="zh-CN" sz="1200" b="0" i="0" kern="1200" dirty="0" smtClean="0">
              <a:solidFill>
                <a:schemeClr val="tx1"/>
              </a:solidFill>
              <a:effectLst/>
              <a:latin typeface="Arial" charset="0"/>
              <a:ea typeface="ヒラギノ角ゴ Pro W3" charset="0"/>
              <a:cs typeface="Geneva" charset="0"/>
            </a:endParaRPr>
          </a:p>
          <a:p>
            <a:pPr marL="171450" indent="-171450" latinLnBrk="1">
              <a:buFont typeface="Arial" panose="020B0604020202020204" pitchFamily="34" charset="0"/>
              <a:buChar char="•"/>
            </a:pPr>
            <a:r>
              <a:rPr lang="en-US" altLang="zh-CN" sz="1200" b="0" i="0" kern="1200" dirty="0" err="1" smtClean="0">
                <a:solidFill>
                  <a:schemeClr val="tx1"/>
                </a:solidFill>
                <a:effectLst/>
                <a:latin typeface="Arial" charset="0"/>
                <a:ea typeface="ヒラギノ角ゴ Pro W3" charset="0"/>
                <a:cs typeface="Geneva" charset="0"/>
              </a:rPr>
              <a:t>HystrixObservableCommand</a:t>
            </a:r>
            <a:r>
              <a:rPr lang="zh-CN" altLang="en-US" sz="1200" b="0" i="0" kern="1200" dirty="0" smtClean="0">
                <a:solidFill>
                  <a:schemeClr val="tx1"/>
                </a:solidFill>
                <a:effectLst/>
                <a:latin typeface="Arial" charset="0"/>
                <a:ea typeface="ヒラギノ角ゴ Pro W3" charset="0"/>
                <a:cs typeface="Geneva" charset="0"/>
              </a:rPr>
              <a:t>：若期望依赖服务返回一个 </a:t>
            </a:r>
            <a:r>
              <a:rPr lang="en-US" altLang="zh-CN" sz="1200" b="0" i="0" kern="1200" dirty="0" smtClean="0">
                <a:solidFill>
                  <a:schemeClr val="tx1"/>
                </a:solidFill>
                <a:effectLst/>
                <a:latin typeface="Arial" charset="0"/>
                <a:ea typeface="ヒラギノ角ゴ Pro W3" charset="0"/>
                <a:cs typeface="Geneva" charset="0"/>
              </a:rPr>
              <a:t>Observable</a:t>
            </a:r>
            <a:r>
              <a:rPr lang="zh-CN" altLang="en-US" sz="1200" b="0" i="0" kern="1200" dirty="0" smtClean="0">
                <a:solidFill>
                  <a:schemeClr val="tx1"/>
                </a:solidFill>
                <a:effectLst/>
                <a:latin typeface="Arial" charset="0"/>
                <a:ea typeface="ヒラギノ角ゴ Pro W3" charset="0"/>
                <a:cs typeface="Geneva" charset="0"/>
              </a:rPr>
              <a:t>，应用</a:t>
            </a:r>
            <a:r>
              <a:rPr lang="en-US" altLang="zh-CN" sz="1200" b="0" i="0" kern="1200" dirty="0" smtClean="0">
                <a:solidFill>
                  <a:schemeClr val="tx1"/>
                </a:solidFill>
                <a:effectLst/>
                <a:latin typeface="Arial" charset="0"/>
                <a:ea typeface="ヒラギノ角ゴ Pro W3" charset="0"/>
                <a:cs typeface="Geneva" charset="0"/>
              </a:rPr>
              <a:t>Observer</a:t>
            </a:r>
            <a:r>
              <a:rPr lang="zh-CN" altLang="en-US" sz="1200" b="0" i="0" kern="1200" dirty="0" smtClean="0">
                <a:solidFill>
                  <a:schemeClr val="tx1"/>
                </a:solidFill>
                <a:effectLst/>
                <a:latin typeface="Arial" charset="0"/>
                <a:ea typeface="ヒラギノ角ゴ Pro W3" charset="0"/>
                <a:cs typeface="Geneva" charset="0"/>
              </a:rPr>
              <a:t>模式监听依赖服务的回应，用在依赖的服务返回多个操作结果的时候。</a:t>
            </a:r>
            <a:endParaRPr lang="en-US" altLang="zh-CN" sz="1200" b="0" i="0" kern="1200" dirty="0" smtClean="0">
              <a:solidFill>
                <a:schemeClr val="tx1"/>
              </a:solidFill>
              <a:effectLst/>
              <a:latin typeface="Arial" charset="0"/>
              <a:ea typeface="ヒラギノ角ゴ Pro W3" charset="0"/>
              <a:cs typeface="Geneva" charset="0"/>
            </a:endParaRPr>
          </a:p>
          <a:p>
            <a:r>
              <a:rPr lang="en-US" altLang="zh-CN" sz="1200" b="1" i="0" kern="1200" dirty="0" smtClean="0">
                <a:solidFill>
                  <a:schemeClr val="tx1"/>
                </a:solidFill>
                <a:effectLst/>
                <a:latin typeface="Arial" charset="0"/>
                <a:ea typeface="ヒラギノ角ゴ Pro W3" charset="0"/>
                <a:cs typeface="Geneva" charset="0"/>
              </a:rPr>
              <a:t>2.</a:t>
            </a:r>
            <a:r>
              <a:rPr lang="zh-CN" altLang="en-US" sz="1200" b="1" i="0" kern="1200" dirty="0" smtClean="0">
                <a:solidFill>
                  <a:schemeClr val="tx1"/>
                </a:solidFill>
                <a:effectLst/>
                <a:latin typeface="Arial" charset="0"/>
                <a:ea typeface="ヒラギノ角ゴ Pro W3" charset="0"/>
                <a:cs typeface="Geneva" charset="0"/>
              </a:rPr>
              <a:t>执行 </a:t>
            </a:r>
            <a:r>
              <a:rPr lang="en-US" altLang="zh-CN" sz="1200" b="1" i="0" kern="1200" dirty="0" smtClean="0">
                <a:solidFill>
                  <a:schemeClr val="tx1"/>
                </a:solidFill>
                <a:effectLst/>
                <a:latin typeface="Arial" charset="0"/>
                <a:ea typeface="ヒラギノ角ゴ Pro W3" charset="0"/>
                <a:cs typeface="Geneva" charset="0"/>
              </a:rPr>
              <a:t>Command</a:t>
            </a:r>
            <a:endParaRPr lang="en-US" altLang="zh-CN" sz="1200" b="0" i="0" kern="1200" dirty="0" smtClean="0">
              <a:solidFill>
                <a:schemeClr val="tx1"/>
              </a:solidFill>
              <a:effectLst/>
              <a:latin typeface="Arial" charset="0"/>
              <a:ea typeface="ヒラギノ角ゴ Pro W3" charset="0"/>
              <a:cs typeface="Geneva" charset="0"/>
            </a:endParaRPr>
          </a:p>
          <a:p>
            <a:r>
              <a:rPr lang="en-US" altLang="zh-CN" sz="1200" b="0" i="0" kern="1200" dirty="0" err="1" smtClean="0">
                <a:solidFill>
                  <a:schemeClr val="tx1"/>
                </a:solidFill>
                <a:effectLst/>
                <a:latin typeface="Arial" charset="0"/>
                <a:ea typeface="ヒラギノ角ゴ Pro W3" charset="0"/>
                <a:cs typeface="Geneva" charset="0"/>
              </a:rPr>
              <a:t>Hystrix</a:t>
            </a:r>
            <a:r>
              <a:rPr lang="en-US" altLang="zh-CN" sz="1200" b="0" i="0" kern="1200" dirty="0" smtClean="0">
                <a:solidFill>
                  <a:schemeClr val="tx1"/>
                </a:solidFill>
                <a:effectLst/>
                <a:latin typeface="Arial" charset="0"/>
                <a:ea typeface="ヒラギノ角ゴ Pro W3" charset="0"/>
                <a:cs typeface="Geneva" charset="0"/>
              </a:rPr>
              <a:t> API</a:t>
            </a:r>
            <a:r>
              <a:rPr lang="zh-CN" altLang="en-US" sz="1200" b="0" i="0" kern="1200" dirty="0" smtClean="0">
                <a:solidFill>
                  <a:schemeClr val="tx1"/>
                </a:solidFill>
                <a:effectLst/>
                <a:latin typeface="Arial" charset="0"/>
                <a:ea typeface="ヒラギノ角ゴ Pro W3" charset="0"/>
                <a:cs typeface="Geneva" charset="0"/>
              </a:rPr>
              <a:t>提供了四个方法来执行</a:t>
            </a:r>
            <a:r>
              <a:rPr lang="en-US" altLang="zh-CN" sz="1200" b="0" i="0" kern="1200" dirty="0" smtClean="0">
                <a:solidFill>
                  <a:schemeClr val="tx1"/>
                </a:solidFill>
                <a:effectLst/>
                <a:latin typeface="Arial" charset="0"/>
                <a:ea typeface="ヒラギノ角ゴ Pro W3" charset="0"/>
                <a:cs typeface="Geneva" charset="0"/>
              </a:rPr>
              <a:t>Command</a:t>
            </a:r>
            <a:r>
              <a:rPr lang="zh-CN" altLang="en-US" sz="1200" b="0" i="0" kern="1200" dirty="0" smtClean="0">
                <a:solidFill>
                  <a:schemeClr val="tx1"/>
                </a:solidFill>
                <a:effectLst/>
                <a:latin typeface="Arial" charset="0"/>
                <a:ea typeface="ヒラギノ角ゴ Pro W3" charset="0"/>
                <a:cs typeface="Geneva" charset="0"/>
              </a:rPr>
              <a:t>，分别如下：</a:t>
            </a:r>
          </a:p>
          <a:p>
            <a:r>
              <a:rPr lang="en-US" altLang="zh-CN" sz="1200" b="0" i="0" kern="1200" dirty="0" smtClean="0">
                <a:solidFill>
                  <a:schemeClr val="tx1"/>
                </a:solidFill>
                <a:effectLst/>
                <a:latin typeface="Arial" charset="0"/>
                <a:ea typeface="ヒラギノ角ゴ Pro W3" charset="0"/>
                <a:cs typeface="Geneva" charset="0"/>
              </a:rPr>
              <a:t>execute()</a:t>
            </a:r>
            <a:r>
              <a:rPr lang="zh-CN" altLang="en-US" sz="1200" b="0" i="0" kern="1200" dirty="0" smtClean="0">
                <a:solidFill>
                  <a:schemeClr val="tx1"/>
                </a:solidFill>
                <a:effectLst/>
                <a:latin typeface="Arial" charset="0"/>
                <a:ea typeface="ヒラギノ角ゴ Pro W3" charset="0"/>
                <a:cs typeface="Geneva" charset="0"/>
              </a:rPr>
              <a:t>方法，调用后直接</a:t>
            </a:r>
            <a:r>
              <a:rPr lang="en-US" altLang="zh-CN" sz="1200" b="0" i="0" kern="1200" dirty="0" smtClean="0">
                <a:solidFill>
                  <a:schemeClr val="tx1"/>
                </a:solidFill>
                <a:effectLst/>
                <a:latin typeface="Arial" charset="0"/>
                <a:ea typeface="ヒラギノ角ゴ Pro W3" charset="0"/>
                <a:cs typeface="Geneva" charset="0"/>
              </a:rPr>
              <a:t>block</a:t>
            </a:r>
            <a:r>
              <a:rPr lang="zh-CN" altLang="en-US" sz="1200" b="0" i="0" kern="1200" dirty="0" smtClean="0">
                <a:solidFill>
                  <a:schemeClr val="tx1"/>
                </a:solidFill>
                <a:effectLst/>
                <a:latin typeface="Arial" charset="0"/>
                <a:ea typeface="ヒラギノ角ゴ Pro W3" charset="0"/>
                <a:cs typeface="Geneva" charset="0"/>
              </a:rPr>
              <a:t>住，属于同步调用，直到依赖服务返回单条结果，或者抛出异常</a:t>
            </a:r>
          </a:p>
          <a:p>
            <a:r>
              <a:rPr lang="en-US" altLang="zh-CN" sz="1200" b="0" i="0" kern="1200" dirty="0" smtClean="0">
                <a:solidFill>
                  <a:schemeClr val="tx1"/>
                </a:solidFill>
                <a:effectLst/>
                <a:latin typeface="Arial" charset="0"/>
                <a:ea typeface="ヒラギノ角ゴ Pro W3" charset="0"/>
                <a:cs typeface="Geneva" charset="0"/>
              </a:rPr>
              <a:t>queue()</a:t>
            </a:r>
            <a:r>
              <a:rPr lang="zh-CN" altLang="en-US" sz="1200" b="0" i="0" kern="1200" dirty="0" smtClean="0">
                <a:solidFill>
                  <a:schemeClr val="tx1"/>
                </a:solidFill>
                <a:effectLst/>
                <a:latin typeface="Arial" charset="0"/>
                <a:ea typeface="ヒラギノ角ゴ Pro W3" charset="0"/>
                <a:cs typeface="Geneva" charset="0"/>
              </a:rPr>
              <a:t>方法，返回一个</a:t>
            </a:r>
            <a:r>
              <a:rPr lang="en-US" altLang="zh-CN" sz="1200" b="0" i="0" kern="1200" dirty="0" smtClean="0">
                <a:solidFill>
                  <a:schemeClr val="tx1"/>
                </a:solidFill>
                <a:effectLst/>
                <a:latin typeface="Arial" charset="0"/>
                <a:ea typeface="ヒラギノ角ゴ Pro W3" charset="0"/>
                <a:cs typeface="Geneva" charset="0"/>
              </a:rPr>
              <a:t>Future</a:t>
            </a:r>
            <a:r>
              <a:rPr lang="zh-CN" altLang="en-US" sz="1200" b="0" i="0" kern="1200" dirty="0" smtClean="0">
                <a:solidFill>
                  <a:schemeClr val="tx1"/>
                </a:solidFill>
                <a:effectLst/>
                <a:latin typeface="Arial" charset="0"/>
                <a:ea typeface="ヒラギノ角ゴ Pro W3" charset="0"/>
                <a:cs typeface="Geneva" charset="0"/>
              </a:rPr>
              <a:t>，属于异步调用，后面可以通过</a:t>
            </a:r>
            <a:r>
              <a:rPr lang="en-US" altLang="zh-CN" sz="1200" b="0" i="0" kern="1200" dirty="0" smtClean="0">
                <a:solidFill>
                  <a:schemeClr val="tx1"/>
                </a:solidFill>
                <a:effectLst/>
                <a:latin typeface="Arial" charset="0"/>
                <a:ea typeface="ヒラギノ角ゴ Pro W3" charset="0"/>
                <a:cs typeface="Geneva" charset="0"/>
              </a:rPr>
              <a:t>Future</a:t>
            </a:r>
            <a:r>
              <a:rPr lang="zh-CN" altLang="en-US" sz="1200" b="0" i="0" kern="1200" dirty="0" smtClean="0">
                <a:solidFill>
                  <a:schemeClr val="tx1"/>
                </a:solidFill>
                <a:effectLst/>
                <a:latin typeface="Arial" charset="0"/>
                <a:ea typeface="ヒラギノ角ゴ Pro W3" charset="0"/>
                <a:cs typeface="Geneva" charset="0"/>
              </a:rPr>
              <a:t>获取单条结果</a:t>
            </a:r>
          </a:p>
          <a:p>
            <a:r>
              <a:rPr lang="en-US" altLang="zh-CN" sz="1200" b="0" i="0" kern="1200" dirty="0" smtClean="0">
                <a:solidFill>
                  <a:schemeClr val="tx1"/>
                </a:solidFill>
                <a:effectLst/>
                <a:latin typeface="Arial" charset="0"/>
                <a:ea typeface="ヒラギノ角ゴ Pro W3" charset="0"/>
                <a:cs typeface="Geneva" charset="0"/>
              </a:rPr>
              <a:t>observe()</a:t>
            </a:r>
            <a:r>
              <a:rPr lang="zh-CN" altLang="en-US" sz="1200" b="0" i="0" kern="1200" dirty="0" smtClean="0">
                <a:solidFill>
                  <a:schemeClr val="tx1"/>
                </a:solidFill>
                <a:effectLst/>
                <a:latin typeface="Arial" charset="0"/>
                <a:ea typeface="ヒラギノ角ゴ Pro W3" charset="0"/>
                <a:cs typeface="Geneva" charset="0"/>
              </a:rPr>
              <a:t>方法，订阅（</a:t>
            </a:r>
            <a:r>
              <a:rPr lang="en-US" altLang="zh-CN" sz="1200" b="0" i="0" kern="1200" dirty="0" smtClean="0">
                <a:solidFill>
                  <a:schemeClr val="tx1"/>
                </a:solidFill>
                <a:effectLst/>
                <a:latin typeface="Arial" charset="0"/>
                <a:ea typeface="ヒラギノ角ゴ Pro W3" charset="0"/>
                <a:cs typeface="Geneva" charset="0"/>
              </a:rPr>
              <a:t>subscribe</a:t>
            </a:r>
            <a:r>
              <a:rPr lang="zh-CN" altLang="en-US" sz="1200" b="0" i="0" kern="1200" dirty="0" smtClean="0">
                <a:solidFill>
                  <a:schemeClr val="tx1"/>
                </a:solidFill>
                <a:effectLst/>
                <a:latin typeface="Arial" charset="0"/>
                <a:ea typeface="ヒラギノ角ゴ Pro W3" charset="0"/>
                <a:cs typeface="Geneva" charset="0"/>
              </a:rPr>
              <a:t>）一个</a:t>
            </a:r>
            <a:r>
              <a:rPr lang="en-US" altLang="zh-CN" sz="1200" b="0" i="0" kern="1200" dirty="0" smtClean="0">
                <a:solidFill>
                  <a:schemeClr val="tx1"/>
                </a:solidFill>
                <a:effectLst/>
                <a:latin typeface="Arial" charset="0"/>
                <a:ea typeface="ヒラギノ角ゴ Pro W3" charset="0"/>
                <a:cs typeface="Geneva" charset="0"/>
              </a:rPr>
              <a:t>Observable</a:t>
            </a:r>
            <a:r>
              <a:rPr lang="zh-CN" altLang="en-US" sz="1200" b="0" i="0" kern="1200" dirty="0" smtClean="0">
                <a:solidFill>
                  <a:schemeClr val="tx1"/>
                </a:solidFill>
                <a:effectLst/>
                <a:latin typeface="Arial" charset="0"/>
                <a:ea typeface="ヒラギノ角ゴ Pro W3" charset="0"/>
                <a:cs typeface="Geneva" charset="0"/>
              </a:rPr>
              <a:t>对象，</a:t>
            </a:r>
            <a:r>
              <a:rPr lang="en-US" altLang="zh-CN" sz="1200" b="0" i="0" kern="1200" dirty="0" smtClean="0">
                <a:solidFill>
                  <a:schemeClr val="tx1"/>
                </a:solidFill>
                <a:effectLst/>
                <a:latin typeface="Arial" charset="0"/>
                <a:ea typeface="ヒラギノ角ゴ Pro W3" charset="0"/>
                <a:cs typeface="Geneva" charset="0"/>
              </a:rPr>
              <a:t>Observable</a:t>
            </a:r>
            <a:r>
              <a:rPr lang="zh-CN" altLang="en-US" sz="1200" b="0" i="0" kern="1200" dirty="0" smtClean="0">
                <a:solidFill>
                  <a:schemeClr val="tx1"/>
                </a:solidFill>
                <a:effectLst/>
                <a:latin typeface="Arial" charset="0"/>
                <a:ea typeface="ヒラギノ角ゴ Pro W3" charset="0"/>
                <a:cs typeface="Geneva" charset="0"/>
              </a:rPr>
              <a:t>代表的是依赖服务返回的结果，获取到一个那个代表结果的</a:t>
            </a:r>
            <a:r>
              <a:rPr lang="en-US" altLang="zh-CN" sz="1200" b="0" i="0" kern="1200" dirty="0" smtClean="0">
                <a:solidFill>
                  <a:schemeClr val="tx1"/>
                </a:solidFill>
                <a:effectLst/>
                <a:latin typeface="Arial" charset="0"/>
                <a:ea typeface="ヒラギノ角ゴ Pro W3" charset="0"/>
                <a:cs typeface="Geneva" charset="0"/>
              </a:rPr>
              <a:t>Observable</a:t>
            </a:r>
            <a:r>
              <a:rPr lang="zh-CN" altLang="en-US" sz="1200" b="0" i="0" kern="1200" dirty="0" smtClean="0">
                <a:solidFill>
                  <a:schemeClr val="tx1"/>
                </a:solidFill>
                <a:effectLst/>
                <a:latin typeface="Arial" charset="0"/>
                <a:ea typeface="ヒラギノ角ゴ Pro W3" charset="0"/>
                <a:cs typeface="Geneva" charset="0"/>
              </a:rPr>
              <a:t>对象的拷贝对象</a:t>
            </a:r>
          </a:p>
          <a:p>
            <a:r>
              <a:rPr lang="en-US" altLang="zh-CN" sz="1200" b="0" i="0" kern="1200" dirty="0" err="1" smtClean="0">
                <a:solidFill>
                  <a:schemeClr val="tx1"/>
                </a:solidFill>
                <a:effectLst/>
                <a:latin typeface="Arial" charset="0"/>
                <a:ea typeface="ヒラギノ角ゴ Pro W3" charset="0"/>
                <a:cs typeface="Geneva" charset="0"/>
              </a:rPr>
              <a:t>toObservable</a:t>
            </a:r>
            <a:r>
              <a:rPr lang="en-US" altLang="zh-CN" sz="1200" b="0" i="0" kern="1200" dirty="0" smtClean="0">
                <a:solidFill>
                  <a:schemeClr val="tx1"/>
                </a:solidFill>
                <a:effectLst/>
                <a:latin typeface="Arial" charset="0"/>
                <a:ea typeface="ヒラギノ角ゴ Pro W3" charset="0"/>
                <a:cs typeface="Geneva" charset="0"/>
              </a:rPr>
              <a:t>()</a:t>
            </a:r>
            <a:r>
              <a:rPr lang="zh-CN" altLang="en-US" sz="1200" b="0" i="0" kern="1200" dirty="0" smtClean="0">
                <a:solidFill>
                  <a:schemeClr val="tx1"/>
                </a:solidFill>
                <a:effectLst/>
                <a:latin typeface="Arial" charset="0"/>
                <a:ea typeface="ヒラギノ角ゴ Pro W3" charset="0"/>
                <a:cs typeface="Geneva" charset="0"/>
              </a:rPr>
              <a:t>方法，返回一个</a:t>
            </a:r>
            <a:r>
              <a:rPr lang="en-US" altLang="zh-CN" sz="1200" b="0" i="0" kern="1200" dirty="0" smtClean="0">
                <a:solidFill>
                  <a:schemeClr val="tx1"/>
                </a:solidFill>
                <a:effectLst/>
                <a:latin typeface="Arial" charset="0"/>
                <a:ea typeface="ヒラギノ角ゴ Pro W3" charset="0"/>
                <a:cs typeface="Geneva" charset="0"/>
              </a:rPr>
              <a:t>Observable</a:t>
            </a:r>
            <a:r>
              <a:rPr lang="zh-CN" altLang="en-US" sz="1200" b="0" i="0" kern="1200" dirty="0" smtClean="0">
                <a:solidFill>
                  <a:schemeClr val="tx1"/>
                </a:solidFill>
                <a:effectLst/>
                <a:latin typeface="Arial" charset="0"/>
                <a:ea typeface="ヒラギノ角ゴ Pro W3" charset="0"/>
                <a:cs typeface="Geneva" charset="0"/>
              </a:rPr>
              <a:t>对象，如果我们订阅（</a:t>
            </a:r>
            <a:r>
              <a:rPr lang="en-US" altLang="zh-CN" sz="1200" b="0" i="0" kern="1200" dirty="0" smtClean="0">
                <a:solidFill>
                  <a:schemeClr val="tx1"/>
                </a:solidFill>
                <a:effectLst/>
                <a:latin typeface="Arial" charset="0"/>
                <a:ea typeface="ヒラギノ角ゴ Pro W3" charset="0"/>
                <a:cs typeface="Geneva" charset="0"/>
              </a:rPr>
              <a:t>subscribe</a:t>
            </a:r>
            <a:r>
              <a:rPr lang="zh-CN" altLang="en-US" sz="1200" b="0" i="0" kern="1200" dirty="0" smtClean="0">
                <a:solidFill>
                  <a:schemeClr val="tx1"/>
                </a:solidFill>
                <a:effectLst/>
                <a:latin typeface="Arial" charset="0"/>
                <a:ea typeface="ヒラギノ角ゴ Pro W3" charset="0"/>
                <a:cs typeface="Geneva" charset="0"/>
              </a:rPr>
              <a:t>）这个对象，就会执行</a:t>
            </a:r>
            <a:r>
              <a:rPr lang="en-US" altLang="zh-CN" sz="1200" b="0" i="0" kern="1200" dirty="0" smtClean="0">
                <a:solidFill>
                  <a:schemeClr val="tx1"/>
                </a:solidFill>
                <a:effectLst/>
                <a:latin typeface="Arial" charset="0"/>
                <a:ea typeface="ヒラギノ角ゴ Pro W3" charset="0"/>
                <a:cs typeface="Geneva" charset="0"/>
              </a:rPr>
              <a:t>command</a:t>
            </a:r>
          </a:p>
          <a:p>
            <a:pPr marL="0" indent="0" latinLnBrk="1">
              <a:buFont typeface="Arial" panose="020B0604020202020204" pitchFamily="34" charset="0"/>
              <a:buNone/>
            </a:pPr>
            <a:endParaRPr lang="zh-CN" altLang="en-US" sz="1200" b="0" i="0" kern="1200" dirty="0" smtClean="0">
              <a:solidFill>
                <a:schemeClr val="tx1"/>
              </a:solidFill>
              <a:effectLst/>
              <a:latin typeface="Arial" charset="0"/>
              <a:ea typeface="ヒラギノ角ゴ Pro W3" charset="0"/>
              <a:cs typeface="Geneva" charset="0"/>
            </a:endParaRPr>
          </a:p>
          <a:p>
            <a:r>
              <a:rPr lang="en-US" altLang="zh-CN" sz="1200" b="1" i="0" kern="1200" dirty="0" smtClean="0">
                <a:solidFill>
                  <a:schemeClr val="tx1"/>
                </a:solidFill>
                <a:effectLst/>
                <a:latin typeface="Arial" charset="0"/>
                <a:ea typeface="ヒラギノ角ゴ Pro W3" charset="0"/>
                <a:cs typeface="Geneva" charset="0"/>
              </a:rPr>
              <a:t>3.</a:t>
            </a:r>
            <a:r>
              <a:rPr lang="zh-CN" altLang="en-US" sz="1200" b="1" i="0" kern="1200" dirty="0" smtClean="0">
                <a:solidFill>
                  <a:schemeClr val="tx1"/>
                </a:solidFill>
                <a:effectLst/>
                <a:latin typeface="Arial" charset="0"/>
                <a:ea typeface="ヒラギノ角ゴ Pro W3" charset="0"/>
                <a:cs typeface="Geneva" charset="0"/>
              </a:rPr>
              <a:t>结果是否被缓存</a:t>
            </a:r>
            <a:endParaRPr lang="zh-CN" altLang="en-US" sz="1200" b="0" i="0" kern="1200" dirty="0" smtClean="0">
              <a:solidFill>
                <a:schemeClr val="tx1"/>
              </a:solidFill>
              <a:effectLst/>
              <a:latin typeface="Arial" charset="0"/>
              <a:ea typeface="ヒラギノ角ゴ Pro W3" charset="0"/>
              <a:cs typeface="Geneva" charset="0"/>
            </a:endParaRPr>
          </a:p>
          <a:p>
            <a:r>
              <a:rPr lang="zh-CN" altLang="en-US" sz="1200" b="0" i="0" kern="1200" dirty="0" smtClean="0">
                <a:solidFill>
                  <a:schemeClr val="tx1"/>
                </a:solidFill>
                <a:effectLst/>
                <a:latin typeface="Arial" charset="0"/>
                <a:ea typeface="ヒラギノ角ゴ Pro W3" charset="0"/>
                <a:cs typeface="Geneva" charset="0"/>
              </a:rPr>
              <a:t>若当前命令的请求缓存功能是被启用的，并且该命令缓存命中，那么缓存的结果会立即以</a:t>
            </a:r>
            <a:r>
              <a:rPr lang="en-US" altLang="zh-CN" sz="1200" b="0" i="0" kern="1200" dirty="0" smtClean="0">
                <a:solidFill>
                  <a:schemeClr val="tx1"/>
                </a:solidFill>
                <a:effectLst/>
                <a:latin typeface="Arial" charset="0"/>
                <a:ea typeface="ヒラギノ角ゴ Pro W3" charset="0"/>
                <a:cs typeface="Geneva" charset="0"/>
              </a:rPr>
              <a:t>Observable</a:t>
            </a:r>
            <a:r>
              <a:rPr lang="zh-CN" altLang="en-US" sz="1200" b="0" i="0" kern="1200" dirty="0" smtClean="0">
                <a:solidFill>
                  <a:schemeClr val="tx1"/>
                </a:solidFill>
                <a:effectLst/>
                <a:latin typeface="Arial" charset="0"/>
                <a:ea typeface="ヒラギノ角ゴ Pro W3" charset="0"/>
                <a:cs typeface="Geneva" charset="0"/>
              </a:rPr>
              <a:t>对象的形式返回。</a:t>
            </a:r>
          </a:p>
          <a:p>
            <a:r>
              <a:rPr lang="en-US" altLang="zh-CN" sz="1200" b="1" i="0" kern="1200" dirty="0" smtClean="0">
                <a:solidFill>
                  <a:schemeClr val="tx1"/>
                </a:solidFill>
                <a:effectLst/>
                <a:latin typeface="Arial" charset="0"/>
                <a:ea typeface="ヒラギノ角ゴ Pro W3" charset="0"/>
                <a:cs typeface="Geneva" charset="0"/>
              </a:rPr>
              <a:t>4.</a:t>
            </a:r>
            <a:r>
              <a:rPr lang="zh-CN" altLang="en-US" sz="1200" b="1" i="0" kern="1200" dirty="0" smtClean="0">
                <a:solidFill>
                  <a:schemeClr val="tx1"/>
                </a:solidFill>
                <a:effectLst/>
                <a:latin typeface="Arial" charset="0"/>
                <a:ea typeface="ヒラギノ角ゴ Pro W3" charset="0"/>
                <a:cs typeface="Geneva" charset="0"/>
              </a:rPr>
              <a:t>断路器是否打开</a:t>
            </a:r>
            <a:endParaRPr lang="zh-CN" altLang="en-US" sz="1200" b="0" i="0" kern="1200" dirty="0" smtClean="0">
              <a:solidFill>
                <a:schemeClr val="tx1"/>
              </a:solidFill>
              <a:effectLst/>
              <a:latin typeface="Arial" charset="0"/>
              <a:ea typeface="ヒラギノ角ゴ Pro W3" charset="0"/>
              <a:cs typeface="Geneva" charset="0"/>
            </a:endParaRPr>
          </a:p>
          <a:p>
            <a:r>
              <a:rPr lang="zh-CN" altLang="en-US" sz="1200" b="0" i="0" kern="1200" dirty="0" smtClean="0">
                <a:solidFill>
                  <a:schemeClr val="tx1"/>
                </a:solidFill>
                <a:effectLst/>
                <a:latin typeface="Arial" charset="0"/>
                <a:ea typeface="ヒラギノ角ゴ Pro W3" charset="0"/>
                <a:cs typeface="Geneva" charset="0"/>
              </a:rPr>
              <a:t>在命令结果没有被缓存命中的时候，</a:t>
            </a:r>
            <a:r>
              <a:rPr lang="en-US" altLang="zh-CN" sz="1200" b="0" i="0" kern="1200" dirty="0" err="1" smtClean="0">
                <a:solidFill>
                  <a:schemeClr val="tx1"/>
                </a:solidFill>
                <a:effectLst/>
                <a:latin typeface="Arial" charset="0"/>
                <a:ea typeface="ヒラギノ角ゴ Pro W3" charset="0"/>
                <a:cs typeface="Geneva" charset="0"/>
              </a:rPr>
              <a:t>Hystrix</a:t>
            </a:r>
            <a:r>
              <a:rPr lang="zh-CN" altLang="en-US" sz="1200" b="0" i="0" kern="1200" dirty="0" smtClean="0">
                <a:solidFill>
                  <a:schemeClr val="tx1"/>
                </a:solidFill>
                <a:effectLst/>
                <a:latin typeface="Arial" charset="0"/>
                <a:ea typeface="ヒラギノ角ゴ Pro W3" charset="0"/>
                <a:cs typeface="Geneva" charset="0"/>
              </a:rPr>
              <a:t>会在执行命令前检查断路器是否为打开状态</a:t>
            </a:r>
          </a:p>
          <a:p>
            <a:pPr latinLnBrk="1"/>
            <a:r>
              <a:rPr lang="zh-CN" altLang="en-US" sz="1200" b="0" i="0" kern="1200" dirty="0" smtClean="0">
                <a:solidFill>
                  <a:schemeClr val="tx1"/>
                </a:solidFill>
                <a:effectLst/>
                <a:latin typeface="Arial" charset="0"/>
                <a:ea typeface="ヒラギノ角ゴ Pro W3" charset="0"/>
                <a:cs typeface="Geneva" charset="0"/>
              </a:rPr>
              <a:t>如果断路器是打开的，那么</a:t>
            </a:r>
            <a:r>
              <a:rPr lang="en-US" altLang="zh-CN" sz="1200" b="0" i="0" kern="1200" dirty="0" err="1" smtClean="0">
                <a:solidFill>
                  <a:schemeClr val="tx1"/>
                </a:solidFill>
                <a:effectLst/>
                <a:latin typeface="Arial" charset="0"/>
                <a:ea typeface="ヒラギノ角ゴ Pro W3" charset="0"/>
                <a:cs typeface="Geneva" charset="0"/>
              </a:rPr>
              <a:t>Hystrix</a:t>
            </a:r>
            <a:r>
              <a:rPr lang="zh-CN" altLang="en-US" sz="1200" b="0" i="0" kern="1200" dirty="0" smtClean="0">
                <a:solidFill>
                  <a:schemeClr val="tx1"/>
                </a:solidFill>
                <a:effectLst/>
                <a:latin typeface="Arial" charset="0"/>
                <a:ea typeface="ヒラギノ角ゴ Pro W3" charset="0"/>
                <a:cs typeface="Geneva" charset="0"/>
              </a:rPr>
              <a:t>不会执行命令，而是转接到</a:t>
            </a:r>
            <a:r>
              <a:rPr lang="en-US" altLang="zh-CN" sz="1200" b="0" i="0" kern="1200" dirty="0" smtClean="0">
                <a:solidFill>
                  <a:schemeClr val="tx1"/>
                </a:solidFill>
                <a:effectLst/>
                <a:latin typeface="Arial" charset="0"/>
                <a:ea typeface="ヒラギノ角ゴ Pro W3" charset="0"/>
                <a:cs typeface="Geneva" charset="0"/>
              </a:rPr>
              <a:t>fallback</a:t>
            </a:r>
            <a:r>
              <a:rPr lang="zh-CN" altLang="en-US" sz="1200" b="0" i="0" kern="1200" dirty="0" smtClean="0">
                <a:solidFill>
                  <a:schemeClr val="tx1"/>
                </a:solidFill>
                <a:effectLst/>
                <a:latin typeface="Arial" charset="0"/>
                <a:ea typeface="ヒラギノ角ゴ Pro W3" charset="0"/>
                <a:cs typeface="Geneva" charset="0"/>
              </a:rPr>
              <a:t>处理逻辑（第</a:t>
            </a:r>
            <a:r>
              <a:rPr lang="en-US" altLang="zh-CN" sz="1200" b="0" i="0" kern="1200" dirty="0" smtClean="0">
                <a:solidFill>
                  <a:schemeClr val="tx1"/>
                </a:solidFill>
                <a:effectLst/>
                <a:latin typeface="Arial" charset="0"/>
                <a:ea typeface="ヒラギノ角ゴ Pro W3" charset="0"/>
                <a:cs typeface="Geneva" charset="0"/>
              </a:rPr>
              <a:t>8</a:t>
            </a:r>
            <a:r>
              <a:rPr lang="zh-CN" altLang="en-US" sz="1200" b="0" i="0" kern="1200" dirty="0" smtClean="0">
                <a:solidFill>
                  <a:schemeClr val="tx1"/>
                </a:solidFill>
                <a:effectLst/>
                <a:latin typeface="Arial" charset="0"/>
                <a:ea typeface="ヒラギノ角ゴ Pro W3" charset="0"/>
                <a:cs typeface="Geneva" charset="0"/>
              </a:rPr>
              <a:t>步）。</a:t>
            </a:r>
          </a:p>
          <a:p>
            <a:pPr latinLnBrk="1"/>
            <a:r>
              <a:rPr lang="zh-CN" altLang="en-US" sz="1200" b="0" i="0" kern="1200" dirty="0" smtClean="0">
                <a:solidFill>
                  <a:schemeClr val="tx1"/>
                </a:solidFill>
                <a:effectLst/>
                <a:latin typeface="Arial" charset="0"/>
                <a:ea typeface="ヒラギノ角ゴ Pro W3" charset="0"/>
                <a:cs typeface="Geneva" charset="0"/>
              </a:rPr>
              <a:t>如果断路器是关闭的，</a:t>
            </a:r>
            <a:r>
              <a:rPr lang="en-US" altLang="zh-CN" sz="1200" b="0" i="0" kern="1200" dirty="0" err="1" smtClean="0">
                <a:solidFill>
                  <a:schemeClr val="tx1"/>
                </a:solidFill>
                <a:effectLst/>
                <a:latin typeface="Arial" charset="0"/>
                <a:ea typeface="ヒラギノ角ゴ Pro W3" charset="0"/>
                <a:cs typeface="Geneva" charset="0"/>
              </a:rPr>
              <a:t>Hystrix</a:t>
            </a:r>
            <a:r>
              <a:rPr lang="zh-CN" altLang="en-US" sz="1200" b="0" i="0" kern="1200" dirty="0" smtClean="0">
                <a:solidFill>
                  <a:schemeClr val="tx1"/>
                </a:solidFill>
                <a:effectLst/>
                <a:latin typeface="Arial" charset="0"/>
                <a:ea typeface="ヒラギノ角ゴ Pro W3" charset="0"/>
                <a:cs typeface="Geneva" charset="0"/>
              </a:rPr>
              <a:t>会检查是否有可用资源来执行命令（第</a:t>
            </a:r>
            <a:r>
              <a:rPr lang="en-US" altLang="zh-CN" sz="1200" b="0" i="0" kern="1200" dirty="0" smtClean="0">
                <a:solidFill>
                  <a:schemeClr val="tx1"/>
                </a:solidFill>
                <a:effectLst/>
                <a:latin typeface="Arial" charset="0"/>
                <a:ea typeface="ヒラギノ角ゴ Pro W3" charset="0"/>
                <a:cs typeface="Geneva" charset="0"/>
              </a:rPr>
              <a:t>5</a:t>
            </a:r>
            <a:r>
              <a:rPr lang="zh-CN" altLang="en-US" sz="1200" b="0" i="0" kern="1200" dirty="0" smtClean="0">
                <a:solidFill>
                  <a:schemeClr val="tx1"/>
                </a:solidFill>
                <a:effectLst/>
                <a:latin typeface="Arial" charset="0"/>
                <a:ea typeface="ヒラギノ角ゴ Pro W3" charset="0"/>
                <a:cs typeface="Geneva" charset="0"/>
              </a:rPr>
              <a:t>步）。</a:t>
            </a:r>
          </a:p>
          <a:p>
            <a:r>
              <a:rPr lang="en-US" altLang="zh-CN" sz="1200" b="1" i="0" kern="1200" dirty="0" smtClean="0">
                <a:solidFill>
                  <a:schemeClr val="tx1"/>
                </a:solidFill>
                <a:effectLst/>
                <a:latin typeface="Arial" charset="0"/>
                <a:ea typeface="ヒラギノ角ゴ Pro W3" charset="0"/>
                <a:cs typeface="Geneva" charset="0"/>
              </a:rPr>
              <a:t>5.</a:t>
            </a:r>
            <a:r>
              <a:rPr lang="zh-CN" altLang="en-US" sz="1200" b="1" i="0" kern="1200" dirty="0" smtClean="0">
                <a:solidFill>
                  <a:schemeClr val="tx1"/>
                </a:solidFill>
                <a:effectLst/>
                <a:latin typeface="Arial" charset="0"/>
                <a:ea typeface="ヒラギノ角ゴ Pro W3" charset="0"/>
                <a:cs typeface="Geneva" charset="0"/>
              </a:rPr>
              <a:t>线程池、请求队列、信号量是否占满</a:t>
            </a:r>
            <a:endParaRPr lang="zh-CN" altLang="en-US" sz="1200" b="0" i="0" kern="1200" dirty="0" smtClean="0">
              <a:solidFill>
                <a:schemeClr val="tx1"/>
              </a:solidFill>
              <a:effectLst/>
              <a:latin typeface="Arial" charset="0"/>
              <a:ea typeface="ヒラギノ角ゴ Pro W3" charset="0"/>
              <a:cs typeface="Geneva" charset="0"/>
            </a:endParaRPr>
          </a:p>
          <a:p>
            <a:r>
              <a:rPr lang="zh-CN" altLang="en-US" sz="1200" b="0" i="0" kern="1200" dirty="0" smtClean="0">
                <a:solidFill>
                  <a:schemeClr val="tx1"/>
                </a:solidFill>
                <a:effectLst/>
                <a:latin typeface="Arial" charset="0"/>
                <a:ea typeface="ヒラギノ角ゴ Pro W3" charset="0"/>
                <a:cs typeface="Geneva" charset="0"/>
              </a:rPr>
              <a:t>如果与命令相关的线程池和请求队列或者信号量（不使用线程池的时候）已经被占满，那么</a:t>
            </a:r>
            <a:r>
              <a:rPr lang="en-US" altLang="zh-CN" sz="1200" b="0" i="0" kern="1200" dirty="0" err="1" smtClean="0">
                <a:solidFill>
                  <a:schemeClr val="tx1"/>
                </a:solidFill>
                <a:effectLst/>
                <a:latin typeface="Arial" charset="0"/>
                <a:ea typeface="ヒラギノ角ゴ Pro W3" charset="0"/>
                <a:cs typeface="Geneva" charset="0"/>
              </a:rPr>
              <a:t>Hystrix</a:t>
            </a:r>
            <a:r>
              <a:rPr lang="zh-CN" altLang="en-US" sz="1200" b="0" i="0" kern="1200" dirty="0" smtClean="0">
                <a:solidFill>
                  <a:schemeClr val="tx1"/>
                </a:solidFill>
                <a:effectLst/>
                <a:latin typeface="Arial" charset="0"/>
                <a:ea typeface="ヒラギノ角ゴ Pro W3" charset="0"/>
                <a:cs typeface="Geneva" charset="0"/>
              </a:rPr>
              <a:t>不会执行命令，而是转接到</a:t>
            </a:r>
            <a:r>
              <a:rPr lang="en-US" altLang="zh-CN" sz="1200" b="0" i="0" kern="1200" dirty="0" smtClean="0">
                <a:solidFill>
                  <a:schemeClr val="tx1"/>
                </a:solidFill>
                <a:effectLst/>
                <a:latin typeface="Arial" charset="0"/>
                <a:ea typeface="ヒラギノ角ゴ Pro W3" charset="0"/>
                <a:cs typeface="Geneva" charset="0"/>
              </a:rPr>
              <a:t>fallback</a:t>
            </a:r>
            <a:r>
              <a:rPr lang="zh-CN" altLang="en-US" sz="1200" b="0" i="0" kern="1200" dirty="0" smtClean="0">
                <a:solidFill>
                  <a:schemeClr val="tx1"/>
                </a:solidFill>
                <a:effectLst/>
                <a:latin typeface="Arial" charset="0"/>
                <a:ea typeface="ヒラギノ角ゴ Pro W3" charset="0"/>
                <a:cs typeface="Geneva" charset="0"/>
              </a:rPr>
              <a:t>处理逻辑（第</a:t>
            </a:r>
            <a:r>
              <a:rPr lang="en-US" altLang="zh-CN" sz="1200" b="0" i="0" kern="1200" dirty="0" smtClean="0">
                <a:solidFill>
                  <a:schemeClr val="tx1"/>
                </a:solidFill>
                <a:effectLst/>
                <a:latin typeface="Arial" charset="0"/>
                <a:ea typeface="ヒラギノ角ゴ Pro W3" charset="0"/>
                <a:cs typeface="Geneva" charset="0"/>
              </a:rPr>
              <a:t>8</a:t>
            </a:r>
            <a:r>
              <a:rPr lang="zh-CN" altLang="en-US" sz="1200" b="0" i="0" kern="1200" dirty="0" smtClean="0">
                <a:solidFill>
                  <a:schemeClr val="tx1"/>
                </a:solidFill>
                <a:effectLst/>
                <a:latin typeface="Arial" charset="0"/>
                <a:ea typeface="ヒラギノ角ゴ Pro W3" charset="0"/>
                <a:cs typeface="Geneva" charset="0"/>
              </a:rPr>
              <a:t>步）。注意，这个线程池不是容器的线程池而是</a:t>
            </a:r>
            <a:r>
              <a:rPr lang="en-US" altLang="zh-CN" sz="1200" b="0" i="0" kern="1200" dirty="0" err="1" smtClean="0">
                <a:solidFill>
                  <a:schemeClr val="tx1"/>
                </a:solidFill>
                <a:effectLst/>
                <a:latin typeface="Arial" charset="0"/>
                <a:ea typeface="ヒラギノ角ゴ Pro W3" charset="0"/>
                <a:cs typeface="Geneva" charset="0"/>
              </a:rPr>
              <a:t>Hystrix</a:t>
            </a:r>
            <a:r>
              <a:rPr lang="zh-CN" altLang="en-US" sz="1200" b="0" i="0" kern="1200" dirty="0" smtClean="0">
                <a:solidFill>
                  <a:schemeClr val="tx1"/>
                </a:solidFill>
                <a:effectLst/>
                <a:latin typeface="Arial" charset="0"/>
                <a:ea typeface="ヒラギノ角ゴ Pro W3" charset="0"/>
                <a:cs typeface="Geneva" charset="0"/>
              </a:rPr>
              <a:t>为了保证不会因为某个依赖服务的问题影响到其他依赖服务而采用了“舱壁模式”来隔离每个依赖的服务。</a:t>
            </a:r>
          </a:p>
          <a:p>
            <a:r>
              <a:rPr lang="en-US" altLang="zh-CN" sz="1200" b="1" i="0" kern="1200" dirty="0" smtClean="0">
                <a:solidFill>
                  <a:schemeClr val="tx1"/>
                </a:solidFill>
                <a:effectLst/>
                <a:latin typeface="Arial" charset="0"/>
                <a:ea typeface="ヒラギノ角ゴ Pro W3" charset="0"/>
                <a:cs typeface="Geneva" charset="0"/>
              </a:rPr>
              <a:t>6.HystrixObservableCommand.construct()</a:t>
            </a:r>
            <a:r>
              <a:rPr lang="zh-CN" altLang="en-US" sz="1200" b="1" i="0" kern="1200" dirty="0" smtClean="0">
                <a:solidFill>
                  <a:schemeClr val="tx1"/>
                </a:solidFill>
                <a:effectLst/>
                <a:latin typeface="Arial" charset="0"/>
                <a:ea typeface="ヒラギノ角ゴ Pro W3" charset="0"/>
                <a:cs typeface="Geneva" charset="0"/>
              </a:rPr>
              <a:t>或</a:t>
            </a:r>
            <a:r>
              <a:rPr lang="en-US" altLang="zh-CN" sz="1200" b="1" i="0" kern="1200" dirty="0" err="1" smtClean="0">
                <a:solidFill>
                  <a:schemeClr val="tx1"/>
                </a:solidFill>
                <a:effectLst/>
                <a:latin typeface="Arial" charset="0"/>
                <a:ea typeface="ヒラギノ角ゴ Pro W3" charset="0"/>
                <a:cs typeface="Geneva" charset="0"/>
              </a:rPr>
              <a:t>HystrixCommand.run</a:t>
            </a:r>
            <a:r>
              <a:rPr lang="en-US" altLang="zh-CN" sz="1200" b="1" i="0" kern="1200" dirty="0" smtClean="0">
                <a:solidFill>
                  <a:schemeClr val="tx1"/>
                </a:solidFill>
                <a:effectLst/>
                <a:latin typeface="Arial" charset="0"/>
                <a:ea typeface="ヒラギノ角ゴ Pro W3" charset="0"/>
                <a:cs typeface="Geneva" charset="0"/>
              </a:rPr>
              <a:t>()</a:t>
            </a:r>
            <a:endParaRPr lang="zh-CN" altLang="en-US" sz="1200" b="0" i="0" kern="1200" dirty="0" smtClean="0">
              <a:solidFill>
                <a:schemeClr val="tx1"/>
              </a:solidFill>
              <a:effectLst/>
              <a:latin typeface="Arial" charset="0"/>
              <a:ea typeface="ヒラギノ角ゴ Pro W3" charset="0"/>
              <a:cs typeface="Geneva" charset="0"/>
            </a:endParaRPr>
          </a:p>
          <a:p>
            <a:r>
              <a:rPr lang="en-US" altLang="zh-CN" sz="1200" b="0" i="0" kern="1200" dirty="0" err="1" smtClean="0">
                <a:solidFill>
                  <a:schemeClr val="tx1"/>
                </a:solidFill>
                <a:effectLst/>
                <a:latin typeface="Arial" charset="0"/>
                <a:ea typeface="ヒラギノ角ゴ Pro W3" charset="0"/>
                <a:cs typeface="Geneva" charset="0"/>
              </a:rPr>
              <a:t>Hystrix</a:t>
            </a:r>
            <a:r>
              <a:rPr lang="zh-CN" altLang="en-US" sz="1200" b="0" i="0" kern="1200" dirty="0" smtClean="0">
                <a:solidFill>
                  <a:schemeClr val="tx1"/>
                </a:solidFill>
                <a:effectLst/>
                <a:latin typeface="Arial" charset="0"/>
                <a:ea typeface="ヒラギノ角ゴ Pro W3" charset="0"/>
                <a:cs typeface="Geneva" charset="0"/>
              </a:rPr>
              <a:t>会根据我们编写的方法来决定采取什么方式去请求依赖服务。</a:t>
            </a:r>
          </a:p>
          <a:p>
            <a:pPr latinLnBrk="1"/>
            <a:r>
              <a:rPr lang="en-US" altLang="zh-CN" sz="1200" b="0" i="0" kern="1200" dirty="0" err="1" smtClean="0">
                <a:solidFill>
                  <a:schemeClr val="tx1"/>
                </a:solidFill>
                <a:effectLst/>
                <a:latin typeface="Arial" charset="0"/>
                <a:ea typeface="ヒラギノ角ゴ Pro W3" charset="0"/>
                <a:cs typeface="Geneva" charset="0"/>
              </a:rPr>
              <a:t>HystrixCommand.run</a:t>
            </a:r>
            <a:r>
              <a:rPr lang="en-US" altLang="zh-CN" sz="1200" b="0" i="0" kern="1200" dirty="0" smtClean="0">
                <a:solidFill>
                  <a:schemeClr val="tx1"/>
                </a:solidFill>
                <a:effectLst/>
                <a:latin typeface="Arial" charset="0"/>
                <a:ea typeface="ヒラギノ角ゴ Pro W3" charset="0"/>
                <a:cs typeface="Geneva" charset="0"/>
              </a:rPr>
              <a:t>()——</a:t>
            </a:r>
            <a:r>
              <a:rPr lang="zh-CN" altLang="en-US" sz="1200" b="0" i="0" kern="1200" dirty="0" smtClean="0">
                <a:solidFill>
                  <a:schemeClr val="tx1"/>
                </a:solidFill>
                <a:effectLst/>
                <a:latin typeface="Arial" charset="0"/>
                <a:ea typeface="ヒラギノ角ゴ Pro W3" charset="0"/>
                <a:cs typeface="Geneva" charset="0"/>
              </a:rPr>
              <a:t>返回单个响应或抛出异常。</a:t>
            </a:r>
          </a:p>
          <a:p>
            <a:pPr latinLnBrk="1"/>
            <a:r>
              <a:rPr lang="en-US" altLang="zh-CN" sz="1200" b="0" i="0" kern="1200" dirty="0" err="1" smtClean="0">
                <a:solidFill>
                  <a:schemeClr val="tx1"/>
                </a:solidFill>
                <a:effectLst/>
                <a:latin typeface="Arial" charset="0"/>
                <a:ea typeface="ヒラギノ角ゴ Pro W3" charset="0"/>
                <a:cs typeface="Geneva" charset="0"/>
              </a:rPr>
              <a:t>HystrixObservableCommand.construct</a:t>
            </a:r>
            <a:r>
              <a:rPr lang="en-US" altLang="zh-CN" sz="1200" b="0" i="0" kern="1200" dirty="0" smtClean="0">
                <a:solidFill>
                  <a:schemeClr val="tx1"/>
                </a:solidFill>
                <a:effectLst/>
                <a:latin typeface="Arial" charset="0"/>
                <a:ea typeface="ヒラギノ角ゴ Pro W3" charset="0"/>
                <a:cs typeface="Geneva" charset="0"/>
              </a:rPr>
              <a:t>()——</a:t>
            </a:r>
            <a:r>
              <a:rPr lang="zh-CN" altLang="en-US" sz="1200" b="0" i="0" kern="1200" dirty="0" smtClean="0">
                <a:solidFill>
                  <a:schemeClr val="tx1"/>
                </a:solidFill>
                <a:effectLst/>
                <a:latin typeface="Arial" charset="0"/>
                <a:ea typeface="ヒラギノ角ゴ Pro W3" charset="0"/>
                <a:cs typeface="Geneva" charset="0"/>
              </a:rPr>
              <a:t>返回 </a:t>
            </a:r>
            <a:r>
              <a:rPr lang="en-US" altLang="zh-CN" sz="1200" b="0" i="0" kern="1200" dirty="0" smtClean="0">
                <a:solidFill>
                  <a:schemeClr val="tx1"/>
                </a:solidFill>
                <a:effectLst/>
                <a:latin typeface="Arial" charset="0"/>
                <a:ea typeface="ヒラギノ角ゴ Pro W3" charset="0"/>
                <a:cs typeface="Geneva" charset="0"/>
              </a:rPr>
              <a:t>Observable </a:t>
            </a:r>
            <a:r>
              <a:rPr lang="zh-CN" altLang="en-US" sz="1200" b="0" i="0" kern="1200" dirty="0" smtClean="0">
                <a:solidFill>
                  <a:schemeClr val="tx1"/>
                </a:solidFill>
                <a:effectLst/>
                <a:latin typeface="Arial" charset="0"/>
                <a:ea typeface="ヒラギノ角ゴ Pro W3" charset="0"/>
                <a:cs typeface="Geneva" charset="0"/>
              </a:rPr>
              <a:t>对象来发射多个结果，或通过</a:t>
            </a:r>
            <a:r>
              <a:rPr lang="en-US" altLang="zh-CN" sz="1200" b="0" i="0" kern="1200" dirty="0" err="1" smtClean="0">
                <a:solidFill>
                  <a:schemeClr val="tx1"/>
                </a:solidFill>
                <a:effectLst/>
                <a:latin typeface="Arial" charset="0"/>
                <a:ea typeface="ヒラギノ角ゴ Pro W3" charset="0"/>
                <a:cs typeface="Geneva" charset="0"/>
              </a:rPr>
              <a:t>onError</a:t>
            </a:r>
            <a:r>
              <a:rPr lang="zh-CN" altLang="en-US" sz="1200" b="0" i="0" kern="1200" dirty="0" smtClean="0">
                <a:solidFill>
                  <a:schemeClr val="tx1"/>
                </a:solidFill>
                <a:effectLst/>
                <a:latin typeface="Arial" charset="0"/>
                <a:ea typeface="ヒラギノ角ゴ Pro W3" charset="0"/>
                <a:cs typeface="Geneva" charset="0"/>
              </a:rPr>
              <a:t>发送错误通知。</a:t>
            </a:r>
          </a:p>
          <a:p>
            <a:r>
              <a:rPr lang="zh-CN" altLang="en-US" sz="1200" b="0" i="0" kern="1200" dirty="0" smtClean="0">
                <a:solidFill>
                  <a:schemeClr val="tx1"/>
                </a:solidFill>
                <a:effectLst/>
                <a:latin typeface="Arial" charset="0"/>
                <a:ea typeface="ヒラギノ角ゴ Pro W3" charset="0"/>
                <a:cs typeface="Geneva" charset="0"/>
              </a:rPr>
              <a:t>如果</a:t>
            </a:r>
            <a:r>
              <a:rPr lang="en-US" altLang="zh-CN" sz="1200" b="0" i="0" kern="1200" dirty="0" smtClean="0">
                <a:solidFill>
                  <a:schemeClr val="tx1"/>
                </a:solidFill>
                <a:effectLst/>
                <a:latin typeface="Arial" charset="0"/>
                <a:ea typeface="ヒラギノ角ゴ Pro W3" charset="0"/>
                <a:cs typeface="Geneva" charset="0"/>
              </a:rPr>
              <a:t>run()</a:t>
            </a:r>
            <a:r>
              <a:rPr lang="zh-CN" altLang="en-US" sz="1200" b="0" i="0" kern="1200" dirty="0" smtClean="0">
                <a:solidFill>
                  <a:schemeClr val="tx1"/>
                </a:solidFill>
                <a:effectLst/>
                <a:latin typeface="Arial" charset="0"/>
                <a:ea typeface="ヒラギノ角ゴ Pro W3" charset="0"/>
                <a:cs typeface="Geneva" charset="0"/>
              </a:rPr>
              <a:t>或</a:t>
            </a:r>
            <a:r>
              <a:rPr lang="en-US" altLang="zh-CN" sz="1200" b="0" i="0" kern="1200" dirty="0" smtClean="0">
                <a:solidFill>
                  <a:schemeClr val="tx1"/>
                </a:solidFill>
                <a:effectLst/>
                <a:latin typeface="Arial" charset="0"/>
                <a:ea typeface="ヒラギノ角ゴ Pro W3" charset="0"/>
                <a:cs typeface="Geneva" charset="0"/>
              </a:rPr>
              <a:t>construct()</a:t>
            </a:r>
            <a:r>
              <a:rPr lang="zh-CN" altLang="en-US" sz="1200" b="0" i="0" kern="1200" dirty="0" smtClean="0">
                <a:solidFill>
                  <a:schemeClr val="tx1"/>
                </a:solidFill>
                <a:effectLst/>
                <a:latin typeface="Arial" charset="0"/>
                <a:ea typeface="ヒラギノ角ゴ Pro W3" charset="0"/>
                <a:cs typeface="Geneva" charset="0"/>
              </a:rPr>
              <a:t>方法执行时长超过了命令的超时阀值，其线程将抛出一个</a:t>
            </a:r>
            <a:r>
              <a:rPr lang="en-US" altLang="zh-CN" sz="1200" b="0" i="0" kern="1200" dirty="0" err="1" smtClean="0">
                <a:solidFill>
                  <a:schemeClr val="tx1"/>
                </a:solidFill>
                <a:effectLst/>
                <a:latin typeface="Arial" charset="0"/>
                <a:ea typeface="ヒラギノ角ゴ Pro W3" charset="0"/>
                <a:cs typeface="Geneva" charset="0"/>
              </a:rPr>
              <a:t>TimeoutException</a:t>
            </a:r>
            <a:r>
              <a:rPr lang="zh-CN" altLang="en-US" sz="1200" b="0" i="0" kern="1200" dirty="0" smtClean="0">
                <a:solidFill>
                  <a:schemeClr val="tx1"/>
                </a:solidFill>
                <a:effectLst/>
                <a:latin typeface="Arial" charset="0"/>
                <a:ea typeface="ヒラギノ角ゴ Pro W3" charset="0"/>
                <a:cs typeface="Geneva" charset="0"/>
              </a:rPr>
              <a:t>（或者在一个单独的线程抛出，如果命令没有运行在它自己的线程）。这种情况下 </a:t>
            </a:r>
            <a:r>
              <a:rPr lang="en-US" altLang="zh-CN" sz="1200" b="0" i="0" kern="1200" dirty="0" err="1" smtClean="0">
                <a:solidFill>
                  <a:schemeClr val="tx1"/>
                </a:solidFill>
                <a:effectLst/>
                <a:latin typeface="Arial" charset="0"/>
                <a:ea typeface="ヒラギノ角ゴ Pro W3" charset="0"/>
                <a:cs typeface="Geneva" charset="0"/>
              </a:rPr>
              <a:t>Hystrix</a:t>
            </a:r>
            <a:r>
              <a:rPr lang="zh-CN" altLang="en-US" sz="1200" b="0" i="0" kern="1200" dirty="0" smtClean="0">
                <a:solidFill>
                  <a:schemeClr val="tx1"/>
                </a:solidFill>
                <a:effectLst/>
                <a:latin typeface="Arial" charset="0"/>
                <a:ea typeface="ヒラギノ角ゴ Pro W3" charset="0"/>
                <a:cs typeface="Geneva" charset="0"/>
              </a:rPr>
              <a:t>转接到</a:t>
            </a:r>
            <a:r>
              <a:rPr lang="en-US" altLang="zh-CN" sz="1200" b="0" i="0" kern="1200" dirty="0" smtClean="0">
                <a:solidFill>
                  <a:schemeClr val="tx1"/>
                </a:solidFill>
                <a:effectLst/>
                <a:latin typeface="Arial" charset="0"/>
                <a:ea typeface="ヒラギノ角ゴ Pro W3" charset="0"/>
                <a:cs typeface="Geneva" charset="0"/>
              </a:rPr>
              <a:t>fallback</a:t>
            </a:r>
            <a:r>
              <a:rPr lang="zh-CN" altLang="en-US" sz="1200" b="0" i="0" kern="1200" dirty="0" smtClean="0">
                <a:solidFill>
                  <a:schemeClr val="tx1"/>
                </a:solidFill>
                <a:effectLst/>
                <a:latin typeface="Arial" charset="0"/>
                <a:ea typeface="ヒラギノ角ゴ Pro W3" charset="0"/>
                <a:cs typeface="Geneva" charset="0"/>
              </a:rPr>
              <a:t>处理逻辑（第</a:t>
            </a:r>
            <a:r>
              <a:rPr lang="en-US" altLang="zh-CN" sz="1200" b="0" i="0" kern="1200" dirty="0" smtClean="0">
                <a:solidFill>
                  <a:schemeClr val="tx1"/>
                </a:solidFill>
                <a:effectLst/>
                <a:latin typeface="Arial" charset="0"/>
                <a:ea typeface="ヒラギノ角ゴ Pro W3" charset="0"/>
                <a:cs typeface="Geneva" charset="0"/>
              </a:rPr>
              <a:t>8</a:t>
            </a:r>
            <a:r>
              <a:rPr lang="zh-CN" altLang="en-US" sz="1200" b="0" i="0" kern="1200" dirty="0" smtClean="0">
                <a:solidFill>
                  <a:schemeClr val="tx1"/>
                </a:solidFill>
                <a:effectLst/>
                <a:latin typeface="Arial" charset="0"/>
                <a:ea typeface="ヒラギノ角ゴ Pro W3" charset="0"/>
                <a:cs typeface="Geneva" charset="0"/>
              </a:rPr>
              <a:t>步）。并且如果该命令没有取消或中断，它将放弃</a:t>
            </a:r>
            <a:r>
              <a:rPr lang="en-US" altLang="zh-CN" sz="1200" b="0" i="0" kern="1200" dirty="0" smtClean="0">
                <a:solidFill>
                  <a:schemeClr val="tx1"/>
                </a:solidFill>
                <a:effectLst/>
                <a:latin typeface="Arial" charset="0"/>
                <a:ea typeface="ヒラギノ角ゴ Pro W3" charset="0"/>
                <a:cs typeface="Geneva" charset="0"/>
              </a:rPr>
              <a:t>run()</a:t>
            </a:r>
            <a:r>
              <a:rPr lang="zh-CN" altLang="en-US" sz="1200" b="0" i="0" kern="1200" dirty="0" smtClean="0">
                <a:solidFill>
                  <a:schemeClr val="tx1"/>
                </a:solidFill>
                <a:effectLst/>
                <a:latin typeface="Arial" charset="0"/>
                <a:ea typeface="ヒラギノ角ゴ Pro W3" charset="0"/>
                <a:cs typeface="Geneva" charset="0"/>
              </a:rPr>
              <a:t>或</a:t>
            </a:r>
            <a:r>
              <a:rPr lang="en-US" altLang="zh-CN" sz="1200" b="0" i="0" kern="1200" dirty="0" smtClean="0">
                <a:solidFill>
                  <a:schemeClr val="tx1"/>
                </a:solidFill>
                <a:effectLst/>
                <a:latin typeface="Arial" charset="0"/>
                <a:ea typeface="ヒラギノ角ゴ Pro W3" charset="0"/>
                <a:cs typeface="Geneva" charset="0"/>
              </a:rPr>
              <a:t>construct()</a:t>
            </a:r>
            <a:r>
              <a:rPr lang="zh-CN" altLang="en-US" sz="1200" b="0" i="0" kern="1200" dirty="0" smtClean="0">
                <a:solidFill>
                  <a:schemeClr val="tx1"/>
                </a:solidFill>
                <a:effectLst/>
                <a:latin typeface="Arial" charset="0"/>
                <a:ea typeface="ヒラギノ角ゴ Pro W3" charset="0"/>
                <a:cs typeface="Geneva" charset="0"/>
              </a:rPr>
              <a:t>方法最终的返回值。</a:t>
            </a:r>
          </a:p>
          <a:p>
            <a:r>
              <a:rPr lang="zh-CN" altLang="en-US" sz="1200" b="0" i="0" kern="1200" dirty="0" smtClean="0">
                <a:solidFill>
                  <a:schemeClr val="tx1"/>
                </a:solidFill>
                <a:effectLst/>
                <a:latin typeface="Arial" charset="0"/>
                <a:ea typeface="ヒラギノ角ゴ Pro W3" charset="0"/>
                <a:cs typeface="Geneva" charset="0"/>
              </a:rPr>
              <a:t>如果命令没有抛出异常并且返回了响应，</a:t>
            </a:r>
            <a:r>
              <a:rPr lang="en-US" altLang="zh-CN" sz="1200" b="0" i="0" kern="1200" dirty="0" err="1" smtClean="0">
                <a:solidFill>
                  <a:schemeClr val="tx1"/>
                </a:solidFill>
                <a:effectLst/>
                <a:latin typeface="Arial" charset="0"/>
                <a:ea typeface="ヒラギノ角ゴ Pro W3" charset="0"/>
                <a:cs typeface="Geneva" charset="0"/>
              </a:rPr>
              <a:t>Hystrix</a:t>
            </a:r>
            <a:r>
              <a:rPr lang="en-US" altLang="zh-CN" sz="1200" b="0" i="0" kern="1200" dirty="0" smtClean="0">
                <a:solidFill>
                  <a:schemeClr val="tx1"/>
                </a:solidFill>
                <a:effectLst/>
                <a:latin typeface="Arial" charset="0"/>
                <a:ea typeface="ヒラギノ角ゴ Pro W3" charset="0"/>
                <a:cs typeface="Geneva" charset="0"/>
              </a:rPr>
              <a:t> </a:t>
            </a:r>
            <a:r>
              <a:rPr lang="zh-CN" altLang="en-US" sz="1200" b="0" i="0" kern="1200" dirty="0" smtClean="0">
                <a:solidFill>
                  <a:schemeClr val="tx1"/>
                </a:solidFill>
                <a:effectLst/>
                <a:latin typeface="Arial" charset="0"/>
                <a:ea typeface="ヒラギノ角ゴ Pro W3" charset="0"/>
                <a:cs typeface="Geneva" charset="0"/>
              </a:rPr>
              <a:t>将会在执行一些日志记录和度量报告之后返回结果给调用者。如果是通过</a:t>
            </a:r>
            <a:r>
              <a:rPr lang="en-US" altLang="zh-CN" sz="1200" b="0" i="0" kern="1200" dirty="0" smtClean="0">
                <a:solidFill>
                  <a:schemeClr val="tx1"/>
                </a:solidFill>
                <a:effectLst/>
                <a:latin typeface="Arial" charset="0"/>
                <a:ea typeface="ヒラギノ角ゴ Pro W3" charset="0"/>
                <a:cs typeface="Geneva" charset="0"/>
              </a:rPr>
              <a:t>run()</a:t>
            </a:r>
            <a:r>
              <a:rPr lang="zh-CN" altLang="en-US" sz="1200" b="0" i="0" kern="1200" dirty="0" smtClean="0">
                <a:solidFill>
                  <a:schemeClr val="tx1"/>
                </a:solidFill>
                <a:effectLst/>
                <a:latin typeface="Arial" charset="0"/>
                <a:ea typeface="ヒラギノ角ゴ Pro W3" charset="0"/>
                <a:cs typeface="Geneva" charset="0"/>
              </a:rPr>
              <a:t>运行，</a:t>
            </a:r>
            <a:r>
              <a:rPr lang="en-US" altLang="zh-CN" sz="1200" b="0" i="0" kern="1200" dirty="0" err="1" smtClean="0">
                <a:solidFill>
                  <a:schemeClr val="tx1"/>
                </a:solidFill>
                <a:effectLst/>
                <a:latin typeface="Arial" charset="0"/>
                <a:ea typeface="ヒラギノ角ゴ Pro W3" charset="0"/>
                <a:cs typeface="Geneva" charset="0"/>
              </a:rPr>
              <a:t>Hystrix</a:t>
            </a:r>
            <a:r>
              <a:rPr lang="en-US" altLang="zh-CN" sz="1200" b="0" i="0" kern="1200" dirty="0" smtClean="0">
                <a:solidFill>
                  <a:schemeClr val="tx1"/>
                </a:solidFill>
                <a:effectLst/>
                <a:latin typeface="Arial" charset="0"/>
                <a:ea typeface="ヒラギノ角ゴ Pro W3" charset="0"/>
                <a:cs typeface="Geneva" charset="0"/>
              </a:rPr>
              <a:t> </a:t>
            </a:r>
            <a:r>
              <a:rPr lang="zh-CN" altLang="en-US" sz="1200" b="0" i="0" kern="1200" dirty="0" smtClean="0">
                <a:solidFill>
                  <a:schemeClr val="tx1"/>
                </a:solidFill>
                <a:effectLst/>
                <a:latin typeface="Arial" charset="0"/>
                <a:ea typeface="ヒラギノ角ゴ Pro W3" charset="0"/>
                <a:cs typeface="Geneva" charset="0"/>
              </a:rPr>
              <a:t>将返回 </a:t>
            </a:r>
            <a:r>
              <a:rPr lang="en-US" altLang="zh-CN" sz="1200" b="0" i="0" kern="1200" dirty="0" smtClean="0">
                <a:solidFill>
                  <a:schemeClr val="tx1"/>
                </a:solidFill>
                <a:effectLst/>
                <a:latin typeface="Arial" charset="0"/>
                <a:ea typeface="ヒラギノ角ゴ Pro W3" charset="0"/>
                <a:cs typeface="Geneva" charset="0"/>
              </a:rPr>
              <a:t>Observable </a:t>
            </a:r>
            <a:r>
              <a:rPr lang="zh-CN" altLang="en-US" sz="1200" b="0" i="0" kern="1200" dirty="0" smtClean="0">
                <a:solidFill>
                  <a:schemeClr val="tx1"/>
                </a:solidFill>
                <a:effectLst/>
                <a:latin typeface="Arial" charset="0"/>
                <a:ea typeface="ヒラギノ角ゴ Pro W3" charset="0"/>
                <a:cs typeface="Geneva" charset="0"/>
              </a:rPr>
              <a:t>发射单个结果，然后发送一个</a:t>
            </a:r>
            <a:r>
              <a:rPr lang="en-US" altLang="zh-CN" sz="1200" b="0" i="0" kern="1200" dirty="0" err="1" smtClean="0">
                <a:solidFill>
                  <a:schemeClr val="tx1"/>
                </a:solidFill>
                <a:effectLst/>
                <a:latin typeface="Arial" charset="0"/>
                <a:ea typeface="ヒラギノ角ゴ Pro W3" charset="0"/>
                <a:cs typeface="Geneva" charset="0"/>
              </a:rPr>
              <a:t>onCompleted</a:t>
            </a:r>
            <a:r>
              <a:rPr lang="zh-CN" altLang="en-US" sz="1200" b="0" i="0" kern="1200" dirty="0" smtClean="0">
                <a:solidFill>
                  <a:schemeClr val="tx1"/>
                </a:solidFill>
                <a:effectLst/>
                <a:latin typeface="Arial" charset="0"/>
                <a:ea typeface="ヒラギノ角ゴ Pro W3" charset="0"/>
                <a:cs typeface="Geneva" charset="0"/>
              </a:rPr>
              <a:t>的通知；如果是通过</a:t>
            </a:r>
            <a:r>
              <a:rPr lang="en-US" altLang="zh-CN" sz="1200" b="0" i="0" kern="1200" dirty="0" smtClean="0">
                <a:solidFill>
                  <a:schemeClr val="tx1"/>
                </a:solidFill>
                <a:effectLst/>
                <a:latin typeface="Arial" charset="0"/>
                <a:ea typeface="ヒラギノ角ゴ Pro W3" charset="0"/>
                <a:cs typeface="Geneva" charset="0"/>
              </a:rPr>
              <a:t>construct()</a:t>
            </a:r>
            <a:r>
              <a:rPr lang="zh-CN" altLang="en-US" sz="1200" b="0" i="0" kern="1200" dirty="0" smtClean="0">
                <a:solidFill>
                  <a:schemeClr val="tx1"/>
                </a:solidFill>
                <a:effectLst/>
                <a:latin typeface="Arial" charset="0"/>
                <a:ea typeface="ヒラギノ角ゴ Pro W3" charset="0"/>
                <a:cs typeface="Geneva" charset="0"/>
              </a:rPr>
              <a:t>运行，</a:t>
            </a:r>
            <a:r>
              <a:rPr lang="en-US" altLang="zh-CN" sz="1200" b="0" i="0" kern="1200" dirty="0" err="1" smtClean="0">
                <a:solidFill>
                  <a:schemeClr val="tx1"/>
                </a:solidFill>
                <a:effectLst/>
                <a:latin typeface="Arial" charset="0"/>
                <a:ea typeface="ヒラギノ角ゴ Pro W3" charset="0"/>
                <a:cs typeface="Geneva" charset="0"/>
              </a:rPr>
              <a:t>Hystrix</a:t>
            </a:r>
            <a:r>
              <a:rPr lang="en-US" altLang="zh-CN" sz="1200" b="0" i="0" kern="1200" dirty="0" smtClean="0">
                <a:solidFill>
                  <a:schemeClr val="tx1"/>
                </a:solidFill>
                <a:effectLst/>
                <a:latin typeface="Arial" charset="0"/>
                <a:ea typeface="ヒラギノ角ゴ Pro W3" charset="0"/>
                <a:cs typeface="Geneva" charset="0"/>
              </a:rPr>
              <a:t> </a:t>
            </a:r>
            <a:r>
              <a:rPr lang="zh-CN" altLang="en-US" sz="1200" b="0" i="0" kern="1200" dirty="0" smtClean="0">
                <a:solidFill>
                  <a:schemeClr val="tx1"/>
                </a:solidFill>
                <a:effectLst/>
                <a:latin typeface="Arial" charset="0"/>
                <a:ea typeface="ヒラギノ角ゴ Pro W3" charset="0"/>
                <a:cs typeface="Geneva" charset="0"/>
              </a:rPr>
              <a:t>直接返回该方法产生的</a:t>
            </a:r>
            <a:r>
              <a:rPr lang="en-US" altLang="zh-CN" sz="1200" b="0" i="0" kern="1200" dirty="0" smtClean="0">
                <a:solidFill>
                  <a:schemeClr val="tx1"/>
                </a:solidFill>
                <a:effectLst/>
                <a:latin typeface="Arial" charset="0"/>
                <a:ea typeface="ヒラギノ角ゴ Pro W3" charset="0"/>
                <a:cs typeface="Geneva" charset="0"/>
              </a:rPr>
              <a:t>Observable</a:t>
            </a:r>
            <a:r>
              <a:rPr lang="zh-CN" altLang="en-US" sz="1200" b="0" i="0" kern="1200" dirty="0" smtClean="0">
                <a:solidFill>
                  <a:schemeClr val="tx1"/>
                </a:solidFill>
                <a:effectLst/>
                <a:latin typeface="Arial" charset="0"/>
                <a:ea typeface="ヒラギノ角ゴ Pro W3" charset="0"/>
                <a:cs typeface="Geneva" charset="0"/>
              </a:rPr>
              <a:t>对象。</a:t>
            </a:r>
          </a:p>
          <a:p>
            <a:r>
              <a:rPr lang="en-US" altLang="zh-CN" sz="1200" b="1" i="0" kern="1200" dirty="0" smtClean="0">
                <a:solidFill>
                  <a:schemeClr val="tx1"/>
                </a:solidFill>
                <a:effectLst/>
                <a:latin typeface="Arial" charset="0"/>
                <a:ea typeface="ヒラギノ角ゴ Pro W3" charset="0"/>
                <a:cs typeface="Geneva" charset="0"/>
              </a:rPr>
              <a:t>7.</a:t>
            </a:r>
            <a:r>
              <a:rPr lang="zh-CN" altLang="en-US" sz="1200" b="1" i="0" kern="1200" dirty="0" smtClean="0">
                <a:solidFill>
                  <a:schemeClr val="tx1"/>
                </a:solidFill>
                <a:effectLst/>
                <a:latin typeface="Arial" charset="0"/>
                <a:ea typeface="ヒラギノ角ゴ Pro W3" charset="0"/>
                <a:cs typeface="Geneva" charset="0"/>
              </a:rPr>
              <a:t>计算断路器的健康度</a:t>
            </a:r>
            <a:endParaRPr lang="zh-CN" altLang="en-US" sz="1200" b="0" i="0" kern="1200" dirty="0" smtClean="0">
              <a:solidFill>
                <a:schemeClr val="tx1"/>
              </a:solidFill>
              <a:effectLst/>
              <a:latin typeface="Arial" charset="0"/>
              <a:ea typeface="ヒラギノ角ゴ Pro W3" charset="0"/>
              <a:cs typeface="Geneva" charset="0"/>
            </a:endParaRPr>
          </a:p>
          <a:p>
            <a:r>
              <a:rPr lang="en-US" altLang="zh-CN" sz="1200" b="0" i="0" kern="1200" dirty="0" err="1" smtClean="0">
                <a:solidFill>
                  <a:schemeClr val="tx1"/>
                </a:solidFill>
                <a:effectLst/>
                <a:latin typeface="Arial" charset="0"/>
                <a:ea typeface="ヒラギノ角ゴ Pro W3" charset="0"/>
                <a:cs typeface="Geneva" charset="0"/>
              </a:rPr>
              <a:t>Hystrix</a:t>
            </a:r>
            <a:r>
              <a:rPr lang="zh-CN" altLang="en-US" sz="1200" b="0" i="0" kern="1200" dirty="0" smtClean="0">
                <a:solidFill>
                  <a:schemeClr val="tx1"/>
                </a:solidFill>
                <a:effectLst/>
                <a:latin typeface="Arial" charset="0"/>
                <a:ea typeface="ヒラギノ角ゴ Pro W3" charset="0"/>
                <a:cs typeface="Geneva" charset="0"/>
              </a:rPr>
              <a:t>会将成功、失败、拒绝、超时等信息报告给断路器，而断路器会维护一组计数器来统计这些数据。断路器会使用这些数据确定是否将断路器打开，来对某个依赖服务的请求进行熔断、短路，直到恢复期结束，若恢复期结束后，根据统计数据判断仍未达到健康指标，会再次熔断、短路。</a:t>
            </a:r>
          </a:p>
          <a:p>
            <a:r>
              <a:rPr lang="en-US" altLang="zh-CN" sz="1200" b="1" i="0" kern="1200" dirty="0" smtClean="0">
                <a:solidFill>
                  <a:schemeClr val="tx1"/>
                </a:solidFill>
                <a:effectLst/>
                <a:latin typeface="Arial" charset="0"/>
                <a:ea typeface="ヒラギノ角ゴ Pro W3" charset="0"/>
                <a:cs typeface="Geneva" charset="0"/>
              </a:rPr>
              <a:t>8.fallback</a:t>
            </a:r>
            <a:r>
              <a:rPr lang="zh-CN" altLang="en-US" sz="1200" b="1" i="0" kern="1200" dirty="0" smtClean="0">
                <a:solidFill>
                  <a:schemeClr val="tx1"/>
                </a:solidFill>
                <a:effectLst/>
                <a:latin typeface="Arial" charset="0"/>
                <a:ea typeface="ヒラギノ角ゴ Pro W3" charset="0"/>
                <a:cs typeface="Geneva" charset="0"/>
              </a:rPr>
              <a:t>处理</a:t>
            </a:r>
            <a:endParaRPr lang="zh-CN" altLang="en-US" sz="1200" b="0" i="0" kern="1200" dirty="0" smtClean="0">
              <a:solidFill>
                <a:schemeClr val="tx1"/>
              </a:solidFill>
              <a:effectLst/>
              <a:latin typeface="Arial" charset="0"/>
              <a:ea typeface="ヒラギノ角ゴ Pro W3" charset="0"/>
              <a:cs typeface="Geneva" charset="0"/>
            </a:endParaRPr>
          </a:p>
          <a:p>
            <a:r>
              <a:rPr lang="zh-CN" altLang="en-US" sz="1200" b="0" i="0" kern="1200" dirty="0" smtClean="0">
                <a:solidFill>
                  <a:schemeClr val="tx1"/>
                </a:solidFill>
                <a:effectLst/>
                <a:latin typeface="Arial" charset="0"/>
                <a:ea typeface="ヒラギノ角ゴ Pro W3" charset="0"/>
                <a:cs typeface="Geneva" charset="0"/>
              </a:rPr>
              <a:t>当命令执行失败时，</a:t>
            </a:r>
            <a:r>
              <a:rPr lang="en-US" altLang="zh-CN" sz="1200" b="0" i="0" kern="1200" dirty="0" err="1" smtClean="0">
                <a:solidFill>
                  <a:schemeClr val="tx1"/>
                </a:solidFill>
                <a:effectLst/>
                <a:latin typeface="Arial" charset="0"/>
                <a:ea typeface="ヒラギノ角ゴ Pro W3" charset="0"/>
                <a:cs typeface="Geneva" charset="0"/>
              </a:rPr>
              <a:t>Hystrix</a:t>
            </a:r>
            <a:r>
              <a:rPr lang="zh-CN" altLang="en-US" sz="1200" b="0" i="0" kern="1200" dirty="0" smtClean="0">
                <a:solidFill>
                  <a:schemeClr val="tx1"/>
                </a:solidFill>
                <a:effectLst/>
                <a:latin typeface="Arial" charset="0"/>
                <a:ea typeface="ヒラギノ角ゴ Pro W3" charset="0"/>
                <a:cs typeface="Geneva" charset="0"/>
              </a:rPr>
              <a:t>会进入</a:t>
            </a:r>
            <a:r>
              <a:rPr lang="en-US" altLang="zh-CN" sz="1200" b="0" i="0" kern="1200" dirty="0" smtClean="0">
                <a:solidFill>
                  <a:schemeClr val="tx1"/>
                </a:solidFill>
                <a:effectLst/>
                <a:latin typeface="Arial" charset="0"/>
                <a:ea typeface="ヒラギノ角ゴ Pro W3" charset="0"/>
                <a:cs typeface="Geneva" charset="0"/>
              </a:rPr>
              <a:t>fallback</a:t>
            </a:r>
            <a:r>
              <a:rPr lang="zh-CN" altLang="en-US" sz="1200" b="0" i="0" kern="1200" dirty="0" smtClean="0">
                <a:solidFill>
                  <a:schemeClr val="tx1"/>
                </a:solidFill>
                <a:effectLst/>
                <a:latin typeface="Arial" charset="0"/>
                <a:ea typeface="ヒラギノ角ゴ Pro W3" charset="0"/>
                <a:cs typeface="Geneva" charset="0"/>
              </a:rPr>
              <a:t>尝试回退处理，也叫服务降级，可以引入服务降级的请求有下面几种：</a:t>
            </a:r>
          </a:p>
          <a:p>
            <a:r>
              <a:rPr lang="zh-CN" altLang="en-US" sz="1200" b="0" i="0" kern="1200" dirty="0" smtClean="0">
                <a:solidFill>
                  <a:schemeClr val="tx1"/>
                </a:solidFill>
                <a:effectLst/>
                <a:latin typeface="Arial" charset="0"/>
                <a:ea typeface="ヒラギノ角ゴ Pro W3" charset="0"/>
                <a:cs typeface="Geneva" charset="0"/>
              </a:rPr>
              <a:t>第</a:t>
            </a:r>
            <a:r>
              <a:rPr lang="en-US" altLang="zh-CN" sz="1200" b="0" i="0" kern="1200" dirty="0" smtClean="0">
                <a:solidFill>
                  <a:schemeClr val="tx1"/>
                </a:solidFill>
                <a:effectLst/>
                <a:latin typeface="Arial" charset="0"/>
                <a:ea typeface="ヒラギノ角ゴ Pro W3" charset="0"/>
                <a:cs typeface="Geneva" charset="0"/>
              </a:rPr>
              <a:t>4</a:t>
            </a:r>
            <a:r>
              <a:rPr lang="zh-CN" altLang="en-US" sz="1200" b="0" i="0" kern="1200" dirty="0" smtClean="0">
                <a:solidFill>
                  <a:schemeClr val="tx1"/>
                </a:solidFill>
                <a:effectLst/>
                <a:latin typeface="Arial" charset="0"/>
                <a:ea typeface="ヒラギノ角ゴ Pro W3" charset="0"/>
                <a:cs typeface="Geneva" charset="0"/>
              </a:rPr>
              <a:t>步，当前命令处于熔断、短路状态，断路器是打开的时候。</a:t>
            </a:r>
          </a:p>
          <a:p>
            <a:r>
              <a:rPr lang="zh-CN" altLang="en-US" sz="1200" b="0" i="0" kern="1200" dirty="0" smtClean="0">
                <a:solidFill>
                  <a:schemeClr val="tx1"/>
                </a:solidFill>
                <a:effectLst/>
                <a:latin typeface="Arial" charset="0"/>
                <a:ea typeface="ヒラギノ角ゴ Pro W3" charset="0"/>
                <a:cs typeface="Geneva" charset="0"/>
              </a:rPr>
              <a:t>第</a:t>
            </a:r>
            <a:r>
              <a:rPr lang="en-US" altLang="zh-CN" sz="1200" b="0" i="0" kern="1200" dirty="0" smtClean="0">
                <a:solidFill>
                  <a:schemeClr val="tx1"/>
                </a:solidFill>
                <a:effectLst/>
                <a:latin typeface="Arial" charset="0"/>
                <a:ea typeface="ヒラギノ角ゴ Pro W3" charset="0"/>
                <a:cs typeface="Geneva" charset="0"/>
              </a:rPr>
              <a:t>5</a:t>
            </a:r>
            <a:r>
              <a:rPr lang="zh-CN" altLang="en-US" sz="1200" b="0" i="0" kern="1200" dirty="0" smtClean="0">
                <a:solidFill>
                  <a:schemeClr val="tx1"/>
                </a:solidFill>
                <a:effectLst/>
                <a:latin typeface="Arial" charset="0"/>
                <a:ea typeface="ヒラギノ角ゴ Pro W3" charset="0"/>
                <a:cs typeface="Geneva" charset="0"/>
              </a:rPr>
              <a:t>步，当前命令的线程池、请求队列、信号量被占满的时候。</a:t>
            </a:r>
          </a:p>
          <a:p>
            <a:r>
              <a:rPr lang="zh-CN" altLang="en-US" sz="1200" b="0" i="0" kern="1200" dirty="0" smtClean="0">
                <a:solidFill>
                  <a:schemeClr val="tx1"/>
                </a:solidFill>
                <a:effectLst/>
                <a:latin typeface="Arial" charset="0"/>
                <a:ea typeface="ヒラギノ角ゴ Pro W3" charset="0"/>
                <a:cs typeface="Geneva" charset="0"/>
              </a:rPr>
              <a:t>第</a:t>
            </a:r>
            <a:r>
              <a:rPr lang="en-US" altLang="zh-CN" sz="1200" b="0" i="0" kern="1200" dirty="0" smtClean="0">
                <a:solidFill>
                  <a:schemeClr val="tx1"/>
                </a:solidFill>
                <a:effectLst/>
                <a:latin typeface="Arial" charset="0"/>
                <a:ea typeface="ヒラギノ角ゴ Pro W3" charset="0"/>
                <a:cs typeface="Geneva" charset="0"/>
              </a:rPr>
              <a:t>6</a:t>
            </a:r>
            <a:r>
              <a:rPr lang="zh-CN" altLang="en-US" sz="1200" b="0" i="0" kern="1200" dirty="0" smtClean="0">
                <a:solidFill>
                  <a:schemeClr val="tx1"/>
                </a:solidFill>
                <a:effectLst/>
                <a:latin typeface="Arial" charset="0"/>
                <a:ea typeface="ヒラギノ角ゴ Pro W3" charset="0"/>
                <a:cs typeface="Geneva" charset="0"/>
              </a:rPr>
              <a:t>步，</a:t>
            </a:r>
            <a:r>
              <a:rPr lang="en-US" altLang="zh-CN" sz="1200" b="0" i="0" kern="1200" dirty="0" err="1" smtClean="0">
                <a:solidFill>
                  <a:schemeClr val="tx1"/>
                </a:solidFill>
                <a:effectLst/>
                <a:latin typeface="Arial" charset="0"/>
                <a:ea typeface="ヒラギノ角ゴ Pro W3" charset="0"/>
                <a:cs typeface="Geneva" charset="0"/>
              </a:rPr>
              <a:t>HystrixObservableCommand.construct</a:t>
            </a:r>
            <a:r>
              <a:rPr lang="en-US" altLang="zh-CN" sz="1200" b="0" i="0" kern="1200" dirty="0" smtClean="0">
                <a:solidFill>
                  <a:schemeClr val="tx1"/>
                </a:solidFill>
                <a:effectLst/>
                <a:latin typeface="Arial" charset="0"/>
                <a:ea typeface="ヒラギノ角ゴ Pro W3" charset="0"/>
                <a:cs typeface="Geneva" charset="0"/>
              </a:rPr>
              <a:t>()</a:t>
            </a:r>
            <a:r>
              <a:rPr lang="zh-CN" altLang="en-US" sz="1200" b="0" i="0" kern="1200" dirty="0" smtClean="0">
                <a:solidFill>
                  <a:schemeClr val="tx1"/>
                </a:solidFill>
                <a:effectLst/>
                <a:latin typeface="Arial" charset="0"/>
                <a:ea typeface="ヒラギノ角ゴ Pro W3" charset="0"/>
                <a:cs typeface="Geneva" charset="0"/>
              </a:rPr>
              <a:t>或</a:t>
            </a:r>
            <a:r>
              <a:rPr lang="en-US" altLang="zh-CN" sz="1200" b="0" i="0" kern="1200" dirty="0" err="1" smtClean="0">
                <a:solidFill>
                  <a:schemeClr val="tx1"/>
                </a:solidFill>
                <a:effectLst/>
                <a:latin typeface="Arial" charset="0"/>
                <a:ea typeface="ヒラギノ角ゴ Pro W3" charset="0"/>
                <a:cs typeface="Geneva" charset="0"/>
              </a:rPr>
              <a:t>HystrixCommand.run</a:t>
            </a:r>
            <a:r>
              <a:rPr lang="en-US" altLang="zh-CN" sz="1200" b="0" i="0" kern="1200" dirty="0" smtClean="0">
                <a:solidFill>
                  <a:schemeClr val="tx1"/>
                </a:solidFill>
                <a:effectLst/>
                <a:latin typeface="Arial" charset="0"/>
                <a:ea typeface="ヒラギノ角ゴ Pro W3" charset="0"/>
                <a:cs typeface="Geneva" charset="0"/>
              </a:rPr>
              <a:t>()</a:t>
            </a:r>
            <a:r>
              <a:rPr lang="zh-CN" altLang="en-US" sz="1200" b="0" i="0" kern="1200" dirty="0" smtClean="0">
                <a:solidFill>
                  <a:schemeClr val="tx1"/>
                </a:solidFill>
                <a:effectLst/>
                <a:latin typeface="Arial" charset="0"/>
                <a:ea typeface="ヒラギノ角ゴ Pro W3" charset="0"/>
                <a:cs typeface="Geneva" charset="0"/>
              </a:rPr>
              <a:t>抛出异常的时候。</a:t>
            </a:r>
          </a:p>
          <a:p>
            <a:r>
              <a:rPr lang="zh-CN" altLang="en-US" sz="1200" b="0" i="0" kern="1200" dirty="0" smtClean="0">
                <a:solidFill>
                  <a:schemeClr val="tx1"/>
                </a:solidFill>
                <a:effectLst/>
                <a:latin typeface="Arial" charset="0"/>
                <a:ea typeface="ヒラギノ角ゴ Pro W3" charset="0"/>
                <a:cs typeface="Geneva" charset="0"/>
              </a:rPr>
              <a:t>在服务降级逻辑中，需要实现一个通用的响应结果，并且该结果的处理逻辑应当是从缓存或是根据一些静态逻辑来获取，而不是依赖网络请求获取，如果一定要在服务降级逻辑中包含网络请求，那么该请求也必须包装在</a:t>
            </a:r>
            <a:r>
              <a:rPr lang="en-US" altLang="zh-CN" sz="1200" b="0" i="0" kern="1200" dirty="0" err="1" smtClean="0">
                <a:solidFill>
                  <a:schemeClr val="tx1"/>
                </a:solidFill>
                <a:effectLst/>
                <a:latin typeface="Arial" charset="0"/>
                <a:ea typeface="ヒラギノ角ゴ Pro W3" charset="0"/>
                <a:cs typeface="Geneva" charset="0"/>
              </a:rPr>
              <a:t>HystrixCommand</a:t>
            </a:r>
            <a:r>
              <a:rPr lang="zh-CN" altLang="en-US" sz="1200" b="0" i="0" kern="1200" dirty="0" smtClean="0">
                <a:solidFill>
                  <a:schemeClr val="tx1"/>
                </a:solidFill>
                <a:effectLst/>
                <a:latin typeface="Arial" charset="0"/>
                <a:ea typeface="ヒラギノ角ゴ Pro W3" charset="0"/>
                <a:cs typeface="Geneva" charset="0"/>
              </a:rPr>
              <a:t>或</a:t>
            </a:r>
            <a:r>
              <a:rPr lang="en-US" altLang="zh-CN" sz="1200" b="0" i="0" kern="1200" dirty="0" err="1" smtClean="0">
                <a:solidFill>
                  <a:schemeClr val="tx1"/>
                </a:solidFill>
                <a:effectLst/>
                <a:latin typeface="Arial" charset="0"/>
                <a:ea typeface="ヒラギノ角ゴ Pro W3" charset="0"/>
                <a:cs typeface="Geneva" charset="0"/>
              </a:rPr>
              <a:t>HystrixObservableCommand</a:t>
            </a:r>
            <a:r>
              <a:rPr lang="zh-CN" altLang="en-US" sz="1200" b="0" i="0" kern="1200" dirty="0" smtClean="0">
                <a:solidFill>
                  <a:schemeClr val="tx1"/>
                </a:solidFill>
                <a:effectLst/>
                <a:latin typeface="Arial" charset="0"/>
                <a:ea typeface="ヒラギノ角ゴ Pro W3" charset="0"/>
                <a:cs typeface="Geneva" charset="0"/>
              </a:rPr>
              <a:t>中，从而形成级联的降级策略，而最终的降级逻辑一定不是一个依赖网络请求的处理，而是一个能够稳定的返回结果的处理逻辑。</a:t>
            </a:r>
          </a:p>
          <a:p>
            <a:pPr marL="171450" indent="-171450">
              <a:buFont typeface="Arial" panose="020B0604020202020204" pitchFamily="34" charset="0"/>
              <a:buChar char="•"/>
            </a:pPr>
            <a:r>
              <a:rPr lang="zh-CN" altLang="en-US" sz="1200" b="0" i="0" kern="1200" dirty="0" smtClean="0">
                <a:solidFill>
                  <a:schemeClr val="tx1"/>
                </a:solidFill>
                <a:effectLst/>
                <a:latin typeface="Arial" charset="0"/>
                <a:ea typeface="ヒラギノ角ゴ Pro W3" charset="0"/>
                <a:cs typeface="Geneva" charset="0"/>
              </a:rPr>
              <a:t>在 </a:t>
            </a:r>
            <a:r>
              <a:rPr lang="en-US" altLang="zh-CN" sz="1200" b="0" i="0" kern="1200" dirty="0" err="1" smtClean="0">
                <a:solidFill>
                  <a:schemeClr val="tx1"/>
                </a:solidFill>
                <a:effectLst/>
                <a:latin typeface="Arial" charset="0"/>
                <a:ea typeface="ヒラギノ角ゴ Pro W3" charset="0"/>
                <a:cs typeface="Geneva" charset="0"/>
              </a:rPr>
              <a:t>HystrixCommand</a:t>
            </a:r>
            <a:r>
              <a:rPr lang="en-US" altLang="zh-CN" sz="1200" b="0" i="0" kern="1200" dirty="0" smtClean="0">
                <a:solidFill>
                  <a:schemeClr val="tx1"/>
                </a:solidFill>
                <a:effectLst/>
                <a:latin typeface="Arial" charset="0"/>
                <a:ea typeface="ヒラギノ角ゴ Pro W3" charset="0"/>
                <a:cs typeface="Geneva" charset="0"/>
              </a:rPr>
              <a:t> </a:t>
            </a:r>
            <a:r>
              <a:rPr lang="zh-CN" altLang="en-US" sz="1200" b="0" i="0" kern="1200" dirty="0" smtClean="0">
                <a:solidFill>
                  <a:schemeClr val="tx1"/>
                </a:solidFill>
                <a:effectLst/>
                <a:latin typeface="Arial" charset="0"/>
                <a:ea typeface="ヒラギノ角ゴ Pro W3" charset="0"/>
                <a:cs typeface="Geneva" charset="0"/>
              </a:rPr>
              <a:t>中，在 </a:t>
            </a:r>
            <a:r>
              <a:rPr lang="en-US" altLang="zh-CN" sz="1200" b="0" i="0" kern="1200" dirty="0" err="1" smtClean="0">
                <a:solidFill>
                  <a:schemeClr val="tx1"/>
                </a:solidFill>
                <a:effectLst/>
                <a:latin typeface="Arial" charset="0"/>
                <a:ea typeface="ヒラギノ角ゴ Pro W3" charset="0"/>
                <a:cs typeface="Geneva" charset="0"/>
              </a:rPr>
              <a:t>HystrixCommand.getFallback</a:t>
            </a:r>
            <a:r>
              <a:rPr lang="en-US" altLang="zh-CN" sz="1200" b="0" i="0" kern="1200" dirty="0" smtClean="0">
                <a:solidFill>
                  <a:schemeClr val="tx1"/>
                </a:solidFill>
                <a:effectLst/>
                <a:latin typeface="Arial" charset="0"/>
                <a:ea typeface="ヒラギノ角ゴ Pro W3" charset="0"/>
                <a:cs typeface="Geneva" charset="0"/>
              </a:rPr>
              <a:t>()</a:t>
            </a:r>
            <a:r>
              <a:rPr lang="zh-CN" altLang="en-US" sz="1200" b="0" i="0" kern="1200" dirty="0" smtClean="0">
                <a:solidFill>
                  <a:schemeClr val="tx1"/>
                </a:solidFill>
                <a:effectLst/>
                <a:latin typeface="Arial" charset="0"/>
                <a:ea typeface="ヒラギノ角ゴ Pro W3" charset="0"/>
                <a:cs typeface="Geneva" charset="0"/>
              </a:rPr>
              <a:t>方法中提供自定义的回调逻辑，方法返回单个回调值。</a:t>
            </a:r>
          </a:p>
          <a:p>
            <a:pPr marL="171450" indent="-171450">
              <a:buFont typeface="Arial" panose="020B0604020202020204" pitchFamily="34" charset="0"/>
              <a:buChar char="•"/>
            </a:pPr>
            <a:r>
              <a:rPr lang="zh-CN" altLang="en-US" sz="1200" b="0" i="0" kern="1200" dirty="0" smtClean="0">
                <a:solidFill>
                  <a:schemeClr val="tx1"/>
                </a:solidFill>
                <a:effectLst/>
                <a:latin typeface="Arial" charset="0"/>
                <a:ea typeface="ヒラギノ角ゴ Pro W3" charset="0"/>
                <a:cs typeface="Geneva" charset="0"/>
              </a:rPr>
              <a:t>在 </a:t>
            </a:r>
            <a:r>
              <a:rPr lang="en-US" altLang="zh-CN" sz="1200" b="0" i="0" kern="1200" dirty="0" err="1" smtClean="0">
                <a:solidFill>
                  <a:schemeClr val="tx1"/>
                </a:solidFill>
                <a:effectLst/>
                <a:latin typeface="Arial" charset="0"/>
                <a:ea typeface="ヒラギノ角ゴ Pro W3" charset="0"/>
                <a:cs typeface="Geneva" charset="0"/>
              </a:rPr>
              <a:t>HystrixObservableCommand</a:t>
            </a:r>
            <a:r>
              <a:rPr lang="en-US" altLang="zh-CN" sz="1200" b="0" i="0" kern="1200" dirty="0" smtClean="0">
                <a:solidFill>
                  <a:schemeClr val="tx1"/>
                </a:solidFill>
                <a:effectLst/>
                <a:latin typeface="Arial" charset="0"/>
                <a:ea typeface="ヒラギノ角ゴ Pro W3" charset="0"/>
                <a:cs typeface="Geneva" charset="0"/>
              </a:rPr>
              <a:t> </a:t>
            </a:r>
            <a:r>
              <a:rPr lang="zh-CN" altLang="en-US" sz="1200" b="0" i="0" kern="1200" dirty="0" smtClean="0">
                <a:solidFill>
                  <a:schemeClr val="tx1"/>
                </a:solidFill>
                <a:effectLst/>
                <a:latin typeface="Arial" charset="0"/>
                <a:ea typeface="ヒラギノ角ゴ Pro W3" charset="0"/>
                <a:cs typeface="Geneva" charset="0"/>
              </a:rPr>
              <a:t>中，在</a:t>
            </a:r>
            <a:r>
              <a:rPr lang="en-US" altLang="zh-CN" sz="1200" b="0" i="0" kern="1200" dirty="0" err="1" smtClean="0">
                <a:solidFill>
                  <a:schemeClr val="tx1"/>
                </a:solidFill>
                <a:effectLst/>
                <a:latin typeface="Arial" charset="0"/>
                <a:ea typeface="ヒラギノ角ゴ Pro W3" charset="0"/>
                <a:cs typeface="Geneva" charset="0"/>
              </a:rPr>
              <a:t>HystrixObservableCommand.resumeWithFallback</a:t>
            </a:r>
            <a:r>
              <a:rPr lang="en-US" altLang="zh-CN" sz="1200" b="0" i="0" kern="1200" dirty="0" smtClean="0">
                <a:solidFill>
                  <a:schemeClr val="tx1"/>
                </a:solidFill>
                <a:effectLst/>
                <a:latin typeface="Arial" charset="0"/>
                <a:ea typeface="ヒラギノ角ゴ Pro W3" charset="0"/>
                <a:cs typeface="Geneva" charset="0"/>
              </a:rPr>
              <a:t>() </a:t>
            </a:r>
            <a:r>
              <a:rPr lang="zh-CN" altLang="en-US" sz="1200" b="0" i="0" kern="1200" dirty="0" smtClean="0">
                <a:solidFill>
                  <a:schemeClr val="tx1"/>
                </a:solidFill>
                <a:effectLst/>
                <a:latin typeface="Arial" charset="0"/>
                <a:ea typeface="ヒラギノ角ゴ Pro W3" charset="0"/>
                <a:cs typeface="Geneva" charset="0"/>
              </a:rPr>
              <a:t>方法中提供自定义的回调逻辑，方法返回一个</a:t>
            </a:r>
            <a:r>
              <a:rPr lang="en-US" altLang="zh-CN" sz="1200" b="0" i="0" kern="1200" dirty="0" smtClean="0">
                <a:solidFill>
                  <a:schemeClr val="tx1"/>
                </a:solidFill>
                <a:effectLst/>
                <a:latin typeface="Arial" charset="0"/>
                <a:ea typeface="ヒラギノ角ゴ Pro W3" charset="0"/>
                <a:cs typeface="Geneva" charset="0"/>
              </a:rPr>
              <a:t>Observable</a:t>
            </a:r>
            <a:r>
              <a:rPr lang="zh-CN" altLang="en-US" sz="1200" b="0" i="0" kern="1200" dirty="0" smtClean="0">
                <a:solidFill>
                  <a:schemeClr val="tx1"/>
                </a:solidFill>
                <a:effectLst/>
                <a:latin typeface="Arial" charset="0"/>
                <a:ea typeface="ヒラギノ角ゴ Pro W3" charset="0"/>
                <a:cs typeface="Geneva" charset="0"/>
              </a:rPr>
              <a:t>对象来发射一个或多个降级结果。</a:t>
            </a:r>
          </a:p>
          <a:p>
            <a:r>
              <a:rPr lang="zh-CN" altLang="en-US" sz="1200" b="0" i="0" kern="1200" dirty="0" smtClean="0">
                <a:solidFill>
                  <a:schemeClr val="tx1"/>
                </a:solidFill>
                <a:effectLst/>
                <a:latin typeface="Arial" charset="0"/>
                <a:ea typeface="ヒラギノ角ゴ Pro W3" charset="0"/>
                <a:cs typeface="Geneva" charset="0"/>
              </a:rPr>
              <a:t>当命令的降级逻辑返回结果后，</a:t>
            </a:r>
            <a:r>
              <a:rPr lang="en-US" altLang="zh-CN" sz="1200" b="0" i="0" kern="1200" dirty="0" err="1" smtClean="0">
                <a:solidFill>
                  <a:schemeClr val="tx1"/>
                </a:solidFill>
                <a:effectLst/>
                <a:latin typeface="Arial" charset="0"/>
                <a:ea typeface="ヒラギノ角ゴ Pro W3" charset="0"/>
                <a:cs typeface="Geneva" charset="0"/>
              </a:rPr>
              <a:t>Hystrix</a:t>
            </a:r>
            <a:r>
              <a:rPr lang="zh-CN" altLang="en-US" sz="1200" b="0" i="0" kern="1200" dirty="0" smtClean="0">
                <a:solidFill>
                  <a:schemeClr val="tx1"/>
                </a:solidFill>
                <a:effectLst/>
                <a:latin typeface="Arial" charset="0"/>
                <a:ea typeface="ヒラギノ角ゴ Pro W3" charset="0"/>
                <a:cs typeface="Geneva" charset="0"/>
              </a:rPr>
              <a:t>就将该结果返回给调用者。当使用</a:t>
            </a:r>
            <a:r>
              <a:rPr lang="en-US" altLang="zh-CN" sz="1200" b="0" i="0" kern="1200" dirty="0" err="1" smtClean="0">
                <a:solidFill>
                  <a:schemeClr val="tx1"/>
                </a:solidFill>
                <a:effectLst/>
                <a:latin typeface="Arial" charset="0"/>
                <a:ea typeface="ヒラギノ角ゴ Pro W3" charset="0"/>
                <a:cs typeface="Geneva" charset="0"/>
              </a:rPr>
              <a:t>HystrixCommand.getFallback</a:t>
            </a:r>
            <a:r>
              <a:rPr lang="en-US" altLang="zh-CN" sz="1200" b="0" i="0" kern="1200" dirty="0" smtClean="0">
                <a:solidFill>
                  <a:schemeClr val="tx1"/>
                </a:solidFill>
                <a:effectLst/>
                <a:latin typeface="Arial" charset="0"/>
                <a:ea typeface="ヒラギノ角ゴ Pro W3" charset="0"/>
                <a:cs typeface="Geneva" charset="0"/>
              </a:rPr>
              <a:t>()</a:t>
            </a:r>
            <a:r>
              <a:rPr lang="zh-CN" altLang="en-US" sz="1200" b="0" i="0" kern="1200" dirty="0" smtClean="0">
                <a:solidFill>
                  <a:schemeClr val="tx1"/>
                </a:solidFill>
                <a:effectLst/>
                <a:latin typeface="Arial" charset="0"/>
                <a:ea typeface="ヒラギノ角ゴ Pro W3" charset="0"/>
                <a:cs typeface="Geneva" charset="0"/>
              </a:rPr>
              <a:t>的时候，它会返回一个</a:t>
            </a:r>
            <a:r>
              <a:rPr lang="en-US" altLang="zh-CN" sz="1200" b="0" i="0" kern="1200" dirty="0" smtClean="0">
                <a:solidFill>
                  <a:schemeClr val="tx1"/>
                </a:solidFill>
                <a:effectLst/>
                <a:latin typeface="Arial" charset="0"/>
                <a:ea typeface="ヒラギノ角ゴ Pro W3" charset="0"/>
                <a:cs typeface="Geneva" charset="0"/>
              </a:rPr>
              <a:t>Observable</a:t>
            </a:r>
            <a:r>
              <a:rPr lang="zh-CN" altLang="en-US" sz="1200" b="0" i="0" kern="1200" dirty="0" smtClean="0">
                <a:solidFill>
                  <a:schemeClr val="tx1"/>
                </a:solidFill>
                <a:effectLst/>
                <a:latin typeface="Arial" charset="0"/>
                <a:ea typeface="ヒラギノ角ゴ Pro W3" charset="0"/>
                <a:cs typeface="Geneva" charset="0"/>
              </a:rPr>
              <a:t>对象，该对象会发射</a:t>
            </a:r>
            <a:r>
              <a:rPr lang="en-US" altLang="zh-CN" sz="1200" b="0" i="0" kern="1200" dirty="0" err="1" smtClean="0">
                <a:solidFill>
                  <a:schemeClr val="tx1"/>
                </a:solidFill>
                <a:effectLst/>
                <a:latin typeface="Arial" charset="0"/>
                <a:ea typeface="ヒラギノ角ゴ Pro W3" charset="0"/>
                <a:cs typeface="Geneva" charset="0"/>
              </a:rPr>
              <a:t>getFallback</a:t>
            </a:r>
            <a:r>
              <a:rPr lang="en-US" altLang="zh-CN" sz="1200" b="0" i="0" kern="1200" dirty="0" smtClean="0">
                <a:solidFill>
                  <a:schemeClr val="tx1"/>
                </a:solidFill>
                <a:effectLst/>
                <a:latin typeface="Arial" charset="0"/>
                <a:ea typeface="ヒラギノ角ゴ Pro W3" charset="0"/>
                <a:cs typeface="Geneva" charset="0"/>
              </a:rPr>
              <a:t>()</a:t>
            </a:r>
            <a:r>
              <a:rPr lang="zh-CN" altLang="en-US" sz="1200" b="0" i="0" kern="1200" dirty="0" smtClean="0">
                <a:solidFill>
                  <a:schemeClr val="tx1"/>
                </a:solidFill>
                <a:effectLst/>
                <a:latin typeface="Arial" charset="0"/>
                <a:ea typeface="ヒラギノ角ゴ Pro W3" charset="0"/>
                <a:cs typeface="Geneva" charset="0"/>
              </a:rPr>
              <a:t>的处理结果。而使用</a:t>
            </a:r>
            <a:r>
              <a:rPr lang="en-US" altLang="zh-CN" sz="1200" b="0" i="0" kern="1200" dirty="0" err="1" smtClean="0">
                <a:solidFill>
                  <a:schemeClr val="tx1"/>
                </a:solidFill>
                <a:effectLst/>
                <a:latin typeface="Arial" charset="0"/>
                <a:ea typeface="ヒラギノ角ゴ Pro W3" charset="0"/>
                <a:cs typeface="Geneva" charset="0"/>
              </a:rPr>
              <a:t>HystrixObservableCommand.resumeWithFallback</a:t>
            </a:r>
            <a:r>
              <a:rPr lang="en-US" altLang="zh-CN" sz="1200" b="0" i="0" kern="1200" dirty="0" smtClean="0">
                <a:solidFill>
                  <a:schemeClr val="tx1"/>
                </a:solidFill>
                <a:effectLst/>
                <a:latin typeface="Arial" charset="0"/>
                <a:ea typeface="ヒラギノ角ゴ Pro W3" charset="0"/>
                <a:cs typeface="Geneva" charset="0"/>
              </a:rPr>
              <a:t>()</a:t>
            </a:r>
            <a:r>
              <a:rPr lang="zh-CN" altLang="en-US" sz="1200" b="0" i="0" kern="1200" dirty="0" smtClean="0">
                <a:solidFill>
                  <a:schemeClr val="tx1"/>
                </a:solidFill>
                <a:effectLst/>
                <a:latin typeface="Arial" charset="0"/>
                <a:ea typeface="ヒラギノ角ゴ Pro W3" charset="0"/>
                <a:cs typeface="Geneva" charset="0"/>
              </a:rPr>
              <a:t>实现的时候会将</a:t>
            </a:r>
            <a:r>
              <a:rPr lang="en-US" altLang="zh-CN" sz="1200" b="0" i="0" kern="1200" dirty="0" smtClean="0">
                <a:solidFill>
                  <a:schemeClr val="tx1"/>
                </a:solidFill>
                <a:effectLst/>
                <a:latin typeface="Arial" charset="0"/>
                <a:ea typeface="ヒラギノ角ゴ Pro W3" charset="0"/>
                <a:cs typeface="Geneva" charset="0"/>
              </a:rPr>
              <a:t>Observable</a:t>
            </a:r>
            <a:r>
              <a:rPr lang="zh-CN" altLang="en-US" sz="1200" b="0" i="0" kern="1200" dirty="0" smtClean="0">
                <a:solidFill>
                  <a:schemeClr val="tx1"/>
                </a:solidFill>
                <a:effectLst/>
                <a:latin typeface="Arial" charset="0"/>
                <a:ea typeface="ヒラギノ角ゴ Pro W3" charset="0"/>
                <a:cs typeface="Geneva" charset="0"/>
              </a:rPr>
              <a:t>对象直接返回。</a:t>
            </a:r>
          </a:p>
          <a:p>
            <a:r>
              <a:rPr lang="zh-CN" altLang="en-US" sz="1200" b="0" i="0" kern="1200" dirty="0" smtClean="0">
                <a:solidFill>
                  <a:schemeClr val="tx1"/>
                </a:solidFill>
                <a:effectLst/>
                <a:latin typeface="Arial" charset="0"/>
                <a:ea typeface="ヒラギノ角ゴ Pro W3" charset="0"/>
                <a:cs typeface="Geneva" charset="0"/>
              </a:rPr>
              <a:t>如果没有为命令实现降级逻辑或者降级逻辑中抛出了异常，</a:t>
            </a:r>
            <a:r>
              <a:rPr lang="en-US" altLang="zh-CN" sz="1200" b="0" i="0" kern="1200" dirty="0" err="1" smtClean="0">
                <a:solidFill>
                  <a:schemeClr val="tx1"/>
                </a:solidFill>
                <a:effectLst/>
                <a:latin typeface="Arial" charset="0"/>
                <a:ea typeface="ヒラギノ角ゴ Pro W3" charset="0"/>
                <a:cs typeface="Geneva" charset="0"/>
              </a:rPr>
              <a:t>Hystrix</a:t>
            </a:r>
            <a:r>
              <a:rPr lang="zh-CN" altLang="en-US" sz="1200" b="0" i="0" kern="1200" dirty="0" smtClean="0">
                <a:solidFill>
                  <a:schemeClr val="tx1"/>
                </a:solidFill>
                <a:effectLst/>
                <a:latin typeface="Arial" charset="0"/>
                <a:ea typeface="ヒラギノ角ゴ Pro W3" charset="0"/>
                <a:cs typeface="Geneva" charset="0"/>
              </a:rPr>
              <a:t>依然会返回一个</a:t>
            </a:r>
            <a:r>
              <a:rPr lang="en-US" altLang="zh-CN" sz="1200" b="0" i="0" kern="1200" dirty="0" smtClean="0">
                <a:solidFill>
                  <a:schemeClr val="tx1"/>
                </a:solidFill>
                <a:effectLst/>
                <a:latin typeface="Arial" charset="0"/>
                <a:ea typeface="ヒラギノ角ゴ Pro W3" charset="0"/>
                <a:cs typeface="Geneva" charset="0"/>
              </a:rPr>
              <a:t>Observable</a:t>
            </a:r>
            <a:r>
              <a:rPr lang="zh-CN" altLang="en-US" sz="1200" b="0" i="0" kern="1200" dirty="0" smtClean="0">
                <a:solidFill>
                  <a:schemeClr val="tx1"/>
                </a:solidFill>
                <a:effectLst/>
                <a:latin typeface="Arial" charset="0"/>
                <a:ea typeface="ヒラギノ角ゴ Pro W3" charset="0"/>
                <a:cs typeface="Geneva" charset="0"/>
              </a:rPr>
              <a:t>对象，但是它不会发射任何结果数据，而是通过</a:t>
            </a:r>
            <a:r>
              <a:rPr lang="en-US" altLang="zh-CN" sz="1200" b="0" i="0" kern="1200" dirty="0" err="1" smtClean="0">
                <a:solidFill>
                  <a:schemeClr val="tx1"/>
                </a:solidFill>
                <a:effectLst/>
                <a:latin typeface="Arial" charset="0"/>
                <a:ea typeface="ヒラギノ角ゴ Pro W3" charset="0"/>
                <a:cs typeface="Geneva" charset="0"/>
              </a:rPr>
              <a:t>onError</a:t>
            </a:r>
            <a:r>
              <a:rPr lang="zh-CN" altLang="en-US" sz="1200" b="0" i="0" kern="1200" dirty="0" smtClean="0">
                <a:solidFill>
                  <a:schemeClr val="tx1"/>
                </a:solidFill>
                <a:effectLst/>
                <a:latin typeface="Arial" charset="0"/>
                <a:ea typeface="ヒラギノ角ゴ Pro W3" charset="0"/>
                <a:cs typeface="Geneva" charset="0"/>
              </a:rPr>
              <a:t>方法通知命令立即中断请求，并通过</a:t>
            </a:r>
            <a:r>
              <a:rPr lang="en-US" altLang="zh-CN" sz="1200" b="0" i="0" kern="1200" dirty="0" err="1" smtClean="0">
                <a:solidFill>
                  <a:schemeClr val="tx1"/>
                </a:solidFill>
                <a:effectLst/>
                <a:latin typeface="Arial" charset="0"/>
                <a:ea typeface="ヒラギノ角ゴ Pro W3" charset="0"/>
                <a:cs typeface="Geneva" charset="0"/>
              </a:rPr>
              <a:t>onError</a:t>
            </a:r>
            <a:r>
              <a:rPr lang="en-US" altLang="zh-CN" sz="1200" b="0" i="0" kern="1200" dirty="0" smtClean="0">
                <a:solidFill>
                  <a:schemeClr val="tx1"/>
                </a:solidFill>
                <a:effectLst/>
                <a:latin typeface="Arial" charset="0"/>
                <a:ea typeface="ヒラギノ角ゴ Pro W3" charset="0"/>
                <a:cs typeface="Geneva" charset="0"/>
              </a:rPr>
              <a:t>(</a:t>
            </a:r>
            <a:r>
              <a:rPr lang="zh-CN" altLang="en-US" sz="1200" b="0" i="0" kern="1200" dirty="0" smtClean="0">
                <a:solidFill>
                  <a:schemeClr val="tx1"/>
                </a:solidFill>
                <a:effectLst/>
                <a:latin typeface="Arial" charset="0"/>
                <a:ea typeface="ヒラギノ角ゴ Pro W3" charset="0"/>
                <a:cs typeface="Geneva" charset="0"/>
              </a:rPr>
              <a:t>）方法将异常发送给调用者，我们应该尽可能避免降级出现失败的情况。如果降级策略逻辑执行发生失败，</a:t>
            </a:r>
            <a:r>
              <a:rPr lang="en-US" altLang="zh-CN" sz="1200" b="0" i="0" kern="1200" dirty="0" err="1" smtClean="0">
                <a:solidFill>
                  <a:schemeClr val="tx1"/>
                </a:solidFill>
                <a:effectLst/>
                <a:latin typeface="Arial" charset="0"/>
                <a:ea typeface="ヒラギノ角ゴ Pro W3" charset="0"/>
                <a:cs typeface="Geneva" charset="0"/>
              </a:rPr>
              <a:t>Hystrix</a:t>
            </a:r>
            <a:r>
              <a:rPr lang="zh-CN" altLang="en-US" sz="1200" b="0" i="0" kern="1200" dirty="0" smtClean="0">
                <a:solidFill>
                  <a:schemeClr val="tx1"/>
                </a:solidFill>
                <a:effectLst/>
                <a:latin typeface="Arial" charset="0"/>
                <a:ea typeface="ヒラギノ角ゴ Pro W3" charset="0"/>
                <a:cs typeface="Geneva" charset="0"/>
              </a:rPr>
              <a:t>会根据不同的执行方式做出以下处理：</a:t>
            </a:r>
          </a:p>
          <a:p>
            <a:pPr marL="228600" indent="-228600">
              <a:buFont typeface="+mj-lt"/>
              <a:buAutoNum type="arabicPeriod"/>
            </a:pPr>
            <a:r>
              <a:rPr lang="en-US" altLang="zh-CN" sz="1200" b="0" i="0" kern="1200" dirty="0" smtClean="0">
                <a:solidFill>
                  <a:schemeClr val="tx1"/>
                </a:solidFill>
                <a:effectLst/>
                <a:latin typeface="Arial" charset="0"/>
                <a:ea typeface="ヒラギノ角ゴ Pro W3" charset="0"/>
                <a:cs typeface="Geneva" charset="0"/>
              </a:rPr>
              <a:t>execute()——</a:t>
            </a:r>
            <a:r>
              <a:rPr lang="zh-CN" altLang="en-US" sz="1200" b="0" i="0" kern="1200" dirty="0" smtClean="0">
                <a:solidFill>
                  <a:schemeClr val="tx1"/>
                </a:solidFill>
                <a:effectLst/>
                <a:latin typeface="Arial" charset="0"/>
                <a:ea typeface="ヒラギノ角ゴ Pro W3" charset="0"/>
                <a:cs typeface="Geneva" charset="0"/>
              </a:rPr>
              <a:t>抛出异常</a:t>
            </a:r>
          </a:p>
          <a:p>
            <a:pPr marL="228600" indent="-228600">
              <a:buFont typeface="+mj-lt"/>
              <a:buAutoNum type="arabicPeriod"/>
            </a:pPr>
            <a:r>
              <a:rPr lang="en-US" altLang="zh-CN" sz="1200" b="0" i="0" kern="1200" dirty="0" smtClean="0">
                <a:solidFill>
                  <a:schemeClr val="tx1"/>
                </a:solidFill>
                <a:effectLst/>
                <a:latin typeface="Arial" charset="0"/>
                <a:ea typeface="ヒラギノ角ゴ Pro W3" charset="0"/>
                <a:cs typeface="Geneva" charset="0"/>
              </a:rPr>
              <a:t>queue()——</a:t>
            </a:r>
            <a:r>
              <a:rPr lang="zh-CN" altLang="en-US" sz="1200" b="0" i="0" kern="1200" dirty="0" smtClean="0">
                <a:solidFill>
                  <a:schemeClr val="tx1"/>
                </a:solidFill>
                <a:effectLst/>
                <a:latin typeface="Arial" charset="0"/>
                <a:ea typeface="ヒラギノ角ゴ Pro W3" charset="0"/>
                <a:cs typeface="Geneva" charset="0"/>
              </a:rPr>
              <a:t>成功时返回</a:t>
            </a:r>
            <a:r>
              <a:rPr lang="en-US" altLang="zh-CN" sz="1200" b="0" i="0" kern="1200" dirty="0" err="1" smtClean="0">
                <a:solidFill>
                  <a:schemeClr val="tx1"/>
                </a:solidFill>
                <a:effectLst/>
                <a:latin typeface="Arial" charset="0"/>
                <a:ea typeface="ヒラギノ角ゴ Pro W3" charset="0"/>
                <a:cs typeface="Geneva" charset="0"/>
              </a:rPr>
              <a:t>java.util.concurrent.Future</a:t>
            </a:r>
            <a:r>
              <a:rPr lang="zh-CN" altLang="en-US" sz="1200" b="0" i="0" kern="1200" dirty="0" smtClean="0">
                <a:solidFill>
                  <a:schemeClr val="tx1"/>
                </a:solidFill>
                <a:effectLst/>
                <a:latin typeface="Arial" charset="0"/>
                <a:ea typeface="ヒラギノ角ゴ Pro W3" charset="0"/>
                <a:cs typeface="Geneva" charset="0"/>
              </a:rPr>
              <a:t>，但如果调用 </a:t>
            </a:r>
            <a:r>
              <a:rPr lang="en-US" altLang="zh-CN" sz="1200" b="0" i="0" kern="1200" dirty="0" err="1" smtClean="0">
                <a:solidFill>
                  <a:schemeClr val="tx1"/>
                </a:solidFill>
                <a:effectLst/>
                <a:latin typeface="Arial" charset="0"/>
                <a:ea typeface="ヒラギノ角ゴ Pro W3" charset="0"/>
                <a:cs typeface="Geneva" charset="0"/>
              </a:rPr>
              <a:t>Future.get</a:t>
            </a:r>
            <a:r>
              <a:rPr lang="en-US" altLang="zh-CN" sz="1200" b="0" i="0" kern="1200" dirty="0" smtClean="0">
                <a:solidFill>
                  <a:schemeClr val="tx1"/>
                </a:solidFill>
                <a:effectLst/>
                <a:latin typeface="Arial" charset="0"/>
                <a:ea typeface="ヒラギノ角ゴ Pro W3" charset="0"/>
                <a:cs typeface="Geneva" charset="0"/>
              </a:rPr>
              <a:t>()</a:t>
            </a:r>
            <a:r>
              <a:rPr lang="zh-CN" altLang="en-US" sz="1200" b="0" i="0" kern="1200" dirty="0" smtClean="0">
                <a:solidFill>
                  <a:schemeClr val="tx1"/>
                </a:solidFill>
                <a:effectLst/>
                <a:latin typeface="Arial" charset="0"/>
                <a:ea typeface="ヒラギノ角ゴ Pro W3" charset="0"/>
                <a:cs typeface="Geneva" charset="0"/>
              </a:rPr>
              <a:t>将抛出异常</a:t>
            </a:r>
          </a:p>
          <a:p>
            <a:pPr marL="228600" indent="-228600">
              <a:buFont typeface="+mj-lt"/>
              <a:buAutoNum type="arabicPeriod"/>
            </a:pPr>
            <a:r>
              <a:rPr lang="en-US" altLang="zh-CN" sz="1200" b="0" i="0" kern="1200" dirty="0" smtClean="0">
                <a:solidFill>
                  <a:schemeClr val="tx1"/>
                </a:solidFill>
                <a:effectLst/>
                <a:latin typeface="Arial" charset="0"/>
                <a:ea typeface="ヒラギノ角ゴ Pro W3" charset="0"/>
                <a:cs typeface="Geneva" charset="0"/>
              </a:rPr>
              <a:t>observe()——</a:t>
            </a:r>
            <a:r>
              <a:rPr lang="zh-CN" altLang="en-US" sz="1200" b="0" i="0" kern="1200" dirty="0" smtClean="0">
                <a:solidFill>
                  <a:schemeClr val="tx1"/>
                </a:solidFill>
                <a:effectLst/>
                <a:latin typeface="Arial" charset="0"/>
                <a:ea typeface="ヒラギノ角ゴ Pro W3" charset="0"/>
                <a:cs typeface="Geneva" charset="0"/>
              </a:rPr>
              <a:t>返回 </a:t>
            </a:r>
            <a:r>
              <a:rPr lang="en-US" altLang="zh-CN" sz="1200" b="0" i="0" kern="1200" dirty="0" smtClean="0">
                <a:solidFill>
                  <a:schemeClr val="tx1"/>
                </a:solidFill>
                <a:effectLst/>
                <a:latin typeface="Arial" charset="0"/>
                <a:ea typeface="ヒラギノ角ゴ Pro W3" charset="0"/>
                <a:cs typeface="Geneva" charset="0"/>
              </a:rPr>
              <a:t>Observable </a:t>
            </a:r>
            <a:r>
              <a:rPr lang="zh-CN" altLang="en-US" sz="1200" b="0" i="0" kern="1200" dirty="0" smtClean="0">
                <a:solidFill>
                  <a:schemeClr val="tx1"/>
                </a:solidFill>
                <a:effectLst/>
                <a:latin typeface="Arial" charset="0"/>
                <a:ea typeface="ヒラギノ角ゴ Pro W3" charset="0"/>
                <a:cs typeface="Geneva" charset="0"/>
              </a:rPr>
              <a:t>对象，当你订阅该 </a:t>
            </a:r>
            <a:r>
              <a:rPr lang="en-US" altLang="zh-CN" sz="1200" b="0" i="0" kern="1200" dirty="0" smtClean="0">
                <a:solidFill>
                  <a:schemeClr val="tx1"/>
                </a:solidFill>
                <a:effectLst/>
                <a:latin typeface="Arial" charset="0"/>
                <a:ea typeface="ヒラギノ角ゴ Pro W3" charset="0"/>
                <a:cs typeface="Geneva" charset="0"/>
              </a:rPr>
              <a:t>Observable </a:t>
            </a:r>
            <a:r>
              <a:rPr lang="zh-CN" altLang="en-US" sz="1200" b="0" i="0" kern="1200" dirty="0" smtClean="0">
                <a:solidFill>
                  <a:schemeClr val="tx1"/>
                </a:solidFill>
                <a:effectLst/>
                <a:latin typeface="Arial" charset="0"/>
                <a:ea typeface="ヒラギノ角ゴ Pro W3" charset="0"/>
                <a:cs typeface="Geneva" charset="0"/>
              </a:rPr>
              <a:t>时，将会立即终止并且调用订阅者的</a:t>
            </a:r>
            <a:r>
              <a:rPr lang="en-US" altLang="zh-CN" sz="1200" b="0" i="0" kern="1200" dirty="0" err="1" smtClean="0">
                <a:solidFill>
                  <a:schemeClr val="tx1"/>
                </a:solidFill>
                <a:effectLst/>
                <a:latin typeface="Arial" charset="0"/>
                <a:ea typeface="ヒラギノ角ゴ Pro W3" charset="0"/>
                <a:cs typeface="Geneva" charset="0"/>
              </a:rPr>
              <a:t>onError</a:t>
            </a:r>
            <a:r>
              <a:rPr lang="zh-CN" altLang="en-US" sz="1200" b="0" i="0" kern="1200" dirty="0" smtClean="0">
                <a:solidFill>
                  <a:schemeClr val="tx1"/>
                </a:solidFill>
                <a:effectLst/>
                <a:latin typeface="Arial" charset="0"/>
                <a:ea typeface="ヒラギノ角ゴ Pro W3" charset="0"/>
                <a:cs typeface="Geneva" charset="0"/>
              </a:rPr>
              <a:t>方法</a:t>
            </a:r>
          </a:p>
          <a:p>
            <a:pPr marL="228600" indent="-228600">
              <a:buFont typeface="+mj-lt"/>
              <a:buAutoNum type="arabicPeriod"/>
            </a:pPr>
            <a:r>
              <a:rPr lang="en-US" altLang="zh-CN" sz="1200" b="0" i="0" kern="1200" dirty="0" err="1" smtClean="0">
                <a:solidFill>
                  <a:schemeClr val="tx1"/>
                </a:solidFill>
                <a:effectLst/>
                <a:latin typeface="Arial" charset="0"/>
                <a:ea typeface="ヒラギノ角ゴ Pro W3" charset="0"/>
                <a:cs typeface="Geneva" charset="0"/>
              </a:rPr>
              <a:t>toObservable</a:t>
            </a:r>
            <a:r>
              <a:rPr lang="en-US" altLang="zh-CN" sz="1200" b="0" i="0" kern="1200" dirty="0" smtClean="0">
                <a:solidFill>
                  <a:schemeClr val="tx1"/>
                </a:solidFill>
                <a:effectLst/>
                <a:latin typeface="Arial" charset="0"/>
                <a:ea typeface="ヒラギノ角ゴ Pro W3" charset="0"/>
                <a:cs typeface="Geneva" charset="0"/>
              </a:rPr>
              <a:t>()——</a:t>
            </a:r>
            <a:r>
              <a:rPr lang="zh-CN" altLang="en-US" sz="1200" b="0" i="0" kern="1200" dirty="0" smtClean="0">
                <a:solidFill>
                  <a:schemeClr val="tx1"/>
                </a:solidFill>
                <a:effectLst/>
                <a:latin typeface="Arial" charset="0"/>
                <a:ea typeface="ヒラギノ角ゴ Pro W3" charset="0"/>
                <a:cs typeface="Geneva" charset="0"/>
              </a:rPr>
              <a:t>同</a:t>
            </a:r>
            <a:r>
              <a:rPr lang="en-US" altLang="zh-CN" sz="1200" b="0" i="0" kern="1200" dirty="0" smtClean="0">
                <a:solidFill>
                  <a:schemeClr val="tx1"/>
                </a:solidFill>
                <a:effectLst/>
                <a:latin typeface="Arial" charset="0"/>
                <a:ea typeface="ヒラギノ角ゴ Pro W3" charset="0"/>
                <a:cs typeface="Geneva" charset="0"/>
              </a:rPr>
              <a:t>observe()</a:t>
            </a:r>
          </a:p>
          <a:p>
            <a:r>
              <a:rPr lang="en-US" altLang="zh-CN" sz="1200" b="1" i="0" kern="1200" dirty="0" smtClean="0">
                <a:solidFill>
                  <a:schemeClr val="tx1"/>
                </a:solidFill>
                <a:effectLst/>
                <a:latin typeface="Arial" charset="0"/>
                <a:ea typeface="ヒラギノ角ゴ Pro W3" charset="0"/>
                <a:cs typeface="Geneva" charset="0"/>
              </a:rPr>
              <a:t>9.</a:t>
            </a:r>
            <a:r>
              <a:rPr lang="zh-CN" altLang="en-US" sz="1200" b="1" i="0" kern="1200" dirty="0" smtClean="0">
                <a:solidFill>
                  <a:schemeClr val="tx1"/>
                </a:solidFill>
                <a:effectLst/>
                <a:latin typeface="Arial" charset="0"/>
                <a:ea typeface="ヒラギノ角ゴ Pro W3" charset="0"/>
                <a:cs typeface="Geneva" charset="0"/>
              </a:rPr>
              <a:t>返回成功的响应</a:t>
            </a:r>
            <a:endParaRPr lang="zh-CN" altLang="en-US" sz="1200" b="0" i="0" kern="1200" dirty="0" smtClean="0">
              <a:solidFill>
                <a:schemeClr val="tx1"/>
              </a:solidFill>
              <a:effectLst/>
              <a:latin typeface="Arial" charset="0"/>
              <a:ea typeface="ヒラギノ角ゴ Pro W3" charset="0"/>
              <a:cs typeface="Geneva" charset="0"/>
            </a:endParaRPr>
          </a:p>
          <a:p>
            <a:r>
              <a:rPr lang="zh-CN" altLang="en-US" sz="1200" b="0" i="0" kern="1200" dirty="0" smtClean="0">
                <a:solidFill>
                  <a:schemeClr val="tx1"/>
                </a:solidFill>
                <a:effectLst/>
                <a:latin typeface="Arial" charset="0"/>
                <a:ea typeface="ヒラギノ角ゴ Pro W3" charset="0"/>
                <a:cs typeface="Geneva" charset="0"/>
              </a:rPr>
              <a:t>当</a:t>
            </a:r>
            <a:r>
              <a:rPr lang="en-US" altLang="zh-CN" sz="1200" b="0" i="0" kern="1200" dirty="0" err="1" smtClean="0">
                <a:solidFill>
                  <a:schemeClr val="tx1"/>
                </a:solidFill>
                <a:effectLst/>
                <a:latin typeface="Arial" charset="0"/>
                <a:ea typeface="ヒラギノ角ゴ Pro W3" charset="0"/>
                <a:cs typeface="Geneva" charset="0"/>
              </a:rPr>
              <a:t>Hystrix</a:t>
            </a:r>
            <a:r>
              <a:rPr lang="zh-CN" altLang="en-US" sz="1200" b="0" i="0" kern="1200" dirty="0" smtClean="0">
                <a:solidFill>
                  <a:schemeClr val="tx1"/>
                </a:solidFill>
                <a:effectLst/>
                <a:latin typeface="Arial" charset="0"/>
                <a:ea typeface="ヒラギノ角ゴ Pro W3" charset="0"/>
                <a:cs typeface="Geneva" charset="0"/>
              </a:rPr>
              <a:t>命令执行成功后，会将处理结果直接返回或是以</a:t>
            </a:r>
            <a:r>
              <a:rPr lang="en-US" altLang="zh-CN" sz="1200" b="0" i="0" kern="1200" dirty="0" smtClean="0">
                <a:solidFill>
                  <a:schemeClr val="tx1"/>
                </a:solidFill>
                <a:effectLst/>
                <a:latin typeface="Arial" charset="0"/>
                <a:ea typeface="ヒラギノ角ゴ Pro W3" charset="0"/>
                <a:cs typeface="Geneva" charset="0"/>
              </a:rPr>
              <a:t>Observable</a:t>
            </a:r>
            <a:r>
              <a:rPr lang="zh-CN" altLang="en-US" sz="1200" b="0" i="0" kern="1200" dirty="0" smtClean="0">
                <a:solidFill>
                  <a:schemeClr val="tx1"/>
                </a:solidFill>
                <a:effectLst/>
                <a:latin typeface="Arial" charset="0"/>
                <a:ea typeface="ヒラギノ角ゴ Pro W3" charset="0"/>
                <a:cs typeface="Geneva" charset="0"/>
              </a:rPr>
              <a:t>的形式返回，具体怎么返回要根据执行命令的方式来区分，下图是四种执行方式的依赖关系：</a:t>
            </a:r>
            <a:endParaRPr lang="en-US" altLang="zh-CN" sz="1200" b="0" i="0" kern="1200" dirty="0" smtClean="0">
              <a:solidFill>
                <a:schemeClr val="tx1"/>
              </a:solidFill>
              <a:effectLst/>
              <a:latin typeface="Arial" charset="0"/>
              <a:ea typeface="ヒラギノ角ゴ Pro W3" charset="0"/>
              <a:cs typeface="Geneva" charset="0"/>
            </a:endParaRPr>
          </a:p>
          <a:p>
            <a:pPr marL="228600" indent="-228600">
              <a:buFont typeface="+mj-lt"/>
              <a:buAutoNum type="arabicPeriod"/>
            </a:pPr>
            <a:r>
              <a:rPr lang="en-US" altLang="zh-CN" sz="1200" b="0" i="0" kern="1200" dirty="0" smtClean="0">
                <a:solidFill>
                  <a:schemeClr val="tx1"/>
                </a:solidFill>
                <a:effectLst/>
                <a:latin typeface="Arial" charset="0"/>
                <a:ea typeface="ヒラギノ角ゴ Pro W3" charset="0"/>
                <a:cs typeface="Geneva" charset="0"/>
              </a:rPr>
              <a:t>execute()</a:t>
            </a:r>
            <a:r>
              <a:rPr lang="zh-CN" altLang="en-US" sz="1200" b="0" i="0" kern="1200" dirty="0" smtClean="0">
                <a:solidFill>
                  <a:schemeClr val="tx1"/>
                </a:solidFill>
                <a:effectLst/>
                <a:latin typeface="Arial" charset="0"/>
                <a:ea typeface="ヒラギノ角ゴ Pro W3" charset="0"/>
                <a:cs typeface="Geneva" charset="0"/>
              </a:rPr>
              <a:t>：和</a:t>
            </a:r>
            <a:r>
              <a:rPr lang="en-US" altLang="zh-CN" sz="1200" b="0" i="0" kern="1200" dirty="0" smtClean="0">
                <a:solidFill>
                  <a:schemeClr val="tx1"/>
                </a:solidFill>
                <a:effectLst/>
                <a:latin typeface="Arial" charset="0"/>
                <a:ea typeface="ヒラギノ角ゴ Pro W3" charset="0"/>
                <a:cs typeface="Geneva" charset="0"/>
              </a:rPr>
              <a:t>queue()</a:t>
            </a:r>
            <a:r>
              <a:rPr lang="zh-CN" altLang="en-US" sz="1200" b="0" i="0" kern="1200" dirty="0" smtClean="0">
                <a:solidFill>
                  <a:schemeClr val="tx1"/>
                </a:solidFill>
                <a:effectLst/>
                <a:latin typeface="Arial" charset="0"/>
                <a:ea typeface="ヒラギノ角ゴ Pro W3" charset="0"/>
                <a:cs typeface="Geneva" charset="0"/>
              </a:rPr>
              <a:t>获取的方式一样获取一个 </a:t>
            </a:r>
            <a:r>
              <a:rPr lang="en-US" altLang="zh-CN" sz="1200" b="0" i="0" kern="1200" dirty="0" smtClean="0">
                <a:solidFill>
                  <a:schemeClr val="tx1"/>
                </a:solidFill>
                <a:effectLst/>
                <a:latin typeface="Arial" charset="0"/>
                <a:ea typeface="ヒラギノ角ゴ Pro W3" charset="0"/>
                <a:cs typeface="Geneva" charset="0"/>
              </a:rPr>
              <a:t>Future</a:t>
            </a:r>
            <a:r>
              <a:rPr lang="zh-CN" altLang="en-US" sz="1200" b="0" i="0" kern="1200" dirty="0" smtClean="0">
                <a:solidFill>
                  <a:schemeClr val="tx1"/>
                </a:solidFill>
                <a:effectLst/>
                <a:latin typeface="Arial" charset="0"/>
                <a:ea typeface="ヒラギノ角ゴ Pro W3" charset="0"/>
                <a:cs typeface="Geneva" charset="0"/>
              </a:rPr>
              <a:t>，然后通过调用</a:t>
            </a:r>
            <a:r>
              <a:rPr lang="en-US" altLang="zh-CN" sz="1200" b="0" i="0" kern="1200" dirty="0" smtClean="0">
                <a:solidFill>
                  <a:schemeClr val="tx1"/>
                </a:solidFill>
                <a:effectLst/>
                <a:latin typeface="Arial" charset="0"/>
                <a:ea typeface="ヒラギノ角ゴ Pro W3" charset="0"/>
                <a:cs typeface="Geneva" charset="0"/>
              </a:rPr>
              <a:t>get()</a:t>
            </a:r>
            <a:r>
              <a:rPr lang="zh-CN" altLang="en-US" sz="1200" b="0" i="0" kern="1200" dirty="0" smtClean="0">
                <a:solidFill>
                  <a:schemeClr val="tx1"/>
                </a:solidFill>
                <a:effectLst/>
                <a:latin typeface="Arial" charset="0"/>
                <a:ea typeface="ヒラギノ角ゴ Pro W3" charset="0"/>
                <a:cs typeface="Geneva" charset="0"/>
              </a:rPr>
              <a:t>方法阻塞并等待结果的返回。</a:t>
            </a:r>
          </a:p>
          <a:p>
            <a:pPr marL="228600" indent="-228600">
              <a:buFont typeface="+mj-lt"/>
              <a:buAutoNum type="arabicPeriod"/>
            </a:pPr>
            <a:r>
              <a:rPr lang="en-US" altLang="zh-CN" sz="1200" b="0" i="0" kern="1200" dirty="0" smtClean="0">
                <a:solidFill>
                  <a:schemeClr val="tx1"/>
                </a:solidFill>
                <a:effectLst/>
                <a:latin typeface="Arial" charset="0"/>
                <a:ea typeface="ヒラギノ角ゴ Pro W3" charset="0"/>
                <a:cs typeface="Geneva" charset="0"/>
              </a:rPr>
              <a:t>queue()</a:t>
            </a:r>
            <a:r>
              <a:rPr lang="zh-CN" altLang="en-US" sz="1200" b="0" i="0" kern="1200" dirty="0" smtClean="0">
                <a:solidFill>
                  <a:schemeClr val="tx1"/>
                </a:solidFill>
                <a:effectLst/>
                <a:latin typeface="Arial" charset="0"/>
                <a:ea typeface="ヒラギノ角ゴ Pro W3" charset="0"/>
                <a:cs typeface="Geneva" charset="0"/>
              </a:rPr>
              <a:t>：将 </a:t>
            </a:r>
            <a:r>
              <a:rPr lang="en-US" altLang="zh-CN" sz="1200" b="0" i="0" kern="1200" dirty="0" err="1" smtClean="0">
                <a:solidFill>
                  <a:schemeClr val="tx1"/>
                </a:solidFill>
                <a:effectLst/>
                <a:latin typeface="Arial" charset="0"/>
                <a:ea typeface="ヒラギノ角ゴ Pro W3" charset="0"/>
                <a:cs typeface="Geneva" charset="0"/>
              </a:rPr>
              <a:t>toObservable</a:t>
            </a:r>
            <a:r>
              <a:rPr lang="en-US" altLang="zh-CN" sz="1200" b="0" i="0" kern="1200" dirty="0" smtClean="0">
                <a:solidFill>
                  <a:schemeClr val="tx1"/>
                </a:solidFill>
                <a:effectLst/>
                <a:latin typeface="Arial" charset="0"/>
                <a:ea typeface="ヒラギノ角ゴ Pro W3" charset="0"/>
                <a:cs typeface="Geneva" charset="0"/>
              </a:rPr>
              <a:t>()</a:t>
            </a:r>
            <a:r>
              <a:rPr lang="zh-CN" altLang="en-US" sz="1200" b="0" i="0" kern="1200" dirty="0" smtClean="0">
                <a:solidFill>
                  <a:schemeClr val="tx1"/>
                </a:solidFill>
                <a:effectLst/>
                <a:latin typeface="Arial" charset="0"/>
                <a:ea typeface="ヒラギノ角ゴ Pro W3" charset="0"/>
                <a:cs typeface="Geneva" charset="0"/>
              </a:rPr>
              <a:t>产生的原始</a:t>
            </a:r>
            <a:r>
              <a:rPr lang="en-US" altLang="zh-CN" sz="1200" b="0" i="0" kern="1200" dirty="0" smtClean="0">
                <a:solidFill>
                  <a:schemeClr val="tx1"/>
                </a:solidFill>
                <a:effectLst/>
                <a:latin typeface="Arial" charset="0"/>
                <a:ea typeface="ヒラギノ角ゴ Pro W3" charset="0"/>
                <a:cs typeface="Geneva" charset="0"/>
              </a:rPr>
              <a:t>Observable</a:t>
            </a:r>
            <a:r>
              <a:rPr lang="zh-CN" altLang="en-US" sz="1200" b="0" i="0" kern="1200" dirty="0" smtClean="0">
                <a:solidFill>
                  <a:schemeClr val="tx1"/>
                </a:solidFill>
                <a:effectLst/>
                <a:latin typeface="Arial" charset="0"/>
                <a:ea typeface="ヒラギノ角ゴ Pro W3" charset="0"/>
                <a:cs typeface="Geneva" charset="0"/>
              </a:rPr>
              <a:t>通过</a:t>
            </a:r>
            <a:r>
              <a:rPr lang="en-US" altLang="zh-CN" sz="1200" b="0" i="0" kern="1200" dirty="0" err="1" smtClean="0">
                <a:solidFill>
                  <a:schemeClr val="tx1"/>
                </a:solidFill>
                <a:effectLst/>
                <a:latin typeface="Arial" charset="0"/>
                <a:ea typeface="ヒラギノ角ゴ Pro W3" charset="0"/>
                <a:cs typeface="Geneva" charset="0"/>
              </a:rPr>
              <a:t>toBlocking</a:t>
            </a:r>
            <a:r>
              <a:rPr lang="en-US" altLang="zh-CN" sz="1200" b="0" i="0" kern="1200" dirty="0" smtClean="0">
                <a:solidFill>
                  <a:schemeClr val="tx1"/>
                </a:solidFill>
                <a:effectLst/>
                <a:latin typeface="Arial" charset="0"/>
                <a:ea typeface="ヒラギノ角ゴ Pro W3" charset="0"/>
                <a:cs typeface="Geneva" charset="0"/>
              </a:rPr>
              <a:t>()</a:t>
            </a:r>
            <a:r>
              <a:rPr lang="zh-CN" altLang="en-US" sz="1200" b="0" i="0" kern="1200" dirty="0" smtClean="0">
                <a:solidFill>
                  <a:schemeClr val="tx1"/>
                </a:solidFill>
                <a:effectLst/>
                <a:latin typeface="Arial" charset="0"/>
                <a:ea typeface="ヒラギノ角ゴ Pro W3" charset="0"/>
                <a:cs typeface="Geneva" charset="0"/>
              </a:rPr>
              <a:t>方法转换成</a:t>
            </a:r>
            <a:r>
              <a:rPr lang="en-US" altLang="zh-CN" sz="1200" b="0" i="0" kern="1200" dirty="0" err="1" smtClean="0">
                <a:solidFill>
                  <a:schemeClr val="tx1"/>
                </a:solidFill>
                <a:effectLst/>
                <a:latin typeface="Arial" charset="0"/>
                <a:ea typeface="ヒラギノ角ゴ Pro W3" charset="0"/>
                <a:cs typeface="Geneva" charset="0"/>
              </a:rPr>
              <a:t>BlockingObservable</a:t>
            </a:r>
            <a:r>
              <a:rPr lang="zh-CN" altLang="en-US" sz="1200" b="0" i="0" kern="1200" dirty="0" smtClean="0">
                <a:solidFill>
                  <a:schemeClr val="tx1"/>
                </a:solidFill>
                <a:effectLst/>
                <a:latin typeface="Arial" charset="0"/>
                <a:ea typeface="ヒラギノ角ゴ Pro W3" charset="0"/>
                <a:cs typeface="Geneva" charset="0"/>
              </a:rPr>
              <a:t>对象，并调用它的</a:t>
            </a:r>
            <a:r>
              <a:rPr lang="en-US" altLang="zh-CN" sz="1200" b="0" i="0" kern="1200" dirty="0" err="1" smtClean="0">
                <a:solidFill>
                  <a:schemeClr val="tx1"/>
                </a:solidFill>
                <a:effectLst/>
                <a:latin typeface="Arial" charset="0"/>
                <a:ea typeface="ヒラギノ角ゴ Pro W3" charset="0"/>
                <a:cs typeface="Geneva" charset="0"/>
              </a:rPr>
              <a:t>toFuture</a:t>
            </a:r>
            <a:r>
              <a:rPr lang="en-US" altLang="zh-CN" sz="1200" b="0" i="0" kern="1200" dirty="0" smtClean="0">
                <a:solidFill>
                  <a:schemeClr val="tx1"/>
                </a:solidFill>
                <a:effectLst/>
                <a:latin typeface="Arial" charset="0"/>
                <a:ea typeface="ヒラギノ角ゴ Pro W3" charset="0"/>
                <a:cs typeface="Geneva" charset="0"/>
              </a:rPr>
              <a:t>()</a:t>
            </a:r>
            <a:r>
              <a:rPr lang="zh-CN" altLang="en-US" sz="1200" b="0" i="0" kern="1200" dirty="0" smtClean="0">
                <a:solidFill>
                  <a:schemeClr val="tx1"/>
                </a:solidFill>
                <a:effectLst/>
                <a:latin typeface="Arial" charset="0"/>
                <a:ea typeface="ヒラギノ角ゴ Pro W3" charset="0"/>
                <a:cs typeface="Geneva" charset="0"/>
              </a:rPr>
              <a:t>方法返回异步的</a:t>
            </a:r>
            <a:r>
              <a:rPr lang="en-US" altLang="zh-CN" sz="1200" b="0" i="0" kern="1200" dirty="0" smtClean="0">
                <a:solidFill>
                  <a:schemeClr val="tx1"/>
                </a:solidFill>
                <a:effectLst/>
                <a:latin typeface="Arial" charset="0"/>
                <a:ea typeface="ヒラギノ角ゴ Pro W3" charset="0"/>
                <a:cs typeface="Geneva" charset="0"/>
              </a:rPr>
              <a:t>Future</a:t>
            </a:r>
            <a:r>
              <a:rPr lang="zh-CN" altLang="en-US" sz="1200" b="0" i="0" kern="1200" dirty="0" smtClean="0">
                <a:solidFill>
                  <a:schemeClr val="tx1"/>
                </a:solidFill>
                <a:effectLst/>
                <a:latin typeface="Arial" charset="0"/>
                <a:ea typeface="ヒラギノ角ゴ Pro W3" charset="0"/>
                <a:cs typeface="Geneva" charset="0"/>
              </a:rPr>
              <a:t>对象。</a:t>
            </a:r>
          </a:p>
          <a:p>
            <a:pPr marL="228600" indent="-228600">
              <a:buFont typeface="+mj-lt"/>
              <a:buAutoNum type="arabicPeriod"/>
            </a:pPr>
            <a:r>
              <a:rPr lang="en-US" altLang="zh-CN" sz="1200" b="0" i="0" kern="1200" dirty="0" smtClean="0">
                <a:solidFill>
                  <a:schemeClr val="tx1"/>
                </a:solidFill>
                <a:effectLst/>
                <a:latin typeface="Arial" charset="0"/>
                <a:ea typeface="ヒラギノ角ゴ Pro W3" charset="0"/>
                <a:cs typeface="Geneva" charset="0"/>
              </a:rPr>
              <a:t>observe()</a:t>
            </a:r>
            <a:r>
              <a:rPr lang="zh-CN" altLang="en-US" sz="1200" b="0" i="0" kern="1200" dirty="0" smtClean="0">
                <a:solidFill>
                  <a:schemeClr val="tx1"/>
                </a:solidFill>
                <a:effectLst/>
                <a:latin typeface="Arial" charset="0"/>
                <a:ea typeface="ヒラギノ角ゴ Pro W3" charset="0"/>
                <a:cs typeface="Geneva" charset="0"/>
              </a:rPr>
              <a:t>：在</a:t>
            </a:r>
            <a:r>
              <a:rPr lang="en-US" altLang="zh-CN" sz="1200" b="0" i="0" kern="1200" dirty="0" err="1" smtClean="0">
                <a:solidFill>
                  <a:schemeClr val="tx1"/>
                </a:solidFill>
                <a:effectLst/>
                <a:latin typeface="Arial" charset="0"/>
                <a:ea typeface="ヒラギノ角ゴ Pro W3" charset="0"/>
                <a:cs typeface="Geneva" charset="0"/>
              </a:rPr>
              <a:t>toObservable</a:t>
            </a:r>
            <a:r>
              <a:rPr lang="en-US" altLang="zh-CN" sz="1200" b="0" i="0" kern="1200" dirty="0" smtClean="0">
                <a:solidFill>
                  <a:schemeClr val="tx1"/>
                </a:solidFill>
                <a:effectLst/>
                <a:latin typeface="Arial" charset="0"/>
                <a:ea typeface="ヒラギノ角ゴ Pro W3" charset="0"/>
                <a:cs typeface="Geneva" charset="0"/>
              </a:rPr>
              <a:t>()</a:t>
            </a:r>
            <a:r>
              <a:rPr lang="zh-CN" altLang="en-US" sz="1200" b="0" i="0" kern="1200" dirty="0" smtClean="0">
                <a:solidFill>
                  <a:schemeClr val="tx1"/>
                </a:solidFill>
                <a:effectLst/>
                <a:latin typeface="Arial" charset="0"/>
                <a:ea typeface="ヒラギノ角ゴ Pro W3" charset="0"/>
                <a:cs typeface="Geneva" charset="0"/>
              </a:rPr>
              <a:t>产生原始</a:t>
            </a:r>
            <a:r>
              <a:rPr lang="en-US" altLang="zh-CN" sz="1200" b="0" i="0" kern="1200" dirty="0" smtClean="0">
                <a:solidFill>
                  <a:schemeClr val="tx1"/>
                </a:solidFill>
                <a:effectLst/>
                <a:latin typeface="Arial" charset="0"/>
                <a:ea typeface="ヒラギノ角ゴ Pro W3" charset="0"/>
                <a:cs typeface="Geneva" charset="0"/>
              </a:rPr>
              <a:t>Observable</a:t>
            </a:r>
            <a:r>
              <a:rPr lang="zh-CN" altLang="en-US" sz="1200" b="0" i="0" kern="1200" dirty="0" smtClean="0">
                <a:solidFill>
                  <a:schemeClr val="tx1"/>
                </a:solidFill>
                <a:effectLst/>
                <a:latin typeface="Arial" charset="0"/>
                <a:ea typeface="ヒラギノ角ゴ Pro W3" charset="0"/>
                <a:cs typeface="Geneva" charset="0"/>
              </a:rPr>
              <a:t>之后立即订阅它，让命令能够马上开始异步执行，并返回一个</a:t>
            </a:r>
            <a:r>
              <a:rPr lang="en-US" altLang="zh-CN" sz="1200" b="0" i="0" kern="1200" dirty="0" smtClean="0">
                <a:solidFill>
                  <a:schemeClr val="tx1"/>
                </a:solidFill>
                <a:effectLst/>
                <a:latin typeface="Arial" charset="0"/>
                <a:ea typeface="ヒラギノ角ゴ Pro W3" charset="0"/>
                <a:cs typeface="Geneva" charset="0"/>
              </a:rPr>
              <a:t>Observable</a:t>
            </a:r>
            <a:r>
              <a:rPr lang="zh-CN" altLang="en-US" sz="1200" b="0" i="0" kern="1200" dirty="0" smtClean="0">
                <a:solidFill>
                  <a:schemeClr val="tx1"/>
                </a:solidFill>
                <a:effectLst/>
                <a:latin typeface="Arial" charset="0"/>
                <a:ea typeface="ヒラギノ角ゴ Pro W3" charset="0"/>
                <a:cs typeface="Geneva" charset="0"/>
              </a:rPr>
              <a:t>对象，当调用它的</a:t>
            </a:r>
            <a:r>
              <a:rPr lang="en-US" altLang="zh-CN" sz="1200" b="0" i="0" kern="1200" dirty="0" smtClean="0">
                <a:solidFill>
                  <a:schemeClr val="tx1"/>
                </a:solidFill>
                <a:effectLst/>
                <a:latin typeface="Arial" charset="0"/>
                <a:ea typeface="ヒラギノ角ゴ Pro W3" charset="0"/>
                <a:cs typeface="Geneva" charset="0"/>
              </a:rPr>
              <a:t>subscribe</a:t>
            </a:r>
            <a:r>
              <a:rPr lang="zh-CN" altLang="en-US" sz="1200" b="0" i="0" kern="1200" dirty="0" smtClean="0">
                <a:solidFill>
                  <a:schemeClr val="tx1"/>
                </a:solidFill>
                <a:effectLst/>
                <a:latin typeface="Arial" charset="0"/>
                <a:ea typeface="ヒラギノ角ゴ Pro W3" charset="0"/>
                <a:cs typeface="Geneva" charset="0"/>
              </a:rPr>
              <a:t>时，将重新产生结果和通知给订阅者。</a:t>
            </a:r>
          </a:p>
          <a:p>
            <a:pPr marL="228600" indent="-228600">
              <a:buFont typeface="+mj-lt"/>
              <a:buAutoNum type="arabicPeriod"/>
            </a:pPr>
            <a:r>
              <a:rPr lang="en-US" altLang="zh-CN" sz="1200" b="0" i="0" kern="1200" dirty="0" err="1" smtClean="0">
                <a:solidFill>
                  <a:schemeClr val="tx1"/>
                </a:solidFill>
                <a:effectLst/>
                <a:latin typeface="Arial" charset="0"/>
                <a:ea typeface="ヒラギノ角ゴ Pro W3" charset="0"/>
                <a:cs typeface="Geneva" charset="0"/>
              </a:rPr>
              <a:t>toObservable</a:t>
            </a:r>
            <a:r>
              <a:rPr lang="en-US" altLang="zh-CN" sz="1200" b="0" i="0" kern="1200" dirty="0" smtClean="0">
                <a:solidFill>
                  <a:schemeClr val="tx1"/>
                </a:solidFill>
                <a:effectLst/>
                <a:latin typeface="Arial" charset="0"/>
                <a:ea typeface="ヒラギノ角ゴ Pro W3" charset="0"/>
                <a:cs typeface="Geneva" charset="0"/>
              </a:rPr>
              <a:t>()</a:t>
            </a:r>
            <a:r>
              <a:rPr lang="zh-CN" altLang="en-US" sz="1200" b="0" i="0" kern="1200" dirty="0" smtClean="0">
                <a:solidFill>
                  <a:schemeClr val="tx1"/>
                </a:solidFill>
                <a:effectLst/>
                <a:latin typeface="Arial" charset="0"/>
                <a:ea typeface="ヒラギノ角ゴ Pro W3" charset="0"/>
                <a:cs typeface="Geneva" charset="0"/>
              </a:rPr>
              <a:t>：返回最原始的</a:t>
            </a:r>
            <a:r>
              <a:rPr lang="en-US" altLang="zh-CN" sz="1200" b="0" i="0" kern="1200" dirty="0" smtClean="0">
                <a:solidFill>
                  <a:schemeClr val="tx1"/>
                </a:solidFill>
                <a:effectLst/>
                <a:latin typeface="Arial" charset="0"/>
                <a:ea typeface="ヒラギノ角ゴ Pro W3" charset="0"/>
                <a:cs typeface="Geneva" charset="0"/>
              </a:rPr>
              <a:t>Observable</a:t>
            </a:r>
            <a:r>
              <a:rPr lang="zh-CN" altLang="en-US" sz="1200" b="0" i="0" kern="1200" dirty="0" smtClean="0">
                <a:solidFill>
                  <a:schemeClr val="tx1"/>
                </a:solidFill>
                <a:effectLst/>
                <a:latin typeface="Arial" charset="0"/>
                <a:ea typeface="ヒラギノ角ゴ Pro W3" charset="0"/>
                <a:cs typeface="Geneva" charset="0"/>
              </a:rPr>
              <a:t>，用户必须订阅它才能真正开始执行命令的订阅流程。</a:t>
            </a:r>
          </a:p>
          <a:p>
            <a:endParaRPr lang="zh-CN" altLang="en-US" sz="1200" b="0" i="0" kern="1200" dirty="0" smtClean="0">
              <a:solidFill>
                <a:schemeClr val="tx1"/>
              </a:solidFill>
              <a:effectLst/>
              <a:latin typeface="Arial" charset="0"/>
              <a:ea typeface="ヒラギノ角ゴ Pro W3" charset="0"/>
              <a:cs typeface="Geneva" charset="0"/>
            </a:endParaRPr>
          </a:p>
          <a:p>
            <a:endParaRPr lang="en-US" b="1" dirty="0"/>
          </a:p>
        </p:txBody>
      </p:sp>
      <p:sp>
        <p:nvSpPr>
          <p:cNvPr id="4" name="Slide Number Placeholder 3"/>
          <p:cNvSpPr>
            <a:spLocks noGrp="1"/>
          </p:cNvSpPr>
          <p:nvPr>
            <p:ph type="sldNum" sz="quarter" idx="10"/>
          </p:nvPr>
        </p:nvSpPr>
        <p:spPr/>
        <p:txBody>
          <a:bodyPr/>
          <a:lstStyle/>
          <a:p>
            <a:fld id="{936C5F7D-70DA-4DEB-A1BC-F0C6D94DED8A}" type="slidenum">
              <a:rPr lang="en-US" smtClean="0"/>
              <a:t>22</a:t>
            </a:fld>
            <a:endParaRPr lang="en-US"/>
          </a:p>
        </p:txBody>
      </p:sp>
    </p:spTree>
    <p:extLst>
      <p:ext uri="{BB962C8B-B14F-4D97-AF65-F5344CB8AC3E}">
        <p14:creationId xmlns:p14="http://schemas.microsoft.com/office/powerpoint/2010/main" val="7489185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Cloud-eureka-server7001</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smtClean="0"/>
              <a:t>C</a:t>
            </a:r>
            <a:r>
              <a:rPr lang="en-US" altLang="zh-CN" sz="1200" kern="1200" dirty="0" smtClean="0">
                <a:solidFill>
                  <a:schemeClr val="tx1"/>
                </a:solidFill>
                <a:latin typeface="Arial" charset="0"/>
                <a:ea typeface="ヒラギノ角ゴ Pro W3" charset="0"/>
                <a:cs typeface="Geneva" charset="0"/>
              </a:rPr>
              <a:t>loud-provider-hystrix-payment8001</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smtClean="0"/>
              <a:t>C</a:t>
            </a:r>
            <a:r>
              <a:rPr lang="en-US" altLang="zh-CN" sz="1200" kern="1200" dirty="0" smtClean="0">
                <a:solidFill>
                  <a:schemeClr val="tx1"/>
                </a:solidFill>
                <a:latin typeface="Arial" charset="0"/>
                <a:ea typeface="ヒラギノ角ゴ Pro W3" charset="0"/>
                <a:cs typeface="Geneva" charset="0"/>
              </a:rPr>
              <a:t>loud-consumer-feign-hystrix-order80</a:t>
            </a:r>
            <a:endParaRPr lang="zh-CN" altLang="en-US" sz="1200" kern="1200" dirty="0" smtClean="0">
              <a:solidFill>
                <a:schemeClr val="tx1"/>
              </a:solidFill>
              <a:latin typeface="Arial" charset="0"/>
              <a:ea typeface="ヒラギノ角ゴ Pro W3" charset="0"/>
              <a:cs typeface="Geneva" charset="0"/>
            </a:endParaRPr>
          </a:p>
          <a:p>
            <a:endParaRPr lang="en-US" dirty="0"/>
          </a:p>
        </p:txBody>
      </p:sp>
      <p:sp>
        <p:nvSpPr>
          <p:cNvPr id="4" name="Slide Number Placeholder 3"/>
          <p:cNvSpPr>
            <a:spLocks noGrp="1"/>
          </p:cNvSpPr>
          <p:nvPr>
            <p:ph type="sldNum" sz="quarter" idx="10"/>
          </p:nvPr>
        </p:nvSpPr>
        <p:spPr/>
        <p:txBody>
          <a:bodyPr/>
          <a:lstStyle/>
          <a:p>
            <a:fld id="{936C5F7D-70DA-4DEB-A1BC-F0C6D94DED8A}" type="slidenum">
              <a:rPr lang="en-US" smtClean="0"/>
              <a:t>23</a:t>
            </a:fld>
            <a:endParaRPr lang="en-US"/>
          </a:p>
        </p:txBody>
      </p:sp>
    </p:spTree>
    <p:extLst>
      <p:ext uri="{BB962C8B-B14F-4D97-AF65-F5344CB8AC3E}">
        <p14:creationId xmlns:p14="http://schemas.microsoft.com/office/powerpoint/2010/main" val="7871031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https://yq.aliyun.com/articles/175350?spm=a2c4e.11153959.0.0.1f5f389bvyxq4F</a:t>
            </a:r>
          </a:p>
          <a:p>
            <a:endParaRPr lang="en-US" dirty="0" smtClean="0"/>
          </a:p>
          <a:p>
            <a:r>
              <a:rPr lang="zh-CN" altLang="en-US" sz="1200" b="0" i="0" kern="1200" dirty="0" smtClean="0">
                <a:solidFill>
                  <a:schemeClr val="tx1"/>
                </a:solidFill>
                <a:effectLst/>
                <a:latin typeface="Arial" charset="0"/>
                <a:ea typeface="ヒラギノ角ゴ Pro W3" charset="0"/>
                <a:cs typeface="Geneva" charset="0"/>
              </a:rPr>
              <a:t>◆ 代码优先 </a:t>
            </a:r>
            <a:r>
              <a:rPr lang="en-US" altLang="zh-CN" sz="1200" b="0" i="0" kern="1200" dirty="0" smtClean="0">
                <a:solidFill>
                  <a:schemeClr val="tx1"/>
                </a:solidFill>
                <a:effectLst/>
                <a:latin typeface="Arial" charset="0"/>
                <a:ea typeface="ヒラギノ角ゴ Pro W3" charset="0"/>
                <a:cs typeface="Geneva" charset="0"/>
              </a:rPr>
              <a:t>VS</a:t>
            </a:r>
            <a:r>
              <a:rPr lang="zh-CN" altLang="en-US" sz="1200" b="0" i="0" kern="1200" dirty="0" smtClean="0">
                <a:solidFill>
                  <a:schemeClr val="tx1"/>
                </a:solidFill>
                <a:effectLst/>
                <a:latin typeface="Arial" charset="0"/>
                <a:ea typeface="ヒラギノ角ゴ Pro W3" charset="0"/>
                <a:cs typeface="Geneva" charset="0"/>
              </a:rPr>
              <a:t>契约优先</a:t>
            </a:r>
          </a:p>
          <a:p>
            <a:r>
              <a:rPr lang="zh-CN" altLang="en-US" sz="1200" b="0" i="0" kern="1200" dirty="0" smtClean="0">
                <a:solidFill>
                  <a:schemeClr val="tx1"/>
                </a:solidFill>
                <a:effectLst/>
                <a:latin typeface="Arial" charset="0"/>
                <a:ea typeface="ヒラギノ角ゴ Pro W3" charset="0"/>
                <a:cs typeface="Geneva" charset="0"/>
              </a:rPr>
              <a:t>代码优先意味着实现简单，能够快速执行。问题也很明显，可能绑定在具体某个语言，面对多语言环境打通成本较高。契约优先的中立性提供了一个中间桥梁，让面向多语言成为了可能，基于契约的元信息，为后续治理和演进提供的入口点。缺点是需要进行多语言适配。鉴于公司环境，团队之间异构语言的特点。我们接收契约优先带来的适配，为后面的基于元信息的使用及扩展提供</a:t>
            </a:r>
            <a:r>
              <a:rPr lang="zh-CN" altLang="en-US" sz="1200" b="0" i="0" kern="1200" dirty="0" smtClean="0">
                <a:solidFill>
                  <a:schemeClr val="tx1"/>
                </a:solidFill>
                <a:effectLst/>
                <a:latin typeface="Arial" charset="0"/>
                <a:ea typeface="ヒラギノ角ゴ Pro W3" charset="0"/>
                <a:cs typeface="Geneva" charset="0"/>
              </a:rPr>
              <a:t>空间</a:t>
            </a:r>
            <a:endParaRPr lang="en-US" altLang="zh-CN" sz="1200" b="0" i="0" kern="1200" dirty="0" smtClean="0">
              <a:solidFill>
                <a:schemeClr val="tx1"/>
              </a:solidFill>
              <a:effectLst/>
              <a:latin typeface="Arial" charset="0"/>
              <a:ea typeface="ヒラギノ角ゴ Pro W3" charset="0"/>
              <a:cs typeface="Geneva" charset="0"/>
            </a:endParaRPr>
          </a:p>
          <a:p>
            <a:r>
              <a:rPr lang="zh-CN" altLang="en-US" sz="1200" b="0" i="0" kern="1200" dirty="0" smtClean="0">
                <a:solidFill>
                  <a:schemeClr val="tx1"/>
                </a:solidFill>
                <a:effectLst/>
                <a:latin typeface="Arial" charset="0"/>
                <a:ea typeface="ヒラギノ角ゴ Pro W3" charset="0"/>
                <a:cs typeface="Geneva" charset="0"/>
              </a:rPr>
              <a:t>◆ 客户端治理 </a:t>
            </a:r>
            <a:r>
              <a:rPr lang="en-US" altLang="zh-CN" sz="1200" b="0" i="0" kern="1200" dirty="0" smtClean="0">
                <a:solidFill>
                  <a:schemeClr val="tx1"/>
                </a:solidFill>
                <a:effectLst/>
                <a:latin typeface="Arial" charset="0"/>
                <a:ea typeface="ヒラギノ角ゴ Pro W3" charset="0"/>
                <a:cs typeface="Geneva" charset="0"/>
              </a:rPr>
              <a:t>VS </a:t>
            </a:r>
            <a:r>
              <a:rPr lang="zh-CN" altLang="en-US" sz="1200" b="0" i="0" kern="1200" dirty="0" smtClean="0">
                <a:solidFill>
                  <a:schemeClr val="tx1"/>
                </a:solidFill>
                <a:effectLst/>
                <a:latin typeface="Arial" charset="0"/>
                <a:ea typeface="ヒラギノ角ゴ Pro W3" charset="0"/>
                <a:cs typeface="Geneva" charset="0"/>
              </a:rPr>
              <a:t>服务端治理</a:t>
            </a:r>
            <a:endParaRPr lang="en-US" sz="1200" b="0" i="0" kern="1200" dirty="0" smtClean="0">
              <a:solidFill>
                <a:schemeClr val="tx1"/>
              </a:solidFill>
              <a:effectLst/>
              <a:latin typeface="Arial" charset="0"/>
            </a:endParaRPr>
          </a:p>
          <a:p>
            <a:r>
              <a:rPr lang="zh-CN" altLang="en-US" sz="1200" b="0" i="0" kern="1200" dirty="0" smtClean="0">
                <a:solidFill>
                  <a:schemeClr val="tx1"/>
                </a:solidFill>
                <a:effectLst/>
                <a:latin typeface="Arial" charset="0"/>
                <a:ea typeface="ヒラギノ角ゴ Pro W3" charset="0"/>
                <a:cs typeface="Geneva" charset="0"/>
              </a:rPr>
              <a:t>客户端治理需要有有注册中心来提供配置、服务端信息的寻址、负载均衡等等以确定调用最后的调用方式，客户端需要完成很多工作，在一些限制环境如移动端</a:t>
            </a:r>
            <a:r>
              <a:rPr lang="en-US" altLang="zh-CN" sz="1200" b="0" i="0" kern="1200" dirty="0" smtClean="0">
                <a:solidFill>
                  <a:schemeClr val="tx1"/>
                </a:solidFill>
                <a:effectLst/>
                <a:latin typeface="Arial" charset="0"/>
                <a:ea typeface="ヒラギノ角ゴ Pro W3" charset="0"/>
                <a:cs typeface="Geneva" charset="0"/>
              </a:rPr>
              <a:t>APP</a:t>
            </a:r>
            <a:r>
              <a:rPr lang="zh-CN" altLang="en-US" sz="1200" b="0" i="0" kern="1200" dirty="0" smtClean="0">
                <a:solidFill>
                  <a:schemeClr val="tx1"/>
                </a:solidFill>
                <a:effectLst/>
                <a:latin typeface="Arial" charset="0"/>
                <a:ea typeface="ヒラギノ角ゴ Pro W3" charset="0"/>
                <a:cs typeface="Geneva" charset="0"/>
              </a:rPr>
              <a:t>受到限制。服务端治理为客户端减压，简化客户端复杂度，为限制环境下的调用提供可能。</a:t>
            </a:r>
            <a:endParaRPr lang="en-US" dirty="0"/>
          </a:p>
        </p:txBody>
      </p:sp>
      <p:sp>
        <p:nvSpPr>
          <p:cNvPr id="4" name="Slide Number Placeholder 3"/>
          <p:cNvSpPr>
            <a:spLocks noGrp="1"/>
          </p:cNvSpPr>
          <p:nvPr>
            <p:ph type="sldNum" sz="quarter" idx="10"/>
          </p:nvPr>
        </p:nvSpPr>
        <p:spPr/>
        <p:txBody>
          <a:bodyPr/>
          <a:lstStyle/>
          <a:p>
            <a:fld id="{936C5F7D-70DA-4DEB-A1BC-F0C6D94DED8A}" type="slidenum">
              <a:rPr lang="en-US" smtClean="0"/>
              <a:t>3</a:t>
            </a:fld>
            <a:endParaRPr lang="en-US"/>
          </a:p>
        </p:txBody>
      </p:sp>
    </p:spTree>
    <p:extLst>
      <p:ext uri="{BB962C8B-B14F-4D97-AF65-F5344CB8AC3E}">
        <p14:creationId xmlns:p14="http://schemas.microsoft.com/office/powerpoint/2010/main" val="26181129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2C17B46-3345-4303-89DA-ED8844E43F1E}" type="slidenum">
              <a:rPr lang="en-US" altLang="en-US" smtClean="0"/>
              <a:pPr/>
              <a:t>24</a:t>
            </a:fld>
            <a:endParaRPr lang="en-US" altLang="en-US"/>
          </a:p>
        </p:txBody>
      </p:sp>
    </p:spTree>
    <p:extLst>
      <p:ext uri="{BB962C8B-B14F-4D97-AF65-F5344CB8AC3E}">
        <p14:creationId xmlns:p14="http://schemas.microsoft.com/office/powerpoint/2010/main" val="22671727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b="0" i="0" kern="1200" dirty="0" smtClean="0">
                <a:solidFill>
                  <a:schemeClr val="tx1"/>
                </a:solidFill>
                <a:effectLst/>
                <a:latin typeface="Arial" charset="0"/>
                <a:ea typeface="ヒラギノ角ゴ Pro W3" charset="0"/>
                <a:cs typeface="Geneva" charset="0"/>
              </a:rPr>
              <a:t>在微服务框架中，一个由客户端发起的请求在后端系统中会经过多个不同的服务节点调用来协同产生最后的结果，每一个前段请求都会形成一个复杂的分布式服务调用链路，链路中的任何一环出现高延迟或错误都会引起整个请求最后的失败</a:t>
            </a:r>
          </a:p>
          <a:p>
            <a:r>
              <a:rPr lang="en-US" altLang="zh-CN" sz="1200" b="0" i="0" kern="1200" dirty="0" smtClean="0">
                <a:solidFill>
                  <a:schemeClr val="tx1"/>
                </a:solidFill>
                <a:effectLst/>
                <a:latin typeface="Arial" charset="0"/>
                <a:ea typeface="ヒラギノ角ゴ Pro W3" charset="0"/>
                <a:cs typeface="Geneva" charset="0"/>
              </a:rPr>
              <a:t>Spring Cloud Sleuth</a:t>
            </a:r>
            <a:r>
              <a:rPr lang="zh-CN" altLang="en-US" sz="1200" b="0" i="0" kern="1200" dirty="0" smtClean="0">
                <a:solidFill>
                  <a:schemeClr val="tx1"/>
                </a:solidFill>
                <a:effectLst/>
                <a:latin typeface="Arial" charset="0"/>
                <a:ea typeface="ヒラギノ角ゴ Pro W3" charset="0"/>
                <a:cs typeface="Geneva" charset="0"/>
              </a:rPr>
              <a:t>提供了一套完整的服务跟踪的解决方案，在分布式系统中提供追踪解决方案并且兼容支持了</a:t>
            </a:r>
            <a:r>
              <a:rPr lang="en-US" altLang="zh-CN" sz="1200" b="0" i="0" kern="1200" dirty="0" err="1" smtClean="0">
                <a:solidFill>
                  <a:schemeClr val="tx1"/>
                </a:solidFill>
                <a:effectLst/>
                <a:latin typeface="Arial" charset="0"/>
                <a:ea typeface="ヒラギノ角ゴ Pro W3" charset="0"/>
                <a:cs typeface="Geneva" charset="0"/>
              </a:rPr>
              <a:t>zipkin</a:t>
            </a:r>
            <a:endParaRPr lang="en-US" altLang="zh-CN" sz="1200" b="0" i="0" kern="1200" dirty="0" smtClean="0">
              <a:solidFill>
                <a:schemeClr val="tx1"/>
              </a:solidFill>
              <a:effectLst/>
              <a:latin typeface="Arial" charset="0"/>
              <a:ea typeface="ヒラギノ角ゴ Pro W3" charset="0"/>
              <a:cs typeface="Geneva" charset="0"/>
            </a:endParaRPr>
          </a:p>
          <a:p>
            <a:endParaRPr lang="en-US" altLang="zh-CN" sz="1200" b="0" i="0" kern="1200" dirty="0" smtClean="0">
              <a:solidFill>
                <a:schemeClr val="tx1"/>
              </a:solidFill>
              <a:effectLst/>
              <a:latin typeface="Arial" charset="0"/>
              <a:ea typeface="ヒラギノ角ゴ Pro W3" charset="0"/>
              <a:cs typeface="Geneva" charset="0"/>
            </a:endParaRPr>
          </a:p>
          <a:p>
            <a:r>
              <a:rPr lang="en-US" altLang="zh-CN" dirty="0" err="1" smtClean="0"/>
              <a:t>Zipkin</a:t>
            </a:r>
            <a:r>
              <a:rPr lang="en-US" altLang="zh-CN" dirty="0" smtClean="0"/>
              <a:t> </a:t>
            </a:r>
            <a:r>
              <a:rPr lang="zh-CN" altLang="en-US" dirty="0" smtClean="0"/>
              <a:t>是一个开放源代码分布式的跟踪系统，每个服务向</a:t>
            </a:r>
            <a:r>
              <a:rPr lang="en-US" altLang="zh-CN" dirty="0" err="1" smtClean="0"/>
              <a:t>zipkin</a:t>
            </a:r>
            <a:r>
              <a:rPr lang="zh-CN" altLang="en-US" dirty="0" smtClean="0"/>
              <a:t>报告计时数据，</a:t>
            </a:r>
            <a:r>
              <a:rPr lang="en-US" altLang="zh-CN" dirty="0" err="1" smtClean="0"/>
              <a:t>zipkin</a:t>
            </a:r>
            <a:r>
              <a:rPr lang="zh-CN" altLang="en-US" dirty="0" smtClean="0"/>
              <a:t>会根据调用关系通过</a:t>
            </a:r>
            <a:r>
              <a:rPr lang="en-US" altLang="zh-CN" dirty="0" err="1" smtClean="0"/>
              <a:t>Zipkin</a:t>
            </a:r>
            <a:r>
              <a:rPr lang="en-US" altLang="zh-CN" dirty="0" smtClean="0"/>
              <a:t> UI</a:t>
            </a:r>
            <a:r>
              <a:rPr lang="zh-CN" altLang="en-US" dirty="0" smtClean="0"/>
              <a:t>生成依赖关系图。</a:t>
            </a:r>
          </a:p>
          <a:p>
            <a:r>
              <a:rPr lang="en-US" altLang="zh-CN" dirty="0" err="1" smtClean="0"/>
              <a:t>Zipkin</a:t>
            </a:r>
            <a:r>
              <a:rPr lang="zh-CN" altLang="en-US" dirty="0" smtClean="0"/>
              <a:t>提供了可插拔数据存储方式：</a:t>
            </a:r>
            <a:r>
              <a:rPr lang="en-US" altLang="zh-CN" dirty="0" smtClean="0"/>
              <a:t>In-Memory</a:t>
            </a:r>
            <a:r>
              <a:rPr lang="zh-CN" altLang="en-US" dirty="0" smtClean="0"/>
              <a:t>、</a:t>
            </a:r>
            <a:r>
              <a:rPr lang="en-US" altLang="zh-CN" dirty="0" err="1" smtClean="0"/>
              <a:t>MySql</a:t>
            </a:r>
            <a:r>
              <a:rPr lang="zh-CN" altLang="en-US" dirty="0" smtClean="0"/>
              <a:t>、</a:t>
            </a:r>
            <a:r>
              <a:rPr lang="en-US" altLang="zh-CN" dirty="0" smtClean="0"/>
              <a:t>Cassandra</a:t>
            </a:r>
            <a:r>
              <a:rPr lang="zh-CN" altLang="en-US" dirty="0" smtClean="0"/>
              <a:t>以及</a:t>
            </a:r>
            <a:r>
              <a:rPr lang="en-US" altLang="zh-CN" dirty="0" err="1" smtClean="0"/>
              <a:t>Elasticsearch</a:t>
            </a:r>
            <a:r>
              <a:rPr lang="zh-CN" altLang="en-US" dirty="0" smtClean="0"/>
              <a:t>。为了方便在开发环境我直接采用了</a:t>
            </a:r>
            <a:r>
              <a:rPr lang="en-US" altLang="zh-CN" dirty="0" smtClean="0"/>
              <a:t>In-Memory</a:t>
            </a:r>
            <a:r>
              <a:rPr lang="zh-CN" altLang="en-US" dirty="0" smtClean="0"/>
              <a:t>方式进行存储，生产数据量大的情况则推荐使用</a:t>
            </a:r>
            <a:r>
              <a:rPr lang="en-US" altLang="zh-CN" dirty="0" err="1" smtClean="0"/>
              <a:t>Elasticsearch</a:t>
            </a:r>
            <a:r>
              <a:rPr lang="zh-CN" altLang="en-US" dirty="0" smtClean="0"/>
              <a:t>。</a:t>
            </a:r>
            <a:endParaRPr lang="en-US" altLang="zh-CN" dirty="0" smtClean="0"/>
          </a:p>
          <a:p>
            <a:endParaRPr lang="en-US" altLang="zh-CN" dirty="0" smtClean="0"/>
          </a:p>
          <a:p>
            <a:r>
              <a:rPr lang="en-US" altLang="zh-CN" sz="1200" b="0" i="0" kern="1200" dirty="0" smtClean="0">
                <a:solidFill>
                  <a:schemeClr val="tx1"/>
                </a:solidFill>
                <a:effectLst/>
                <a:latin typeface="Arial" charset="0"/>
                <a:ea typeface="ヒラギノ角ゴ Pro W3" charset="0"/>
                <a:cs typeface="Geneva" charset="0"/>
              </a:rPr>
              <a:t>Sleuth</a:t>
            </a:r>
            <a:r>
              <a:rPr lang="zh-CN" altLang="en-US" sz="1200" b="0" i="0" kern="1200" dirty="0" smtClean="0">
                <a:solidFill>
                  <a:schemeClr val="tx1"/>
                </a:solidFill>
                <a:effectLst/>
                <a:latin typeface="Arial" charset="0"/>
                <a:ea typeface="ヒラギノ角ゴ Pro W3" charset="0"/>
                <a:cs typeface="Geneva" charset="0"/>
              </a:rPr>
              <a:t>负责监控，</a:t>
            </a:r>
            <a:r>
              <a:rPr lang="en-US" altLang="zh-CN" dirty="0" err="1" smtClean="0"/>
              <a:t>Zipkin</a:t>
            </a:r>
            <a:r>
              <a:rPr lang="zh-CN" altLang="en-US" dirty="0" smtClean="0"/>
              <a:t>负责呈现</a:t>
            </a:r>
          </a:p>
          <a:p>
            <a:endParaRPr lang="en-US" altLang="zh-CN" sz="1200" b="0" i="0" kern="1200" dirty="0" smtClean="0">
              <a:solidFill>
                <a:schemeClr val="tx1"/>
              </a:solidFill>
              <a:effectLst/>
              <a:latin typeface="Arial" charset="0"/>
              <a:ea typeface="ヒラギノ角ゴ Pro W3" charset="0"/>
              <a:cs typeface="Geneva" charset="0"/>
            </a:endParaRPr>
          </a:p>
          <a:p>
            <a:endParaRPr lang="en-US" altLang="zh-CN" sz="1200" b="0" i="0" kern="1200" dirty="0" smtClean="0">
              <a:solidFill>
                <a:schemeClr val="tx1"/>
              </a:solidFill>
              <a:effectLst/>
              <a:latin typeface="Arial" charset="0"/>
              <a:ea typeface="ヒラギノ角ゴ Pro W3" charset="0"/>
              <a:cs typeface="Geneva" charset="0"/>
            </a:endParaRPr>
          </a:p>
          <a:p>
            <a:endParaRPr lang="en-US" dirty="0"/>
          </a:p>
        </p:txBody>
      </p:sp>
      <p:sp>
        <p:nvSpPr>
          <p:cNvPr id="4" name="Slide Number Placeholder 3"/>
          <p:cNvSpPr>
            <a:spLocks noGrp="1"/>
          </p:cNvSpPr>
          <p:nvPr>
            <p:ph type="sldNum" sz="quarter" idx="10"/>
          </p:nvPr>
        </p:nvSpPr>
        <p:spPr/>
        <p:txBody>
          <a:bodyPr/>
          <a:lstStyle/>
          <a:p>
            <a:fld id="{936C5F7D-70DA-4DEB-A1BC-F0C6D94DED8A}" type="slidenum">
              <a:rPr lang="en-US" smtClean="0"/>
              <a:t>25</a:t>
            </a:fld>
            <a:endParaRPr lang="en-US"/>
          </a:p>
        </p:txBody>
      </p:sp>
    </p:spTree>
    <p:extLst>
      <p:ext uri="{BB962C8B-B14F-4D97-AF65-F5344CB8AC3E}">
        <p14:creationId xmlns:p14="http://schemas.microsoft.com/office/powerpoint/2010/main" val="153726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b="0" i="0" kern="1200" dirty="0" smtClean="0">
                <a:solidFill>
                  <a:schemeClr val="tx1"/>
                </a:solidFill>
                <a:effectLst/>
                <a:latin typeface="Arial" charset="0"/>
                <a:ea typeface="ヒラギノ角ゴ Pro W3" charset="0"/>
                <a:cs typeface="Geneva" charset="0"/>
              </a:rPr>
              <a:t>类似于 </a:t>
            </a:r>
            <a:r>
              <a:rPr lang="zh-CN" altLang="en-US" sz="1200" b="1" i="0" kern="1200" dirty="0" smtClean="0">
                <a:solidFill>
                  <a:schemeClr val="tx1"/>
                </a:solidFill>
                <a:effectLst/>
                <a:latin typeface="Arial" charset="0"/>
                <a:ea typeface="ヒラギノ角ゴ Pro W3" charset="0"/>
                <a:cs typeface="Geneva" charset="0"/>
              </a:rPr>
              <a:t>树结构的</a:t>
            </a:r>
            <a:r>
              <a:rPr lang="en-US" altLang="zh-CN" sz="1200" b="1" i="0" kern="1200" dirty="0" smtClean="0">
                <a:solidFill>
                  <a:schemeClr val="tx1"/>
                </a:solidFill>
                <a:effectLst/>
                <a:latin typeface="Arial" charset="0"/>
                <a:ea typeface="ヒラギノ角ゴ Pro W3" charset="0"/>
                <a:cs typeface="Geneva" charset="0"/>
              </a:rPr>
              <a:t>Span</a:t>
            </a:r>
            <a:r>
              <a:rPr lang="zh-CN" altLang="en-US" sz="1200" b="1" i="0" kern="1200" dirty="0" smtClean="0">
                <a:solidFill>
                  <a:schemeClr val="tx1"/>
                </a:solidFill>
                <a:effectLst/>
                <a:latin typeface="Arial" charset="0"/>
                <a:ea typeface="ヒラギノ角ゴ Pro W3" charset="0"/>
                <a:cs typeface="Geneva" charset="0"/>
              </a:rPr>
              <a:t>集合</a:t>
            </a:r>
            <a:r>
              <a:rPr lang="zh-CN" altLang="en-US" sz="1200" b="0" i="0" kern="1200" dirty="0" smtClean="0">
                <a:solidFill>
                  <a:schemeClr val="tx1"/>
                </a:solidFill>
                <a:effectLst/>
                <a:latin typeface="Arial" charset="0"/>
                <a:ea typeface="ヒラギノ角ゴ Pro W3" charset="0"/>
                <a:cs typeface="Geneva" charset="0"/>
              </a:rPr>
              <a:t>，表示一次完整的跟踪，从请求到服务器开始，服务器返回</a:t>
            </a:r>
            <a:r>
              <a:rPr lang="en-US" altLang="zh-CN" sz="1200" b="0" i="0" kern="1200" dirty="0" smtClean="0">
                <a:solidFill>
                  <a:schemeClr val="tx1"/>
                </a:solidFill>
                <a:effectLst/>
                <a:latin typeface="Arial" charset="0"/>
                <a:ea typeface="ヒラギノ角ゴ Pro W3" charset="0"/>
                <a:cs typeface="Geneva" charset="0"/>
              </a:rPr>
              <a:t>response</a:t>
            </a:r>
            <a:r>
              <a:rPr lang="zh-CN" altLang="en-US" sz="1200" b="0" i="0" kern="1200" dirty="0" smtClean="0">
                <a:solidFill>
                  <a:schemeClr val="tx1"/>
                </a:solidFill>
                <a:effectLst/>
                <a:latin typeface="Arial" charset="0"/>
                <a:ea typeface="ヒラギノ角ゴ Pro W3" charset="0"/>
                <a:cs typeface="Geneva" charset="0"/>
              </a:rPr>
              <a:t>结束，跟踪每次</a:t>
            </a:r>
            <a:r>
              <a:rPr lang="en-US" altLang="zh-CN" sz="1200" b="0" i="0" kern="1200" dirty="0" err="1" smtClean="0">
                <a:solidFill>
                  <a:schemeClr val="tx1"/>
                </a:solidFill>
                <a:effectLst/>
                <a:latin typeface="Arial" charset="0"/>
                <a:ea typeface="ヒラギノ角ゴ Pro W3" charset="0"/>
                <a:cs typeface="Geneva" charset="0"/>
              </a:rPr>
              <a:t>rpc</a:t>
            </a:r>
            <a:r>
              <a:rPr lang="zh-CN" altLang="en-US" sz="1200" b="0" i="0" kern="1200" dirty="0" smtClean="0">
                <a:solidFill>
                  <a:schemeClr val="tx1"/>
                </a:solidFill>
                <a:effectLst/>
                <a:latin typeface="Arial" charset="0"/>
                <a:ea typeface="ヒラギノ角ゴ Pro W3" charset="0"/>
                <a:cs typeface="Geneva" charset="0"/>
              </a:rPr>
              <a:t>调用的耗时，存在唯一标识</a:t>
            </a:r>
            <a:r>
              <a:rPr lang="en-US" altLang="zh-CN" sz="1200" b="0" i="0" kern="1200" dirty="0" err="1" smtClean="0">
                <a:solidFill>
                  <a:schemeClr val="tx1"/>
                </a:solidFill>
                <a:effectLst/>
                <a:latin typeface="Arial" charset="0"/>
                <a:ea typeface="ヒラギノ角ゴ Pro W3" charset="0"/>
                <a:cs typeface="Geneva" charset="0"/>
              </a:rPr>
              <a:t>trace_id</a:t>
            </a:r>
            <a:r>
              <a:rPr lang="zh-CN" altLang="en-US" sz="1200" b="0" i="0" kern="1200" dirty="0" smtClean="0">
                <a:solidFill>
                  <a:schemeClr val="tx1"/>
                </a:solidFill>
                <a:effectLst/>
                <a:latin typeface="Arial" charset="0"/>
                <a:ea typeface="ヒラギノ角ゴ Pro W3" charset="0"/>
                <a:cs typeface="Geneva" charset="0"/>
              </a:rPr>
              <a:t>。比如：你运行的分布式大数据存储一次</a:t>
            </a:r>
            <a:r>
              <a:rPr lang="en-US" altLang="zh-CN" sz="1200" b="0" i="0" kern="1200" dirty="0" smtClean="0">
                <a:solidFill>
                  <a:schemeClr val="tx1"/>
                </a:solidFill>
                <a:effectLst/>
                <a:latin typeface="Arial" charset="0"/>
                <a:ea typeface="ヒラギノ角ゴ Pro W3" charset="0"/>
                <a:cs typeface="Geneva" charset="0"/>
              </a:rPr>
              <a:t>Trace</a:t>
            </a:r>
            <a:r>
              <a:rPr lang="zh-CN" altLang="en-US" sz="1200" b="0" i="0" kern="1200" dirty="0" smtClean="0">
                <a:solidFill>
                  <a:schemeClr val="tx1"/>
                </a:solidFill>
                <a:effectLst/>
                <a:latin typeface="Arial" charset="0"/>
                <a:ea typeface="ヒラギノ角ゴ Pro W3" charset="0"/>
                <a:cs typeface="Geneva" charset="0"/>
              </a:rPr>
              <a:t>就由你的一次请求组成。</a:t>
            </a:r>
            <a:endParaRPr lang="en-US" altLang="zh-CN" sz="1200" b="0" i="0" kern="1200" dirty="0" smtClean="0">
              <a:solidFill>
                <a:schemeClr val="tx1"/>
              </a:solidFill>
              <a:effectLst/>
              <a:latin typeface="Arial" charset="0"/>
              <a:ea typeface="ヒラギノ角ゴ Pro W3" charset="0"/>
              <a:cs typeface="Geneva" charset="0"/>
            </a:endParaRPr>
          </a:p>
          <a:p>
            <a:endParaRPr lang="en-US" sz="1200" b="0" i="0" kern="1200" dirty="0" smtClean="0">
              <a:solidFill>
                <a:schemeClr val="tx1"/>
              </a:solidFill>
              <a:effectLst/>
              <a:latin typeface="Arial" charset="0"/>
            </a:endParaRPr>
          </a:p>
          <a:p>
            <a:r>
              <a:rPr lang="zh-CN" altLang="en-US" sz="1200" b="0" i="0" kern="1200" dirty="0" smtClean="0">
                <a:solidFill>
                  <a:schemeClr val="tx1"/>
                </a:solidFill>
                <a:effectLst/>
                <a:latin typeface="Arial" charset="0"/>
                <a:ea typeface="ヒラギノ角ゴ Pro W3" charset="0"/>
                <a:cs typeface="Geneva" charset="0"/>
              </a:rPr>
              <a:t>每种颜色的</a:t>
            </a:r>
            <a:r>
              <a:rPr lang="en-US" altLang="zh-CN" sz="1200" b="0" i="0" kern="1200" dirty="0" smtClean="0">
                <a:solidFill>
                  <a:schemeClr val="tx1"/>
                </a:solidFill>
                <a:effectLst/>
                <a:latin typeface="Arial" charset="0"/>
                <a:ea typeface="ヒラギノ角ゴ Pro W3" charset="0"/>
                <a:cs typeface="Geneva" charset="0"/>
              </a:rPr>
              <a:t>note</a:t>
            </a:r>
            <a:r>
              <a:rPr lang="zh-CN" altLang="en-US" sz="1200" b="0" i="0" kern="1200" dirty="0" smtClean="0">
                <a:solidFill>
                  <a:schemeClr val="tx1"/>
                </a:solidFill>
                <a:effectLst/>
                <a:latin typeface="Arial" charset="0"/>
                <a:ea typeface="ヒラギノ角ゴ Pro W3" charset="0"/>
                <a:cs typeface="Geneva" charset="0"/>
              </a:rPr>
              <a:t>标注了一个</a:t>
            </a:r>
            <a:r>
              <a:rPr lang="en-US" altLang="zh-CN" sz="1200" b="0" i="0" kern="1200" dirty="0" smtClean="0">
                <a:solidFill>
                  <a:schemeClr val="tx1"/>
                </a:solidFill>
                <a:effectLst/>
                <a:latin typeface="Arial" charset="0"/>
                <a:ea typeface="ヒラギノ角ゴ Pro W3" charset="0"/>
                <a:cs typeface="Geneva" charset="0"/>
              </a:rPr>
              <a:t>span</a:t>
            </a:r>
            <a:r>
              <a:rPr lang="zh-CN" altLang="en-US" sz="1200" b="0" i="0" kern="1200" dirty="0" smtClean="0">
                <a:solidFill>
                  <a:schemeClr val="tx1"/>
                </a:solidFill>
                <a:effectLst/>
                <a:latin typeface="Arial" charset="0"/>
                <a:ea typeface="ヒラギノ角ゴ Pro W3" charset="0"/>
                <a:cs typeface="Geneva" charset="0"/>
              </a:rPr>
              <a:t>，一条链路通过</a:t>
            </a:r>
            <a:r>
              <a:rPr lang="en-US" altLang="zh-CN" sz="1200" b="0" i="0" kern="1200" dirty="0" err="1" smtClean="0">
                <a:solidFill>
                  <a:schemeClr val="tx1"/>
                </a:solidFill>
                <a:effectLst/>
                <a:latin typeface="Arial" charset="0"/>
                <a:ea typeface="ヒラギノ角ゴ Pro W3" charset="0"/>
                <a:cs typeface="Geneva" charset="0"/>
              </a:rPr>
              <a:t>TraceId</a:t>
            </a:r>
            <a:r>
              <a:rPr lang="zh-CN" altLang="en-US" sz="1200" b="0" i="0" kern="1200" dirty="0" smtClean="0">
                <a:solidFill>
                  <a:schemeClr val="tx1"/>
                </a:solidFill>
                <a:effectLst/>
                <a:latin typeface="Arial" charset="0"/>
                <a:ea typeface="ヒラギノ角ゴ Pro W3" charset="0"/>
                <a:cs typeface="Geneva" charset="0"/>
              </a:rPr>
              <a:t>唯一标识，</a:t>
            </a:r>
            <a:r>
              <a:rPr lang="en-US" altLang="zh-CN" sz="1200" b="0" i="0" kern="1200" dirty="0" smtClean="0">
                <a:solidFill>
                  <a:schemeClr val="tx1"/>
                </a:solidFill>
                <a:effectLst/>
                <a:latin typeface="Arial" charset="0"/>
                <a:ea typeface="ヒラギノ角ゴ Pro W3" charset="0"/>
                <a:cs typeface="Geneva" charset="0"/>
              </a:rPr>
              <a:t>Span</a:t>
            </a:r>
            <a:r>
              <a:rPr lang="zh-CN" altLang="en-US" sz="1200" b="0" i="0" kern="1200" dirty="0" smtClean="0">
                <a:solidFill>
                  <a:schemeClr val="tx1"/>
                </a:solidFill>
                <a:effectLst/>
                <a:latin typeface="Arial" charset="0"/>
                <a:ea typeface="ヒラギノ角ゴ Pro W3" charset="0"/>
                <a:cs typeface="Geneva" charset="0"/>
              </a:rPr>
              <a:t>标识发起的请求信息。</a:t>
            </a:r>
            <a:r>
              <a:rPr lang="zh-CN" altLang="en-US" sz="1200" b="1" i="0" kern="1200" dirty="0" smtClean="0">
                <a:solidFill>
                  <a:schemeClr val="tx1"/>
                </a:solidFill>
                <a:effectLst/>
                <a:latin typeface="Arial" charset="0"/>
                <a:ea typeface="ヒラギノ角ゴ Pro W3" charset="0"/>
                <a:cs typeface="Geneva" charset="0"/>
              </a:rPr>
              <a:t>树节点是整个架构的基本单元，而每一个节点又是对</a:t>
            </a:r>
            <a:r>
              <a:rPr lang="en-US" altLang="zh-CN" sz="1200" b="1" i="0" kern="1200" dirty="0" smtClean="0">
                <a:solidFill>
                  <a:schemeClr val="tx1"/>
                </a:solidFill>
                <a:effectLst/>
                <a:latin typeface="Arial" charset="0"/>
                <a:ea typeface="ヒラギノ角ゴ Pro W3" charset="0"/>
                <a:cs typeface="Geneva" charset="0"/>
              </a:rPr>
              <a:t>span</a:t>
            </a:r>
            <a:r>
              <a:rPr lang="zh-CN" altLang="en-US" sz="1200" b="1" i="0" kern="1200" dirty="0" smtClean="0">
                <a:solidFill>
                  <a:schemeClr val="tx1"/>
                </a:solidFill>
                <a:effectLst/>
                <a:latin typeface="Arial" charset="0"/>
                <a:ea typeface="ヒラギノ角ゴ Pro W3" charset="0"/>
                <a:cs typeface="Geneva" charset="0"/>
              </a:rPr>
              <a:t>的引用</a:t>
            </a:r>
            <a:r>
              <a:rPr lang="zh-CN" altLang="en-US" sz="1200" b="0" i="0" kern="1200" dirty="0" smtClean="0">
                <a:solidFill>
                  <a:schemeClr val="tx1"/>
                </a:solidFill>
                <a:effectLst/>
                <a:latin typeface="Arial" charset="0"/>
                <a:ea typeface="ヒラギノ角ゴ Pro W3" charset="0"/>
                <a:cs typeface="Geneva" charset="0"/>
              </a:rPr>
              <a:t>。节点之间的连线表示的</a:t>
            </a:r>
            <a:r>
              <a:rPr lang="en-US" altLang="zh-CN" sz="1200" b="0" i="0" kern="1200" dirty="0" smtClean="0">
                <a:solidFill>
                  <a:schemeClr val="tx1"/>
                </a:solidFill>
                <a:effectLst/>
                <a:latin typeface="Arial" charset="0"/>
                <a:ea typeface="ヒラギノ角ゴ Pro W3" charset="0"/>
                <a:cs typeface="Geneva" charset="0"/>
              </a:rPr>
              <a:t>span</a:t>
            </a:r>
            <a:r>
              <a:rPr lang="zh-CN" altLang="en-US" sz="1200" b="0" i="0" kern="1200" dirty="0" smtClean="0">
                <a:solidFill>
                  <a:schemeClr val="tx1"/>
                </a:solidFill>
                <a:effectLst/>
                <a:latin typeface="Arial" charset="0"/>
                <a:ea typeface="ヒラギノ角ゴ Pro W3" charset="0"/>
                <a:cs typeface="Geneva" charset="0"/>
              </a:rPr>
              <a:t>和它的父</a:t>
            </a:r>
            <a:r>
              <a:rPr lang="en-US" altLang="zh-CN" sz="1200" b="0" i="0" kern="1200" dirty="0" smtClean="0">
                <a:solidFill>
                  <a:schemeClr val="tx1"/>
                </a:solidFill>
                <a:effectLst/>
                <a:latin typeface="Arial" charset="0"/>
                <a:ea typeface="ヒラギノ角ゴ Pro W3" charset="0"/>
                <a:cs typeface="Geneva" charset="0"/>
              </a:rPr>
              <a:t>span</a:t>
            </a:r>
            <a:r>
              <a:rPr lang="zh-CN" altLang="en-US" sz="1200" b="0" i="0" kern="1200" dirty="0" smtClean="0">
                <a:solidFill>
                  <a:schemeClr val="tx1"/>
                </a:solidFill>
                <a:effectLst/>
                <a:latin typeface="Arial" charset="0"/>
                <a:ea typeface="ヒラギノ角ゴ Pro W3" charset="0"/>
                <a:cs typeface="Geneva" charset="0"/>
              </a:rPr>
              <a:t>直接的关系。虽然</a:t>
            </a:r>
            <a:r>
              <a:rPr lang="en-US" altLang="zh-CN" sz="1200" b="0" i="0" kern="1200" dirty="0" smtClean="0">
                <a:solidFill>
                  <a:schemeClr val="tx1"/>
                </a:solidFill>
                <a:effectLst/>
                <a:latin typeface="Arial" charset="0"/>
                <a:ea typeface="ヒラギノ角ゴ Pro W3" charset="0"/>
                <a:cs typeface="Geneva" charset="0"/>
              </a:rPr>
              <a:t>span</a:t>
            </a:r>
            <a:r>
              <a:rPr lang="zh-CN" altLang="en-US" sz="1200" b="0" i="0" kern="1200" dirty="0" smtClean="0">
                <a:solidFill>
                  <a:schemeClr val="tx1"/>
                </a:solidFill>
                <a:effectLst/>
                <a:latin typeface="Arial" charset="0"/>
                <a:ea typeface="ヒラギノ角ゴ Pro W3" charset="0"/>
                <a:cs typeface="Geneva" charset="0"/>
              </a:rPr>
              <a:t>在日志文件中只是简单的代表</a:t>
            </a:r>
            <a:r>
              <a:rPr lang="en-US" altLang="zh-CN" sz="1200" b="0" i="0" kern="1200" dirty="0" smtClean="0">
                <a:solidFill>
                  <a:schemeClr val="tx1"/>
                </a:solidFill>
                <a:effectLst/>
                <a:latin typeface="Arial" charset="0"/>
                <a:ea typeface="ヒラギノ角ゴ Pro W3" charset="0"/>
                <a:cs typeface="Geneva" charset="0"/>
              </a:rPr>
              <a:t>span</a:t>
            </a:r>
            <a:r>
              <a:rPr lang="zh-CN" altLang="en-US" sz="1200" b="0" i="0" kern="1200" dirty="0" smtClean="0">
                <a:solidFill>
                  <a:schemeClr val="tx1"/>
                </a:solidFill>
                <a:effectLst/>
                <a:latin typeface="Arial" charset="0"/>
                <a:ea typeface="ヒラギノ角ゴ Pro W3" charset="0"/>
                <a:cs typeface="Geneva" charset="0"/>
              </a:rPr>
              <a:t>的开始和结束时间，他们在整个树形结构中却是相对独立的。</a:t>
            </a:r>
            <a:endParaRPr lang="en-US" altLang="zh-CN" sz="1200" b="0" i="0" kern="1200" dirty="0" smtClean="0">
              <a:solidFill>
                <a:schemeClr val="tx1"/>
              </a:solidFill>
              <a:effectLst/>
              <a:latin typeface="Arial" charset="0"/>
              <a:ea typeface="ヒラギノ角ゴ Pro W3" charset="0"/>
              <a:cs typeface="Geneva" charset="0"/>
            </a:endParaRPr>
          </a:p>
          <a:p>
            <a:endParaRPr lang="en-US" sz="1200" b="0" i="0" kern="1200" dirty="0" smtClean="0">
              <a:solidFill>
                <a:schemeClr val="tx1"/>
              </a:solidFill>
              <a:effectLst/>
              <a:latin typeface="Arial"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200" kern="1200" dirty="0" smtClean="0">
                <a:solidFill>
                  <a:schemeClr val="tx1"/>
                </a:solidFill>
                <a:latin typeface="Arial" charset="0"/>
                <a:ea typeface="ヒラギノ角ゴ Pro W3" charset="0"/>
                <a:cs typeface="Geneva" charset="0"/>
              </a:rPr>
              <a:t>Trace</a:t>
            </a:r>
            <a:r>
              <a:rPr lang="zh-CN" altLang="en-US" sz="1200" kern="1200" dirty="0" smtClean="0">
                <a:solidFill>
                  <a:schemeClr val="tx1"/>
                </a:solidFill>
                <a:latin typeface="Arial" charset="0"/>
                <a:ea typeface="ヒラギノ角ゴ Pro W3" charset="0"/>
                <a:cs typeface="Geneva" charset="0"/>
              </a:rPr>
              <a:t>：类似于树结构的</a:t>
            </a:r>
            <a:r>
              <a:rPr lang="en-US" altLang="zh-CN" sz="1200" kern="1200" dirty="0" smtClean="0">
                <a:solidFill>
                  <a:schemeClr val="tx1"/>
                </a:solidFill>
                <a:latin typeface="Arial" charset="0"/>
                <a:ea typeface="ヒラギノ角ゴ Pro W3" charset="0"/>
                <a:cs typeface="Geneva" charset="0"/>
              </a:rPr>
              <a:t>Span</a:t>
            </a:r>
            <a:r>
              <a:rPr lang="zh-CN" altLang="en-US" sz="1200" kern="1200" dirty="0" smtClean="0">
                <a:solidFill>
                  <a:schemeClr val="tx1"/>
                </a:solidFill>
                <a:latin typeface="Arial" charset="0"/>
                <a:ea typeface="ヒラギノ角ゴ Pro W3" charset="0"/>
                <a:cs typeface="Geneva" charset="0"/>
              </a:rPr>
              <a:t>结合，表示一条调用链路，存在唯一标识</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200" kern="1200" dirty="0" smtClean="0">
                <a:solidFill>
                  <a:schemeClr val="tx1"/>
                </a:solidFill>
                <a:latin typeface="Arial" charset="0"/>
                <a:ea typeface="ヒラギノ角ゴ Pro W3" charset="0"/>
                <a:cs typeface="Geneva" charset="0"/>
              </a:rPr>
              <a:t>span</a:t>
            </a:r>
            <a:r>
              <a:rPr lang="zh-CN" altLang="en-US" sz="1200" kern="1200" dirty="0" smtClean="0">
                <a:solidFill>
                  <a:schemeClr val="tx1"/>
                </a:solidFill>
                <a:latin typeface="Arial" charset="0"/>
                <a:ea typeface="ヒラギノ角ゴ Pro W3" charset="0"/>
                <a:cs typeface="Geneva" charset="0"/>
              </a:rPr>
              <a:t>：标识调用链路来源，通俗的理解</a:t>
            </a:r>
            <a:r>
              <a:rPr lang="en-US" altLang="zh-CN" sz="1200" kern="1200" dirty="0" smtClean="0">
                <a:solidFill>
                  <a:schemeClr val="tx1"/>
                </a:solidFill>
                <a:latin typeface="Arial" charset="0"/>
                <a:ea typeface="ヒラギノ角ゴ Pro W3" charset="0"/>
                <a:cs typeface="Geneva" charset="0"/>
              </a:rPr>
              <a:t>span</a:t>
            </a:r>
            <a:r>
              <a:rPr lang="zh-CN" altLang="en-US" sz="1200" kern="1200" dirty="0" smtClean="0">
                <a:solidFill>
                  <a:schemeClr val="tx1"/>
                </a:solidFill>
                <a:latin typeface="Arial" charset="0"/>
                <a:ea typeface="ヒラギノ角ゴ Pro W3" charset="0"/>
                <a:cs typeface="Geneva" charset="0"/>
              </a:rPr>
              <a:t>就是一次请求信息</a:t>
            </a:r>
          </a:p>
          <a:p>
            <a:endParaRPr lang="en-US" dirty="0"/>
          </a:p>
        </p:txBody>
      </p:sp>
      <p:sp>
        <p:nvSpPr>
          <p:cNvPr id="4" name="Slide Number Placeholder 3"/>
          <p:cNvSpPr>
            <a:spLocks noGrp="1"/>
          </p:cNvSpPr>
          <p:nvPr>
            <p:ph type="sldNum" sz="quarter" idx="10"/>
          </p:nvPr>
        </p:nvSpPr>
        <p:spPr/>
        <p:txBody>
          <a:bodyPr/>
          <a:lstStyle/>
          <a:p>
            <a:fld id="{936C5F7D-70DA-4DEB-A1BC-F0C6D94DED8A}" type="slidenum">
              <a:rPr lang="en-US" smtClean="0"/>
              <a:t>26</a:t>
            </a:fld>
            <a:endParaRPr lang="en-US"/>
          </a:p>
        </p:txBody>
      </p:sp>
    </p:spTree>
    <p:extLst>
      <p:ext uri="{BB962C8B-B14F-4D97-AF65-F5344CB8AC3E}">
        <p14:creationId xmlns:p14="http://schemas.microsoft.com/office/powerpoint/2010/main" val="23068437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Cloud-eureka-server7001</a:t>
            </a:r>
          </a:p>
          <a:p>
            <a:r>
              <a:rPr lang="en-US" altLang="zh-CN" dirty="0" smtClean="0"/>
              <a:t>Cloud-provider-payment8001</a:t>
            </a:r>
          </a:p>
          <a:p>
            <a:r>
              <a:rPr lang="en-US" altLang="zh-CN" dirty="0" smtClean="0"/>
              <a:t>Cloud-consumer-order80</a:t>
            </a:r>
          </a:p>
          <a:p>
            <a:endParaRPr lang="en-US" dirty="0"/>
          </a:p>
        </p:txBody>
      </p:sp>
      <p:sp>
        <p:nvSpPr>
          <p:cNvPr id="4" name="Slide Number Placeholder 3"/>
          <p:cNvSpPr>
            <a:spLocks noGrp="1"/>
          </p:cNvSpPr>
          <p:nvPr>
            <p:ph type="sldNum" sz="quarter" idx="10"/>
          </p:nvPr>
        </p:nvSpPr>
        <p:spPr/>
        <p:txBody>
          <a:bodyPr/>
          <a:lstStyle/>
          <a:p>
            <a:fld id="{936C5F7D-70DA-4DEB-A1BC-F0C6D94DED8A}" type="slidenum">
              <a:rPr lang="en-US" smtClean="0"/>
              <a:t>27</a:t>
            </a:fld>
            <a:endParaRPr lang="en-US"/>
          </a:p>
        </p:txBody>
      </p:sp>
    </p:spTree>
    <p:extLst>
      <p:ext uri="{BB962C8B-B14F-4D97-AF65-F5344CB8AC3E}">
        <p14:creationId xmlns:p14="http://schemas.microsoft.com/office/powerpoint/2010/main" val="24124230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API Design can refer to</a:t>
            </a:r>
          </a:p>
          <a:p>
            <a:r>
              <a:rPr lang="en-US" altLang="zh-CN" dirty="0"/>
              <a:t>https://sandbox.developerhub.citi.com/api-catalog-list</a:t>
            </a:r>
            <a:endParaRPr lang="zh-CN" altLang="en-US" dirty="0"/>
          </a:p>
        </p:txBody>
      </p:sp>
      <p:sp>
        <p:nvSpPr>
          <p:cNvPr id="4" name="灯片编号占位符 3"/>
          <p:cNvSpPr>
            <a:spLocks noGrp="1"/>
          </p:cNvSpPr>
          <p:nvPr>
            <p:ph type="sldNum" sz="quarter" idx="5"/>
          </p:nvPr>
        </p:nvSpPr>
        <p:spPr/>
        <p:txBody>
          <a:bodyPr/>
          <a:lstStyle/>
          <a:p>
            <a:fld id="{52C17B46-3345-4303-89DA-ED8844E43F1E}" type="slidenum">
              <a:rPr lang="en-US" altLang="en-US" smtClean="0"/>
              <a:pPr/>
              <a:t>28</a:t>
            </a:fld>
            <a:endParaRPr lang="en-US" altLang="en-US"/>
          </a:p>
        </p:txBody>
      </p:sp>
    </p:spTree>
    <p:extLst>
      <p:ext uri="{BB962C8B-B14F-4D97-AF65-F5344CB8AC3E}">
        <p14:creationId xmlns:p14="http://schemas.microsoft.com/office/powerpoint/2010/main" val="7142480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https://www.citibank.com.hk/english/credit-cards/thankyou-rewards.htm?lid=HKENCBGVEMITLCitiThankyouRewards#points</a:t>
            </a:r>
            <a:endParaRPr lang="en-US" dirty="0"/>
          </a:p>
          <a:p>
            <a:r>
              <a:rPr lang="zh-CN" altLang="en-US" dirty="0"/>
              <a:t>下午完成一个练习</a:t>
            </a:r>
            <a:endParaRPr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有这样一个功能 客户将 </a:t>
            </a:r>
            <a:r>
              <a:rPr lang="en-US" altLang="zh-CN" dirty="0"/>
              <a:t>Citi Points</a:t>
            </a:r>
            <a:r>
              <a:rPr lang="zh-CN" altLang="en-US" dirty="0"/>
              <a:t>按照</a:t>
            </a:r>
            <a:r>
              <a:rPr lang="en-US" altLang="zh-CN" dirty="0"/>
              <a:t>5:1</a:t>
            </a:r>
            <a:r>
              <a:rPr lang="zh-CN" altLang="en-US" dirty="0"/>
              <a:t>的比例转化为 </a:t>
            </a:r>
            <a:r>
              <a:rPr lang="en-US" altLang="zh-CN" dirty="0"/>
              <a:t>Money Back Points</a:t>
            </a:r>
          </a:p>
          <a:p>
            <a:r>
              <a:rPr lang="zh-CN" altLang="en-US" dirty="0"/>
              <a:t>你可以理解为将信用卡积分 转化 为消费券</a:t>
            </a:r>
            <a:endParaRPr lang="en-US" altLang="zh-CN" dirty="0"/>
          </a:p>
          <a:p>
            <a:r>
              <a:rPr lang="zh-CN" altLang="en-US" dirty="0"/>
              <a:t>你实现页面上包含的功能包含几个</a:t>
            </a:r>
            <a:r>
              <a:rPr lang="en-US" altLang="zh-CN" dirty="0"/>
              <a:t>API</a:t>
            </a:r>
          </a:p>
          <a:p>
            <a:r>
              <a:rPr lang="zh-CN" altLang="en-US" dirty="0"/>
              <a:t>获得</a:t>
            </a:r>
            <a:r>
              <a:rPr lang="en-US" altLang="zh-CN" dirty="0"/>
              <a:t> Citi Points </a:t>
            </a:r>
            <a:r>
              <a:rPr lang="zh-CN" altLang="en-US" dirty="0"/>
              <a:t>的余额</a:t>
            </a:r>
            <a:endParaRPr lang="en-US" altLang="zh-CN" dirty="0"/>
          </a:p>
          <a:p>
            <a:r>
              <a:rPr lang="zh-CN" altLang="en-US" dirty="0"/>
              <a:t>转化点券的操作 </a:t>
            </a:r>
            <a:r>
              <a:rPr lang="en-US" altLang="zh-CN" dirty="0"/>
              <a:t>API</a:t>
            </a:r>
            <a:r>
              <a:rPr lang="zh-CN" altLang="en-US" dirty="0"/>
              <a:t>怎么设计 </a:t>
            </a:r>
            <a:r>
              <a:rPr lang="en-US" altLang="zh-CN" dirty="0"/>
              <a:t>URI</a:t>
            </a:r>
            <a:r>
              <a:rPr lang="zh-CN" altLang="en-US" dirty="0"/>
              <a:t> </a:t>
            </a:r>
            <a:r>
              <a:rPr lang="en-US" altLang="zh-CN" dirty="0"/>
              <a:t>req res</a:t>
            </a:r>
          </a:p>
          <a:p>
            <a:r>
              <a:rPr lang="zh-CN" altLang="en-US" dirty="0"/>
              <a:t>获得</a:t>
            </a:r>
            <a:r>
              <a:rPr lang="en-US" altLang="zh-CN" dirty="0"/>
              <a:t> Money Back Points</a:t>
            </a:r>
            <a:r>
              <a:rPr lang="zh-CN" altLang="en-US" dirty="0"/>
              <a:t>的余额</a:t>
            </a:r>
            <a:endParaRPr lang="en-US" altLang="zh-CN" dirty="0"/>
          </a:p>
          <a:p>
            <a:endParaRPr lang="en-US" altLang="zh-CN" dirty="0"/>
          </a:p>
          <a:p>
            <a:endParaRPr lang="en-US" altLang="zh-CN" dirty="0"/>
          </a:p>
          <a:p>
            <a:endParaRPr lang="en-US" dirty="0"/>
          </a:p>
          <a:p>
            <a:endParaRPr lang="en-US" dirty="0"/>
          </a:p>
        </p:txBody>
      </p:sp>
      <p:sp>
        <p:nvSpPr>
          <p:cNvPr id="4" name="Slide Number Placeholder 3"/>
          <p:cNvSpPr>
            <a:spLocks noGrp="1"/>
          </p:cNvSpPr>
          <p:nvPr>
            <p:ph type="sldNum" sz="quarter" idx="10"/>
          </p:nvPr>
        </p:nvSpPr>
        <p:spPr/>
        <p:txBody>
          <a:bodyPr/>
          <a:lstStyle/>
          <a:p>
            <a:fld id="{52C17B46-3345-4303-89DA-ED8844E43F1E}" type="slidenum">
              <a:rPr lang="en-US" altLang="en-US" smtClean="0"/>
              <a:pPr/>
              <a:t>30</a:t>
            </a:fld>
            <a:endParaRPr lang="en-US" altLang="en-US"/>
          </a:p>
        </p:txBody>
      </p:sp>
    </p:spTree>
    <p:extLst>
      <p:ext uri="{BB962C8B-B14F-4D97-AF65-F5344CB8AC3E}">
        <p14:creationId xmlns:p14="http://schemas.microsoft.com/office/powerpoint/2010/main" val="21540614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b="0" i="0" kern="1200" dirty="0" smtClean="0">
                <a:solidFill>
                  <a:schemeClr val="tx1"/>
                </a:solidFill>
                <a:effectLst/>
                <a:latin typeface="Arial" charset="0"/>
                <a:ea typeface="ヒラギノ角ゴ Pro W3" charset="0"/>
                <a:cs typeface="Geneva" charset="0"/>
              </a:rPr>
              <a:t>◆ 外部管理</a:t>
            </a:r>
            <a:r>
              <a:rPr lang="en-US" altLang="zh-CN" sz="1200" b="0" i="0" kern="1200" dirty="0" smtClean="0">
                <a:solidFill>
                  <a:schemeClr val="tx1"/>
                </a:solidFill>
                <a:effectLst/>
                <a:latin typeface="Arial" charset="0"/>
                <a:ea typeface="ヒラギノ角ゴ Pro W3" charset="0"/>
                <a:cs typeface="Geneva" charset="0"/>
              </a:rPr>
              <a:t>VS</a:t>
            </a:r>
            <a:r>
              <a:rPr lang="zh-CN" altLang="en-US" sz="1200" b="0" i="0" kern="1200" dirty="0" smtClean="0">
                <a:solidFill>
                  <a:schemeClr val="tx1"/>
                </a:solidFill>
                <a:effectLst/>
                <a:latin typeface="Arial" charset="0"/>
                <a:ea typeface="ヒラギノ角ゴ Pro W3" charset="0"/>
                <a:cs typeface="Geneva" charset="0"/>
              </a:rPr>
              <a:t>进程自治管理</a:t>
            </a:r>
            <a:endParaRPr lang="en-US" altLang="zh-CN" sz="1200" b="0" i="0" kern="1200" dirty="0" smtClean="0">
              <a:solidFill>
                <a:schemeClr val="tx1"/>
              </a:solidFill>
              <a:effectLst/>
              <a:latin typeface="Arial" charset="0"/>
              <a:ea typeface="ヒラギノ角ゴ Pro W3" charset="0"/>
              <a:cs typeface="Geneva" charset="0"/>
            </a:endParaRPr>
          </a:p>
          <a:p>
            <a:r>
              <a:rPr lang="zh-CN" altLang="en-US" sz="1200" b="0" i="0" kern="1200" dirty="0" smtClean="0">
                <a:solidFill>
                  <a:schemeClr val="tx1"/>
                </a:solidFill>
                <a:effectLst/>
                <a:latin typeface="Arial" charset="0"/>
                <a:ea typeface="ヒラギノ角ゴ Pro W3" charset="0"/>
                <a:cs typeface="Geneva" charset="0"/>
              </a:rPr>
              <a:t>外部管理</a:t>
            </a:r>
            <a:r>
              <a:rPr lang="en-US" altLang="zh-CN" sz="1200" b="0" i="0" kern="1200" dirty="0" smtClean="0">
                <a:solidFill>
                  <a:schemeClr val="tx1"/>
                </a:solidFill>
                <a:effectLst/>
                <a:latin typeface="Arial" charset="0"/>
                <a:ea typeface="ヒラギノ角ゴ Pro W3" charset="0"/>
                <a:cs typeface="Geneva" charset="0"/>
              </a:rPr>
              <a:t>(</a:t>
            </a:r>
            <a:r>
              <a:rPr lang="zh-CN" altLang="en-US" sz="1200" b="0" i="0" kern="1200" dirty="0" smtClean="0">
                <a:solidFill>
                  <a:schemeClr val="tx1"/>
                </a:solidFill>
                <a:effectLst/>
                <a:latin typeface="Arial" charset="0"/>
                <a:ea typeface="ヒラギノ角ゴ Pro W3" charset="0"/>
                <a:cs typeface="Geneva" charset="0"/>
              </a:rPr>
              <a:t>如</a:t>
            </a:r>
            <a:r>
              <a:rPr lang="en-US" altLang="zh-CN" sz="1200" b="0" i="0" kern="1200" dirty="0" smtClean="0">
                <a:solidFill>
                  <a:schemeClr val="tx1"/>
                </a:solidFill>
                <a:effectLst/>
                <a:latin typeface="Arial" charset="0"/>
                <a:ea typeface="ヒラギノ角ゴ Pro W3" charset="0"/>
                <a:cs typeface="Geneva" charset="0"/>
              </a:rPr>
              <a:t>tomcat)</a:t>
            </a:r>
            <a:r>
              <a:rPr lang="zh-CN" altLang="en-US" sz="1200" b="0" i="0" kern="1200" dirty="0" smtClean="0">
                <a:solidFill>
                  <a:schemeClr val="tx1"/>
                </a:solidFill>
                <a:effectLst/>
                <a:latin typeface="Arial" charset="0"/>
                <a:ea typeface="ヒラギノ角ゴ Pro W3" charset="0"/>
                <a:cs typeface="Geneva" charset="0"/>
              </a:rPr>
              <a:t>让用户不用关注自身的起始、消亡，带来的不足是对生命周期的管理相对减弱、部署的依赖管理扩散。进程自治可以加强其对自身生命周期的管理，高内聚，不将依赖扩散。一定程度代理部署的便利及不同部署环境的适应性（如云环境）。为优雅关闭提供切入点。进一步增强对系统的可控性。从对环境适应性和对生命周期的管理能力考虑，进程自治有着不可忽略的优势</a:t>
            </a:r>
            <a:endParaRPr lang="en-US" altLang="zh-CN" sz="1200" b="0" i="0" kern="1200" dirty="0" smtClean="0">
              <a:solidFill>
                <a:schemeClr val="tx1"/>
              </a:solidFill>
              <a:effectLst/>
              <a:latin typeface="Arial" charset="0"/>
              <a:ea typeface="ヒラギノ角ゴ Pro W3" charset="0"/>
              <a:cs typeface="Geneva" charset="0"/>
            </a:endParaRPr>
          </a:p>
          <a:p>
            <a:endParaRPr lang="en-US" sz="1200" b="0" i="0" kern="1200" dirty="0" smtClean="0">
              <a:solidFill>
                <a:schemeClr val="tx1"/>
              </a:solidFill>
              <a:effectLst/>
              <a:latin typeface="Arial" charset="0"/>
            </a:endParaRPr>
          </a:p>
          <a:p>
            <a:r>
              <a:rPr lang="zh-CN" altLang="en-US" sz="1200" b="0" i="0" kern="1200" dirty="0" smtClean="0">
                <a:solidFill>
                  <a:schemeClr val="tx1"/>
                </a:solidFill>
                <a:effectLst/>
                <a:latin typeface="Arial" charset="0"/>
                <a:ea typeface="ヒラギノ角ゴ Pro W3" charset="0"/>
                <a:cs typeface="Geneva" charset="0"/>
              </a:rPr>
              <a:t>◆ 配置与代码耦合</a:t>
            </a:r>
            <a:r>
              <a:rPr lang="en-US" altLang="zh-CN" sz="1200" b="0" i="0" kern="1200" dirty="0" smtClean="0">
                <a:solidFill>
                  <a:schemeClr val="tx1"/>
                </a:solidFill>
                <a:effectLst/>
                <a:latin typeface="Arial" charset="0"/>
                <a:ea typeface="ヒラギノ角ゴ Pro W3" charset="0"/>
                <a:cs typeface="Geneva" charset="0"/>
              </a:rPr>
              <a:t>VS</a:t>
            </a:r>
            <a:r>
              <a:rPr lang="zh-CN" altLang="en-US" sz="1200" b="0" i="0" kern="1200" dirty="0" smtClean="0">
                <a:solidFill>
                  <a:schemeClr val="tx1"/>
                </a:solidFill>
                <a:effectLst/>
                <a:latin typeface="Arial" charset="0"/>
                <a:ea typeface="ヒラギノ角ゴ Pro W3" charset="0"/>
                <a:cs typeface="Geneva" charset="0"/>
              </a:rPr>
              <a:t>配置与代码的分离</a:t>
            </a:r>
            <a:endParaRPr lang="en-US" altLang="zh-CN" sz="1200" b="0" i="0" kern="1200" dirty="0" smtClean="0">
              <a:solidFill>
                <a:schemeClr val="tx1"/>
              </a:solidFill>
              <a:effectLst/>
              <a:latin typeface="Arial" charset="0"/>
              <a:ea typeface="ヒラギノ角ゴ Pro W3" charset="0"/>
              <a:cs typeface="Geneva" charset="0"/>
            </a:endParaRPr>
          </a:p>
          <a:p>
            <a:r>
              <a:rPr lang="zh-CN" altLang="en-US" sz="1200" b="0" i="0" kern="1200" dirty="0" smtClean="0">
                <a:solidFill>
                  <a:schemeClr val="tx1"/>
                </a:solidFill>
                <a:effectLst/>
                <a:latin typeface="Arial" charset="0"/>
                <a:ea typeface="ヒラギノ角ゴ Pro W3" charset="0"/>
                <a:cs typeface="Geneva" charset="0"/>
              </a:rPr>
              <a:t>配置和代码一起带来的是开发的简单，不足也很明显，面对不同环境的，部署多套代码增加复杂度分离后优点明显真正做到只部署一套代码。配置信息按环境独立配置，不受环境制约，随时调整</a:t>
            </a:r>
            <a:endParaRPr lang="en-US" dirty="0"/>
          </a:p>
        </p:txBody>
      </p:sp>
      <p:sp>
        <p:nvSpPr>
          <p:cNvPr id="4" name="Slide Number Placeholder 3"/>
          <p:cNvSpPr>
            <a:spLocks noGrp="1"/>
          </p:cNvSpPr>
          <p:nvPr>
            <p:ph type="sldNum" sz="quarter" idx="10"/>
          </p:nvPr>
        </p:nvSpPr>
        <p:spPr/>
        <p:txBody>
          <a:bodyPr/>
          <a:lstStyle/>
          <a:p>
            <a:fld id="{52C17B46-3345-4303-89DA-ED8844E43F1E}" type="slidenum">
              <a:rPr lang="en-US" altLang="en-US" smtClean="0"/>
              <a:pPr/>
              <a:t>4</a:t>
            </a:fld>
            <a:endParaRPr lang="en-US" altLang="en-US"/>
          </a:p>
        </p:txBody>
      </p:sp>
    </p:spTree>
    <p:extLst>
      <p:ext uri="{BB962C8B-B14F-4D97-AF65-F5344CB8AC3E}">
        <p14:creationId xmlns:p14="http://schemas.microsoft.com/office/powerpoint/2010/main" val="5732144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网关：</a:t>
            </a:r>
            <a:r>
              <a:rPr lang="zh-CN" altLang="en-US" sz="1200" kern="1200" dirty="0" smtClean="0">
                <a:solidFill>
                  <a:schemeClr val="tx1"/>
                </a:solidFill>
                <a:latin typeface="Arial" charset="0"/>
                <a:ea typeface="ヒラギノ角ゴ Pro W3" charset="0"/>
                <a:cs typeface="Geneva" charset="0"/>
              </a:rPr>
              <a:t>反向代理，鉴权，流量控制，熔断，日志监控</a:t>
            </a:r>
            <a:endParaRPr lang="en-US" altLang="zh-CN" sz="1200" kern="1200" dirty="0" smtClean="0">
              <a:solidFill>
                <a:schemeClr val="tx1"/>
              </a:solidFill>
              <a:latin typeface="Arial" charset="0"/>
              <a:ea typeface="ヒラギノ角ゴ Pro W3" charset="0"/>
              <a:cs typeface="Geneva"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kern="1200" dirty="0" smtClean="0">
                <a:solidFill>
                  <a:schemeClr val="tx1"/>
                </a:solidFill>
                <a:latin typeface="Arial" charset="0"/>
                <a:ea typeface="ヒラギノ角ゴ Pro W3" charset="0"/>
                <a:cs typeface="Geneva" charset="0"/>
              </a:rPr>
              <a:t>注册中心：</a:t>
            </a:r>
            <a:r>
              <a:rPr lang="en-US" altLang="zh-CN" sz="1200" kern="1200" dirty="0" smtClean="0">
                <a:solidFill>
                  <a:schemeClr val="tx1"/>
                </a:solidFill>
                <a:latin typeface="Arial" charset="0"/>
                <a:ea typeface="ヒラギノ角ゴ Pro W3" charset="0"/>
                <a:cs typeface="Geneva" charset="0"/>
              </a:rPr>
              <a:t>Eureka Server </a:t>
            </a:r>
            <a:r>
              <a:rPr lang="zh-CN" altLang="en-US" sz="1200" kern="1200" dirty="0" smtClean="0">
                <a:solidFill>
                  <a:schemeClr val="tx1"/>
                </a:solidFill>
                <a:latin typeface="Arial" charset="0"/>
                <a:ea typeface="ヒラギノ角ゴ Pro W3" charset="0"/>
                <a:cs typeface="Geneva" charset="0"/>
              </a:rPr>
              <a:t>作为服务注册功能的服务器，它是服务注册中心。而系统中的其他微服务，使用 </a:t>
            </a:r>
            <a:r>
              <a:rPr lang="en-US" altLang="zh-CN" sz="1200" kern="1200" dirty="0" smtClean="0">
                <a:solidFill>
                  <a:schemeClr val="tx1"/>
                </a:solidFill>
                <a:latin typeface="Arial" charset="0"/>
                <a:ea typeface="ヒラギノ角ゴ Pro W3" charset="0"/>
                <a:cs typeface="Geneva" charset="0"/>
              </a:rPr>
              <a:t>Eureka </a:t>
            </a:r>
            <a:r>
              <a:rPr lang="zh-CN" altLang="en-US" sz="1200" kern="1200" dirty="0" smtClean="0">
                <a:solidFill>
                  <a:schemeClr val="tx1"/>
                </a:solidFill>
                <a:latin typeface="Arial" charset="0"/>
                <a:ea typeface="ヒラギノ角ゴ Pro W3" charset="0"/>
                <a:cs typeface="Geneva" charset="0"/>
              </a:rPr>
              <a:t>的客户端连接到 </a:t>
            </a:r>
            <a:r>
              <a:rPr lang="en-US" altLang="zh-CN" sz="1200" kern="1200" dirty="0" smtClean="0">
                <a:solidFill>
                  <a:schemeClr val="tx1"/>
                </a:solidFill>
                <a:latin typeface="Arial" charset="0"/>
                <a:ea typeface="ヒラギノ角ゴ Pro W3" charset="0"/>
                <a:cs typeface="Geneva" charset="0"/>
              </a:rPr>
              <a:t>Eureka Server</a:t>
            </a:r>
            <a:r>
              <a:rPr lang="zh-CN" altLang="en-US" sz="1200" kern="1200" dirty="0" smtClean="0">
                <a:solidFill>
                  <a:schemeClr val="tx1"/>
                </a:solidFill>
                <a:latin typeface="Arial" charset="0"/>
                <a:ea typeface="ヒラギノ角ゴ Pro W3" charset="0"/>
                <a:cs typeface="Geneva" charset="0"/>
              </a:rPr>
              <a:t>，并维持心跳连接。这样系统的维护人员就可以通过 </a:t>
            </a:r>
            <a:r>
              <a:rPr lang="en-US" altLang="zh-CN" sz="1200" kern="1200" dirty="0" smtClean="0">
                <a:solidFill>
                  <a:schemeClr val="tx1"/>
                </a:solidFill>
                <a:latin typeface="Arial" charset="0"/>
                <a:ea typeface="ヒラギノ角ゴ Pro W3" charset="0"/>
                <a:cs typeface="Geneva" charset="0"/>
              </a:rPr>
              <a:t>Eureka Server </a:t>
            </a:r>
            <a:r>
              <a:rPr lang="zh-CN" altLang="en-US" sz="1200" kern="1200" dirty="0" smtClean="0">
                <a:solidFill>
                  <a:schemeClr val="tx1"/>
                </a:solidFill>
                <a:latin typeface="Arial" charset="0"/>
                <a:ea typeface="ヒラギノ角ゴ Pro W3" charset="0"/>
                <a:cs typeface="Geneva" charset="0"/>
              </a:rPr>
              <a:t>来监控系统中各个微服务是否正常运行。</a:t>
            </a:r>
            <a:endParaRPr lang="en-US" altLang="zh-CN" sz="1200" kern="1200" dirty="0" smtClean="0">
              <a:solidFill>
                <a:schemeClr val="tx1"/>
              </a:solidFill>
              <a:latin typeface="Arial" charset="0"/>
              <a:ea typeface="ヒラギノ角ゴ Pro W3" charset="0"/>
              <a:cs typeface="Geneva"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kern="1200" dirty="0" smtClean="0">
                <a:solidFill>
                  <a:schemeClr val="tx1"/>
                </a:solidFill>
                <a:latin typeface="Arial" charset="0"/>
                <a:ea typeface="ヒラギノ角ゴ Pro W3" charset="0"/>
                <a:cs typeface="Geneva" charset="0"/>
              </a:rPr>
              <a:t>配置中心：集中管理配置文件，不同环境不同配置，动态化的配置更新，分环境比如</a:t>
            </a:r>
            <a:r>
              <a:rPr lang="en-US" altLang="zh-CN" sz="1200" kern="1200" dirty="0" smtClean="0">
                <a:solidFill>
                  <a:schemeClr val="tx1"/>
                </a:solidFill>
                <a:latin typeface="Arial" charset="0"/>
                <a:ea typeface="ヒラギノ角ゴ Pro W3" charset="0"/>
                <a:cs typeface="Geneva" charset="0"/>
              </a:rPr>
              <a:t>dev/test/prod/beta/release</a:t>
            </a: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kern="1200" dirty="0" smtClean="0">
                <a:solidFill>
                  <a:schemeClr val="tx1"/>
                </a:solidFill>
                <a:latin typeface="Arial" charset="0"/>
                <a:ea typeface="ヒラギノ角ゴ Pro W3" charset="0"/>
                <a:cs typeface="Geneva" charset="0"/>
              </a:rPr>
              <a:t>熔断器：</a:t>
            </a:r>
            <a:r>
              <a:rPr lang="en-US" altLang="zh-CN" sz="1200" b="0" i="0" kern="1200" dirty="0" err="1" smtClean="0">
                <a:solidFill>
                  <a:schemeClr val="tx1"/>
                </a:solidFill>
                <a:effectLst/>
                <a:latin typeface="Arial" charset="0"/>
                <a:ea typeface="ヒラギノ角ゴ Pro W3" charset="0"/>
                <a:cs typeface="Geneva" charset="0"/>
              </a:rPr>
              <a:t>Hystrix</a:t>
            </a:r>
            <a:r>
              <a:rPr lang="zh-CN" altLang="en-US" sz="1200" b="0" i="0" kern="1200" dirty="0" smtClean="0">
                <a:solidFill>
                  <a:schemeClr val="tx1"/>
                </a:solidFill>
                <a:effectLst/>
                <a:latin typeface="Arial" charset="0"/>
                <a:ea typeface="ヒラギノ角ゴ Pro W3" charset="0"/>
                <a:cs typeface="Geneva" charset="0"/>
              </a:rPr>
              <a:t>能够保证在一个依赖出问题的情况下，不会导致整体服务失败，避免级联故障，以提高分布式系统的弹性。</a:t>
            </a:r>
            <a:r>
              <a:rPr lang="zh-CN" altLang="en-US" sz="1200" kern="1200" dirty="0" smtClean="0">
                <a:solidFill>
                  <a:schemeClr val="tx1"/>
                </a:solidFill>
                <a:latin typeface="Arial" charset="0"/>
                <a:ea typeface="ヒラギノ角ゴ Pro W3" charset="0"/>
                <a:cs typeface="Geneva" charset="0"/>
              </a:rPr>
              <a:t>服务降级，服务熔断，实时监控（接近）。</a:t>
            </a:r>
            <a:endParaRPr lang="en-US" altLang="zh-CN" sz="1200" kern="1200" dirty="0" smtClean="0">
              <a:solidFill>
                <a:schemeClr val="tx1"/>
              </a:solidFill>
              <a:latin typeface="Arial" charset="0"/>
              <a:ea typeface="ヒラギノ角ゴ Pro W3" charset="0"/>
              <a:cs typeface="Geneva"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kern="1200" dirty="0" smtClean="0">
                <a:solidFill>
                  <a:schemeClr val="tx1"/>
                </a:solidFill>
                <a:latin typeface="Arial" charset="0"/>
                <a:ea typeface="ヒラギノ角ゴ Pro W3" charset="0"/>
                <a:cs typeface="Geneva" charset="0"/>
              </a:rPr>
              <a:t>链路跟踪：提供了一套完整的服务跟踪的解决方案</a:t>
            </a:r>
            <a:endParaRPr lang="en-US" altLang="zh-CN" sz="1200" kern="1200" dirty="0" smtClean="0">
              <a:solidFill>
                <a:schemeClr val="tx1"/>
              </a:solidFill>
              <a:latin typeface="Arial" charset="0"/>
              <a:ea typeface="ヒラギノ角ゴ Pro W3" charset="0"/>
              <a:cs typeface="Geneva"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en-US" sz="1200" kern="1200" dirty="0" smtClean="0">
              <a:solidFill>
                <a:schemeClr val="tx1"/>
              </a:solidFill>
              <a:latin typeface="Arial" charset="0"/>
              <a:ea typeface="ヒラギノ角ゴ Pro W3" charset="0"/>
              <a:cs typeface="Geneva" charset="0"/>
            </a:endParaRPr>
          </a:p>
        </p:txBody>
      </p:sp>
      <p:sp>
        <p:nvSpPr>
          <p:cNvPr id="4" name="Slide Number Placeholder 3"/>
          <p:cNvSpPr>
            <a:spLocks noGrp="1"/>
          </p:cNvSpPr>
          <p:nvPr>
            <p:ph type="sldNum" sz="quarter" idx="10"/>
          </p:nvPr>
        </p:nvSpPr>
        <p:spPr/>
        <p:txBody>
          <a:bodyPr/>
          <a:lstStyle/>
          <a:p>
            <a:fld id="{52C17B46-3345-4303-89DA-ED8844E43F1E}" type="slidenum">
              <a:rPr lang="en-US" altLang="en-US" smtClean="0"/>
              <a:pPr/>
              <a:t>5</a:t>
            </a:fld>
            <a:endParaRPr lang="en-US" altLang="en-US"/>
          </a:p>
        </p:txBody>
      </p:sp>
    </p:spTree>
    <p:extLst>
      <p:ext uri="{BB962C8B-B14F-4D97-AF65-F5344CB8AC3E}">
        <p14:creationId xmlns:p14="http://schemas.microsoft.com/office/powerpoint/2010/main" val="22203699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https://spring.io/projects/spring-cloud</a:t>
            </a:r>
            <a:endParaRPr lang="en-US" dirty="0"/>
          </a:p>
        </p:txBody>
      </p:sp>
      <p:sp>
        <p:nvSpPr>
          <p:cNvPr id="4" name="Slide Number Placeholder 3"/>
          <p:cNvSpPr>
            <a:spLocks noGrp="1"/>
          </p:cNvSpPr>
          <p:nvPr>
            <p:ph type="sldNum" sz="quarter" idx="10"/>
          </p:nvPr>
        </p:nvSpPr>
        <p:spPr/>
        <p:txBody>
          <a:bodyPr/>
          <a:lstStyle/>
          <a:p>
            <a:fld id="{52C17B46-3345-4303-89DA-ED8844E43F1E}" type="slidenum">
              <a:rPr lang="en-US" altLang="en-US" smtClean="0"/>
              <a:pPr/>
              <a:t>6</a:t>
            </a:fld>
            <a:endParaRPr lang="en-US" altLang="en-US"/>
          </a:p>
        </p:txBody>
      </p:sp>
    </p:spTree>
    <p:extLst>
      <p:ext uri="{BB962C8B-B14F-4D97-AF65-F5344CB8AC3E}">
        <p14:creationId xmlns:p14="http://schemas.microsoft.com/office/powerpoint/2010/main" val="11188256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2C17B46-3345-4303-89DA-ED8844E43F1E}" type="slidenum">
              <a:rPr lang="en-US" altLang="en-US" smtClean="0"/>
              <a:pPr/>
              <a:t>7</a:t>
            </a:fld>
            <a:endParaRPr lang="en-US" altLang="en-US"/>
          </a:p>
        </p:txBody>
      </p:sp>
    </p:spTree>
    <p:extLst>
      <p:ext uri="{BB962C8B-B14F-4D97-AF65-F5344CB8AC3E}">
        <p14:creationId xmlns:p14="http://schemas.microsoft.com/office/powerpoint/2010/main" val="18992729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Eureka </a:t>
            </a:r>
            <a:r>
              <a:rPr lang="zh-CN" altLang="en-US" dirty="0" smtClean="0"/>
              <a:t>采用了 </a:t>
            </a:r>
            <a:r>
              <a:rPr lang="en-US" altLang="zh-CN" dirty="0" smtClean="0"/>
              <a:t>C-S </a:t>
            </a:r>
            <a:r>
              <a:rPr lang="zh-CN" altLang="en-US" dirty="0" smtClean="0"/>
              <a:t>的设计架构。</a:t>
            </a:r>
            <a:r>
              <a:rPr lang="en-US" altLang="zh-CN" b="1" dirty="0" smtClean="0"/>
              <a:t>Eureka Server </a:t>
            </a:r>
            <a:r>
              <a:rPr lang="zh-CN" altLang="en-US" b="1" dirty="0" smtClean="0"/>
              <a:t>作为服务注册功能的服务器</a:t>
            </a:r>
            <a:r>
              <a:rPr lang="zh-CN" altLang="en-US" dirty="0" smtClean="0"/>
              <a:t>，它是服务注册中心。而系统中的</a:t>
            </a:r>
            <a:r>
              <a:rPr lang="zh-CN" altLang="en-US" b="1" dirty="0" smtClean="0"/>
              <a:t>其他微服务，使用 </a:t>
            </a:r>
            <a:r>
              <a:rPr lang="en-US" altLang="zh-CN" b="1" dirty="0" smtClean="0"/>
              <a:t>Eureka </a:t>
            </a:r>
            <a:r>
              <a:rPr lang="zh-CN" altLang="en-US" b="1" dirty="0" smtClean="0"/>
              <a:t>的客户端连接到 </a:t>
            </a:r>
            <a:r>
              <a:rPr lang="en-US" altLang="zh-CN" b="1" dirty="0" smtClean="0"/>
              <a:t>Eureka Server</a:t>
            </a:r>
            <a:r>
              <a:rPr lang="zh-CN" altLang="en-US" b="1" dirty="0" smtClean="0"/>
              <a:t>，并维持心跳连接</a:t>
            </a:r>
            <a:r>
              <a:rPr lang="zh-CN" altLang="en-US" dirty="0" smtClean="0"/>
              <a:t>。这样系统的维护人员就可以</a:t>
            </a:r>
            <a:r>
              <a:rPr lang="zh-CN" altLang="en-US" b="1" dirty="0" smtClean="0"/>
              <a:t>通过 </a:t>
            </a:r>
            <a:r>
              <a:rPr lang="en-US" altLang="zh-CN" b="1" dirty="0" smtClean="0"/>
              <a:t>Eureka Server </a:t>
            </a:r>
            <a:r>
              <a:rPr lang="zh-CN" altLang="en-US" b="1" dirty="0" smtClean="0"/>
              <a:t>来监控系统中各个微服务是否正常运行</a:t>
            </a:r>
            <a:r>
              <a:rPr lang="zh-CN" altLang="en-US" dirty="0" smtClean="0"/>
              <a:t>。</a:t>
            </a:r>
            <a:r>
              <a:rPr lang="en-US" altLang="zh-CN" dirty="0" smtClean="0"/>
              <a:t>Spring Cloud </a:t>
            </a:r>
            <a:r>
              <a:rPr lang="zh-CN" altLang="en-US" dirty="0" smtClean="0"/>
              <a:t>的一些其他模块（比如</a:t>
            </a:r>
            <a:r>
              <a:rPr lang="en-US" altLang="zh-CN" dirty="0" err="1" smtClean="0"/>
              <a:t>Zuul</a:t>
            </a:r>
            <a:r>
              <a:rPr lang="zh-CN" altLang="en-US" dirty="0" smtClean="0"/>
              <a:t>）就可以通过 </a:t>
            </a:r>
            <a:r>
              <a:rPr lang="en-US" altLang="zh-CN" dirty="0" smtClean="0"/>
              <a:t>Eureka Server </a:t>
            </a:r>
            <a:r>
              <a:rPr lang="zh-CN" altLang="en-US" dirty="0" smtClean="0"/>
              <a:t>来发现系统中的其他微服务，并执行相关的逻辑。</a:t>
            </a:r>
            <a:endParaRPr lang="en-US" altLang="zh-CN" dirty="0" smtClean="0"/>
          </a:p>
          <a:p>
            <a:endParaRPr lang="en-US" altLang="zh-CN" dirty="0" smtClean="0"/>
          </a:p>
          <a:p>
            <a:r>
              <a:rPr lang="zh-CN" altLang="en-US" sz="1200" b="0" i="0" kern="1200" dirty="0" smtClean="0">
                <a:solidFill>
                  <a:schemeClr val="tx1"/>
                </a:solidFill>
                <a:effectLst/>
                <a:latin typeface="Arial" charset="0"/>
                <a:ea typeface="ヒラギノ角ゴ Pro W3" charset="0"/>
                <a:cs typeface="Geneva" charset="0"/>
              </a:rPr>
              <a:t>在服务注册与发现中，有一个注册中心，当服务器启动的时候，会把当前自己服务器的信息 比如 服务地址通讯地址等以别名方式注册到注册中心上。 另一方（消费者</a:t>
            </a:r>
            <a:r>
              <a:rPr lang="en-US" altLang="zh-CN" sz="1200" b="0" i="0" kern="1200" dirty="0" smtClean="0">
                <a:solidFill>
                  <a:schemeClr val="tx1"/>
                </a:solidFill>
                <a:effectLst/>
                <a:latin typeface="Arial" charset="0"/>
                <a:ea typeface="ヒラギノ角ゴ Pro W3" charset="0"/>
                <a:cs typeface="Geneva" charset="0"/>
              </a:rPr>
              <a:t>|</a:t>
            </a:r>
            <a:r>
              <a:rPr lang="zh-CN" altLang="en-US" sz="1200" b="0" i="0" kern="1200" dirty="0" smtClean="0">
                <a:solidFill>
                  <a:schemeClr val="tx1"/>
                </a:solidFill>
                <a:effectLst/>
                <a:latin typeface="Arial" charset="0"/>
                <a:ea typeface="ヒラギノ角ゴ Pro W3" charset="0"/>
                <a:cs typeface="Geneva" charset="0"/>
              </a:rPr>
              <a:t>服务提供者），以该别名的方式去注册中心上获取到实际的服务通讯地址，然后再实现</a:t>
            </a:r>
            <a:r>
              <a:rPr lang="en-US" altLang="zh-CN" sz="1200" b="0" i="0" kern="1200" dirty="0" err="1" smtClean="0">
                <a:solidFill>
                  <a:schemeClr val="tx1"/>
                </a:solidFill>
                <a:effectLst/>
                <a:latin typeface="Arial" charset="0"/>
                <a:ea typeface="ヒラギノ角ゴ Pro W3" charset="0"/>
                <a:cs typeface="Geneva" charset="0"/>
              </a:rPr>
              <a:t>rpc</a:t>
            </a:r>
            <a:r>
              <a:rPr lang="zh-CN" altLang="en-US" sz="1200" b="0" i="0" kern="1200" dirty="0" smtClean="0">
                <a:solidFill>
                  <a:schemeClr val="tx1"/>
                </a:solidFill>
                <a:effectLst/>
                <a:latin typeface="Arial" charset="0"/>
                <a:ea typeface="ヒラギノ角ゴ Pro W3" charset="0"/>
                <a:cs typeface="Geneva" charset="0"/>
              </a:rPr>
              <a:t>调用。</a:t>
            </a:r>
            <a:endParaRPr lang="zh-CN" altLang="en-US" dirty="0" smtClean="0"/>
          </a:p>
          <a:p>
            <a:r>
              <a:rPr lang="zh-CN" altLang="en-US" dirty="0" smtClean="0"/>
              <a:t/>
            </a:r>
            <a:br>
              <a:rPr lang="zh-CN" altLang="en-US" dirty="0" smtClean="0"/>
            </a:br>
            <a:r>
              <a:rPr lang="zh-CN" altLang="en-US" dirty="0" smtClean="0"/>
              <a:t/>
            </a:r>
            <a:br>
              <a:rPr lang="zh-CN" altLang="en-US" dirty="0" smtClean="0"/>
            </a:br>
            <a:endParaRPr lang="zh-CN" altLang="en-US" dirty="0"/>
          </a:p>
        </p:txBody>
      </p:sp>
      <p:sp>
        <p:nvSpPr>
          <p:cNvPr id="4" name="Slide Number Placeholder 3"/>
          <p:cNvSpPr>
            <a:spLocks noGrp="1"/>
          </p:cNvSpPr>
          <p:nvPr>
            <p:ph type="sldNum" sz="quarter" idx="10"/>
          </p:nvPr>
        </p:nvSpPr>
        <p:spPr/>
        <p:txBody>
          <a:bodyPr/>
          <a:lstStyle/>
          <a:p>
            <a:fld id="{52C17B46-3345-4303-89DA-ED8844E43F1E}" type="slidenum">
              <a:rPr lang="en-US" altLang="en-US" smtClean="0"/>
              <a:pPr/>
              <a:t>8</a:t>
            </a:fld>
            <a:endParaRPr lang="en-US" altLang="en-US"/>
          </a:p>
        </p:txBody>
      </p:sp>
    </p:spTree>
    <p:extLst>
      <p:ext uri="{BB962C8B-B14F-4D97-AF65-F5344CB8AC3E}">
        <p14:creationId xmlns:p14="http://schemas.microsoft.com/office/powerpoint/2010/main" val="26297404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smtClean="0"/>
              <a:t>CAP</a:t>
            </a:r>
            <a:r>
              <a:rPr lang="zh-CN" altLang="en-US" dirty="0" smtClean="0"/>
              <a:t>：</a:t>
            </a:r>
            <a:r>
              <a:rPr lang="en-US" altLang="zh-CN" sz="1200" kern="1200" dirty="0" smtClean="0">
                <a:solidFill>
                  <a:schemeClr val="tx1"/>
                </a:solidFill>
                <a:latin typeface="Arial" charset="0"/>
                <a:ea typeface="ヒラギノ角ゴ Pro W3" charset="0"/>
                <a:cs typeface="Geneva" charset="0"/>
              </a:rPr>
              <a:t>Consistency(</a:t>
            </a:r>
            <a:r>
              <a:rPr lang="zh-CN" altLang="en-US" sz="1200" kern="1200" dirty="0" smtClean="0">
                <a:solidFill>
                  <a:schemeClr val="tx1"/>
                </a:solidFill>
                <a:latin typeface="Arial" charset="0"/>
                <a:ea typeface="ヒラギノ角ゴ Pro W3" charset="0"/>
                <a:cs typeface="Geneva" charset="0"/>
              </a:rPr>
              <a:t>强一致性</a:t>
            </a:r>
            <a:r>
              <a:rPr lang="en-US" altLang="zh-CN" sz="1200" kern="1200" dirty="0" smtClean="0">
                <a:solidFill>
                  <a:schemeClr val="tx1"/>
                </a:solidFill>
                <a:latin typeface="Arial" charset="0"/>
                <a:ea typeface="ヒラギノ角ゴ Pro W3" charset="0"/>
                <a:cs typeface="Geneva" charset="0"/>
              </a:rPr>
              <a:t>)</a:t>
            </a:r>
            <a:r>
              <a:rPr lang="zh-CN" altLang="en-US" sz="1200" kern="1200" dirty="0" smtClean="0">
                <a:solidFill>
                  <a:schemeClr val="tx1"/>
                </a:solidFill>
                <a:latin typeface="Arial" charset="0"/>
                <a:ea typeface="ヒラギノ角ゴ Pro W3" charset="0"/>
                <a:cs typeface="Geneva" charset="0"/>
              </a:rPr>
              <a:t>，</a:t>
            </a:r>
            <a:r>
              <a:rPr lang="en-US" altLang="zh-CN" sz="1200" kern="1200" dirty="0" smtClean="0">
                <a:solidFill>
                  <a:schemeClr val="tx1"/>
                </a:solidFill>
                <a:latin typeface="Arial" charset="0"/>
                <a:ea typeface="ヒラギノ角ゴ Pro W3" charset="0"/>
                <a:cs typeface="Geneva" charset="0"/>
              </a:rPr>
              <a:t>Availability(</a:t>
            </a:r>
            <a:r>
              <a:rPr lang="zh-CN" altLang="en-US" sz="1200" kern="1200" dirty="0" smtClean="0">
                <a:solidFill>
                  <a:schemeClr val="tx1"/>
                </a:solidFill>
                <a:latin typeface="Arial" charset="0"/>
                <a:ea typeface="ヒラギノ角ゴ Pro W3" charset="0"/>
                <a:cs typeface="Geneva" charset="0"/>
              </a:rPr>
              <a:t>可用性</a:t>
            </a:r>
            <a:r>
              <a:rPr lang="en-US" altLang="zh-CN" sz="1200" kern="1200" dirty="0" smtClean="0">
                <a:solidFill>
                  <a:schemeClr val="tx1"/>
                </a:solidFill>
                <a:latin typeface="Arial" charset="0"/>
                <a:ea typeface="ヒラギノ角ゴ Pro W3" charset="0"/>
                <a:cs typeface="Geneva" charset="0"/>
              </a:rPr>
              <a:t>)</a:t>
            </a:r>
            <a:r>
              <a:rPr lang="zh-CN" altLang="en-US" sz="1200" kern="1200" dirty="0" smtClean="0">
                <a:solidFill>
                  <a:schemeClr val="tx1"/>
                </a:solidFill>
                <a:latin typeface="Arial" charset="0"/>
                <a:ea typeface="ヒラギノ角ゴ Pro W3" charset="0"/>
                <a:cs typeface="Geneva" charset="0"/>
              </a:rPr>
              <a:t>，</a:t>
            </a:r>
            <a:r>
              <a:rPr lang="en-US" altLang="zh-CN" sz="1200" kern="1200" dirty="0" err="1" smtClean="0">
                <a:solidFill>
                  <a:schemeClr val="tx1"/>
                </a:solidFill>
                <a:latin typeface="Arial" charset="0"/>
                <a:ea typeface="ヒラギノ角ゴ Pro W3" charset="0"/>
                <a:cs typeface="Geneva" charset="0"/>
              </a:rPr>
              <a:t>Parttition</a:t>
            </a:r>
            <a:r>
              <a:rPr lang="en-US" altLang="zh-CN" sz="1200" kern="1200" dirty="0" smtClean="0">
                <a:solidFill>
                  <a:schemeClr val="tx1"/>
                </a:solidFill>
                <a:latin typeface="Arial" charset="0"/>
                <a:ea typeface="ヒラギノ角ゴ Pro W3" charset="0"/>
                <a:cs typeface="Geneva" charset="0"/>
              </a:rPr>
              <a:t> tolerance(</a:t>
            </a:r>
            <a:r>
              <a:rPr lang="zh-CN" altLang="en-US" sz="1200" kern="1200" dirty="0" smtClean="0">
                <a:solidFill>
                  <a:schemeClr val="tx1"/>
                </a:solidFill>
                <a:latin typeface="Arial" charset="0"/>
                <a:ea typeface="ヒラギノ角ゴ Pro W3" charset="0"/>
                <a:cs typeface="Geneva" charset="0"/>
              </a:rPr>
              <a:t>分区容错性</a:t>
            </a:r>
            <a:r>
              <a:rPr lang="en-US" altLang="zh-CN" sz="1200" kern="1200" dirty="0" smtClean="0">
                <a:solidFill>
                  <a:schemeClr val="tx1"/>
                </a:solidFill>
                <a:latin typeface="Arial" charset="0"/>
                <a:ea typeface="ヒラギノ角ゴ Pro W3" charset="0"/>
                <a:cs typeface="Geneva" charset="0"/>
              </a:rPr>
              <a:t>)</a:t>
            </a:r>
            <a:endParaRPr lang="en-US" dirty="0" smtClean="0"/>
          </a:p>
          <a:p>
            <a:r>
              <a:rPr lang="en-US" dirty="0" smtClean="0"/>
              <a:t>Eureka: </a:t>
            </a:r>
            <a:r>
              <a:rPr lang="zh-CN" altLang="en-US" dirty="0" smtClean="0"/>
              <a:t>停更</a:t>
            </a:r>
            <a:endParaRPr lang="en-US" altLang="zh-CN" dirty="0" smtClean="0"/>
          </a:p>
          <a:p>
            <a:r>
              <a:rPr lang="en-US" dirty="0" smtClean="0"/>
              <a:t>ZK</a:t>
            </a:r>
            <a:r>
              <a:rPr lang="zh-CN" altLang="en-US" dirty="0" smtClean="0"/>
              <a:t>：</a:t>
            </a:r>
            <a:r>
              <a:rPr lang="en-US" altLang="zh-CN" dirty="0" err="1" smtClean="0"/>
              <a:t>dubbo</a:t>
            </a:r>
            <a:r>
              <a:rPr lang="zh-CN" altLang="en-US" dirty="0" smtClean="0"/>
              <a:t>做服务调用，</a:t>
            </a:r>
            <a:r>
              <a:rPr lang="en-US" altLang="zh-CN" dirty="0" err="1" smtClean="0"/>
              <a:t>zk</a:t>
            </a:r>
            <a:r>
              <a:rPr lang="zh-CN" altLang="en-US" dirty="0" smtClean="0"/>
              <a:t>做注册中心</a:t>
            </a:r>
            <a:endParaRPr lang="en-US" altLang="zh-CN" dirty="0" smtClean="0"/>
          </a:p>
          <a:p>
            <a:r>
              <a:rPr lang="en-US" dirty="0" smtClean="0"/>
              <a:t>C</a:t>
            </a:r>
            <a:r>
              <a:rPr lang="en-US" altLang="zh-CN" dirty="0" smtClean="0"/>
              <a:t>onsul: go</a:t>
            </a:r>
            <a:r>
              <a:rPr lang="zh-CN" altLang="en-US" dirty="0" smtClean="0"/>
              <a:t>语言实现</a:t>
            </a:r>
            <a:endParaRPr lang="en-US" altLang="zh-CN" dirty="0" smtClean="0"/>
          </a:p>
          <a:p>
            <a:r>
              <a:rPr lang="en-US" dirty="0" err="1" smtClean="0"/>
              <a:t>N</a:t>
            </a:r>
            <a:r>
              <a:rPr lang="en-US" altLang="zh-CN" dirty="0" err="1" smtClean="0"/>
              <a:t>acos</a:t>
            </a:r>
            <a:r>
              <a:rPr lang="en-US" altLang="zh-CN" dirty="0" smtClean="0"/>
              <a:t>: Alibaba</a:t>
            </a:r>
            <a:r>
              <a:rPr lang="zh-CN" altLang="en-US" dirty="0" smtClean="0"/>
              <a:t>实现</a:t>
            </a:r>
            <a:endParaRPr lang="en-US" dirty="0"/>
          </a:p>
        </p:txBody>
      </p:sp>
      <p:sp>
        <p:nvSpPr>
          <p:cNvPr id="4" name="Slide Number Placeholder 3"/>
          <p:cNvSpPr>
            <a:spLocks noGrp="1"/>
          </p:cNvSpPr>
          <p:nvPr>
            <p:ph type="sldNum" sz="quarter" idx="10"/>
          </p:nvPr>
        </p:nvSpPr>
        <p:spPr/>
        <p:txBody>
          <a:bodyPr/>
          <a:lstStyle/>
          <a:p>
            <a:fld id="{52C17B46-3345-4303-89DA-ED8844E43F1E}" type="slidenum">
              <a:rPr lang="en-US" altLang="en-US" smtClean="0"/>
              <a:pPr/>
              <a:t>9</a:t>
            </a:fld>
            <a:endParaRPr lang="en-US" altLang="en-US"/>
          </a:p>
        </p:txBody>
      </p:sp>
    </p:spTree>
    <p:extLst>
      <p:ext uri="{BB962C8B-B14F-4D97-AF65-F5344CB8AC3E}">
        <p14:creationId xmlns:p14="http://schemas.microsoft.com/office/powerpoint/2010/main" val="17005837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Cloud-eureka-server7001</a:t>
            </a:r>
          </a:p>
          <a:p>
            <a:r>
              <a:rPr lang="en-US" dirty="0" smtClean="0"/>
              <a:t>Cloud-provider-payment8001</a:t>
            </a:r>
          </a:p>
          <a:p>
            <a:r>
              <a:rPr lang="en-US" dirty="0" smtClean="0"/>
              <a:t>Cloud-consumer-order80</a:t>
            </a:r>
          </a:p>
          <a:p>
            <a:endParaRPr lang="en-US" dirty="0"/>
          </a:p>
        </p:txBody>
      </p:sp>
      <p:sp>
        <p:nvSpPr>
          <p:cNvPr id="4" name="Slide Number Placeholder 3"/>
          <p:cNvSpPr>
            <a:spLocks noGrp="1"/>
          </p:cNvSpPr>
          <p:nvPr>
            <p:ph type="sldNum" sz="quarter" idx="10"/>
          </p:nvPr>
        </p:nvSpPr>
        <p:spPr/>
        <p:txBody>
          <a:bodyPr/>
          <a:lstStyle/>
          <a:p>
            <a:fld id="{52C17B46-3345-4303-89DA-ED8844E43F1E}" type="slidenum">
              <a:rPr lang="en-US" altLang="en-US" smtClean="0"/>
              <a:pPr/>
              <a:t>10</a:t>
            </a:fld>
            <a:endParaRPr lang="en-US" altLang="en-US"/>
          </a:p>
        </p:txBody>
      </p:sp>
    </p:spTree>
    <p:extLst>
      <p:ext uri="{BB962C8B-B14F-4D97-AF65-F5344CB8AC3E}">
        <p14:creationId xmlns:p14="http://schemas.microsoft.com/office/powerpoint/2010/main" val="379107734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7" descr="citi-r_2c-blu_pos_rgb.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454775" y="4946650"/>
            <a:ext cx="2430463" cy="167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50" name="Rectangle 78"/>
          <p:cNvSpPr>
            <a:spLocks noGrp="1" noChangeArrowheads="1"/>
          </p:cNvSpPr>
          <p:nvPr>
            <p:ph type="ctrTitle"/>
          </p:nvPr>
        </p:nvSpPr>
        <p:spPr>
          <a:xfrm>
            <a:off x="603250" y="906463"/>
            <a:ext cx="8210550" cy="517525"/>
          </a:xfrm>
        </p:spPr>
        <p:txBody>
          <a:bodyPr/>
          <a:lstStyle>
            <a:lvl1pPr>
              <a:defRPr sz="3200"/>
            </a:lvl1pPr>
          </a:lstStyle>
          <a:p>
            <a:pPr lvl="0"/>
            <a:r>
              <a:rPr lang="en-US" noProof="0"/>
              <a:t>Click to edit Master title style</a:t>
            </a:r>
            <a:endParaRPr lang="en-US" noProof="0" dirty="0"/>
          </a:p>
        </p:txBody>
      </p:sp>
      <p:sp>
        <p:nvSpPr>
          <p:cNvPr id="3151" name="Rectangle 79"/>
          <p:cNvSpPr>
            <a:spLocks noGrp="1" noChangeArrowheads="1"/>
          </p:cNvSpPr>
          <p:nvPr>
            <p:ph type="subTitle" sz="quarter" idx="1"/>
          </p:nvPr>
        </p:nvSpPr>
        <p:spPr>
          <a:xfrm>
            <a:off x="603250" y="1397000"/>
            <a:ext cx="8221663" cy="1093788"/>
          </a:xfrm>
          <a:extLst>
            <a:ext uri="{91240B29-F687-4F45-9708-019B960494DF}">
              <a14:hiddenLine xmlns:a14="http://schemas.microsoft.com/office/drawing/2010/main" w="9525">
                <a:solidFill>
                  <a:schemeClr val="tx1"/>
                </a:solidFill>
                <a:miter lim="800000"/>
                <a:headEnd/>
                <a:tailEnd/>
              </a14:hiddenLine>
            </a:ext>
          </a:extLst>
        </p:spPr>
        <p:txBody>
          <a:bodyPr tIns="0" rIns="0" bIns="0"/>
          <a:lstStyle>
            <a:lvl1pPr marL="0" indent="0">
              <a:lnSpc>
                <a:spcPct val="100000"/>
              </a:lnSpc>
              <a:spcBef>
                <a:spcPct val="0"/>
              </a:spcBef>
              <a:spcAft>
                <a:spcPct val="0"/>
              </a:spcAft>
              <a:buFontTx/>
              <a:buNone/>
              <a:defRPr sz="3200">
                <a:solidFill>
                  <a:srgbClr val="00BDF2"/>
                </a:solidFill>
              </a:defRPr>
            </a:lvl1pPr>
          </a:lstStyle>
          <a:p>
            <a:pPr lvl="0"/>
            <a:r>
              <a:rPr lang="en-US" noProof="0"/>
              <a:t>Click to edit Master subtitle style</a:t>
            </a:r>
            <a:endParaRPr lang="en-US" noProof="0" dirty="0"/>
          </a:p>
        </p:txBody>
      </p:sp>
    </p:spTree>
    <p:extLst>
      <p:ext uri="{BB962C8B-B14F-4D97-AF65-F5344CB8AC3E}">
        <p14:creationId xmlns:p14="http://schemas.microsoft.com/office/powerpoint/2010/main" val="1699608108"/>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85"/>
          <p:cNvSpPr>
            <a:spLocks noGrp="1" noChangeArrowheads="1"/>
          </p:cNvSpPr>
          <p:nvPr>
            <p:ph type="sldNum" sz="quarter" idx="10"/>
          </p:nvPr>
        </p:nvSpPr>
        <p:spPr>
          <a:ln/>
        </p:spPr>
        <p:txBody>
          <a:bodyPr/>
          <a:lstStyle>
            <a:lvl1pPr>
              <a:defRPr/>
            </a:lvl1pPr>
          </a:lstStyle>
          <a:p>
            <a:fld id="{0EDA7641-78C9-4952-9FD7-7CE71F18F275}" type="slidenum">
              <a:rPr lang="en-US" altLang="en-US"/>
              <a:pPr/>
              <a:t>‹#›</a:t>
            </a:fld>
            <a:endParaRPr lang="en-US" altLang="en-US"/>
          </a:p>
        </p:txBody>
      </p:sp>
      <p:sp>
        <p:nvSpPr>
          <p:cNvPr id="3" name="Rectangle 87"/>
          <p:cNvSpPr>
            <a:spLocks noGrp="1" noChangeArrowheads="1"/>
          </p:cNvSpPr>
          <p:nvPr>
            <p:ph type="dt" sz="half" idx="11"/>
          </p:nvPr>
        </p:nvSpPr>
        <p:spPr>
          <a:ln/>
        </p:spPr>
        <p:txBody>
          <a:bodyPr/>
          <a:lstStyle>
            <a:lvl1pPr>
              <a:defRPr/>
            </a:lvl1pPr>
          </a:lstStyle>
          <a:p>
            <a:fld id="{0CFF5ECE-CB99-42CA-8CF1-A031ACF42559}" type="datetime1">
              <a:rPr lang="en-US" altLang="en-US"/>
              <a:pPr/>
              <a:t>8/9/2020</a:t>
            </a:fld>
            <a:endParaRPr lang="en-US" altLang="en-US"/>
          </a:p>
        </p:txBody>
      </p:sp>
      <p:sp>
        <p:nvSpPr>
          <p:cNvPr id="4" name="Rectangle 92"/>
          <p:cNvSpPr>
            <a:spLocks noGrp="1" noChangeArrowheads="1"/>
          </p:cNvSpPr>
          <p:nvPr>
            <p:ph type="ftr" sz="quarter" idx="12"/>
          </p:nvPr>
        </p:nvSpPr>
        <p:spPr>
          <a:ln/>
        </p:spPr>
        <p:txBody>
          <a:bodyPr/>
          <a:lstStyle>
            <a:lvl1pPr>
              <a:defRPr/>
            </a:lvl1pPr>
          </a:lstStyle>
          <a:p>
            <a:pPr>
              <a:defRPr/>
            </a:pPr>
            <a:r>
              <a:rPr lang="en-US"/>
              <a:t>Presentation Title</a:t>
            </a:r>
          </a:p>
        </p:txBody>
      </p:sp>
    </p:spTree>
    <p:extLst>
      <p:ext uri="{BB962C8B-B14F-4D97-AF65-F5344CB8AC3E}">
        <p14:creationId xmlns:p14="http://schemas.microsoft.com/office/powerpoint/2010/main" val="37587764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3250" y="314325"/>
            <a:ext cx="8291513" cy="495300"/>
          </a:xfrm>
        </p:spPr>
        <p:txBody>
          <a:bodyPr/>
          <a:lstStyle/>
          <a:p>
            <a:r>
              <a:rPr lang="en-US"/>
              <a:t>Click to edit Master title style</a:t>
            </a:r>
          </a:p>
        </p:txBody>
      </p:sp>
      <p:sp>
        <p:nvSpPr>
          <p:cNvPr id="3" name="Content Placeholder 2"/>
          <p:cNvSpPr>
            <a:spLocks noGrp="1"/>
          </p:cNvSpPr>
          <p:nvPr>
            <p:ph idx="1"/>
          </p:nvPr>
        </p:nvSpPr>
        <p:spPr>
          <a:xfrm>
            <a:off x="603250" y="1320800"/>
            <a:ext cx="8297863" cy="49466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85"/>
          <p:cNvSpPr>
            <a:spLocks noGrp="1" noChangeArrowheads="1"/>
          </p:cNvSpPr>
          <p:nvPr>
            <p:ph type="sldNum" sz="quarter" idx="10"/>
          </p:nvPr>
        </p:nvSpPr>
        <p:spPr>
          <a:ln/>
        </p:spPr>
        <p:txBody>
          <a:bodyPr/>
          <a:lstStyle>
            <a:lvl1pPr>
              <a:defRPr/>
            </a:lvl1pPr>
          </a:lstStyle>
          <a:p>
            <a:fld id="{1ACE4BB6-7CCD-4889-9264-F8227A6AD388}" type="slidenum">
              <a:rPr lang="en-US" altLang="en-US"/>
              <a:pPr/>
              <a:t>‹#›</a:t>
            </a:fld>
            <a:endParaRPr lang="en-US" altLang="en-US"/>
          </a:p>
        </p:txBody>
      </p:sp>
      <p:sp>
        <p:nvSpPr>
          <p:cNvPr id="5" name="Rectangle 87"/>
          <p:cNvSpPr>
            <a:spLocks noGrp="1" noChangeArrowheads="1"/>
          </p:cNvSpPr>
          <p:nvPr>
            <p:ph type="dt" sz="half" idx="11"/>
          </p:nvPr>
        </p:nvSpPr>
        <p:spPr>
          <a:ln/>
        </p:spPr>
        <p:txBody>
          <a:bodyPr/>
          <a:lstStyle>
            <a:lvl1pPr>
              <a:defRPr/>
            </a:lvl1pPr>
          </a:lstStyle>
          <a:p>
            <a:fld id="{99BA736E-0328-45D8-931B-848B5F9710B4}" type="datetime1">
              <a:rPr lang="en-US" altLang="en-US"/>
              <a:pPr/>
              <a:t>8/9/2020</a:t>
            </a:fld>
            <a:endParaRPr lang="en-US" altLang="en-US"/>
          </a:p>
        </p:txBody>
      </p:sp>
      <p:sp>
        <p:nvSpPr>
          <p:cNvPr id="6" name="Rectangle 92"/>
          <p:cNvSpPr>
            <a:spLocks noGrp="1" noChangeArrowheads="1"/>
          </p:cNvSpPr>
          <p:nvPr>
            <p:ph type="ftr" sz="quarter" idx="12"/>
          </p:nvPr>
        </p:nvSpPr>
        <p:spPr>
          <a:ln/>
        </p:spPr>
        <p:txBody>
          <a:bodyPr/>
          <a:lstStyle>
            <a:lvl1pPr>
              <a:defRPr/>
            </a:lvl1pPr>
          </a:lstStyle>
          <a:p>
            <a:pPr>
              <a:defRPr/>
            </a:pPr>
            <a:r>
              <a:rPr lang="en-US"/>
              <a:t>Presentation Title</a:t>
            </a:r>
          </a:p>
        </p:txBody>
      </p:sp>
    </p:spTree>
    <p:extLst>
      <p:ext uri="{BB962C8B-B14F-4D97-AF65-F5344CB8AC3E}">
        <p14:creationId xmlns:p14="http://schemas.microsoft.com/office/powerpoint/2010/main" val="31047251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3250" y="314325"/>
            <a:ext cx="8291513" cy="495300"/>
          </a:xfrm>
        </p:spPr>
        <p:txBody>
          <a:bodyPr/>
          <a:lstStyle/>
          <a:p>
            <a:r>
              <a:rPr lang="en-US"/>
              <a:t>Click to edit Master title style</a:t>
            </a:r>
          </a:p>
        </p:txBody>
      </p:sp>
      <p:sp>
        <p:nvSpPr>
          <p:cNvPr id="3" name="Content Placeholder 2"/>
          <p:cNvSpPr>
            <a:spLocks noGrp="1"/>
          </p:cNvSpPr>
          <p:nvPr>
            <p:ph sz="half" idx="1"/>
          </p:nvPr>
        </p:nvSpPr>
        <p:spPr>
          <a:xfrm>
            <a:off x="603250" y="1320800"/>
            <a:ext cx="4071938" cy="4946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27588" y="1320800"/>
            <a:ext cx="4073525" cy="4946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85"/>
          <p:cNvSpPr>
            <a:spLocks noGrp="1" noChangeArrowheads="1"/>
          </p:cNvSpPr>
          <p:nvPr>
            <p:ph type="sldNum" sz="quarter" idx="10"/>
          </p:nvPr>
        </p:nvSpPr>
        <p:spPr>
          <a:ln/>
        </p:spPr>
        <p:txBody>
          <a:bodyPr/>
          <a:lstStyle>
            <a:lvl1pPr>
              <a:defRPr/>
            </a:lvl1pPr>
          </a:lstStyle>
          <a:p>
            <a:fld id="{891A7057-0066-4D10-96A1-F3A7961FC30C}" type="slidenum">
              <a:rPr lang="en-US" altLang="en-US"/>
              <a:pPr/>
              <a:t>‹#›</a:t>
            </a:fld>
            <a:endParaRPr lang="en-US" altLang="en-US"/>
          </a:p>
        </p:txBody>
      </p:sp>
      <p:sp>
        <p:nvSpPr>
          <p:cNvPr id="6" name="Rectangle 87"/>
          <p:cNvSpPr>
            <a:spLocks noGrp="1" noChangeArrowheads="1"/>
          </p:cNvSpPr>
          <p:nvPr>
            <p:ph type="dt" sz="half" idx="11"/>
          </p:nvPr>
        </p:nvSpPr>
        <p:spPr>
          <a:ln/>
        </p:spPr>
        <p:txBody>
          <a:bodyPr/>
          <a:lstStyle>
            <a:lvl1pPr>
              <a:defRPr/>
            </a:lvl1pPr>
          </a:lstStyle>
          <a:p>
            <a:fld id="{C9CC9AB4-3C42-4223-B2E3-EC4E90E1BB7E}" type="datetime1">
              <a:rPr lang="en-US" altLang="en-US"/>
              <a:pPr/>
              <a:t>8/9/2020</a:t>
            </a:fld>
            <a:endParaRPr lang="en-US" altLang="en-US"/>
          </a:p>
        </p:txBody>
      </p:sp>
      <p:sp>
        <p:nvSpPr>
          <p:cNvPr id="7" name="Rectangle 92"/>
          <p:cNvSpPr>
            <a:spLocks noGrp="1" noChangeArrowheads="1"/>
          </p:cNvSpPr>
          <p:nvPr>
            <p:ph type="ftr" sz="quarter" idx="12"/>
          </p:nvPr>
        </p:nvSpPr>
        <p:spPr>
          <a:ln/>
        </p:spPr>
        <p:txBody>
          <a:bodyPr/>
          <a:lstStyle>
            <a:lvl1pPr>
              <a:defRPr/>
            </a:lvl1pPr>
          </a:lstStyle>
          <a:p>
            <a:pPr>
              <a:defRPr/>
            </a:pPr>
            <a:r>
              <a:rPr lang="en-US"/>
              <a:t>Presentation Title</a:t>
            </a:r>
          </a:p>
        </p:txBody>
      </p:sp>
    </p:spTree>
    <p:extLst>
      <p:ext uri="{BB962C8B-B14F-4D97-AF65-F5344CB8AC3E}">
        <p14:creationId xmlns:p14="http://schemas.microsoft.com/office/powerpoint/2010/main" val="33945827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3250" y="314325"/>
            <a:ext cx="8291513" cy="495300"/>
          </a:xfrm>
        </p:spPr>
        <p:txBody>
          <a:bodyPr/>
          <a:lstStyle/>
          <a:p>
            <a:r>
              <a:rPr lang="en-US"/>
              <a:t>Click to edit Master title style</a:t>
            </a:r>
          </a:p>
        </p:txBody>
      </p:sp>
      <p:sp>
        <p:nvSpPr>
          <p:cNvPr id="3" name="Rectangle 85"/>
          <p:cNvSpPr>
            <a:spLocks noGrp="1" noChangeArrowheads="1"/>
          </p:cNvSpPr>
          <p:nvPr>
            <p:ph type="sldNum" sz="quarter" idx="10"/>
          </p:nvPr>
        </p:nvSpPr>
        <p:spPr>
          <a:ln/>
        </p:spPr>
        <p:txBody>
          <a:bodyPr/>
          <a:lstStyle>
            <a:lvl1pPr>
              <a:defRPr/>
            </a:lvl1pPr>
          </a:lstStyle>
          <a:p>
            <a:fld id="{E69719D5-93EC-43B5-9FEC-571F3F28C558}" type="slidenum">
              <a:rPr lang="en-US" altLang="en-US"/>
              <a:pPr/>
              <a:t>‹#›</a:t>
            </a:fld>
            <a:endParaRPr lang="en-US" altLang="en-US"/>
          </a:p>
        </p:txBody>
      </p:sp>
      <p:sp>
        <p:nvSpPr>
          <p:cNvPr id="4" name="Rectangle 87"/>
          <p:cNvSpPr>
            <a:spLocks noGrp="1" noChangeArrowheads="1"/>
          </p:cNvSpPr>
          <p:nvPr>
            <p:ph type="dt" sz="half" idx="11"/>
          </p:nvPr>
        </p:nvSpPr>
        <p:spPr>
          <a:ln/>
        </p:spPr>
        <p:txBody>
          <a:bodyPr/>
          <a:lstStyle>
            <a:lvl1pPr>
              <a:defRPr/>
            </a:lvl1pPr>
          </a:lstStyle>
          <a:p>
            <a:fld id="{AC9EF912-91F1-4A05-9C14-1E48836A644B}" type="datetime1">
              <a:rPr lang="en-US" altLang="en-US"/>
              <a:pPr/>
              <a:t>8/9/2020</a:t>
            </a:fld>
            <a:endParaRPr lang="en-US" altLang="en-US"/>
          </a:p>
        </p:txBody>
      </p:sp>
      <p:sp>
        <p:nvSpPr>
          <p:cNvPr id="5" name="Rectangle 92"/>
          <p:cNvSpPr>
            <a:spLocks noGrp="1" noChangeArrowheads="1"/>
          </p:cNvSpPr>
          <p:nvPr>
            <p:ph type="ftr" sz="quarter" idx="12"/>
          </p:nvPr>
        </p:nvSpPr>
        <p:spPr>
          <a:ln/>
        </p:spPr>
        <p:txBody>
          <a:bodyPr/>
          <a:lstStyle>
            <a:lvl1pPr>
              <a:defRPr/>
            </a:lvl1pPr>
          </a:lstStyle>
          <a:p>
            <a:pPr>
              <a:defRPr/>
            </a:pPr>
            <a:r>
              <a:rPr lang="en-US"/>
              <a:t>Presentation Title</a:t>
            </a:r>
          </a:p>
        </p:txBody>
      </p:sp>
    </p:spTree>
    <p:extLst>
      <p:ext uri="{BB962C8B-B14F-4D97-AF65-F5344CB8AC3E}">
        <p14:creationId xmlns:p14="http://schemas.microsoft.com/office/powerpoint/2010/main" val="244161411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07" name="Rectangle 83"/>
          <p:cNvSpPr>
            <a:spLocks noGrp="1" noChangeArrowheads="1"/>
          </p:cNvSpPr>
          <p:nvPr>
            <p:ph type="title"/>
          </p:nvPr>
        </p:nvSpPr>
        <p:spPr bwMode="black">
          <a:xfrm>
            <a:off x="603250" y="314325"/>
            <a:ext cx="8291513"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a:t>Click to edit Master title style</a:t>
            </a:r>
            <a:endParaRPr lang="en-US" dirty="0"/>
          </a:p>
        </p:txBody>
      </p:sp>
      <p:sp>
        <p:nvSpPr>
          <p:cNvPr id="1108" name="Rectangle 84"/>
          <p:cNvSpPr>
            <a:spLocks noGrp="1" noChangeArrowheads="1"/>
          </p:cNvSpPr>
          <p:nvPr>
            <p:ph type="body" idx="1"/>
          </p:nvPr>
        </p:nvSpPr>
        <p:spPr bwMode="black">
          <a:xfrm>
            <a:off x="603250" y="1320800"/>
            <a:ext cx="8297863" cy="4946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45720" rIns="91440" bIns="4572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109" name="Rectangle 85"/>
          <p:cNvSpPr>
            <a:spLocks noGrp="1" noChangeArrowheads="1"/>
          </p:cNvSpPr>
          <p:nvPr>
            <p:ph type="sldNum" sz="quarter" idx="4"/>
          </p:nvPr>
        </p:nvSpPr>
        <p:spPr bwMode="black">
          <a:xfrm>
            <a:off x="250825" y="6440488"/>
            <a:ext cx="346075"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ctr" anchorCtr="0" compatLnSpc="1">
            <a:prstTxWarp prst="textNoShape">
              <a:avLst/>
            </a:prstTxWarp>
          </a:bodyPr>
          <a:lstStyle>
            <a:lvl1pPr>
              <a:defRPr sz="900"/>
            </a:lvl1pPr>
          </a:lstStyle>
          <a:p>
            <a:fld id="{2B0CEE96-26A8-44C2-8E19-9B0A9FAC5BE3}" type="slidenum">
              <a:rPr lang="en-US" altLang="en-US"/>
              <a:pPr/>
              <a:t>‹#›</a:t>
            </a:fld>
            <a:endParaRPr lang="en-US" altLang="en-US"/>
          </a:p>
        </p:txBody>
      </p:sp>
      <p:sp>
        <p:nvSpPr>
          <p:cNvPr id="1111" name="Rectangle 87"/>
          <p:cNvSpPr>
            <a:spLocks noGrp="1" noChangeArrowheads="1"/>
          </p:cNvSpPr>
          <p:nvPr>
            <p:ph type="dt" sz="half" idx="2"/>
          </p:nvPr>
        </p:nvSpPr>
        <p:spPr bwMode="black">
          <a:xfrm>
            <a:off x="603250" y="6440488"/>
            <a:ext cx="10668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ctr" anchorCtr="0" compatLnSpc="1">
            <a:prstTxWarp prst="textNoShape">
              <a:avLst/>
            </a:prstTxWarp>
          </a:bodyPr>
          <a:lstStyle>
            <a:lvl1pPr>
              <a:defRPr sz="900"/>
            </a:lvl1pPr>
          </a:lstStyle>
          <a:p>
            <a:fld id="{22506F42-2F22-4684-AEC7-CC375DA6A095}" type="datetime1">
              <a:rPr lang="en-US" altLang="en-US"/>
              <a:pPr/>
              <a:t>8/9/2020</a:t>
            </a:fld>
            <a:endParaRPr lang="en-US" altLang="en-US"/>
          </a:p>
        </p:txBody>
      </p:sp>
      <p:sp>
        <p:nvSpPr>
          <p:cNvPr id="1116" name="Rectangle 92"/>
          <p:cNvSpPr>
            <a:spLocks noGrp="1" noChangeArrowheads="1"/>
          </p:cNvSpPr>
          <p:nvPr>
            <p:ph type="ftr" sz="quarter" idx="3"/>
          </p:nvPr>
        </p:nvSpPr>
        <p:spPr bwMode="black">
          <a:xfrm>
            <a:off x="2085975" y="6440488"/>
            <a:ext cx="407035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ctr" anchorCtr="0" compatLnSpc="1">
            <a:prstTxWarp prst="textNoShape">
              <a:avLst/>
            </a:prstTxWarp>
          </a:bodyPr>
          <a:lstStyle>
            <a:lvl1pPr>
              <a:defRPr sz="900">
                <a:latin typeface="Arial" charset="0"/>
                <a:ea typeface="ヒラギノ角ゴ Pro W3" charset="0"/>
                <a:cs typeface="Geneva" charset="0"/>
              </a:defRPr>
            </a:lvl1pPr>
          </a:lstStyle>
          <a:p>
            <a:pPr>
              <a:defRPr/>
            </a:pPr>
            <a:r>
              <a:rPr lang="en-US"/>
              <a:t>Presentation Title</a:t>
            </a:r>
          </a:p>
        </p:txBody>
      </p:sp>
      <p:pic>
        <p:nvPicPr>
          <p:cNvPr id="1031" name="Picture 13" descr="citi_logo_0-45-114_sm"/>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75650" y="6346825"/>
            <a:ext cx="514350"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43" r:id="rId1"/>
    <p:sldLayoutId id="2147483739" r:id="rId2"/>
    <p:sldLayoutId id="2147483740" r:id="rId3"/>
    <p:sldLayoutId id="2147483741" r:id="rId4"/>
    <p:sldLayoutId id="2147483742" r:id="rId5"/>
  </p:sldLayoutIdLst>
  <p:hf hdr="0"/>
  <p:txStyles>
    <p:titleStyle>
      <a:lvl1pPr algn="l" rtl="0" eaLnBrk="1" fontAlgn="base" hangingPunct="1">
        <a:spcBef>
          <a:spcPct val="0"/>
        </a:spcBef>
        <a:spcAft>
          <a:spcPct val="0"/>
        </a:spcAft>
        <a:defRPr sz="2400">
          <a:solidFill>
            <a:schemeClr val="tx2"/>
          </a:solidFill>
          <a:latin typeface="+mj-lt"/>
          <a:ea typeface="ヒラギノ角ゴ Pro W3" charset="0"/>
          <a:cs typeface="Geneva" charset="0"/>
        </a:defRPr>
      </a:lvl1pPr>
      <a:lvl2pPr algn="l" rtl="0" eaLnBrk="1" fontAlgn="base" hangingPunct="1">
        <a:spcBef>
          <a:spcPct val="0"/>
        </a:spcBef>
        <a:spcAft>
          <a:spcPct val="0"/>
        </a:spcAft>
        <a:defRPr sz="2400">
          <a:solidFill>
            <a:schemeClr val="tx2"/>
          </a:solidFill>
          <a:latin typeface="Arial" charset="0"/>
          <a:ea typeface="ヒラギノ角ゴ Pro W3" charset="0"/>
          <a:cs typeface="Geneva" charset="0"/>
        </a:defRPr>
      </a:lvl2pPr>
      <a:lvl3pPr algn="l" rtl="0" eaLnBrk="1" fontAlgn="base" hangingPunct="1">
        <a:spcBef>
          <a:spcPct val="0"/>
        </a:spcBef>
        <a:spcAft>
          <a:spcPct val="0"/>
        </a:spcAft>
        <a:defRPr sz="2400">
          <a:solidFill>
            <a:schemeClr val="tx2"/>
          </a:solidFill>
          <a:latin typeface="Arial" charset="0"/>
          <a:ea typeface="ヒラギノ角ゴ Pro W3" charset="0"/>
          <a:cs typeface="Geneva" charset="0"/>
        </a:defRPr>
      </a:lvl3pPr>
      <a:lvl4pPr algn="l" rtl="0" eaLnBrk="1" fontAlgn="base" hangingPunct="1">
        <a:spcBef>
          <a:spcPct val="0"/>
        </a:spcBef>
        <a:spcAft>
          <a:spcPct val="0"/>
        </a:spcAft>
        <a:defRPr sz="2400">
          <a:solidFill>
            <a:schemeClr val="tx2"/>
          </a:solidFill>
          <a:latin typeface="Arial" charset="0"/>
          <a:ea typeface="ヒラギノ角ゴ Pro W3" charset="0"/>
          <a:cs typeface="Geneva" charset="0"/>
        </a:defRPr>
      </a:lvl4pPr>
      <a:lvl5pPr algn="l" rtl="0" eaLnBrk="1" fontAlgn="base" hangingPunct="1">
        <a:spcBef>
          <a:spcPct val="0"/>
        </a:spcBef>
        <a:spcAft>
          <a:spcPct val="0"/>
        </a:spcAft>
        <a:defRPr sz="2400">
          <a:solidFill>
            <a:schemeClr val="tx2"/>
          </a:solidFill>
          <a:latin typeface="Arial" charset="0"/>
          <a:ea typeface="ヒラギノ角ゴ Pro W3" charset="0"/>
          <a:cs typeface="Geneva" charset="0"/>
        </a:defRPr>
      </a:lvl5pPr>
      <a:lvl6pPr marL="457200" algn="l" rtl="0" eaLnBrk="1" fontAlgn="base" hangingPunct="1">
        <a:spcBef>
          <a:spcPct val="0"/>
        </a:spcBef>
        <a:spcAft>
          <a:spcPct val="0"/>
        </a:spcAft>
        <a:defRPr sz="2400">
          <a:solidFill>
            <a:srgbClr val="004785"/>
          </a:solidFill>
          <a:latin typeface="Arial" charset="0"/>
          <a:ea typeface="Geneva" charset="0"/>
        </a:defRPr>
      </a:lvl6pPr>
      <a:lvl7pPr marL="914400" algn="l" rtl="0" eaLnBrk="1" fontAlgn="base" hangingPunct="1">
        <a:spcBef>
          <a:spcPct val="0"/>
        </a:spcBef>
        <a:spcAft>
          <a:spcPct val="0"/>
        </a:spcAft>
        <a:defRPr sz="2400">
          <a:solidFill>
            <a:srgbClr val="004785"/>
          </a:solidFill>
          <a:latin typeface="Arial" charset="0"/>
          <a:ea typeface="Geneva" charset="0"/>
        </a:defRPr>
      </a:lvl7pPr>
      <a:lvl8pPr marL="1371600" algn="l" rtl="0" eaLnBrk="1" fontAlgn="base" hangingPunct="1">
        <a:spcBef>
          <a:spcPct val="0"/>
        </a:spcBef>
        <a:spcAft>
          <a:spcPct val="0"/>
        </a:spcAft>
        <a:defRPr sz="2400">
          <a:solidFill>
            <a:srgbClr val="004785"/>
          </a:solidFill>
          <a:latin typeface="Arial" charset="0"/>
          <a:ea typeface="Geneva" charset="0"/>
        </a:defRPr>
      </a:lvl8pPr>
      <a:lvl9pPr marL="1828800" algn="l" rtl="0" eaLnBrk="1" fontAlgn="base" hangingPunct="1">
        <a:spcBef>
          <a:spcPct val="0"/>
        </a:spcBef>
        <a:spcAft>
          <a:spcPct val="0"/>
        </a:spcAft>
        <a:defRPr sz="2400">
          <a:solidFill>
            <a:srgbClr val="004785"/>
          </a:solidFill>
          <a:latin typeface="Arial" charset="0"/>
          <a:ea typeface="Geneva" charset="0"/>
        </a:defRPr>
      </a:lvl9pPr>
    </p:titleStyle>
    <p:bodyStyle>
      <a:lvl1pPr marL="288925" indent="-288925" algn="l" rtl="0" eaLnBrk="1" fontAlgn="base" hangingPunct="1">
        <a:lnSpc>
          <a:spcPct val="95000"/>
        </a:lnSpc>
        <a:spcBef>
          <a:spcPct val="75000"/>
        </a:spcBef>
        <a:spcAft>
          <a:spcPct val="20000"/>
        </a:spcAft>
        <a:buChar char="•"/>
        <a:defRPr>
          <a:solidFill>
            <a:schemeClr val="tx1"/>
          </a:solidFill>
          <a:latin typeface="+mn-lt"/>
          <a:ea typeface="ヒラギノ角ゴ Pro W3" charset="0"/>
          <a:cs typeface="Geneva" charset="0"/>
        </a:defRPr>
      </a:lvl1pPr>
      <a:lvl2pPr marL="633413" indent="-230188" algn="l" rtl="0" eaLnBrk="1" fontAlgn="base" hangingPunct="1">
        <a:lnSpc>
          <a:spcPct val="95000"/>
        </a:lnSpc>
        <a:spcBef>
          <a:spcPct val="20000"/>
        </a:spcBef>
        <a:spcAft>
          <a:spcPct val="20000"/>
        </a:spcAft>
        <a:buFont typeface="Arial" pitchFamily="34" charset="0"/>
        <a:buChar char="–"/>
        <a:defRPr>
          <a:solidFill>
            <a:schemeClr val="tx1"/>
          </a:solidFill>
          <a:latin typeface="+mn-lt"/>
          <a:ea typeface="+mn-ea"/>
          <a:cs typeface="Geneva" charset="0"/>
        </a:defRPr>
      </a:lvl2pPr>
      <a:lvl3pPr marL="974725" indent="-227013" algn="l" rtl="0" eaLnBrk="1" fontAlgn="base" hangingPunct="1">
        <a:lnSpc>
          <a:spcPct val="95000"/>
        </a:lnSpc>
        <a:spcBef>
          <a:spcPct val="20000"/>
        </a:spcBef>
        <a:spcAft>
          <a:spcPct val="20000"/>
        </a:spcAft>
        <a:buFont typeface="Arial" pitchFamily="34" charset="0"/>
        <a:buChar char="•"/>
        <a:defRPr>
          <a:solidFill>
            <a:schemeClr val="tx1"/>
          </a:solidFill>
          <a:latin typeface="+mn-lt"/>
          <a:ea typeface="+mn-ea"/>
          <a:cs typeface="Geneva" charset="0"/>
        </a:defRPr>
      </a:lvl3pPr>
      <a:lvl4pPr marL="1312863" indent="-223838" algn="l" rtl="0" eaLnBrk="1" fontAlgn="base" hangingPunct="1">
        <a:lnSpc>
          <a:spcPct val="95000"/>
        </a:lnSpc>
        <a:spcBef>
          <a:spcPct val="20000"/>
        </a:spcBef>
        <a:spcAft>
          <a:spcPct val="20000"/>
        </a:spcAft>
        <a:buFont typeface="Arial" pitchFamily="34" charset="0"/>
        <a:buChar char="–"/>
        <a:defRPr>
          <a:solidFill>
            <a:schemeClr val="tx1"/>
          </a:solidFill>
          <a:latin typeface="+mn-lt"/>
          <a:ea typeface="+mn-ea"/>
          <a:cs typeface="Geneva" charset="0"/>
        </a:defRPr>
      </a:lvl4pPr>
      <a:lvl5pPr marL="1651000" indent="-223838" algn="l" rtl="0" eaLnBrk="1" fontAlgn="base" hangingPunct="1">
        <a:lnSpc>
          <a:spcPct val="95000"/>
        </a:lnSpc>
        <a:spcBef>
          <a:spcPct val="20000"/>
        </a:spcBef>
        <a:spcAft>
          <a:spcPct val="20000"/>
        </a:spcAft>
        <a:buFont typeface="Arial" pitchFamily="34" charset="0"/>
        <a:buChar char="•"/>
        <a:defRPr>
          <a:solidFill>
            <a:schemeClr val="tx1"/>
          </a:solidFill>
          <a:latin typeface="+mn-lt"/>
          <a:ea typeface="+mn-ea"/>
          <a:cs typeface="Geneva" charset="0"/>
        </a:defRPr>
      </a:lvl5pPr>
      <a:lvl6pPr marL="2108200" indent="-223838" algn="l" rtl="0" eaLnBrk="1" fontAlgn="base" hangingPunct="1">
        <a:lnSpc>
          <a:spcPct val="95000"/>
        </a:lnSpc>
        <a:spcBef>
          <a:spcPct val="20000"/>
        </a:spcBef>
        <a:spcAft>
          <a:spcPct val="20000"/>
        </a:spcAft>
        <a:buFont typeface="Arial" charset="0"/>
        <a:buChar char="•"/>
        <a:defRPr sz="1600">
          <a:solidFill>
            <a:schemeClr val="tx1"/>
          </a:solidFill>
          <a:latin typeface="+mn-lt"/>
          <a:ea typeface="+mn-ea"/>
        </a:defRPr>
      </a:lvl6pPr>
      <a:lvl7pPr marL="2565400" indent="-223838" algn="l" rtl="0" eaLnBrk="1" fontAlgn="base" hangingPunct="1">
        <a:lnSpc>
          <a:spcPct val="95000"/>
        </a:lnSpc>
        <a:spcBef>
          <a:spcPct val="20000"/>
        </a:spcBef>
        <a:spcAft>
          <a:spcPct val="20000"/>
        </a:spcAft>
        <a:buFont typeface="Arial" charset="0"/>
        <a:buChar char="•"/>
        <a:defRPr sz="1600">
          <a:solidFill>
            <a:schemeClr val="tx1"/>
          </a:solidFill>
          <a:latin typeface="+mn-lt"/>
          <a:ea typeface="+mn-ea"/>
        </a:defRPr>
      </a:lvl7pPr>
      <a:lvl8pPr marL="3022600" indent="-223838" algn="l" rtl="0" eaLnBrk="1" fontAlgn="base" hangingPunct="1">
        <a:lnSpc>
          <a:spcPct val="95000"/>
        </a:lnSpc>
        <a:spcBef>
          <a:spcPct val="20000"/>
        </a:spcBef>
        <a:spcAft>
          <a:spcPct val="20000"/>
        </a:spcAft>
        <a:buFont typeface="Arial" charset="0"/>
        <a:buChar char="•"/>
        <a:defRPr sz="1600">
          <a:solidFill>
            <a:schemeClr val="tx1"/>
          </a:solidFill>
          <a:latin typeface="+mn-lt"/>
          <a:ea typeface="+mn-ea"/>
        </a:defRPr>
      </a:lvl8pPr>
      <a:lvl9pPr marL="3479800" indent="-223838" algn="l" rtl="0" eaLnBrk="1" fontAlgn="base" hangingPunct="1">
        <a:lnSpc>
          <a:spcPct val="95000"/>
        </a:lnSpc>
        <a:spcBef>
          <a:spcPct val="20000"/>
        </a:spcBef>
        <a:spcAft>
          <a:spcPct val="20000"/>
        </a:spcAft>
        <a:buFont typeface="Arial" charset="0"/>
        <a:buChar char="•"/>
        <a:defRPr sz="16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3.xml"/><Relationship Id="rId5" Type="http://schemas.openxmlformats.org/officeDocument/2006/relationships/hyperlink" Target="https://cloud.spring.io/spring-cloud-static/spring-cloud-sleuth/2.2.3.RELEASE/reference/html/#introduction" TargetMode="External"/><Relationship Id="rId4" Type="http://schemas.openxmlformats.org/officeDocument/2006/relationships/hyperlink" Target="https://github.com/openzipkin/zipkin"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p:cNvSpPr>
            <a:spLocks noChangeArrowheads="1"/>
          </p:cNvSpPr>
          <p:nvPr/>
        </p:nvSpPr>
        <p:spPr bwMode="auto">
          <a:xfrm>
            <a:off x="0" y="-1"/>
            <a:ext cx="9144000" cy="6858000"/>
          </a:xfrm>
          <a:prstGeom prst="rect">
            <a:avLst/>
          </a:prstGeom>
          <a:gradFill rotWithShape="1">
            <a:gsLst>
              <a:gs pos="0">
                <a:srgbClr val="00BDF2"/>
              </a:gs>
              <a:gs pos="2000">
                <a:srgbClr val="00BDF2"/>
              </a:gs>
              <a:gs pos="20000">
                <a:srgbClr val="00B3F0"/>
              </a:gs>
              <a:gs pos="75000">
                <a:srgbClr val="0066B3"/>
              </a:gs>
              <a:gs pos="100000">
                <a:srgbClr val="004785"/>
              </a:gs>
            </a:gsLst>
            <a:lin ang="5400000"/>
          </a:gra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eaLnBrk="0" hangingPunct="0">
              <a:defRPr sz="2400">
                <a:solidFill>
                  <a:schemeClr val="tx1"/>
                </a:solidFill>
                <a:latin typeface="Arial" pitchFamily="34" charset="0"/>
                <a:ea typeface="Geneva" pitchFamily="127" charset="-128"/>
              </a:defRPr>
            </a:lvl1pPr>
            <a:lvl2pPr marL="742950" indent="-285750" eaLnBrk="0" hangingPunct="0">
              <a:defRPr sz="2400">
                <a:solidFill>
                  <a:schemeClr val="tx1"/>
                </a:solidFill>
                <a:latin typeface="Arial" pitchFamily="34" charset="0"/>
                <a:ea typeface="Geneva" pitchFamily="127" charset="-128"/>
              </a:defRPr>
            </a:lvl2pPr>
            <a:lvl3pPr marL="1143000" indent="-228600" eaLnBrk="0" hangingPunct="0">
              <a:defRPr sz="2400">
                <a:solidFill>
                  <a:schemeClr val="tx1"/>
                </a:solidFill>
                <a:latin typeface="Arial" pitchFamily="34" charset="0"/>
                <a:ea typeface="Geneva" pitchFamily="127" charset="-128"/>
              </a:defRPr>
            </a:lvl3pPr>
            <a:lvl4pPr marL="1600200" indent="-228600" eaLnBrk="0" hangingPunct="0">
              <a:defRPr sz="2400">
                <a:solidFill>
                  <a:schemeClr val="tx1"/>
                </a:solidFill>
                <a:latin typeface="Arial" pitchFamily="34" charset="0"/>
                <a:ea typeface="Geneva" pitchFamily="127" charset="-128"/>
              </a:defRPr>
            </a:lvl4pPr>
            <a:lvl5pPr marL="2057400" indent="-228600" eaLnBrk="0" hangingPunct="0">
              <a:defRPr sz="2400">
                <a:solidFill>
                  <a:schemeClr val="tx1"/>
                </a:solidFill>
                <a:latin typeface="Arial" pitchFamily="34" charset="0"/>
                <a:ea typeface="Geneva" pitchFamily="127" charset="-128"/>
              </a:defRPr>
            </a:lvl5pPr>
            <a:lvl6pPr marL="2514600" indent="-228600" eaLnBrk="0" fontAlgn="base" hangingPunct="0">
              <a:spcBef>
                <a:spcPct val="0"/>
              </a:spcBef>
              <a:spcAft>
                <a:spcPct val="0"/>
              </a:spcAft>
              <a:defRPr sz="2400">
                <a:solidFill>
                  <a:schemeClr val="tx1"/>
                </a:solidFill>
                <a:latin typeface="Arial" pitchFamily="34" charset="0"/>
                <a:ea typeface="Geneva" pitchFamily="127" charset="-128"/>
              </a:defRPr>
            </a:lvl6pPr>
            <a:lvl7pPr marL="2971800" indent="-228600" eaLnBrk="0" fontAlgn="base" hangingPunct="0">
              <a:spcBef>
                <a:spcPct val="0"/>
              </a:spcBef>
              <a:spcAft>
                <a:spcPct val="0"/>
              </a:spcAft>
              <a:defRPr sz="2400">
                <a:solidFill>
                  <a:schemeClr val="tx1"/>
                </a:solidFill>
                <a:latin typeface="Arial" pitchFamily="34" charset="0"/>
                <a:ea typeface="Geneva" pitchFamily="127" charset="-128"/>
              </a:defRPr>
            </a:lvl7pPr>
            <a:lvl8pPr marL="3429000" indent="-228600" eaLnBrk="0" fontAlgn="base" hangingPunct="0">
              <a:spcBef>
                <a:spcPct val="0"/>
              </a:spcBef>
              <a:spcAft>
                <a:spcPct val="0"/>
              </a:spcAft>
              <a:defRPr sz="2400">
                <a:solidFill>
                  <a:schemeClr val="tx1"/>
                </a:solidFill>
                <a:latin typeface="Arial" pitchFamily="34" charset="0"/>
                <a:ea typeface="Geneva" pitchFamily="127" charset="-128"/>
              </a:defRPr>
            </a:lvl8pPr>
            <a:lvl9pPr marL="3886200" indent="-228600" eaLnBrk="0" fontAlgn="base" hangingPunct="0">
              <a:spcBef>
                <a:spcPct val="0"/>
              </a:spcBef>
              <a:spcAft>
                <a:spcPct val="0"/>
              </a:spcAft>
              <a:defRPr sz="2400">
                <a:solidFill>
                  <a:schemeClr val="tx1"/>
                </a:solidFill>
                <a:latin typeface="Arial" pitchFamily="34" charset="0"/>
                <a:ea typeface="Geneva" pitchFamily="127" charset="-128"/>
              </a:defRPr>
            </a:lvl9pPr>
          </a:lstStyle>
          <a:p>
            <a:pPr algn="ctr" eaLnBrk="1" hangingPunct="1"/>
            <a:endParaRPr lang="en-US" altLang="en-US">
              <a:solidFill>
                <a:srgbClr val="000000"/>
              </a:solidFill>
            </a:endParaRPr>
          </a:p>
        </p:txBody>
      </p:sp>
      <p:sp>
        <p:nvSpPr>
          <p:cNvPr id="12" name="Title 1"/>
          <p:cNvSpPr>
            <a:spLocks noGrp="1"/>
          </p:cNvSpPr>
          <p:nvPr>
            <p:ph type="ctrTitle" idx="4294967295"/>
          </p:nvPr>
        </p:nvSpPr>
        <p:spPr>
          <a:xfrm>
            <a:off x="592137" y="2328644"/>
            <a:ext cx="8210550" cy="517525"/>
          </a:xfrm>
        </p:spPr>
        <p:txBody>
          <a:bodyPr/>
          <a:lstStyle/>
          <a:p>
            <a:pPr>
              <a:defRPr/>
            </a:pPr>
            <a:r>
              <a:rPr lang="en-US" sz="3200" dirty="0" smtClean="0">
                <a:solidFill>
                  <a:schemeClr val="bg1"/>
                </a:solidFill>
              </a:rPr>
              <a:t>2020 </a:t>
            </a:r>
            <a:r>
              <a:rPr lang="en-US" sz="3200" dirty="0">
                <a:solidFill>
                  <a:schemeClr val="bg1"/>
                </a:solidFill>
              </a:rPr>
              <a:t>GCT Tech Analyst Training</a:t>
            </a:r>
          </a:p>
        </p:txBody>
      </p:sp>
      <p:sp>
        <p:nvSpPr>
          <p:cNvPr id="14" name="Subtitle 2"/>
          <p:cNvSpPr>
            <a:spLocks noGrp="1"/>
          </p:cNvSpPr>
          <p:nvPr>
            <p:ph type="subTitle" sz="quarter" idx="4294967295"/>
          </p:nvPr>
        </p:nvSpPr>
        <p:spPr>
          <a:xfrm>
            <a:off x="592137" y="2921793"/>
            <a:ext cx="8221663" cy="1014413"/>
          </a:xfrm>
          <a:extLst>
            <a:ext uri="{91240B29-F687-4F45-9708-019B960494DF}">
              <a14:hiddenLine xmlns:a14="http://schemas.microsoft.com/office/drawing/2010/main" w="9525">
                <a:solidFill>
                  <a:schemeClr val="tx1"/>
                </a:solidFill>
                <a:miter lim="800000"/>
                <a:headEnd/>
                <a:tailEnd/>
              </a14:hiddenLine>
            </a:ext>
          </a:extLst>
        </p:spPr>
        <p:txBody>
          <a:bodyPr tIns="0" rIns="0" bIns="0" anchor="ctr"/>
          <a:lstStyle/>
          <a:p>
            <a:pPr marL="0" indent="0">
              <a:lnSpc>
                <a:spcPct val="100000"/>
              </a:lnSpc>
              <a:spcBef>
                <a:spcPct val="0"/>
              </a:spcBef>
              <a:spcAft>
                <a:spcPct val="0"/>
              </a:spcAft>
              <a:buNone/>
              <a:defRPr/>
            </a:pPr>
            <a:r>
              <a:rPr lang="en-US" sz="3200" dirty="0" smtClean="0">
                <a:solidFill>
                  <a:schemeClr val="accent1">
                    <a:lumMod val="40000"/>
                    <a:lumOff val="60000"/>
                  </a:schemeClr>
                </a:solidFill>
              </a:rPr>
              <a:t>Spring Boot &amp; Spring Cloud</a:t>
            </a:r>
            <a:endParaRPr lang="en-US" sz="2400" dirty="0">
              <a:solidFill>
                <a:schemeClr val="accent1">
                  <a:lumMod val="40000"/>
                  <a:lumOff val="60000"/>
                </a:schemeClr>
              </a:solidFill>
            </a:endParaRPr>
          </a:p>
        </p:txBody>
      </p:sp>
      <p:pic>
        <p:nvPicPr>
          <p:cNvPr id="11269" name="Picture 7" descr="citi-r_2c-blu_pos_rgb.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692900" y="5172074"/>
            <a:ext cx="2451100" cy="168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3">
            <a:extLst>
              <a:ext uri="{FF2B5EF4-FFF2-40B4-BE49-F238E27FC236}">
                <a16:creationId xmlns:a16="http://schemas.microsoft.com/office/drawing/2014/main" id="{E961AAD7-CB6C-3948-AB2A-9E7FB0C0E566}"/>
              </a:ext>
            </a:extLst>
          </p:cNvPr>
          <p:cNvSpPr txBox="1">
            <a:spLocks/>
          </p:cNvSpPr>
          <p:nvPr/>
        </p:nvSpPr>
        <p:spPr bwMode="black">
          <a:xfrm>
            <a:off x="797123" y="5560222"/>
            <a:ext cx="4552950" cy="715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lIns="0" tIns="0" rIns="0" bIns="0" anchor="ctr"/>
          <a:lstStyle>
            <a:lvl1pPr eaLnBrk="0" hangingPunct="0">
              <a:defRPr sz="2400">
                <a:solidFill>
                  <a:schemeClr val="tx1"/>
                </a:solidFill>
                <a:latin typeface="Arial" pitchFamily="34" charset="0"/>
                <a:ea typeface="Geneva" pitchFamily="127" charset="-128"/>
              </a:defRPr>
            </a:lvl1pPr>
            <a:lvl2pPr marL="742950" indent="-285750" eaLnBrk="0" hangingPunct="0">
              <a:defRPr sz="2400">
                <a:solidFill>
                  <a:schemeClr val="tx1"/>
                </a:solidFill>
                <a:latin typeface="Arial" pitchFamily="34" charset="0"/>
                <a:ea typeface="Geneva" pitchFamily="127" charset="-128"/>
              </a:defRPr>
            </a:lvl2pPr>
            <a:lvl3pPr marL="1143000" indent="-228600" eaLnBrk="0" hangingPunct="0">
              <a:defRPr sz="2400">
                <a:solidFill>
                  <a:schemeClr val="tx1"/>
                </a:solidFill>
                <a:latin typeface="Arial" pitchFamily="34" charset="0"/>
                <a:ea typeface="Geneva" pitchFamily="127" charset="-128"/>
              </a:defRPr>
            </a:lvl3pPr>
            <a:lvl4pPr marL="1600200" indent="-228600" eaLnBrk="0" hangingPunct="0">
              <a:defRPr sz="2400">
                <a:solidFill>
                  <a:schemeClr val="tx1"/>
                </a:solidFill>
                <a:latin typeface="Arial" pitchFamily="34" charset="0"/>
                <a:ea typeface="Geneva" pitchFamily="127" charset="-128"/>
              </a:defRPr>
            </a:lvl4pPr>
            <a:lvl5pPr marL="2057400" indent="-228600" eaLnBrk="0" hangingPunct="0">
              <a:defRPr sz="2400">
                <a:solidFill>
                  <a:schemeClr val="tx1"/>
                </a:solidFill>
                <a:latin typeface="Arial" pitchFamily="34" charset="0"/>
                <a:ea typeface="Geneva" pitchFamily="127" charset="-128"/>
              </a:defRPr>
            </a:lvl5pPr>
            <a:lvl6pPr marL="2514600" indent="-228600" eaLnBrk="0" fontAlgn="base" hangingPunct="0">
              <a:spcBef>
                <a:spcPct val="0"/>
              </a:spcBef>
              <a:spcAft>
                <a:spcPct val="0"/>
              </a:spcAft>
              <a:defRPr sz="2400">
                <a:solidFill>
                  <a:schemeClr val="tx1"/>
                </a:solidFill>
                <a:latin typeface="Arial" pitchFamily="34" charset="0"/>
                <a:ea typeface="Geneva" pitchFamily="127" charset="-128"/>
              </a:defRPr>
            </a:lvl6pPr>
            <a:lvl7pPr marL="2971800" indent="-228600" eaLnBrk="0" fontAlgn="base" hangingPunct="0">
              <a:spcBef>
                <a:spcPct val="0"/>
              </a:spcBef>
              <a:spcAft>
                <a:spcPct val="0"/>
              </a:spcAft>
              <a:defRPr sz="2400">
                <a:solidFill>
                  <a:schemeClr val="tx1"/>
                </a:solidFill>
                <a:latin typeface="Arial" pitchFamily="34" charset="0"/>
                <a:ea typeface="Geneva" pitchFamily="127" charset="-128"/>
              </a:defRPr>
            </a:lvl7pPr>
            <a:lvl8pPr marL="3429000" indent="-228600" eaLnBrk="0" fontAlgn="base" hangingPunct="0">
              <a:spcBef>
                <a:spcPct val="0"/>
              </a:spcBef>
              <a:spcAft>
                <a:spcPct val="0"/>
              </a:spcAft>
              <a:defRPr sz="2400">
                <a:solidFill>
                  <a:schemeClr val="tx1"/>
                </a:solidFill>
                <a:latin typeface="Arial" pitchFamily="34" charset="0"/>
                <a:ea typeface="Geneva" pitchFamily="127" charset="-128"/>
              </a:defRPr>
            </a:lvl8pPr>
            <a:lvl9pPr marL="3886200" indent="-228600" eaLnBrk="0" fontAlgn="base" hangingPunct="0">
              <a:spcBef>
                <a:spcPct val="0"/>
              </a:spcBef>
              <a:spcAft>
                <a:spcPct val="0"/>
              </a:spcAft>
              <a:defRPr sz="2400">
                <a:solidFill>
                  <a:schemeClr val="tx1"/>
                </a:solidFill>
                <a:latin typeface="Arial" pitchFamily="34" charset="0"/>
                <a:ea typeface="Geneva" pitchFamily="127" charset="-128"/>
              </a:defRPr>
            </a:lvl9pPr>
          </a:lstStyle>
          <a:p>
            <a:pPr eaLnBrk="1" hangingPunct="1"/>
            <a:r>
              <a:rPr lang="en-US" altLang="en-US" sz="1600" dirty="0" smtClean="0">
                <a:solidFill>
                  <a:srgbClr val="FFFFFF"/>
                </a:solidFill>
              </a:rPr>
              <a:t>Wang, </a:t>
            </a:r>
            <a:r>
              <a:rPr lang="en-US" altLang="en-US" sz="1600" dirty="0" err="1" smtClean="0">
                <a:solidFill>
                  <a:srgbClr val="FFFFFF"/>
                </a:solidFill>
              </a:rPr>
              <a:t>Shuai</a:t>
            </a:r>
            <a:r>
              <a:rPr lang="en-US" altLang="en-US" sz="1600" dirty="0" smtClean="0">
                <a:solidFill>
                  <a:srgbClr val="FFFFFF"/>
                </a:solidFill>
              </a:rPr>
              <a:t>(sw66711)</a:t>
            </a:r>
            <a:endParaRPr lang="en-US" altLang="en-US" sz="1600" dirty="0">
              <a:solidFill>
                <a:schemeClr val="bg1"/>
              </a:solidFill>
            </a:endParaRPr>
          </a:p>
          <a:p>
            <a:pPr eaLnBrk="1" hangingPunct="1"/>
            <a:r>
              <a:rPr lang="en-US" altLang="en-US" sz="1600" dirty="0" smtClean="0">
                <a:solidFill>
                  <a:srgbClr val="FFFFFF"/>
                </a:solidFill>
              </a:rPr>
              <a:t>2020 A</a:t>
            </a:r>
            <a:r>
              <a:rPr lang="en-US" altLang="zh-CN" sz="1600" dirty="0" smtClean="0">
                <a:solidFill>
                  <a:srgbClr val="FFFFFF"/>
                </a:solidFill>
              </a:rPr>
              <a:t>ug</a:t>
            </a:r>
            <a:r>
              <a:rPr lang="en-US" altLang="en-US" sz="1600" dirty="0" smtClean="0">
                <a:solidFill>
                  <a:srgbClr val="FFFFFF"/>
                </a:solidFill>
              </a:rPr>
              <a:t> 10</a:t>
            </a:r>
            <a:r>
              <a:rPr lang="en-US" altLang="en-US" sz="1600" baseline="30000" dirty="0" smtClean="0">
                <a:solidFill>
                  <a:srgbClr val="FFFFFF"/>
                </a:solidFill>
              </a:rPr>
              <a:t>th</a:t>
            </a:r>
            <a:r>
              <a:rPr lang="en-US" altLang="en-US" sz="1600" dirty="0" smtClean="0">
                <a:solidFill>
                  <a:srgbClr val="FFFFFF"/>
                </a:solidFill>
              </a:rPr>
              <a:t> </a:t>
            </a:r>
            <a:endParaRPr lang="en-US" altLang="en-US" sz="1600" dirty="0">
              <a:solidFill>
                <a:srgbClr val="FFFFFF"/>
              </a:solidFill>
            </a:endParaRPr>
          </a:p>
          <a:p>
            <a:pPr eaLnBrk="1" hangingPunct="1"/>
            <a:endParaRPr lang="en-US" altLang="en-US" sz="1600" dirty="0">
              <a:solidFill>
                <a:srgbClr val="46484C"/>
              </a:solidFill>
            </a:endParaRPr>
          </a:p>
        </p:txBody>
      </p:sp>
      <p:sp>
        <p:nvSpPr>
          <p:cNvPr id="8" name="Slide Number Placeholder 10">
            <a:extLst>
              <a:ext uri="{FF2B5EF4-FFF2-40B4-BE49-F238E27FC236}">
                <a16:creationId xmlns:a16="http://schemas.microsoft.com/office/drawing/2014/main" id="{DF63DB73-2317-634C-B6CD-C990B5B4C2CD}"/>
              </a:ext>
            </a:extLst>
          </p:cNvPr>
          <p:cNvSpPr>
            <a:spLocks noGrp="1"/>
          </p:cNvSpPr>
          <p:nvPr>
            <p:ph type="sldNum" sz="quarter" idx="10"/>
          </p:nvPr>
        </p:nvSpPr>
        <p:spPr>
          <a:xfrm>
            <a:off x="250825" y="6440488"/>
            <a:ext cx="346075" cy="274637"/>
          </a:xfrm>
          <a:extLs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Arial" pitchFamily="34" charset="0"/>
                <a:ea typeface="Geneva" pitchFamily="127" charset="-128"/>
              </a:defRPr>
            </a:lvl1pPr>
            <a:lvl2pPr marL="742950" indent="-285750" eaLnBrk="0" hangingPunct="0">
              <a:defRPr sz="2400">
                <a:solidFill>
                  <a:schemeClr val="tx1"/>
                </a:solidFill>
                <a:latin typeface="Arial" pitchFamily="34" charset="0"/>
                <a:ea typeface="Geneva" pitchFamily="127" charset="-128"/>
              </a:defRPr>
            </a:lvl2pPr>
            <a:lvl3pPr marL="1143000" indent="-228600" eaLnBrk="0" hangingPunct="0">
              <a:defRPr sz="2400">
                <a:solidFill>
                  <a:schemeClr val="tx1"/>
                </a:solidFill>
                <a:latin typeface="Arial" pitchFamily="34" charset="0"/>
                <a:ea typeface="Geneva" pitchFamily="127" charset="-128"/>
              </a:defRPr>
            </a:lvl3pPr>
            <a:lvl4pPr marL="1600200" indent="-228600" eaLnBrk="0" hangingPunct="0">
              <a:defRPr sz="2400">
                <a:solidFill>
                  <a:schemeClr val="tx1"/>
                </a:solidFill>
                <a:latin typeface="Arial" pitchFamily="34" charset="0"/>
                <a:ea typeface="Geneva" pitchFamily="127" charset="-128"/>
              </a:defRPr>
            </a:lvl4pPr>
            <a:lvl5pPr marL="2057400" indent="-228600" eaLnBrk="0" hangingPunct="0">
              <a:defRPr sz="2400">
                <a:solidFill>
                  <a:schemeClr val="tx1"/>
                </a:solidFill>
                <a:latin typeface="Arial" pitchFamily="34" charset="0"/>
                <a:ea typeface="Geneva" pitchFamily="127" charset="-128"/>
              </a:defRPr>
            </a:lvl5pPr>
            <a:lvl6pPr marL="2514600" indent="-228600" eaLnBrk="0" fontAlgn="base" hangingPunct="0">
              <a:spcBef>
                <a:spcPct val="0"/>
              </a:spcBef>
              <a:spcAft>
                <a:spcPct val="0"/>
              </a:spcAft>
              <a:defRPr sz="2400">
                <a:solidFill>
                  <a:schemeClr val="tx1"/>
                </a:solidFill>
                <a:latin typeface="Arial" pitchFamily="34" charset="0"/>
                <a:ea typeface="Geneva" pitchFamily="127" charset="-128"/>
              </a:defRPr>
            </a:lvl6pPr>
            <a:lvl7pPr marL="2971800" indent="-228600" eaLnBrk="0" fontAlgn="base" hangingPunct="0">
              <a:spcBef>
                <a:spcPct val="0"/>
              </a:spcBef>
              <a:spcAft>
                <a:spcPct val="0"/>
              </a:spcAft>
              <a:defRPr sz="2400">
                <a:solidFill>
                  <a:schemeClr val="tx1"/>
                </a:solidFill>
                <a:latin typeface="Arial" pitchFamily="34" charset="0"/>
                <a:ea typeface="Geneva" pitchFamily="127" charset="-128"/>
              </a:defRPr>
            </a:lvl7pPr>
            <a:lvl8pPr marL="3429000" indent="-228600" eaLnBrk="0" fontAlgn="base" hangingPunct="0">
              <a:spcBef>
                <a:spcPct val="0"/>
              </a:spcBef>
              <a:spcAft>
                <a:spcPct val="0"/>
              </a:spcAft>
              <a:defRPr sz="2400">
                <a:solidFill>
                  <a:schemeClr val="tx1"/>
                </a:solidFill>
                <a:latin typeface="Arial" pitchFamily="34" charset="0"/>
                <a:ea typeface="Geneva" pitchFamily="127" charset="-128"/>
              </a:defRPr>
            </a:lvl8pPr>
            <a:lvl9pPr marL="3886200" indent="-228600" eaLnBrk="0" fontAlgn="base" hangingPunct="0">
              <a:spcBef>
                <a:spcPct val="0"/>
              </a:spcBef>
              <a:spcAft>
                <a:spcPct val="0"/>
              </a:spcAft>
              <a:defRPr sz="2400">
                <a:solidFill>
                  <a:schemeClr val="tx1"/>
                </a:solidFill>
                <a:latin typeface="Arial" pitchFamily="34" charset="0"/>
                <a:ea typeface="Geneva" pitchFamily="127" charset="-128"/>
              </a:defRPr>
            </a:lvl9pPr>
          </a:lstStyle>
          <a:p>
            <a:pPr eaLnBrk="1" hangingPunct="1"/>
            <a:fld id="{3FC4706B-EC7F-4DE5-BDFA-3DAD7C5DFBD7}" type="slidenum">
              <a:rPr lang="en-US" altLang="en-US" sz="900">
                <a:solidFill>
                  <a:schemeClr val="bg1"/>
                </a:solidFill>
              </a:rPr>
              <a:pPr eaLnBrk="1" hangingPunct="1"/>
              <a:t>1</a:t>
            </a:fld>
            <a:endParaRPr lang="en-US" altLang="en-US" sz="900" dirty="0">
              <a:solidFill>
                <a:schemeClr val="bg1"/>
              </a:solidFill>
            </a:endParaRPr>
          </a:p>
        </p:txBody>
      </p:sp>
      <p:sp>
        <p:nvSpPr>
          <p:cNvPr id="10" name="Date Placeholder 11">
            <a:extLst>
              <a:ext uri="{FF2B5EF4-FFF2-40B4-BE49-F238E27FC236}">
                <a16:creationId xmlns:a16="http://schemas.microsoft.com/office/drawing/2014/main" id="{0B470379-6341-9242-B50B-DB5BEDF4D373}"/>
              </a:ext>
            </a:extLst>
          </p:cNvPr>
          <p:cNvSpPr>
            <a:spLocks noGrp="1"/>
          </p:cNvSpPr>
          <p:nvPr>
            <p:ph type="dt" sz="quarter" idx="11"/>
          </p:nvPr>
        </p:nvSpPr>
        <p:spPr>
          <a:xfrm>
            <a:off x="603250" y="6440488"/>
            <a:ext cx="1066800" cy="274637"/>
          </a:xfrm>
          <a:extLs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Arial" pitchFamily="34" charset="0"/>
                <a:ea typeface="Geneva" pitchFamily="127" charset="-128"/>
              </a:defRPr>
            </a:lvl1pPr>
            <a:lvl2pPr marL="742950" indent="-285750" eaLnBrk="0" hangingPunct="0">
              <a:defRPr sz="2400">
                <a:solidFill>
                  <a:schemeClr val="tx1"/>
                </a:solidFill>
                <a:latin typeface="Arial" pitchFamily="34" charset="0"/>
                <a:ea typeface="Geneva" pitchFamily="127" charset="-128"/>
              </a:defRPr>
            </a:lvl2pPr>
            <a:lvl3pPr marL="1143000" indent="-228600" eaLnBrk="0" hangingPunct="0">
              <a:defRPr sz="2400">
                <a:solidFill>
                  <a:schemeClr val="tx1"/>
                </a:solidFill>
                <a:latin typeface="Arial" pitchFamily="34" charset="0"/>
                <a:ea typeface="Geneva" pitchFamily="127" charset="-128"/>
              </a:defRPr>
            </a:lvl3pPr>
            <a:lvl4pPr marL="1600200" indent="-228600" eaLnBrk="0" hangingPunct="0">
              <a:defRPr sz="2400">
                <a:solidFill>
                  <a:schemeClr val="tx1"/>
                </a:solidFill>
                <a:latin typeface="Arial" pitchFamily="34" charset="0"/>
                <a:ea typeface="Geneva" pitchFamily="127" charset="-128"/>
              </a:defRPr>
            </a:lvl4pPr>
            <a:lvl5pPr marL="2057400" indent="-228600" eaLnBrk="0" hangingPunct="0">
              <a:defRPr sz="2400">
                <a:solidFill>
                  <a:schemeClr val="tx1"/>
                </a:solidFill>
                <a:latin typeface="Arial" pitchFamily="34" charset="0"/>
                <a:ea typeface="Geneva" pitchFamily="127" charset="-128"/>
              </a:defRPr>
            </a:lvl5pPr>
            <a:lvl6pPr marL="2514600" indent="-228600" eaLnBrk="0" fontAlgn="base" hangingPunct="0">
              <a:spcBef>
                <a:spcPct val="0"/>
              </a:spcBef>
              <a:spcAft>
                <a:spcPct val="0"/>
              </a:spcAft>
              <a:defRPr sz="2400">
                <a:solidFill>
                  <a:schemeClr val="tx1"/>
                </a:solidFill>
                <a:latin typeface="Arial" pitchFamily="34" charset="0"/>
                <a:ea typeface="Geneva" pitchFamily="127" charset="-128"/>
              </a:defRPr>
            </a:lvl6pPr>
            <a:lvl7pPr marL="2971800" indent="-228600" eaLnBrk="0" fontAlgn="base" hangingPunct="0">
              <a:spcBef>
                <a:spcPct val="0"/>
              </a:spcBef>
              <a:spcAft>
                <a:spcPct val="0"/>
              </a:spcAft>
              <a:defRPr sz="2400">
                <a:solidFill>
                  <a:schemeClr val="tx1"/>
                </a:solidFill>
                <a:latin typeface="Arial" pitchFamily="34" charset="0"/>
                <a:ea typeface="Geneva" pitchFamily="127" charset="-128"/>
              </a:defRPr>
            </a:lvl7pPr>
            <a:lvl8pPr marL="3429000" indent="-228600" eaLnBrk="0" fontAlgn="base" hangingPunct="0">
              <a:spcBef>
                <a:spcPct val="0"/>
              </a:spcBef>
              <a:spcAft>
                <a:spcPct val="0"/>
              </a:spcAft>
              <a:defRPr sz="2400">
                <a:solidFill>
                  <a:schemeClr val="tx1"/>
                </a:solidFill>
                <a:latin typeface="Arial" pitchFamily="34" charset="0"/>
                <a:ea typeface="Geneva" pitchFamily="127" charset="-128"/>
              </a:defRPr>
            </a:lvl8pPr>
            <a:lvl9pPr marL="3886200" indent="-228600" eaLnBrk="0" fontAlgn="base" hangingPunct="0">
              <a:spcBef>
                <a:spcPct val="0"/>
              </a:spcBef>
              <a:spcAft>
                <a:spcPct val="0"/>
              </a:spcAft>
              <a:defRPr sz="2400">
                <a:solidFill>
                  <a:schemeClr val="tx1"/>
                </a:solidFill>
                <a:latin typeface="Arial" pitchFamily="34" charset="0"/>
                <a:ea typeface="Geneva" pitchFamily="127" charset="-128"/>
              </a:defRPr>
            </a:lvl9pPr>
          </a:lstStyle>
          <a:p>
            <a:pPr eaLnBrk="1" hangingPunct="1"/>
            <a:fld id="{563A7552-0383-4891-A2AE-0F5DF134293E}" type="datetime1">
              <a:rPr lang="en-US" altLang="en-US" sz="900">
                <a:solidFill>
                  <a:schemeClr val="bg1"/>
                </a:solidFill>
              </a:rPr>
              <a:pPr eaLnBrk="1" hangingPunct="1"/>
              <a:t>8/9/2020</a:t>
            </a:fld>
            <a:endParaRPr lang="en-US" altLang="en-US" sz="900" dirty="0">
              <a:solidFill>
                <a:schemeClr val="bg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0EDA7641-78C9-4952-9FD7-7CE71F18F275}" type="slidenum">
              <a:rPr lang="en-US" altLang="en-US" smtClean="0"/>
              <a:pPr/>
              <a:t>10</a:t>
            </a:fld>
            <a:endParaRPr lang="en-US" altLang="en-US"/>
          </a:p>
        </p:txBody>
      </p:sp>
      <p:sp>
        <p:nvSpPr>
          <p:cNvPr id="3" name="Date Placeholder 2"/>
          <p:cNvSpPr>
            <a:spLocks noGrp="1"/>
          </p:cNvSpPr>
          <p:nvPr>
            <p:ph type="dt" sz="half" idx="11"/>
          </p:nvPr>
        </p:nvSpPr>
        <p:spPr/>
        <p:txBody>
          <a:bodyPr/>
          <a:lstStyle/>
          <a:p>
            <a:fld id="{0CFF5ECE-CB99-42CA-8CF1-A031ACF42559}" type="datetime1">
              <a:rPr lang="en-US" altLang="en-US" smtClean="0"/>
              <a:pPr/>
              <a:t>8/9/2020</a:t>
            </a:fld>
            <a:endParaRPr lang="en-US" altLang="en-US"/>
          </a:p>
        </p:txBody>
      </p:sp>
      <p:sp>
        <p:nvSpPr>
          <p:cNvPr id="4" name="Footer Placeholder 3"/>
          <p:cNvSpPr>
            <a:spLocks noGrp="1"/>
          </p:cNvSpPr>
          <p:nvPr>
            <p:ph type="ftr" sz="quarter" idx="12"/>
          </p:nvPr>
        </p:nvSpPr>
        <p:spPr/>
        <p:txBody>
          <a:bodyPr/>
          <a:lstStyle/>
          <a:p>
            <a:pPr>
              <a:defRPr/>
            </a:pPr>
            <a:r>
              <a:rPr lang="en-US" smtClean="0"/>
              <a:t>Presentation Title</a:t>
            </a:r>
            <a:endParaRPr lang="en-US"/>
          </a:p>
        </p:txBody>
      </p:sp>
      <p:sp>
        <p:nvSpPr>
          <p:cNvPr id="7" name="Title 1"/>
          <p:cNvSpPr txBox="1">
            <a:spLocks/>
          </p:cNvSpPr>
          <p:nvPr/>
        </p:nvSpPr>
        <p:spPr>
          <a:xfrm>
            <a:off x="603250" y="314325"/>
            <a:ext cx="8291513" cy="495300"/>
          </a:xfrm>
          <a:prstGeom prst="rect">
            <a:avLst/>
          </a:prstGeom>
        </p:spPr>
        <p:txBody>
          <a:bodyPr/>
          <a:lstStyle>
            <a:lvl1pPr algn="l" rtl="0" eaLnBrk="1" fontAlgn="base" hangingPunct="1">
              <a:spcBef>
                <a:spcPct val="0"/>
              </a:spcBef>
              <a:spcAft>
                <a:spcPct val="0"/>
              </a:spcAft>
              <a:defRPr sz="2400">
                <a:solidFill>
                  <a:schemeClr val="tx2"/>
                </a:solidFill>
                <a:latin typeface="+mj-lt"/>
                <a:ea typeface="ヒラギノ角ゴ Pro W3" charset="0"/>
                <a:cs typeface="Geneva" charset="0"/>
              </a:defRPr>
            </a:lvl1pPr>
            <a:lvl2pPr algn="l" rtl="0" eaLnBrk="1" fontAlgn="base" hangingPunct="1">
              <a:spcBef>
                <a:spcPct val="0"/>
              </a:spcBef>
              <a:spcAft>
                <a:spcPct val="0"/>
              </a:spcAft>
              <a:defRPr sz="2400">
                <a:solidFill>
                  <a:schemeClr val="tx2"/>
                </a:solidFill>
                <a:latin typeface="Arial" charset="0"/>
                <a:ea typeface="ヒラギノ角ゴ Pro W3" charset="0"/>
                <a:cs typeface="Geneva" charset="0"/>
              </a:defRPr>
            </a:lvl2pPr>
            <a:lvl3pPr algn="l" rtl="0" eaLnBrk="1" fontAlgn="base" hangingPunct="1">
              <a:spcBef>
                <a:spcPct val="0"/>
              </a:spcBef>
              <a:spcAft>
                <a:spcPct val="0"/>
              </a:spcAft>
              <a:defRPr sz="2400">
                <a:solidFill>
                  <a:schemeClr val="tx2"/>
                </a:solidFill>
                <a:latin typeface="Arial" charset="0"/>
                <a:ea typeface="ヒラギノ角ゴ Pro W3" charset="0"/>
                <a:cs typeface="Geneva" charset="0"/>
              </a:defRPr>
            </a:lvl3pPr>
            <a:lvl4pPr algn="l" rtl="0" eaLnBrk="1" fontAlgn="base" hangingPunct="1">
              <a:spcBef>
                <a:spcPct val="0"/>
              </a:spcBef>
              <a:spcAft>
                <a:spcPct val="0"/>
              </a:spcAft>
              <a:defRPr sz="2400">
                <a:solidFill>
                  <a:schemeClr val="tx2"/>
                </a:solidFill>
                <a:latin typeface="Arial" charset="0"/>
                <a:ea typeface="ヒラギノ角ゴ Pro W3" charset="0"/>
                <a:cs typeface="Geneva" charset="0"/>
              </a:defRPr>
            </a:lvl4pPr>
            <a:lvl5pPr algn="l" rtl="0" eaLnBrk="1" fontAlgn="base" hangingPunct="1">
              <a:spcBef>
                <a:spcPct val="0"/>
              </a:spcBef>
              <a:spcAft>
                <a:spcPct val="0"/>
              </a:spcAft>
              <a:defRPr sz="2400">
                <a:solidFill>
                  <a:schemeClr val="tx2"/>
                </a:solidFill>
                <a:latin typeface="Arial" charset="0"/>
                <a:ea typeface="ヒラギノ角ゴ Pro W3" charset="0"/>
                <a:cs typeface="Geneva" charset="0"/>
              </a:defRPr>
            </a:lvl5pPr>
            <a:lvl6pPr marL="457200" algn="l" rtl="0" eaLnBrk="1" fontAlgn="base" hangingPunct="1">
              <a:spcBef>
                <a:spcPct val="0"/>
              </a:spcBef>
              <a:spcAft>
                <a:spcPct val="0"/>
              </a:spcAft>
              <a:defRPr sz="2400">
                <a:solidFill>
                  <a:srgbClr val="004785"/>
                </a:solidFill>
                <a:latin typeface="Arial" charset="0"/>
                <a:ea typeface="Geneva" charset="0"/>
              </a:defRPr>
            </a:lvl6pPr>
            <a:lvl7pPr marL="914400" algn="l" rtl="0" eaLnBrk="1" fontAlgn="base" hangingPunct="1">
              <a:spcBef>
                <a:spcPct val="0"/>
              </a:spcBef>
              <a:spcAft>
                <a:spcPct val="0"/>
              </a:spcAft>
              <a:defRPr sz="2400">
                <a:solidFill>
                  <a:srgbClr val="004785"/>
                </a:solidFill>
                <a:latin typeface="Arial" charset="0"/>
                <a:ea typeface="Geneva" charset="0"/>
              </a:defRPr>
            </a:lvl7pPr>
            <a:lvl8pPr marL="1371600" algn="l" rtl="0" eaLnBrk="1" fontAlgn="base" hangingPunct="1">
              <a:spcBef>
                <a:spcPct val="0"/>
              </a:spcBef>
              <a:spcAft>
                <a:spcPct val="0"/>
              </a:spcAft>
              <a:defRPr sz="2400">
                <a:solidFill>
                  <a:srgbClr val="004785"/>
                </a:solidFill>
                <a:latin typeface="Arial" charset="0"/>
                <a:ea typeface="Geneva" charset="0"/>
              </a:defRPr>
            </a:lvl8pPr>
            <a:lvl9pPr marL="1828800" algn="l" rtl="0" eaLnBrk="1" fontAlgn="base" hangingPunct="1">
              <a:spcBef>
                <a:spcPct val="0"/>
              </a:spcBef>
              <a:spcAft>
                <a:spcPct val="0"/>
              </a:spcAft>
              <a:defRPr sz="2400">
                <a:solidFill>
                  <a:srgbClr val="004785"/>
                </a:solidFill>
                <a:latin typeface="Arial" charset="0"/>
                <a:ea typeface="Geneva" charset="0"/>
              </a:defRPr>
            </a:lvl9pPr>
          </a:lstStyle>
          <a:p>
            <a:r>
              <a:rPr lang="en-US" kern="0" dirty="0" smtClean="0"/>
              <a:t>Eureka/</a:t>
            </a:r>
            <a:r>
              <a:rPr lang="en-US" kern="0" dirty="0" err="1" smtClean="0"/>
              <a:t>Nacos</a:t>
            </a:r>
            <a:endParaRPr lang="en-US" kern="0" dirty="0"/>
          </a:p>
        </p:txBody>
      </p:sp>
      <p:sp>
        <p:nvSpPr>
          <p:cNvPr id="5" name="Rectangle 4"/>
          <p:cNvSpPr/>
          <p:nvPr/>
        </p:nvSpPr>
        <p:spPr>
          <a:xfrm>
            <a:off x="3465671" y="2840226"/>
            <a:ext cx="2044149" cy="523220"/>
          </a:xfrm>
          <a:prstGeom prst="rect">
            <a:avLst/>
          </a:prstGeom>
        </p:spPr>
        <p:txBody>
          <a:bodyPr wrap="none">
            <a:spAutoFit/>
          </a:bodyPr>
          <a:lstStyle/>
          <a:p>
            <a:r>
              <a:rPr lang="en-US" sz="2800" dirty="0" smtClean="0"/>
              <a:t>S</a:t>
            </a:r>
            <a:r>
              <a:rPr lang="en-US" altLang="zh-CN" sz="2800" dirty="0" smtClean="0"/>
              <a:t>how Code</a:t>
            </a:r>
            <a:endParaRPr lang="en-US" sz="2800" dirty="0"/>
          </a:p>
        </p:txBody>
      </p:sp>
    </p:spTree>
    <p:extLst>
      <p:ext uri="{BB962C8B-B14F-4D97-AF65-F5344CB8AC3E}">
        <p14:creationId xmlns:p14="http://schemas.microsoft.com/office/powerpoint/2010/main" val="34459364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09" name="Picture 4" descr="Citi_section-divider.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itle 3"/>
          <p:cNvSpPr>
            <a:spLocks noGrp="1"/>
          </p:cNvSpPr>
          <p:nvPr>
            <p:ph type="title" idx="4294967295"/>
          </p:nvPr>
        </p:nvSpPr>
        <p:spPr>
          <a:xfrm>
            <a:off x="603250" y="2933700"/>
            <a:ext cx="8291513" cy="650328"/>
          </a:xfrm>
        </p:spPr>
        <p:txBody>
          <a:bodyPr anchor="ctr"/>
          <a:lstStyle/>
          <a:p>
            <a:pPr>
              <a:defRPr/>
            </a:pPr>
            <a:r>
              <a:rPr lang="en-US" sz="4000" dirty="0" smtClean="0">
                <a:solidFill>
                  <a:srgbClr val="00BDF2"/>
                </a:solidFill>
              </a:rPr>
              <a:t>Service Invocation</a:t>
            </a:r>
            <a:endParaRPr lang="en-US" sz="4000" dirty="0">
              <a:solidFill>
                <a:srgbClr val="00BDF2"/>
              </a:solidFill>
            </a:endParaRPr>
          </a:p>
        </p:txBody>
      </p:sp>
      <p:sp>
        <p:nvSpPr>
          <p:cNvPr id="11" name="Slide Number Placeholder 10"/>
          <p:cNvSpPr>
            <a:spLocks noGrp="1"/>
          </p:cNvSpPr>
          <p:nvPr>
            <p:ph type="sldNum" sz="quarter" idx="10"/>
          </p:nvPr>
        </p:nvSpPr>
        <p:spPr>
          <a:extLs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Arial" pitchFamily="34" charset="0"/>
                <a:ea typeface="Geneva" pitchFamily="127" charset="-128"/>
              </a:defRPr>
            </a:lvl1pPr>
            <a:lvl2pPr marL="742950" indent="-285750" eaLnBrk="0" hangingPunct="0">
              <a:defRPr sz="2400">
                <a:solidFill>
                  <a:schemeClr val="tx1"/>
                </a:solidFill>
                <a:latin typeface="Arial" pitchFamily="34" charset="0"/>
                <a:ea typeface="Geneva" pitchFamily="127" charset="-128"/>
              </a:defRPr>
            </a:lvl2pPr>
            <a:lvl3pPr marL="1143000" indent="-228600" eaLnBrk="0" hangingPunct="0">
              <a:defRPr sz="2400">
                <a:solidFill>
                  <a:schemeClr val="tx1"/>
                </a:solidFill>
                <a:latin typeface="Arial" pitchFamily="34" charset="0"/>
                <a:ea typeface="Geneva" pitchFamily="127" charset="-128"/>
              </a:defRPr>
            </a:lvl3pPr>
            <a:lvl4pPr marL="1600200" indent="-228600" eaLnBrk="0" hangingPunct="0">
              <a:defRPr sz="2400">
                <a:solidFill>
                  <a:schemeClr val="tx1"/>
                </a:solidFill>
                <a:latin typeface="Arial" pitchFamily="34" charset="0"/>
                <a:ea typeface="Geneva" pitchFamily="127" charset="-128"/>
              </a:defRPr>
            </a:lvl4pPr>
            <a:lvl5pPr marL="2057400" indent="-228600" eaLnBrk="0" hangingPunct="0">
              <a:defRPr sz="2400">
                <a:solidFill>
                  <a:schemeClr val="tx1"/>
                </a:solidFill>
                <a:latin typeface="Arial" pitchFamily="34" charset="0"/>
                <a:ea typeface="Geneva" pitchFamily="127" charset="-128"/>
              </a:defRPr>
            </a:lvl5pPr>
            <a:lvl6pPr marL="2514600" indent="-228600" eaLnBrk="0" fontAlgn="base" hangingPunct="0">
              <a:spcBef>
                <a:spcPct val="0"/>
              </a:spcBef>
              <a:spcAft>
                <a:spcPct val="0"/>
              </a:spcAft>
              <a:defRPr sz="2400">
                <a:solidFill>
                  <a:schemeClr val="tx1"/>
                </a:solidFill>
                <a:latin typeface="Arial" pitchFamily="34" charset="0"/>
                <a:ea typeface="Geneva" pitchFamily="127" charset="-128"/>
              </a:defRPr>
            </a:lvl6pPr>
            <a:lvl7pPr marL="2971800" indent="-228600" eaLnBrk="0" fontAlgn="base" hangingPunct="0">
              <a:spcBef>
                <a:spcPct val="0"/>
              </a:spcBef>
              <a:spcAft>
                <a:spcPct val="0"/>
              </a:spcAft>
              <a:defRPr sz="2400">
                <a:solidFill>
                  <a:schemeClr val="tx1"/>
                </a:solidFill>
                <a:latin typeface="Arial" pitchFamily="34" charset="0"/>
                <a:ea typeface="Geneva" pitchFamily="127" charset="-128"/>
              </a:defRPr>
            </a:lvl7pPr>
            <a:lvl8pPr marL="3429000" indent="-228600" eaLnBrk="0" fontAlgn="base" hangingPunct="0">
              <a:spcBef>
                <a:spcPct val="0"/>
              </a:spcBef>
              <a:spcAft>
                <a:spcPct val="0"/>
              </a:spcAft>
              <a:defRPr sz="2400">
                <a:solidFill>
                  <a:schemeClr val="tx1"/>
                </a:solidFill>
                <a:latin typeface="Arial" pitchFamily="34" charset="0"/>
                <a:ea typeface="Geneva" pitchFamily="127" charset="-128"/>
              </a:defRPr>
            </a:lvl8pPr>
            <a:lvl9pPr marL="3886200" indent="-228600" eaLnBrk="0" fontAlgn="base" hangingPunct="0">
              <a:spcBef>
                <a:spcPct val="0"/>
              </a:spcBef>
              <a:spcAft>
                <a:spcPct val="0"/>
              </a:spcAft>
              <a:defRPr sz="2400">
                <a:solidFill>
                  <a:schemeClr val="tx1"/>
                </a:solidFill>
                <a:latin typeface="Arial" pitchFamily="34" charset="0"/>
                <a:ea typeface="Geneva" pitchFamily="127" charset="-128"/>
              </a:defRPr>
            </a:lvl9pPr>
          </a:lstStyle>
          <a:p>
            <a:pPr eaLnBrk="1" hangingPunct="1"/>
            <a:fld id="{23D7484C-155C-4BCA-8F41-53B504C09C7A}" type="slidenum">
              <a:rPr lang="en-US" altLang="en-US" sz="900">
                <a:solidFill>
                  <a:schemeClr val="bg1"/>
                </a:solidFill>
              </a:rPr>
              <a:pPr eaLnBrk="1" hangingPunct="1"/>
              <a:t>11</a:t>
            </a:fld>
            <a:endParaRPr lang="en-US" altLang="en-US" sz="900">
              <a:solidFill>
                <a:schemeClr val="bg1"/>
              </a:solidFill>
            </a:endParaRPr>
          </a:p>
        </p:txBody>
      </p:sp>
      <p:sp>
        <p:nvSpPr>
          <p:cNvPr id="12" name="Date Placeholder 11"/>
          <p:cNvSpPr>
            <a:spLocks noGrp="1"/>
          </p:cNvSpPr>
          <p:nvPr>
            <p:ph type="dt" sz="quarter" idx="11"/>
          </p:nvPr>
        </p:nvSpPr>
        <p:spPr>
          <a:extLs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Arial" pitchFamily="34" charset="0"/>
                <a:ea typeface="Geneva" pitchFamily="127" charset="-128"/>
              </a:defRPr>
            </a:lvl1pPr>
            <a:lvl2pPr marL="742950" indent="-285750" eaLnBrk="0" hangingPunct="0">
              <a:defRPr sz="2400">
                <a:solidFill>
                  <a:schemeClr val="tx1"/>
                </a:solidFill>
                <a:latin typeface="Arial" pitchFamily="34" charset="0"/>
                <a:ea typeface="Geneva" pitchFamily="127" charset="-128"/>
              </a:defRPr>
            </a:lvl2pPr>
            <a:lvl3pPr marL="1143000" indent="-228600" eaLnBrk="0" hangingPunct="0">
              <a:defRPr sz="2400">
                <a:solidFill>
                  <a:schemeClr val="tx1"/>
                </a:solidFill>
                <a:latin typeface="Arial" pitchFamily="34" charset="0"/>
                <a:ea typeface="Geneva" pitchFamily="127" charset="-128"/>
              </a:defRPr>
            </a:lvl3pPr>
            <a:lvl4pPr marL="1600200" indent="-228600" eaLnBrk="0" hangingPunct="0">
              <a:defRPr sz="2400">
                <a:solidFill>
                  <a:schemeClr val="tx1"/>
                </a:solidFill>
                <a:latin typeface="Arial" pitchFamily="34" charset="0"/>
                <a:ea typeface="Geneva" pitchFamily="127" charset="-128"/>
              </a:defRPr>
            </a:lvl4pPr>
            <a:lvl5pPr marL="2057400" indent="-228600" eaLnBrk="0" hangingPunct="0">
              <a:defRPr sz="2400">
                <a:solidFill>
                  <a:schemeClr val="tx1"/>
                </a:solidFill>
                <a:latin typeface="Arial" pitchFamily="34" charset="0"/>
                <a:ea typeface="Geneva" pitchFamily="127" charset="-128"/>
              </a:defRPr>
            </a:lvl5pPr>
            <a:lvl6pPr marL="2514600" indent="-228600" eaLnBrk="0" fontAlgn="base" hangingPunct="0">
              <a:spcBef>
                <a:spcPct val="0"/>
              </a:spcBef>
              <a:spcAft>
                <a:spcPct val="0"/>
              </a:spcAft>
              <a:defRPr sz="2400">
                <a:solidFill>
                  <a:schemeClr val="tx1"/>
                </a:solidFill>
                <a:latin typeface="Arial" pitchFamily="34" charset="0"/>
                <a:ea typeface="Geneva" pitchFamily="127" charset="-128"/>
              </a:defRPr>
            </a:lvl6pPr>
            <a:lvl7pPr marL="2971800" indent="-228600" eaLnBrk="0" fontAlgn="base" hangingPunct="0">
              <a:spcBef>
                <a:spcPct val="0"/>
              </a:spcBef>
              <a:spcAft>
                <a:spcPct val="0"/>
              </a:spcAft>
              <a:defRPr sz="2400">
                <a:solidFill>
                  <a:schemeClr val="tx1"/>
                </a:solidFill>
                <a:latin typeface="Arial" pitchFamily="34" charset="0"/>
                <a:ea typeface="Geneva" pitchFamily="127" charset="-128"/>
              </a:defRPr>
            </a:lvl7pPr>
            <a:lvl8pPr marL="3429000" indent="-228600" eaLnBrk="0" fontAlgn="base" hangingPunct="0">
              <a:spcBef>
                <a:spcPct val="0"/>
              </a:spcBef>
              <a:spcAft>
                <a:spcPct val="0"/>
              </a:spcAft>
              <a:defRPr sz="2400">
                <a:solidFill>
                  <a:schemeClr val="tx1"/>
                </a:solidFill>
                <a:latin typeface="Arial" pitchFamily="34" charset="0"/>
                <a:ea typeface="Geneva" pitchFamily="127" charset="-128"/>
              </a:defRPr>
            </a:lvl8pPr>
            <a:lvl9pPr marL="3886200" indent="-228600" eaLnBrk="0" fontAlgn="base" hangingPunct="0">
              <a:spcBef>
                <a:spcPct val="0"/>
              </a:spcBef>
              <a:spcAft>
                <a:spcPct val="0"/>
              </a:spcAft>
              <a:defRPr sz="2400">
                <a:solidFill>
                  <a:schemeClr val="tx1"/>
                </a:solidFill>
                <a:latin typeface="Arial" pitchFamily="34" charset="0"/>
                <a:ea typeface="Geneva" pitchFamily="127" charset="-128"/>
              </a:defRPr>
            </a:lvl9pPr>
          </a:lstStyle>
          <a:p>
            <a:pPr eaLnBrk="1" hangingPunct="1"/>
            <a:fld id="{F66575F9-28E8-47E9-8955-48B45FDA8E9E}" type="datetime1">
              <a:rPr lang="en-US" altLang="en-US" sz="900">
                <a:solidFill>
                  <a:schemeClr val="bg1"/>
                </a:solidFill>
              </a:rPr>
              <a:pPr eaLnBrk="1" hangingPunct="1"/>
              <a:t>8/9/2020</a:t>
            </a:fld>
            <a:endParaRPr lang="en-US" altLang="en-US" sz="900">
              <a:solidFill>
                <a:schemeClr val="bg1"/>
              </a:solidFill>
            </a:endParaRPr>
          </a:p>
        </p:txBody>
      </p:sp>
    </p:spTree>
    <p:extLst>
      <p:ext uri="{BB962C8B-B14F-4D97-AF65-F5344CB8AC3E}">
        <p14:creationId xmlns:p14="http://schemas.microsoft.com/office/powerpoint/2010/main" val="19575967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0EDA7641-78C9-4952-9FD7-7CE71F18F275}" type="slidenum">
              <a:rPr lang="en-US" altLang="en-US" smtClean="0"/>
              <a:pPr/>
              <a:t>12</a:t>
            </a:fld>
            <a:endParaRPr lang="en-US" altLang="en-US"/>
          </a:p>
        </p:txBody>
      </p:sp>
      <p:sp>
        <p:nvSpPr>
          <p:cNvPr id="3" name="Date Placeholder 2"/>
          <p:cNvSpPr>
            <a:spLocks noGrp="1"/>
          </p:cNvSpPr>
          <p:nvPr>
            <p:ph type="dt" sz="half" idx="11"/>
          </p:nvPr>
        </p:nvSpPr>
        <p:spPr/>
        <p:txBody>
          <a:bodyPr/>
          <a:lstStyle/>
          <a:p>
            <a:fld id="{0CFF5ECE-CB99-42CA-8CF1-A031ACF42559}" type="datetime1">
              <a:rPr lang="en-US" altLang="en-US" smtClean="0"/>
              <a:pPr/>
              <a:t>8/9/2020</a:t>
            </a:fld>
            <a:endParaRPr lang="en-US" altLang="en-US"/>
          </a:p>
        </p:txBody>
      </p:sp>
      <p:sp>
        <p:nvSpPr>
          <p:cNvPr id="4" name="Footer Placeholder 3"/>
          <p:cNvSpPr>
            <a:spLocks noGrp="1"/>
          </p:cNvSpPr>
          <p:nvPr>
            <p:ph type="ftr" sz="quarter" idx="12"/>
          </p:nvPr>
        </p:nvSpPr>
        <p:spPr/>
        <p:txBody>
          <a:bodyPr/>
          <a:lstStyle/>
          <a:p>
            <a:pPr>
              <a:defRPr/>
            </a:pPr>
            <a:r>
              <a:rPr lang="en-US" smtClean="0"/>
              <a:t>Presentation Title</a:t>
            </a:r>
            <a:endParaRPr lang="en-US"/>
          </a:p>
        </p:txBody>
      </p:sp>
      <p:sp>
        <p:nvSpPr>
          <p:cNvPr id="6" name="Title 1"/>
          <p:cNvSpPr txBox="1">
            <a:spLocks/>
          </p:cNvSpPr>
          <p:nvPr/>
        </p:nvSpPr>
        <p:spPr>
          <a:xfrm>
            <a:off x="603250" y="314325"/>
            <a:ext cx="8291513" cy="495300"/>
          </a:xfrm>
          <a:prstGeom prst="rect">
            <a:avLst/>
          </a:prstGeom>
        </p:spPr>
        <p:txBody>
          <a:bodyPr/>
          <a:lstStyle>
            <a:lvl1pPr algn="l" rtl="0" eaLnBrk="1" fontAlgn="base" hangingPunct="1">
              <a:spcBef>
                <a:spcPct val="0"/>
              </a:spcBef>
              <a:spcAft>
                <a:spcPct val="0"/>
              </a:spcAft>
              <a:defRPr sz="2400">
                <a:solidFill>
                  <a:schemeClr val="tx2"/>
                </a:solidFill>
                <a:latin typeface="+mj-lt"/>
                <a:ea typeface="ヒラギノ角ゴ Pro W3" charset="0"/>
                <a:cs typeface="Geneva" charset="0"/>
              </a:defRPr>
            </a:lvl1pPr>
            <a:lvl2pPr algn="l" rtl="0" eaLnBrk="1" fontAlgn="base" hangingPunct="1">
              <a:spcBef>
                <a:spcPct val="0"/>
              </a:spcBef>
              <a:spcAft>
                <a:spcPct val="0"/>
              </a:spcAft>
              <a:defRPr sz="2400">
                <a:solidFill>
                  <a:schemeClr val="tx2"/>
                </a:solidFill>
                <a:latin typeface="Arial" charset="0"/>
                <a:ea typeface="ヒラギノ角ゴ Pro W3" charset="0"/>
                <a:cs typeface="Geneva" charset="0"/>
              </a:defRPr>
            </a:lvl2pPr>
            <a:lvl3pPr algn="l" rtl="0" eaLnBrk="1" fontAlgn="base" hangingPunct="1">
              <a:spcBef>
                <a:spcPct val="0"/>
              </a:spcBef>
              <a:spcAft>
                <a:spcPct val="0"/>
              </a:spcAft>
              <a:defRPr sz="2400">
                <a:solidFill>
                  <a:schemeClr val="tx2"/>
                </a:solidFill>
                <a:latin typeface="Arial" charset="0"/>
                <a:ea typeface="ヒラギノ角ゴ Pro W3" charset="0"/>
                <a:cs typeface="Geneva" charset="0"/>
              </a:defRPr>
            </a:lvl3pPr>
            <a:lvl4pPr algn="l" rtl="0" eaLnBrk="1" fontAlgn="base" hangingPunct="1">
              <a:spcBef>
                <a:spcPct val="0"/>
              </a:spcBef>
              <a:spcAft>
                <a:spcPct val="0"/>
              </a:spcAft>
              <a:defRPr sz="2400">
                <a:solidFill>
                  <a:schemeClr val="tx2"/>
                </a:solidFill>
                <a:latin typeface="Arial" charset="0"/>
                <a:ea typeface="ヒラギノ角ゴ Pro W3" charset="0"/>
                <a:cs typeface="Geneva" charset="0"/>
              </a:defRPr>
            </a:lvl4pPr>
            <a:lvl5pPr algn="l" rtl="0" eaLnBrk="1" fontAlgn="base" hangingPunct="1">
              <a:spcBef>
                <a:spcPct val="0"/>
              </a:spcBef>
              <a:spcAft>
                <a:spcPct val="0"/>
              </a:spcAft>
              <a:defRPr sz="2400">
                <a:solidFill>
                  <a:schemeClr val="tx2"/>
                </a:solidFill>
                <a:latin typeface="Arial" charset="0"/>
                <a:ea typeface="ヒラギノ角ゴ Pro W3" charset="0"/>
                <a:cs typeface="Geneva" charset="0"/>
              </a:defRPr>
            </a:lvl5pPr>
            <a:lvl6pPr marL="457200" algn="l" rtl="0" eaLnBrk="1" fontAlgn="base" hangingPunct="1">
              <a:spcBef>
                <a:spcPct val="0"/>
              </a:spcBef>
              <a:spcAft>
                <a:spcPct val="0"/>
              </a:spcAft>
              <a:defRPr sz="2400">
                <a:solidFill>
                  <a:srgbClr val="004785"/>
                </a:solidFill>
                <a:latin typeface="Arial" charset="0"/>
                <a:ea typeface="Geneva" charset="0"/>
              </a:defRPr>
            </a:lvl6pPr>
            <a:lvl7pPr marL="914400" algn="l" rtl="0" eaLnBrk="1" fontAlgn="base" hangingPunct="1">
              <a:spcBef>
                <a:spcPct val="0"/>
              </a:spcBef>
              <a:spcAft>
                <a:spcPct val="0"/>
              </a:spcAft>
              <a:defRPr sz="2400">
                <a:solidFill>
                  <a:srgbClr val="004785"/>
                </a:solidFill>
                <a:latin typeface="Arial" charset="0"/>
                <a:ea typeface="Geneva" charset="0"/>
              </a:defRPr>
            </a:lvl7pPr>
            <a:lvl8pPr marL="1371600" algn="l" rtl="0" eaLnBrk="1" fontAlgn="base" hangingPunct="1">
              <a:spcBef>
                <a:spcPct val="0"/>
              </a:spcBef>
              <a:spcAft>
                <a:spcPct val="0"/>
              </a:spcAft>
              <a:defRPr sz="2400">
                <a:solidFill>
                  <a:srgbClr val="004785"/>
                </a:solidFill>
                <a:latin typeface="Arial" charset="0"/>
                <a:ea typeface="Geneva" charset="0"/>
              </a:defRPr>
            </a:lvl8pPr>
            <a:lvl9pPr marL="1828800" algn="l" rtl="0" eaLnBrk="1" fontAlgn="base" hangingPunct="1">
              <a:spcBef>
                <a:spcPct val="0"/>
              </a:spcBef>
              <a:spcAft>
                <a:spcPct val="0"/>
              </a:spcAft>
              <a:defRPr sz="2400">
                <a:solidFill>
                  <a:srgbClr val="004785"/>
                </a:solidFill>
                <a:latin typeface="Arial" charset="0"/>
                <a:ea typeface="Geneva" charset="0"/>
              </a:defRPr>
            </a:lvl9pPr>
          </a:lstStyle>
          <a:p>
            <a:r>
              <a:rPr lang="en-US" kern="0" dirty="0"/>
              <a:t>Service Invocation</a:t>
            </a:r>
          </a:p>
        </p:txBody>
      </p:sp>
      <p:sp>
        <p:nvSpPr>
          <p:cNvPr id="7" name="Rectangle 6"/>
          <p:cNvSpPr/>
          <p:nvPr/>
        </p:nvSpPr>
        <p:spPr>
          <a:xfrm>
            <a:off x="603250" y="1093738"/>
            <a:ext cx="7969250" cy="2308324"/>
          </a:xfrm>
          <a:prstGeom prst="rect">
            <a:avLst/>
          </a:prstGeom>
        </p:spPr>
        <p:txBody>
          <a:bodyPr wrap="square">
            <a:spAutoFit/>
          </a:bodyPr>
          <a:lstStyle/>
          <a:p>
            <a:r>
              <a:rPr lang="en-US" sz="1800" b="1" dirty="0" smtClean="0">
                <a:solidFill>
                  <a:srgbClr val="24292E"/>
                </a:solidFill>
                <a:latin typeface="-apple-system"/>
              </a:rPr>
              <a:t>Ribbon</a:t>
            </a:r>
            <a:r>
              <a:rPr lang="en-US" sz="1800" dirty="0" smtClean="0">
                <a:solidFill>
                  <a:srgbClr val="24292E"/>
                </a:solidFill>
                <a:latin typeface="-apple-system"/>
              </a:rPr>
              <a:t> </a:t>
            </a:r>
            <a:r>
              <a:rPr lang="en-US" sz="1800" dirty="0">
                <a:solidFill>
                  <a:srgbClr val="24292E"/>
                </a:solidFill>
                <a:latin typeface="-apple-system"/>
              </a:rPr>
              <a:t>is a client side IPC library that is battle-tested in cloud. It provides the following </a:t>
            </a:r>
            <a:r>
              <a:rPr lang="en-US" sz="1800" dirty="0" smtClean="0">
                <a:solidFill>
                  <a:srgbClr val="24292E"/>
                </a:solidFill>
                <a:latin typeface="-apple-system"/>
              </a:rPr>
              <a:t>features:</a:t>
            </a:r>
            <a:endParaRPr lang="en-US" sz="1800" dirty="0">
              <a:solidFill>
                <a:srgbClr val="24292E"/>
              </a:solidFill>
              <a:latin typeface="-apple-system"/>
            </a:endParaRPr>
          </a:p>
          <a:p>
            <a:endParaRPr lang="en-US" sz="1800" dirty="0">
              <a:solidFill>
                <a:srgbClr val="24292E"/>
              </a:solidFill>
              <a:latin typeface="-apple-system"/>
            </a:endParaRPr>
          </a:p>
          <a:p>
            <a:pPr marL="285750" indent="-285750">
              <a:buFont typeface="Arial" panose="020B0604020202020204" pitchFamily="34" charset="0"/>
              <a:buChar char="•"/>
            </a:pPr>
            <a:r>
              <a:rPr lang="en-US" sz="1800" dirty="0">
                <a:solidFill>
                  <a:srgbClr val="24292E"/>
                </a:solidFill>
                <a:latin typeface="-apple-system"/>
              </a:rPr>
              <a:t>Load balancing</a:t>
            </a:r>
          </a:p>
          <a:p>
            <a:pPr marL="285750" indent="-285750">
              <a:buFont typeface="Arial" panose="020B0604020202020204" pitchFamily="34" charset="0"/>
              <a:buChar char="•"/>
            </a:pPr>
            <a:r>
              <a:rPr lang="en-US" sz="1800" dirty="0">
                <a:solidFill>
                  <a:srgbClr val="24292E"/>
                </a:solidFill>
                <a:latin typeface="-apple-system"/>
              </a:rPr>
              <a:t>Fault tolerance</a:t>
            </a:r>
          </a:p>
          <a:p>
            <a:pPr marL="285750" indent="-285750">
              <a:buFont typeface="Arial" panose="020B0604020202020204" pitchFamily="34" charset="0"/>
              <a:buChar char="•"/>
            </a:pPr>
            <a:r>
              <a:rPr lang="en-US" sz="1800" dirty="0">
                <a:solidFill>
                  <a:srgbClr val="24292E"/>
                </a:solidFill>
                <a:latin typeface="-apple-system"/>
              </a:rPr>
              <a:t>Multiple protocol (HTTP, TCP, UDP) support in an asynchronous and reactive model</a:t>
            </a:r>
          </a:p>
          <a:p>
            <a:pPr marL="285750" indent="-285750">
              <a:buFont typeface="Arial" panose="020B0604020202020204" pitchFamily="34" charset="0"/>
              <a:buChar char="•"/>
            </a:pPr>
            <a:r>
              <a:rPr lang="en-US" sz="1800" dirty="0">
                <a:solidFill>
                  <a:srgbClr val="24292E"/>
                </a:solidFill>
                <a:latin typeface="-apple-system"/>
              </a:rPr>
              <a:t>Caching and batching</a:t>
            </a:r>
            <a:endParaRPr lang="en-US" sz="1800" dirty="0"/>
          </a:p>
        </p:txBody>
      </p:sp>
      <p:sp>
        <p:nvSpPr>
          <p:cNvPr id="8" name="Rectangle 7"/>
          <p:cNvSpPr/>
          <p:nvPr/>
        </p:nvSpPr>
        <p:spPr>
          <a:xfrm rot="20390750">
            <a:off x="5590541" y="1801168"/>
            <a:ext cx="2560316" cy="461665"/>
          </a:xfrm>
          <a:prstGeom prst="rect">
            <a:avLst/>
          </a:prstGeom>
        </p:spPr>
        <p:txBody>
          <a:bodyPr wrap="none">
            <a:spAutoFit/>
          </a:bodyPr>
          <a:lstStyle/>
          <a:p>
            <a:r>
              <a:rPr lang="en-US" b="1" dirty="0">
                <a:solidFill>
                  <a:srgbClr val="FF0000"/>
                </a:solidFill>
                <a:latin typeface="-apple-system"/>
              </a:rPr>
              <a:t>On Maintenance</a:t>
            </a:r>
            <a:endParaRPr lang="en-US" b="1" i="0" dirty="0">
              <a:solidFill>
                <a:srgbClr val="FF0000"/>
              </a:solidFill>
              <a:effectLst/>
              <a:latin typeface="-apple-system"/>
            </a:endParaRPr>
          </a:p>
        </p:txBody>
      </p:sp>
      <p:sp>
        <p:nvSpPr>
          <p:cNvPr id="9" name="Rectangle 8"/>
          <p:cNvSpPr/>
          <p:nvPr/>
        </p:nvSpPr>
        <p:spPr>
          <a:xfrm>
            <a:off x="603250" y="3848051"/>
            <a:ext cx="7555105" cy="1200329"/>
          </a:xfrm>
          <a:prstGeom prst="rect">
            <a:avLst/>
          </a:prstGeom>
        </p:spPr>
        <p:txBody>
          <a:bodyPr wrap="square">
            <a:spAutoFit/>
          </a:bodyPr>
          <a:lstStyle/>
          <a:p>
            <a:r>
              <a:rPr lang="en-US" sz="1800" b="1" dirty="0" smtClean="0">
                <a:solidFill>
                  <a:srgbClr val="24292E"/>
                </a:solidFill>
                <a:latin typeface="-apple-system"/>
              </a:rPr>
              <a:t>Feign</a:t>
            </a:r>
            <a:r>
              <a:rPr lang="en-US" sz="1800" dirty="0" smtClean="0">
                <a:solidFill>
                  <a:srgbClr val="24292E"/>
                </a:solidFill>
                <a:latin typeface="-apple-system"/>
              </a:rPr>
              <a:t> is </a:t>
            </a:r>
            <a:r>
              <a:rPr lang="en-US" sz="1800" dirty="0">
                <a:solidFill>
                  <a:srgbClr val="24292E"/>
                </a:solidFill>
                <a:latin typeface="-apple-system"/>
              </a:rPr>
              <a:t>a declarative web service client. It makes writing web service clients easier. To use Feign create an interface and annotate it. It has pluggable annotation support including Feign annotations and JAX-RS annotations. Feign also supports pluggable encoders and decoders. </a:t>
            </a:r>
          </a:p>
        </p:txBody>
      </p:sp>
    </p:spTree>
    <p:extLst>
      <p:ext uri="{BB962C8B-B14F-4D97-AF65-F5344CB8AC3E}">
        <p14:creationId xmlns:p14="http://schemas.microsoft.com/office/powerpoint/2010/main" val="12925021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ttps://img2018.cnblogs.com/blog/1607781/201911/1607781-20191105231650973-119663258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3862" y="979575"/>
            <a:ext cx="8008938" cy="5178434"/>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0"/>
          </p:nvPr>
        </p:nvSpPr>
        <p:spPr/>
        <p:txBody>
          <a:bodyPr/>
          <a:lstStyle/>
          <a:p>
            <a:fld id="{0EDA7641-78C9-4952-9FD7-7CE71F18F275}" type="slidenum">
              <a:rPr lang="en-US" altLang="en-US" smtClean="0"/>
              <a:pPr/>
              <a:t>13</a:t>
            </a:fld>
            <a:endParaRPr lang="en-US" altLang="en-US"/>
          </a:p>
        </p:txBody>
      </p:sp>
      <p:sp>
        <p:nvSpPr>
          <p:cNvPr id="3" name="Date Placeholder 2"/>
          <p:cNvSpPr>
            <a:spLocks noGrp="1"/>
          </p:cNvSpPr>
          <p:nvPr>
            <p:ph type="dt" sz="half" idx="11"/>
          </p:nvPr>
        </p:nvSpPr>
        <p:spPr/>
        <p:txBody>
          <a:bodyPr/>
          <a:lstStyle/>
          <a:p>
            <a:fld id="{0CFF5ECE-CB99-42CA-8CF1-A031ACF42559}" type="datetime1">
              <a:rPr lang="en-US" altLang="en-US" smtClean="0"/>
              <a:pPr/>
              <a:t>8/9/2020</a:t>
            </a:fld>
            <a:endParaRPr lang="en-US" altLang="en-US"/>
          </a:p>
        </p:txBody>
      </p:sp>
      <p:sp>
        <p:nvSpPr>
          <p:cNvPr id="4" name="Footer Placeholder 3"/>
          <p:cNvSpPr>
            <a:spLocks noGrp="1"/>
          </p:cNvSpPr>
          <p:nvPr>
            <p:ph type="ftr" sz="quarter" idx="12"/>
          </p:nvPr>
        </p:nvSpPr>
        <p:spPr/>
        <p:txBody>
          <a:bodyPr/>
          <a:lstStyle/>
          <a:p>
            <a:pPr>
              <a:defRPr/>
            </a:pPr>
            <a:r>
              <a:rPr lang="en-US" smtClean="0"/>
              <a:t>Presentation Title</a:t>
            </a:r>
            <a:endParaRPr lang="en-US"/>
          </a:p>
        </p:txBody>
      </p:sp>
      <p:sp>
        <p:nvSpPr>
          <p:cNvPr id="6" name="Title 1"/>
          <p:cNvSpPr txBox="1">
            <a:spLocks/>
          </p:cNvSpPr>
          <p:nvPr/>
        </p:nvSpPr>
        <p:spPr>
          <a:xfrm>
            <a:off x="603250" y="314325"/>
            <a:ext cx="8291513" cy="495300"/>
          </a:xfrm>
          <a:prstGeom prst="rect">
            <a:avLst/>
          </a:prstGeom>
        </p:spPr>
        <p:txBody>
          <a:bodyPr/>
          <a:lstStyle>
            <a:lvl1pPr algn="l" rtl="0" eaLnBrk="1" fontAlgn="base" hangingPunct="1">
              <a:spcBef>
                <a:spcPct val="0"/>
              </a:spcBef>
              <a:spcAft>
                <a:spcPct val="0"/>
              </a:spcAft>
              <a:defRPr sz="2400">
                <a:solidFill>
                  <a:schemeClr val="tx2"/>
                </a:solidFill>
                <a:latin typeface="+mj-lt"/>
                <a:ea typeface="ヒラギノ角ゴ Pro W3" charset="0"/>
                <a:cs typeface="Geneva" charset="0"/>
              </a:defRPr>
            </a:lvl1pPr>
            <a:lvl2pPr algn="l" rtl="0" eaLnBrk="1" fontAlgn="base" hangingPunct="1">
              <a:spcBef>
                <a:spcPct val="0"/>
              </a:spcBef>
              <a:spcAft>
                <a:spcPct val="0"/>
              </a:spcAft>
              <a:defRPr sz="2400">
                <a:solidFill>
                  <a:schemeClr val="tx2"/>
                </a:solidFill>
                <a:latin typeface="Arial" charset="0"/>
                <a:ea typeface="ヒラギノ角ゴ Pro W3" charset="0"/>
                <a:cs typeface="Geneva" charset="0"/>
              </a:defRPr>
            </a:lvl2pPr>
            <a:lvl3pPr algn="l" rtl="0" eaLnBrk="1" fontAlgn="base" hangingPunct="1">
              <a:spcBef>
                <a:spcPct val="0"/>
              </a:spcBef>
              <a:spcAft>
                <a:spcPct val="0"/>
              </a:spcAft>
              <a:defRPr sz="2400">
                <a:solidFill>
                  <a:schemeClr val="tx2"/>
                </a:solidFill>
                <a:latin typeface="Arial" charset="0"/>
                <a:ea typeface="ヒラギノ角ゴ Pro W3" charset="0"/>
                <a:cs typeface="Geneva" charset="0"/>
              </a:defRPr>
            </a:lvl3pPr>
            <a:lvl4pPr algn="l" rtl="0" eaLnBrk="1" fontAlgn="base" hangingPunct="1">
              <a:spcBef>
                <a:spcPct val="0"/>
              </a:spcBef>
              <a:spcAft>
                <a:spcPct val="0"/>
              </a:spcAft>
              <a:defRPr sz="2400">
                <a:solidFill>
                  <a:schemeClr val="tx2"/>
                </a:solidFill>
                <a:latin typeface="Arial" charset="0"/>
                <a:ea typeface="ヒラギノ角ゴ Pro W3" charset="0"/>
                <a:cs typeface="Geneva" charset="0"/>
              </a:defRPr>
            </a:lvl4pPr>
            <a:lvl5pPr algn="l" rtl="0" eaLnBrk="1" fontAlgn="base" hangingPunct="1">
              <a:spcBef>
                <a:spcPct val="0"/>
              </a:spcBef>
              <a:spcAft>
                <a:spcPct val="0"/>
              </a:spcAft>
              <a:defRPr sz="2400">
                <a:solidFill>
                  <a:schemeClr val="tx2"/>
                </a:solidFill>
                <a:latin typeface="Arial" charset="0"/>
                <a:ea typeface="ヒラギノ角ゴ Pro W3" charset="0"/>
                <a:cs typeface="Geneva" charset="0"/>
              </a:defRPr>
            </a:lvl5pPr>
            <a:lvl6pPr marL="457200" algn="l" rtl="0" eaLnBrk="1" fontAlgn="base" hangingPunct="1">
              <a:spcBef>
                <a:spcPct val="0"/>
              </a:spcBef>
              <a:spcAft>
                <a:spcPct val="0"/>
              </a:spcAft>
              <a:defRPr sz="2400">
                <a:solidFill>
                  <a:srgbClr val="004785"/>
                </a:solidFill>
                <a:latin typeface="Arial" charset="0"/>
                <a:ea typeface="Geneva" charset="0"/>
              </a:defRPr>
            </a:lvl6pPr>
            <a:lvl7pPr marL="914400" algn="l" rtl="0" eaLnBrk="1" fontAlgn="base" hangingPunct="1">
              <a:spcBef>
                <a:spcPct val="0"/>
              </a:spcBef>
              <a:spcAft>
                <a:spcPct val="0"/>
              </a:spcAft>
              <a:defRPr sz="2400">
                <a:solidFill>
                  <a:srgbClr val="004785"/>
                </a:solidFill>
                <a:latin typeface="Arial" charset="0"/>
                <a:ea typeface="Geneva" charset="0"/>
              </a:defRPr>
            </a:lvl7pPr>
            <a:lvl8pPr marL="1371600" algn="l" rtl="0" eaLnBrk="1" fontAlgn="base" hangingPunct="1">
              <a:spcBef>
                <a:spcPct val="0"/>
              </a:spcBef>
              <a:spcAft>
                <a:spcPct val="0"/>
              </a:spcAft>
              <a:defRPr sz="2400">
                <a:solidFill>
                  <a:srgbClr val="004785"/>
                </a:solidFill>
                <a:latin typeface="Arial" charset="0"/>
                <a:ea typeface="Geneva" charset="0"/>
              </a:defRPr>
            </a:lvl8pPr>
            <a:lvl9pPr marL="1828800" algn="l" rtl="0" eaLnBrk="1" fontAlgn="base" hangingPunct="1">
              <a:spcBef>
                <a:spcPct val="0"/>
              </a:spcBef>
              <a:spcAft>
                <a:spcPct val="0"/>
              </a:spcAft>
              <a:defRPr sz="2400">
                <a:solidFill>
                  <a:srgbClr val="004785"/>
                </a:solidFill>
                <a:latin typeface="Arial" charset="0"/>
                <a:ea typeface="Geneva" charset="0"/>
              </a:defRPr>
            </a:lvl9pPr>
          </a:lstStyle>
          <a:p>
            <a:r>
              <a:rPr lang="en-US" kern="0" dirty="0" smtClean="0"/>
              <a:t>Open Feign</a:t>
            </a:r>
            <a:endParaRPr lang="en-US" kern="0" dirty="0"/>
          </a:p>
        </p:txBody>
      </p:sp>
      <p:sp>
        <p:nvSpPr>
          <p:cNvPr id="9" name="Rectangle 8"/>
          <p:cNvSpPr/>
          <p:nvPr/>
        </p:nvSpPr>
        <p:spPr bwMode="auto">
          <a:xfrm>
            <a:off x="1273175" y="3193257"/>
            <a:ext cx="967105" cy="395764"/>
          </a:xfrm>
          <a:prstGeom prst="rect">
            <a:avLst/>
          </a:prstGeom>
          <a:solidFill>
            <a:srgbClr val="E49CB1"/>
          </a:solidFill>
          <a:ln w="127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bg1"/>
                </a:solidFill>
                <a:effectLst/>
                <a:latin typeface="Arial" charset="0"/>
                <a:ea typeface="Geneva" charset="0"/>
              </a:rPr>
              <a:t>F</a:t>
            </a:r>
            <a:r>
              <a:rPr kumimoji="0" lang="en-US" altLang="zh-CN" sz="2400" b="0" i="0" u="none" strike="noStrike" cap="none" normalizeH="0" baseline="0" dirty="0" smtClean="0">
                <a:ln>
                  <a:noFill/>
                </a:ln>
                <a:solidFill>
                  <a:schemeClr val="bg1"/>
                </a:solidFill>
                <a:effectLst/>
                <a:latin typeface="Arial" charset="0"/>
                <a:ea typeface="Geneva" charset="0"/>
              </a:rPr>
              <a:t>eign</a:t>
            </a:r>
            <a:endParaRPr kumimoji="0" lang="en-US" sz="2400" b="0" i="0" u="none" strike="noStrike" cap="none" normalizeH="0" baseline="0" dirty="0">
              <a:ln>
                <a:noFill/>
              </a:ln>
              <a:solidFill>
                <a:schemeClr val="bg1"/>
              </a:solidFill>
              <a:effectLst/>
              <a:latin typeface="Arial" charset="0"/>
              <a:ea typeface="Geneva" charset="0"/>
            </a:endParaRPr>
          </a:p>
        </p:txBody>
      </p:sp>
    </p:spTree>
    <p:extLst>
      <p:ext uri="{BB962C8B-B14F-4D97-AF65-F5344CB8AC3E}">
        <p14:creationId xmlns:p14="http://schemas.microsoft.com/office/powerpoint/2010/main" val="21396169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0EDA7641-78C9-4952-9FD7-7CE71F18F275}" type="slidenum">
              <a:rPr lang="en-US" altLang="en-US" smtClean="0"/>
              <a:pPr/>
              <a:t>14</a:t>
            </a:fld>
            <a:endParaRPr lang="en-US" altLang="en-US"/>
          </a:p>
        </p:txBody>
      </p:sp>
      <p:sp>
        <p:nvSpPr>
          <p:cNvPr id="3" name="Date Placeholder 2"/>
          <p:cNvSpPr>
            <a:spLocks noGrp="1"/>
          </p:cNvSpPr>
          <p:nvPr>
            <p:ph type="dt" sz="half" idx="11"/>
          </p:nvPr>
        </p:nvSpPr>
        <p:spPr/>
        <p:txBody>
          <a:bodyPr/>
          <a:lstStyle/>
          <a:p>
            <a:fld id="{0CFF5ECE-CB99-42CA-8CF1-A031ACF42559}" type="datetime1">
              <a:rPr lang="en-US" altLang="en-US" smtClean="0"/>
              <a:pPr/>
              <a:t>8/9/2020</a:t>
            </a:fld>
            <a:endParaRPr lang="en-US" altLang="en-US"/>
          </a:p>
        </p:txBody>
      </p:sp>
      <p:sp>
        <p:nvSpPr>
          <p:cNvPr id="4" name="Footer Placeholder 3"/>
          <p:cNvSpPr>
            <a:spLocks noGrp="1"/>
          </p:cNvSpPr>
          <p:nvPr>
            <p:ph type="ftr" sz="quarter" idx="12"/>
          </p:nvPr>
        </p:nvSpPr>
        <p:spPr/>
        <p:txBody>
          <a:bodyPr/>
          <a:lstStyle/>
          <a:p>
            <a:pPr>
              <a:defRPr/>
            </a:pPr>
            <a:r>
              <a:rPr lang="en-US" smtClean="0"/>
              <a:t>Presentation Title</a:t>
            </a:r>
            <a:endParaRPr lang="en-US"/>
          </a:p>
        </p:txBody>
      </p:sp>
      <p:sp>
        <p:nvSpPr>
          <p:cNvPr id="5" name="Rectangle 4"/>
          <p:cNvSpPr/>
          <p:nvPr/>
        </p:nvSpPr>
        <p:spPr>
          <a:xfrm>
            <a:off x="3465671" y="2840226"/>
            <a:ext cx="2044149" cy="523220"/>
          </a:xfrm>
          <a:prstGeom prst="rect">
            <a:avLst/>
          </a:prstGeom>
        </p:spPr>
        <p:txBody>
          <a:bodyPr wrap="none">
            <a:spAutoFit/>
          </a:bodyPr>
          <a:lstStyle/>
          <a:p>
            <a:r>
              <a:rPr lang="en-US" sz="2800" dirty="0" smtClean="0"/>
              <a:t>S</a:t>
            </a:r>
            <a:r>
              <a:rPr lang="en-US" altLang="zh-CN" sz="2800" dirty="0" smtClean="0"/>
              <a:t>how Code</a:t>
            </a:r>
            <a:endParaRPr lang="en-US" sz="2800" dirty="0"/>
          </a:p>
        </p:txBody>
      </p:sp>
      <p:sp>
        <p:nvSpPr>
          <p:cNvPr id="8" name="Title 1"/>
          <p:cNvSpPr txBox="1">
            <a:spLocks/>
          </p:cNvSpPr>
          <p:nvPr/>
        </p:nvSpPr>
        <p:spPr>
          <a:xfrm>
            <a:off x="603250" y="314325"/>
            <a:ext cx="8291513" cy="495300"/>
          </a:xfrm>
          <a:prstGeom prst="rect">
            <a:avLst/>
          </a:prstGeom>
        </p:spPr>
        <p:txBody>
          <a:bodyPr/>
          <a:lstStyle>
            <a:lvl1pPr algn="l" rtl="0" eaLnBrk="1" fontAlgn="base" hangingPunct="1">
              <a:spcBef>
                <a:spcPct val="0"/>
              </a:spcBef>
              <a:spcAft>
                <a:spcPct val="0"/>
              </a:spcAft>
              <a:defRPr sz="2400">
                <a:solidFill>
                  <a:schemeClr val="tx2"/>
                </a:solidFill>
                <a:latin typeface="+mj-lt"/>
                <a:ea typeface="ヒラギノ角ゴ Pro W3" charset="0"/>
                <a:cs typeface="Geneva" charset="0"/>
              </a:defRPr>
            </a:lvl1pPr>
            <a:lvl2pPr algn="l" rtl="0" eaLnBrk="1" fontAlgn="base" hangingPunct="1">
              <a:spcBef>
                <a:spcPct val="0"/>
              </a:spcBef>
              <a:spcAft>
                <a:spcPct val="0"/>
              </a:spcAft>
              <a:defRPr sz="2400">
                <a:solidFill>
                  <a:schemeClr val="tx2"/>
                </a:solidFill>
                <a:latin typeface="Arial" charset="0"/>
                <a:ea typeface="ヒラギノ角ゴ Pro W3" charset="0"/>
                <a:cs typeface="Geneva" charset="0"/>
              </a:defRPr>
            </a:lvl2pPr>
            <a:lvl3pPr algn="l" rtl="0" eaLnBrk="1" fontAlgn="base" hangingPunct="1">
              <a:spcBef>
                <a:spcPct val="0"/>
              </a:spcBef>
              <a:spcAft>
                <a:spcPct val="0"/>
              </a:spcAft>
              <a:defRPr sz="2400">
                <a:solidFill>
                  <a:schemeClr val="tx2"/>
                </a:solidFill>
                <a:latin typeface="Arial" charset="0"/>
                <a:ea typeface="ヒラギノ角ゴ Pro W3" charset="0"/>
                <a:cs typeface="Geneva" charset="0"/>
              </a:defRPr>
            </a:lvl3pPr>
            <a:lvl4pPr algn="l" rtl="0" eaLnBrk="1" fontAlgn="base" hangingPunct="1">
              <a:spcBef>
                <a:spcPct val="0"/>
              </a:spcBef>
              <a:spcAft>
                <a:spcPct val="0"/>
              </a:spcAft>
              <a:defRPr sz="2400">
                <a:solidFill>
                  <a:schemeClr val="tx2"/>
                </a:solidFill>
                <a:latin typeface="Arial" charset="0"/>
                <a:ea typeface="ヒラギノ角ゴ Pro W3" charset="0"/>
                <a:cs typeface="Geneva" charset="0"/>
              </a:defRPr>
            </a:lvl4pPr>
            <a:lvl5pPr algn="l" rtl="0" eaLnBrk="1" fontAlgn="base" hangingPunct="1">
              <a:spcBef>
                <a:spcPct val="0"/>
              </a:spcBef>
              <a:spcAft>
                <a:spcPct val="0"/>
              </a:spcAft>
              <a:defRPr sz="2400">
                <a:solidFill>
                  <a:schemeClr val="tx2"/>
                </a:solidFill>
                <a:latin typeface="Arial" charset="0"/>
                <a:ea typeface="ヒラギノ角ゴ Pro W3" charset="0"/>
                <a:cs typeface="Geneva" charset="0"/>
              </a:defRPr>
            </a:lvl5pPr>
            <a:lvl6pPr marL="457200" algn="l" rtl="0" eaLnBrk="1" fontAlgn="base" hangingPunct="1">
              <a:spcBef>
                <a:spcPct val="0"/>
              </a:spcBef>
              <a:spcAft>
                <a:spcPct val="0"/>
              </a:spcAft>
              <a:defRPr sz="2400">
                <a:solidFill>
                  <a:srgbClr val="004785"/>
                </a:solidFill>
                <a:latin typeface="Arial" charset="0"/>
                <a:ea typeface="Geneva" charset="0"/>
              </a:defRPr>
            </a:lvl6pPr>
            <a:lvl7pPr marL="914400" algn="l" rtl="0" eaLnBrk="1" fontAlgn="base" hangingPunct="1">
              <a:spcBef>
                <a:spcPct val="0"/>
              </a:spcBef>
              <a:spcAft>
                <a:spcPct val="0"/>
              </a:spcAft>
              <a:defRPr sz="2400">
                <a:solidFill>
                  <a:srgbClr val="004785"/>
                </a:solidFill>
                <a:latin typeface="Arial" charset="0"/>
                <a:ea typeface="Geneva" charset="0"/>
              </a:defRPr>
            </a:lvl7pPr>
            <a:lvl8pPr marL="1371600" algn="l" rtl="0" eaLnBrk="1" fontAlgn="base" hangingPunct="1">
              <a:spcBef>
                <a:spcPct val="0"/>
              </a:spcBef>
              <a:spcAft>
                <a:spcPct val="0"/>
              </a:spcAft>
              <a:defRPr sz="2400">
                <a:solidFill>
                  <a:srgbClr val="004785"/>
                </a:solidFill>
                <a:latin typeface="Arial" charset="0"/>
                <a:ea typeface="Geneva" charset="0"/>
              </a:defRPr>
            </a:lvl8pPr>
            <a:lvl9pPr marL="1828800" algn="l" rtl="0" eaLnBrk="1" fontAlgn="base" hangingPunct="1">
              <a:spcBef>
                <a:spcPct val="0"/>
              </a:spcBef>
              <a:spcAft>
                <a:spcPct val="0"/>
              </a:spcAft>
              <a:defRPr sz="2400">
                <a:solidFill>
                  <a:srgbClr val="004785"/>
                </a:solidFill>
                <a:latin typeface="Arial" charset="0"/>
                <a:ea typeface="Geneva" charset="0"/>
              </a:defRPr>
            </a:lvl9pPr>
          </a:lstStyle>
          <a:p>
            <a:r>
              <a:rPr lang="en-US" kern="0" dirty="0" smtClean="0"/>
              <a:t>Open Feign</a:t>
            </a:r>
            <a:endParaRPr lang="en-US" kern="0" dirty="0"/>
          </a:p>
        </p:txBody>
      </p:sp>
    </p:spTree>
    <p:extLst>
      <p:ext uri="{BB962C8B-B14F-4D97-AF65-F5344CB8AC3E}">
        <p14:creationId xmlns:p14="http://schemas.microsoft.com/office/powerpoint/2010/main" val="26701536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09" name="Picture 4" descr="Citi_section-divider.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itle 3"/>
          <p:cNvSpPr>
            <a:spLocks noGrp="1"/>
          </p:cNvSpPr>
          <p:nvPr>
            <p:ph type="title" idx="4294967295"/>
          </p:nvPr>
        </p:nvSpPr>
        <p:spPr>
          <a:xfrm>
            <a:off x="603250" y="2933700"/>
            <a:ext cx="8291513" cy="650328"/>
          </a:xfrm>
        </p:spPr>
        <p:txBody>
          <a:bodyPr anchor="ctr"/>
          <a:lstStyle/>
          <a:p>
            <a:pPr>
              <a:defRPr/>
            </a:pPr>
            <a:r>
              <a:rPr lang="en-US" sz="4000" dirty="0">
                <a:solidFill>
                  <a:srgbClr val="00BDF2"/>
                </a:solidFill>
              </a:rPr>
              <a:t>Service </a:t>
            </a:r>
            <a:r>
              <a:rPr lang="en-US" sz="4000" dirty="0" smtClean="0">
                <a:solidFill>
                  <a:srgbClr val="00BDF2"/>
                </a:solidFill>
              </a:rPr>
              <a:t>Gateway</a:t>
            </a:r>
            <a:endParaRPr lang="en-US" sz="4000" dirty="0">
              <a:solidFill>
                <a:srgbClr val="00BDF2"/>
              </a:solidFill>
            </a:endParaRPr>
          </a:p>
        </p:txBody>
      </p:sp>
      <p:sp>
        <p:nvSpPr>
          <p:cNvPr id="11" name="Slide Number Placeholder 10"/>
          <p:cNvSpPr>
            <a:spLocks noGrp="1"/>
          </p:cNvSpPr>
          <p:nvPr>
            <p:ph type="sldNum" sz="quarter" idx="10"/>
          </p:nvPr>
        </p:nvSpPr>
        <p:spPr>
          <a:extLs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Arial" pitchFamily="34" charset="0"/>
                <a:ea typeface="Geneva" pitchFamily="127" charset="-128"/>
              </a:defRPr>
            </a:lvl1pPr>
            <a:lvl2pPr marL="742950" indent="-285750" eaLnBrk="0" hangingPunct="0">
              <a:defRPr sz="2400">
                <a:solidFill>
                  <a:schemeClr val="tx1"/>
                </a:solidFill>
                <a:latin typeface="Arial" pitchFamily="34" charset="0"/>
                <a:ea typeface="Geneva" pitchFamily="127" charset="-128"/>
              </a:defRPr>
            </a:lvl2pPr>
            <a:lvl3pPr marL="1143000" indent="-228600" eaLnBrk="0" hangingPunct="0">
              <a:defRPr sz="2400">
                <a:solidFill>
                  <a:schemeClr val="tx1"/>
                </a:solidFill>
                <a:latin typeface="Arial" pitchFamily="34" charset="0"/>
                <a:ea typeface="Geneva" pitchFamily="127" charset="-128"/>
              </a:defRPr>
            </a:lvl3pPr>
            <a:lvl4pPr marL="1600200" indent="-228600" eaLnBrk="0" hangingPunct="0">
              <a:defRPr sz="2400">
                <a:solidFill>
                  <a:schemeClr val="tx1"/>
                </a:solidFill>
                <a:latin typeface="Arial" pitchFamily="34" charset="0"/>
                <a:ea typeface="Geneva" pitchFamily="127" charset="-128"/>
              </a:defRPr>
            </a:lvl4pPr>
            <a:lvl5pPr marL="2057400" indent="-228600" eaLnBrk="0" hangingPunct="0">
              <a:defRPr sz="2400">
                <a:solidFill>
                  <a:schemeClr val="tx1"/>
                </a:solidFill>
                <a:latin typeface="Arial" pitchFamily="34" charset="0"/>
                <a:ea typeface="Geneva" pitchFamily="127" charset="-128"/>
              </a:defRPr>
            </a:lvl5pPr>
            <a:lvl6pPr marL="2514600" indent="-228600" eaLnBrk="0" fontAlgn="base" hangingPunct="0">
              <a:spcBef>
                <a:spcPct val="0"/>
              </a:spcBef>
              <a:spcAft>
                <a:spcPct val="0"/>
              </a:spcAft>
              <a:defRPr sz="2400">
                <a:solidFill>
                  <a:schemeClr val="tx1"/>
                </a:solidFill>
                <a:latin typeface="Arial" pitchFamily="34" charset="0"/>
                <a:ea typeface="Geneva" pitchFamily="127" charset="-128"/>
              </a:defRPr>
            </a:lvl6pPr>
            <a:lvl7pPr marL="2971800" indent="-228600" eaLnBrk="0" fontAlgn="base" hangingPunct="0">
              <a:spcBef>
                <a:spcPct val="0"/>
              </a:spcBef>
              <a:spcAft>
                <a:spcPct val="0"/>
              </a:spcAft>
              <a:defRPr sz="2400">
                <a:solidFill>
                  <a:schemeClr val="tx1"/>
                </a:solidFill>
                <a:latin typeface="Arial" pitchFamily="34" charset="0"/>
                <a:ea typeface="Geneva" pitchFamily="127" charset="-128"/>
              </a:defRPr>
            </a:lvl7pPr>
            <a:lvl8pPr marL="3429000" indent="-228600" eaLnBrk="0" fontAlgn="base" hangingPunct="0">
              <a:spcBef>
                <a:spcPct val="0"/>
              </a:spcBef>
              <a:spcAft>
                <a:spcPct val="0"/>
              </a:spcAft>
              <a:defRPr sz="2400">
                <a:solidFill>
                  <a:schemeClr val="tx1"/>
                </a:solidFill>
                <a:latin typeface="Arial" pitchFamily="34" charset="0"/>
                <a:ea typeface="Geneva" pitchFamily="127" charset="-128"/>
              </a:defRPr>
            </a:lvl8pPr>
            <a:lvl9pPr marL="3886200" indent="-228600" eaLnBrk="0" fontAlgn="base" hangingPunct="0">
              <a:spcBef>
                <a:spcPct val="0"/>
              </a:spcBef>
              <a:spcAft>
                <a:spcPct val="0"/>
              </a:spcAft>
              <a:defRPr sz="2400">
                <a:solidFill>
                  <a:schemeClr val="tx1"/>
                </a:solidFill>
                <a:latin typeface="Arial" pitchFamily="34" charset="0"/>
                <a:ea typeface="Geneva" pitchFamily="127" charset="-128"/>
              </a:defRPr>
            </a:lvl9pPr>
          </a:lstStyle>
          <a:p>
            <a:pPr eaLnBrk="1" hangingPunct="1"/>
            <a:fld id="{23D7484C-155C-4BCA-8F41-53B504C09C7A}" type="slidenum">
              <a:rPr lang="en-US" altLang="en-US" sz="900">
                <a:solidFill>
                  <a:schemeClr val="bg1"/>
                </a:solidFill>
              </a:rPr>
              <a:pPr eaLnBrk="1" hangingPunct="1"/>
              <a:t>15</a:t>
            </a:fld>
            <a:endParaRPr lang="en-US" altLang="en-US" sz="900">
              <a:solidFill>
                <a:schemeClr val="bg1"/>
              </a:solidFill>
            </a:endParaRPr>
          </a:p>
        </p:txBody>
      </p:sp>
      <p:sp>
        <p:nvSpPr>
          <p:cNvPr id="12" name="Date Placeholder 11"/>
          <p:cNvSpPr>
            <a:spLocks noGrp="1"/>
          </p:cNvSpPr>
          <p:nvPr>
            <p:ph type="dt" sz="quarter" idx="11"/>
          </p:nvPr>
        </p:nvSpPr>
        <p:spPr>
          <a:extLs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Arial" pitchFamily="34" charset="0"/>
                <a:ea typeface="Geneva" pitchFamily="127" charset="-128"/>
              </a:defRPr>
            </a:lvl1pPr>
            <a:lvl2pPr marL="742950" indent="-285750" eaLnBrk="0" hangingPunct="0">
              <a:defRPr sz="2400">
                <a:solidFill>
                  <a:schemeClr val="tx1"/>
                </a:solidFill>
                <a:latin typeface="Arial" pitchFamily="34" charset="0"/>
                <a:ea typeface="Geneva" pitchFamily="127" charset="-128"/>
              </a:defRPr>
            </a:lvl2pPr>
            <a:lvl3pPr marL="1143000" indent="-228600" eaLnBrk="0" hangingPunct="0">
              <a:defRPr sz="2400">
                <a:solidFill>
                  <a:schemeClr val="tx1"/>
                </a:solidFill>
                <a:latin typeface="Arial" pitchFamily="34" charset="0"/>
                <a:ea typeface="Geneva" pitchFamily="127" charset="-128"/>
              </a:defRPr>
            </a:lvl3pPr>
            <a:lvl4pPr marL="1600200" indent="-228600" eaLnBrk="0" hangingPunct="0">
              <a:defRPr sz="2400">
                <a:solidFill>
                  <a:schemeClr val="tx1"/>
                </a:solidFill>
                <a:latin typeface="Arial" pitchFamily="34" charset="0"/>
                <a:ea typeface="Geneva" pitchFamily="127" charset="-128"/>
              </a:defRPr>
            </a:lvl4pPr>
            <a:lvl5pPr marL="2057400" indent="-228600" eaLnBrk="0" hangingPunct="0">
              <a:defRPr sz="2400">
                <a:solidFill>
                  <a:schemeClr val="tx1"/>
                </a:solidFill>
                <a:latin typeface="Arial" pitchFamily="34" charset="0"/>
                <a:ea typeface="Geneva" pitchFamily="127" charset="-128"/>
              </a:defRPr>
            </a:lvl5pPr>
            <a:lvl6pPr marL="2514600" indent="-228600" eaLnBrk="0" fontAlgn="base" hangingPunct="0">
              <a:spcBef>
                <a:spcPct val="0"/>
              </a:spcBef>
              <a:spcAft>
                <a:spcPct val="0"/>
              </a:spcAft>
              <a:defRPr sz="2400">
                <a:solidFill>
                  <a:schemeClr val="tx1"/>
                </a:solidFill>
                <a:latin typeface="Arial" pitchFamily="34" charset="0"/>
                <a:ea typeface="Geneva" pitchFamily="127" charset="-128"/>
              </a:defRPr>
            </a:lvl6pPr>
            <a:lvl7pPr marL="2971800" indent="-228600" eaLnBrk="0" fontAlgn="base" hangingPunct="0">
              <a:spcBef>
                <a:spcPct val="0"/>
              </a:spcBef>
              <a:spcAft>
                <a:spcPct val="0"/>
              </a:spcAft>
              <a:defRPr sz="2400">
                <a:solidFill>
                  <a:schemeClr val="tx1"/>
                </a:solidFill>
                <a:latin typeface="Arial" pitchFamily="34" charset="0"/>
                <a:ea typeface="Geneva" pitchFamily="127" charset="-128"/>
              </a:defRPr>
            </a:lvl7pPr>
            <a:lvl8pPr marL="3429000" indent="-228600" eaLnBrk="0" fontAlgn="base" hangingPunct="0">
              <a:spcBef>
                <a:spcPct val="0"/>
              </a:spcBef>
              <a:spcAft>
                <a:spcPct val="0"/>
              </a:spcAft>
              <a:defRPr sz="2400">
                <a:solidFill>
                  <a:schemeClr val="tx1"/>
                </a:solidFill>
                <a:latin typeface="Arial" pitchFamily="34" charset="0"/>
                <a:ea typeface="Geneva" pitchFamily="127" charset="-128"/>
              </a:defRPr>
            </a:lvl8pPr>
            <a:lvl9pPr marL="3886200" indent="-228600" eaLnBrk="0" fontAlgn="base" hangingPunct="0">
              <a:spcBef>
                <a:spcPct val="0"/>
              </a:spcBef>
              <a:spcAft>
                <a:spcPct val="0"/>
              </a:spcAft>
              <a:defRPr sz="2400">
                <a:solidFill>
                  <a:schemeClr val="tx1"/>
                </a:solidFill>
                <a:latin typeface="Arial" pitchFamily="34" charset="0"/>
                <a:ea typeface="Geneva" pitchFamily="127" charset="-128"/>
              </a:defRPr>
            </a:lvl9pPr>
          </a:lstStyle>
          <a:p>
            <a:pPr eaLnBrk="1" hangingPunct="1"/>
            <a:fld id="{F66575F9-28E8-47E9-8955-48B45FDA8E9E}" type="datetime1">
              <a:rPr lang="en-US" altLang="en-US" sz="900">
                <a:solidFill>
                  <a:schemeClr val="bg1"/>
                </a:solidFill>
              </a:rPr>
              <a:pPr eaLnBrk="1" hangingPunct="1"/>
              <a:t>8/9/2020</a:t>
            </a:fld>
            <a:endParaRPr lang="en-US" altLang="en-US" sz="900">
              <a:solidFill>
                <a:schemeClr val="bg1"/>
              </a:solidFill>
            </a:endParaRPr>
          </a:p>
        </p:txBody>
      </p:sp>
    </p:spTree>
    <p:extLst>
      <p:ext uri="{BB962C8B-B14F-4D97-AF65-F5344CB8AC3E}">
        <p14:creationId xmlns:p14="http://schemas.microsoft.com/office/powerpoint/2010/main" val="41822844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0EDA7641-78C9-4952-9FD7-7CE71F18F275}" type="slidenum">
              <a:rPr lang="en-US" altLang="en-US" smtClean="0"/>
              <a:pPr/>
              <a:t>16</a:t>
            </a:fld>
            <a:endParaRPr lang="en-US" altLang="en-US"/>
          </a:p>
        </p:txBody>
      </p:sp>
      <p:sp>
        <p:nvSpPr>
          <p:cNvPr id="3" name="Date Placeholder 2"/>
          <p:cNvSpPr>
            <a:spLocks noGrp="1"/>
          </p:cNvSpPr>
          <p:nvPr>
            <p:ph type="dt" sz="half" idx="11"/>
          </p:nvPr>
        </p:nvSpPr>
        <p:spPr/>
        <p:txBody>
          <a:bodyPr/>
          <a:lstStyle/>
          <a:p>
            <a:fld id="{0CFF5ECE-CB99-42CA-8CF1-A031ACF42559}" type="datetime1">
              <a:rPr lang="en-US" altLang="en-US" smtClean="0"/>
              <a:pPr/>
              <a:t>8/9/2020</a:t>
            </a:fld>
            <a:endParaRPr lang="en-US" altLang="en-US"/>
          </a:p>
        </p:txBody>
      </p:sp>
      <p:sp>
        <p:nvSpPr>
          <p:cNvPr id="4" name="Footer Placeholder 3"/>
          <p:cNvSpPr>
            <a:spLocks noGrp="1"/>
          </p:cNvSpPr>
          <p:nvPr>
            <p:ph type="ftr" sz="quarter" idx="12"/>
          </p:nvPr>
        </p:nvSpPr>
        <p:spPr/>
        <p:txBody>
          <a:bodyPr/>
          <a:lstStyle/>
          <a:p>
            <a:pPr>
              <a:defRPr/>
            </a:pPr>
            <a:r>
              <a:rPr lang="en-US" smtClean="0"/>
              <a:t>Presentation Title</a:t>
            </a:r>
            <a:endParaRPr lang="en-US"/>
          </a:p>
        </p:txBody>
      </p:sp>
      <p:sp>
        <p:nvSpPr>
          <p:cNvPr id="7" name="Title 1"/>
          <p:cNvSpPr txBox="1">
            <a:spLocks/>
          </p:cNvSpPr>
          <p:nvPr/>
        </p:nvSpPr>
        <p:spPr>
          <a:xfrm>
            <a:off x="603250" y="314325"/>
            <a:ext cx="8291513" cy="495300"/>
          </a:xfrm>
          <a:prstGeom prst="rect">
            <a:avLst/>
          </a:prstGeom>
        </p:spPr>
        <p:txBody>
          <a:bodyPr/>
          <a:lstStyle>
            <a:lvl1pPr algn="l" rtl="0" eaLnBrk="1" fontAlgn="base" hangingPunct="1">
              <a:spcBef>
                <a:spcPct val="0"/>
              </a:spcBef>
              <a:spcAft>
                <a:spcPct val="0"/>
              </a:spcAft>
              <a:defRPr sz="2400">
                <a:solidFill>
                  <a:schemeClr val="tx2"/>
                </a:solidFill>
                <a:latin typeface="+mj-lt"/>
                <a:ea typeface="ヒラギノ角ゴ Pro W3" charset="0"/>
                <a:cs typeface="Geneva" charset="0"/>
              </a:defRPr>
            </a:lvl1pPr>
            <a:lvl2pPr algn="l" rtl="0" eaLnBrk="1" fontAlgn="base" hangingPunct="1">
              <a:spcBef>
                <a:spcPct val="0"/>
              </a:spcBef>
              <a:spcAft>
                <a:spcPct val="0"/>
              </a:spcAft>
              <a:defRPr sz="2400">
                <a:solidFill>
                  <a:schemeClr val="tx2"/>
                </a:solidFill>
                <a:latin typeface="Arial" charset="0"/>
                <a:ea typeface="ヒラギノ角ゴ Pro W3" charset="0"/>
                <a:cs typeface="Geneva" charset="0"/>
              </a:defRPr>
            </a:lvl2pPr>
            <a:lvl3pPr algn="l" rtl="0" eaLnBrk="1" fontAlgn="base" hangingPunct="1">
              <a:spcBef>
                <a:spcPct val="0"/>
              </a:spcBef>
              <a:spcAft>
                <a:spcPct val="0"/>
              </a:spcAft>
              <a:defRPr sz="2400">
                <a:solidFill>
                  <a:schemeClr val="tx2"/>
                </a:solidFill>
                <a:latin typeface="Arial" charset="0"/>
                <a:ea typeface="ヒラギノ角ゴ Pro W3" charset="0"/>
                <a:cs typeface="Geneva" charset="0"/>
              </a:defRPr>
            </a:lvl3pPr>
            <a:lvl4pPr algn="l" rtl="0" eaLnBrk="1" fontAlgn="base" hangingPunct="1">
              <a:spcBef>
                <a:spcPct val="0"/>
              </a:spcBef>
              <a:spcAft>
                <a:spcPct val="0"/>
              </a:spcAft>
              <a:defRPr sz="2400">
                <a:solidFill>
                  <a:schemeClr val="tx2"/>
                </a:solidFill>
                <a:latin typeface="Arial" charset="0"/>
                <a:ea typeface="ヒラギノ角ゴ Pro W3" charset="0"/>
                <a:cs typeface="Geneva" charset="0"/>
              </a:defRPr>
            </a:lvl4pPr>
            <a:lvl5pPr algn="l" rtl="0" eaLnBrk="1" fontAlgn="base" hangingPunct="1">
              <a:spcBef>
                <a:spcPct val="0"/>
              </a:spcBef>
              <a:spcAft>
                <a:spcPct val="0"/>
              </a:spcAft>
              <a:defRPr sz="2400">
                <a:solidFill>
                  <a:schemeClr val="tx2"/>
                </a:solidFill>
                <a:latin typeface="Arial" charset="0"/>
                <a:ea typeface="ヒラギノ角ゴ Pro W3" charset="0"/>
                <a:cs typeface="Geneva" charset="0"/>
              </a:defRPr>
            </a:lvl5pPr>
            <a:lvl6pPr marL="457200" algn="l" rtl="0" eaLnBrk="1" fontAlgn="base" hangingPunct="1">
              <a:spcBef>
                <a:spcPct val="0"/>
              </a:spcBef>
              <a:spcAft>
                <a:spcPct val="0"/>
              </a:spcAft>
              <a:defRPr sz="2400">
                <a:solidFill>
                  <a:srgbClr val="004785"/>
                </a:solidFill>
                <a:latin typeface="Arial" charset="0"/>
                <a:ea typeface="Geneva" charset="0"/>
              </a:defRPr>
            </a:lvl6pPr>
            <a:lvl7pPr marL="914400" algn="l" rtl="0" eaLnBrk="1" fontAlgn="base" hangingPunct="1">
              <a:spcBef>
                <a:spcPct val="0"/>
              </a:spcBef>
              <a:spcAft>
                <a:spcPct val="0"/>
              </a:spcAft>
              <a:defRPr sz="2400">
                <a:solidFill>
                  <a:srgbClr val="004785"/>
                </a:solidFill>
                <a:latin typeface="Arial" charset="0"/>
                <a:ea typeface="Geneva" charset="0"/>
              </a:defRPr>
            </a:lvl7pPr>
            <a:lvl8pPr marL="1371600" algn="l" rtl="0" eaLnBrk="1" fontAlgn="base" hangingPunct="1">
              <a:spcBef>
                <a:spcPct val="0"/>
              </a:spcBef>
              <a:spcAft>
                <a:spcPct val="0"/>
              </a:spcAft>
              <a:defRPr sz="2400">
                <a:solidFill>
                  <a:srgbClr val="004785"/>
                </a:solidFill>
                <a:latin typeface="Arial" charset="0"/>
                <a:ea typeface="Geneva" charset="0"/>
              </a:defRPr>
            </a:lvl8pPr>
            <a:lvl9pPr marL="1828800" algn="l" rtl="0" eaLnBrk="1" fontAlgn="base" hangingPunct="1">
              <a:spcBef>
                <a:spcPct val="0"/>
              </a:spcBef>
              <a:spcAft>
                <a:spcPct val="0"/>
              </a:spcAft>
              <a:defRPr sz="2400">
                <a:solidFill>
                  <a:srgbClr val="004785"/>
                </a:solidFill>
                <a:latin typeface="Arial" charset="0"/>
                <a:ea typeface="Geneva" charset="0"/>
              </a:defRPr>
            </a:lvl9pPr>
          </a:lstStyle>
          <a:p>
            <a:r>
              <a:rPr lang="en-US" kern="0" dirty="0" err="1" smtClean="0"/>
              <a:t>Zuul</a:t>
            </a:r>
            <a:endParaRPr lang="en-US" kern="0" dirty="0"/>
          </a:p>
        </p:txBody>
      </p:sp>
      <p:pic>
        <p:nvPicPr>
          <p:cNvPr id="14338" name="Picture 2" descr="http://favorites.ren/assets/images/2018/springcloud/zuul-cor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3250" y="1850374"/>
            <a:ext cx="7577364" cy="4656666"/>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596900" y="927044"/>
            <a:ext cx="8067220" cy="923330"/>
          </a:xfrm>
          <a:prstGeom prst="rect">
            <a:avLst/>
          </a:prstGeom>
        </p:spPr>
        <p:txBody>
          <a:bodyPr wrap="square">
            <a:spAutoFit/>
          </a:bodyPr>
          <a:lstStyle/>
          <a:p>
            <a:r>
              <a:rPr lang="en-US" sz="1800" dirty="0" err="1"/>
              <a:t>Zuul</a:t>
            </a:r>
            <a:r>
              <a:rPr lang="en-US" sz="1800" dirty="0"/>
              <a:t> is the front door for all requests from devices and web sites to the backend of the Netflix streaming application. As an edge service application, </a:t>
            </a:r>
            <a:r>
              <a:rPr lang="en-US" sz="1800" dirty="0" err="1"/>
              <a:t>Zuul</a:t>
            </a:r>
            <a:r>
              <a:rPr lang="en-US" sz="1800" dirty="0"/>
              <a:t> is built to enable dynamic routing, monitoring, resiliency and security. </a:t>
            </a:r>
          </a:p>
        </p:txBody>
      </p:sp>
    </p:spTree>
    <p:extLst>
      <p:ext uri="{BB962C8B-B14F-4D97-AF65-F5344CB8AC3E}">
        <p14:creationId xmlns:p14="http://schemas.microsoft.com/office/powerpoint/2010/main" val="239817973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0EDA7641-78C9-4952-9FD7-7CE71F18F275}" type="slidenum">
              <a:rPr lang="en-US" altLang="en-US" smtClean="0"/>
              <a:pPr/>
              <a:t>17</a:t>
            </a:fld>
            <a:endParaRPr lang="en-US" altLang="en-US"/>
          </a:p>
        </p:txBody>
      </p:sp>
      <p:sp>
        <p:nvSpPr>
          <p:cNvPr id="3" name="Date Placeholder 2"/>
          <p:cNvSpPr>
            <a:spLocks noGrp="1"/>
          </p:cNvSpPr>
          <p:nvPr>
            <p:ph type="dt" sz="half" idx="11"/>
          </p:nvPr>
        </p:nvSpPr>
        <p:spPr/>
        <p:txBody>
          <a:bodyPr/>
          <a:lstStyle/>
          <a:p>
            <a:fld id="{0CFF5ECE-CB99-42CA-8CF1-A031ACF42559}" type="datetime1">
              <a:rPr lang="en-US" altLang="en-US" smtClean="0"/>
              <a:pPr/>
              <a:t>8/9/2020</a:t>
            </a:fld>
            <a:endParaRPr lang="en-US" altLang="en-US"/>
          </a:p>
        </p:txBody>
      </p:sp>
      <p:sp>
        <p:nvSpPr>
          <p:cNvPr id="4" name="Footer Placeholder 3"/>
          <p:cNvSpPr>
            <a:spLocks noGrp="1"/>
          </p:cNvSpPr>
          <p:nvPr>
            <p:ph type="ftr" sz="quarter" idx="12"/>
          </p:nvPr>
        </p:nvSpPr>
        <p:spPr/>
        <p:txBody>
          <a:bodyPr/>
          <a:lstStyle/>
          <a:p>
            <a:pPr>
              <a:defRPr/>
            </a:pPr>
            <a:r>
              <a:rPr lang="en-US" smtClean="0"/>
              <a:t>Presentation Title</a:t>
            </a:r>
            <a:endParaRPr lang="en-US"/>
          </a:p>
        </p:txBody>
      </p:sp>
      <p:sp>
        <p:nvSpPr>
          <p:cNvPr id="7" name="Title 1"/>
          <p:cNvSpPr txBox="1">
            <a:spLocks/>
          </p:cNvSpPr>
          <p:nvPr/>
        </p:nvSpPr>
        <p:spPr>
          <a:xfrm>
            <a:off x="603250" y="314325"/>
            <a:ext cx="8291513" cy="495300"/>
          </a:xfrm>
          <a:prstGeom prst="rect">
            <a:avLst/>
          </a:prstGeom>
        </p:spPr>
        <p:txBody>
          <a:bodyPr/>
          <a:lstStyle>
            <a:lvl1pPr algn="l" rtl="0" eaLnBrk="1" fontAlgn="base" hangingPunct="1">
              <a:spcBef>
                <a:spcPct val="0"/>
              </a:spcBef>
              <a:spcAft>
                <a:spcPct val="0"/>
              </a:spcAft>
              <a:defRPr sz="2400">
                <a:solidFill>
                  <a:schemeClr val="tx2"/>
                </a:solidFill>
                <a:latin typeface="+mj-lt"/>
                <a:ea typeface="ヒラギノ角ゴ Pro W3" charset="0"/>
                <a:cs typeface="Geneva" charset="0"/>
              </a:defRPr>
            </a:lvl1pPr>
            <a:lvl2pPr algn="l" rtl="0" eaLnBrk="1" fontAlgn="base" hangingPunct="1">
              <a:spcBef>
                <a:spcPct val="0"/>
              </a:spcBef>
              <a:spcAft>
                <a:spcPct val="0"/>
              </a:spcAft>
              <a:defRPr sz="2400">
                <a:solidFill>
                  <a:schemeClr val="tx2"/>
                </a:solidFill>
                <a:latin typeface="Arial" charset="0"/>
                <a:ea typeface="ヒラギノ角ゴ Pro W3" charset="0"/>
                <a:cs typeface="Geneva" charset="0"/>
              </a:defRPr>
            </a:lvl2pPr>
            <a:lvl3pPr algn="l" rtl="0" eaLnBrk="1" fontAlgn="base" hangingPunct="1">
              <a:spcBef>
                <a:spcPct val="0"/>
              </a:spcBef>
              <a:spcAft>
                <a:spcPct val="0"/>
              </a:spcAft>
              <a:defRPr sz="2400">
                <a:solidFill>
                  <a:schemeClr val="tx2"/>
                </a:solidFill>
                <a:latin typeface="Arial" charset="0"/>
                <a:ea typeface="ヒラギノ角ゴ Pro W3" charset="0"/>
                <a:cs typeface="Geneva" charset="0"/>
              </a:defRPr>
            </a:lvl3pPr>
            <a:lvl4pPr algn="l" rtl="0" eaLnBrk="1" fontAlgn="base" hangingPunct="1">
              <a:spcBef>
                <a:spcPct val="0"/>
              </a:spcBef>
              <a:spcAft>
                <a:spcPct val="0"/>
              </a:spcAft>
              <a:defRPr sz="2400">
                <a:solidFill>
                  <a:schemeClr val="tx2"/>
                </a:solidFill>
                <a:latin typeface="Arial" charset="0"/>
                <a:ea typeface="ヒラギノ角ゴ Pro W3" charset="0"/>
                <a:cs typeface="Geneva" charset="0"/>
              </a:defRPr>
            </a:lvl4pPr>
            <a:lvl5pPr algn="l" rtl="0" eaLnBrk="1" fontAlgn="base" hangingPunct="1">
              <a:spcBef>
                <a:spcPct val="0"/>
              </a:spcBef>
              <a:spcAft>
                <a:spcPct val="0"/>
              </a:spcAft>
              <a:defRPr sz="2400">
                <a:solidFill>
                  <a:schemeClr val="tx2"/>
                </a:solidFill>
                <a:latin typeface="Arial" charset="0"/>
                <a:ea typeface="ヒラギノ角ゴ Pro W3" charset="0"/>
                <a:cs typeface="Geneva" charset="0"/>
              </a:defRPr>
            </a:lvl5pPr>
            <a:lvl6pPr marL="457200" algn="l" rtl="0" eaLnBrk="1" fontAlgn="base" hangingPunct="1">
              <a:spcBef>
                <a:spcPct val="0"/>
              </a:spcBef>
              <a:spcAft>
                <a:spcPct val="0"/>
              </a:spcAft>
              <a:defRPr sz="2400">
                <a:solidFill>
                  <a:srgbClr val="004785"/>
                </a:solidFill>
                <a:latin typeface="Arial" charset="0"/>
                <a:ea typeface="Geneva" charset="0"/>
              </a:defRPr>
            </a:lvl6pPr>
            <a:lvl7pPr marL="914400" algn="l" rtl="0" eaLnBrk="1" fontAlgn="base" hangingPunct="1">
              <a:spcBef>
                <a:spcPct val="0"/>
              </a:spcBef>
              <a:spcAft>
                <a:spcPct val="0"/>
              </a:spcAft>
              <a:defRPr sz="2400">
                <a:solidFill>
                  <a:srgbClr val="004785"/>
                </a:solidFill>
                <a:latin typeface="Arial" charset="0"/>
                <a:ea typeface="Geneva" charset="0"/>
              </a:defRPr>
            </a:lvl7pPr>
            <a:lvl8pPr marL="1371600" algn="l" rtl="0" eaLnBrk="1" fontAlgn="base" hangingPunct="1">
              <a:spcBef>
                <a:spcPct val="0"/>
              </a:spcBef>
              <a:spcAft>
                <a:spcPct val="0"/>
              </a:spcAft>
              <a:defRPr sz="2400">
                <a:solidFill>
                  <a:srgbClr val="004785"/>
                </a:solidFill>
                <a:latin typeface="Arial" charset="0"/>
                <a:ea typeface="Geneva" charset="0"/>
              </a:defRPr>
            </a:lvl8pPr>
            <a:lvl9pPr marL="1828800" algn="l" rtl="0" eaLnBrk="1" fontAlgn="base" hangingPunct="1">
              <a:spcBef>
                <a:spcPct val="0"/>
              </a:spcBef>
              <a:spcAft>
                <a:spcPct val="0"/>
              </a:spcAft>
              <a:defRPr sz="2400">
                <a:solidFill>
                  <a:srgbClr val="004785"/>
                </a:solidFill>
                <a:latin typeface="Arial" charset="0"/>
                <a:ea typeface="Geneva" charset="0"/>
              </a:defRPr>
            </a:lvl9pPr>
          </a:lstStyle>
          <a:p>
            <a:r>
              <a:rPr lang="en-US" kern="0" dirty="0" smtClean="0"/>
              <a:t>Spring Cloud Gateway</a:t>
            </a:r>
            <a:endParaRPr lang="en-US" kern="0" dirty="0"/>
          </a:p>
        </p:txBody>
      </p:sp>
      <p:pic>
        <p:nvPicPr>
          <p:cNvPr id="13316" name="Picture 4" descr="http://favorites.ren/assets/images/2018/springcloud/spring-cloud-gatewa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64850" y="768576"/>
            <a:ext cx="3829913" cy="514401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596900" y="1355425"/>
            <a:ext cx="4089400" cy="3970318"/>
          </a:xfrm>
          <a:prstGeom prst="rect">
            <a:avLst/>
          </a:prstGeom>
        </p:spPr>
        <p:txBody>
          <a:bodyPr wrap="square">
            <a:spAutoFit/>
          </a:bodyPr>
          <a:lstStyle/>
          <a:p>
            <a:r>
              <a:rPr lang="en-US" sz="1800" dirty="0"/>
              <a:t>Clients make requests to Spring Cloud Gateway. If the Gateway Handler Mapping determines that a request matches a route, it is sent to the Gateway Web Handler. This handler runs the request through a filter chain that is specific to the request. The reason the filters are divided by the dotted line is that filters can run logic both before and after the proxy request is sent. All “pre” filter logic is executed. Then the proxy request is made. After the proxy request is made, the “post” filter logic is run.</a:t>
            </a:r>
          </a:p>
        </p:txBody>
      </p:sp>
    </p:spTree>
    <p:extLst>
      <p:ext uri="{BB962C8B-B14F-4D97-AF65-F5344CB8AC3E}">
        <p14:creationId xmlns:p14="http://schemas.microsoft.com/office/powerpoint/2010/main" val="21476683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0EDA7641-78C9-4952-9FD7-7CE71F18F275}" type="slidenum">
              <a:rPr lang="en-US" altLang="en-US" smtClean="0"/>
              <a:pPr/>
              <a:t>18</a:t>
            </a:fld>
            <a:endParaRPr lang="en-US" altLang="en-US"/>
          </a:p>
        </p:txBody>
      </p:sp>
      <p:sp>
        <p:nvSpPr>
          <p:cNvPr id="3" name="Date Placeholder 2"/>
          <p:cNvSpPr>
            <a:spLocks noGrp="1"/>
          </p:cNvSpPr>
          <p:nvPr>
            <p:ph type="dt" sz="half" idx="11"/>
          </p:nvPr>
        </p:nvSpPr>
        <p:spPr/>
        <p:txBody>
          <a:bodyPr/>
          <a:lstStyle/>
          <a:p>
            <a:fld id="{0CFF5ECE-CB99-42CA-8CF1-A031ACF42559}" type="datetime1">
              <a:rPr lang="en-US" altLang="en-US" smtClean="0"/>
              <a:pPr/>
              <a:t>8/9/2020</a:t>
            </a:fld>
            <a:endParaRPr lang="en-US" altLang="en-US"/>
          </a:p>
        </p:txBody>
      </p:sp>
      <p:sp>
        <p:nvSpPr>
          <p:cNvPr id="4" name="Footer Placeholder 3"/>
          <p:cNvSpPr>
            <a:spLocks noGrp="1"/>
          </p:cNvSpPr>
          <p:nvPr>
            <p:ph type="ftr" sz="quarter" idx="12"/>
          </p:nvPr>
        </p:nvSpPr>
        <p:spPr/>
        <p:txBody>
          <a:bodyPr/>
          <a:lstStyle/>
          <a:p>
            <a:pPr>
              <a:defRPr/>
            </a:pPr>
            <a:r>
              <a:rPr lang="en-US" smtClean="0"/>
              <a:t>Presentation Title</a:t>
            </a:r>
            <a:endParaRPr lang="en-US"/>
          </a:p>
        </p:txBody>
      </p:sp>
      <p:sp>
        <p:nvSpPr>
          <p:cNvPr id="5" name="Rectangle 4"/>
          <p:cNvSpPr/>
          <p:nvPr/>
        </p:nvSpPr>
        <p:spPr>
          <a:xfrm>
            <a:off x="3465671" y="2840226"/>
            <a:ext cx="2044149" cy="523220"/>
          </a:xfrm>
          <a:prstGeom prst="rect">
            <a:avLst/>
          </a:prstGeom>
        </p:spPr>
        <p:txBody>
          <a:bodyPr wrap="none">
            <a:spAutoFit/>
          </a:bodyPr>
          <a:lstStyle/>
          <a:p>
            <a:r>
              <a:rPr lang="en-US" sz="2800" dirty="0" smtClean="0"/>
              <a:t>S</a:t>
            </a:r>
            <a:r>
              <a:rPr lang="en-US" altLang="zh-CN" sz="2800" dirty="0" smtClean="0"/>
              <a:t>how Code</a:t>
            </a:r>
            <a:endParaRPr lang="en-US" sz="2800" dirty="0"/>
          </a:p>
        </p:txBody>
      </p:sp>
      <p:sp>
        <p:nvSpPr>
          <p:cNvPr id="8" name="Title 1"/>
          <p:cNvSpPr txBox="1">
            <a:spLocks/>
          </p:cNvSpPr>
          <p:nvPr/>
        </p:nvSpPr>
        <p:spPr>
          <a:xfrm>
            <a:off x="603250" y="314325"/>
            <a:ext cx="8291513" cy="495300"/>
          </a:xfrm>
          <a:prstGeom prst="rect">
            <a:avLst/>
          </a:prstGeom>
        </p:spPr>
        <p:txBody>
          <a:bodyPr/>
          <a:lstStyle>
            <a:lvl1pPr algn="l" rtl="0" eaLnBrk="1" fontAlgn="base" hangingPunct="1">
              <a:spcBef>
                <a:spcPct val="0"/>
              </a:spcBef>
              <a:spcAft>
                <a:spcPct val="0"/>
              </a:spcAft>
              <a:defRPr sz="2400">
                <a:solidFill>
                  <a:schemeClr val="tx2"/>
                </a:solidFill>
                <a:latin typeface="+mj-lt"/>
                <a:ea typeface="ヒラギノ角ゴ Pro W3" charset="0"/>
                <a:cs typeface="Geneva" charset="0"/>
              </a:defRPr>
            </a:lvl1pPr>
            <a:lvl2pPr algn="l" rtl="0" eaLnBrk="1" fontAlgn="base" hangingPunct="1">
              <a:spcBef>
                <a:spcPct val="0"/>
              </a:spcBef>
              <a:spcAft>
                <a:spcPct val="0"/>
              </a:spcAft>
              <a:defRPr sz="2400">
                <a:solidFill>
                  <a:schemeClr val="tx2"/>
                </a:solidFill>
                <a:latin typeface="Arial" charset="0"/>
                <a:ea typeface="ヒラギノ角ゴ Pro W3" charset="0"/>
                <a:cs typeface="Geneva" charset="0"/>
              </a:defRPr>
            </a:lvl2pPr>
            <a:lvl3pPr algn="l" rtl="0" eaLnBrk="1" fontAlgn="base" hangingPunct="1">
              <a:spcBef>
                <a:spcPct val="0"/>
              </a:spcBef>
              <a:spcAft>
                <a:spcPct val="0"/>
              </a:spcAft>
              <a:defRPr sz="2400">
                <a:solidFill>
                  <a:schemeClr val="tx2"/>
                </a:solidFill>
                <a:latin typeface="Arial" charset="0"/>
                <a:ea typeface="ヒラギノ角ゴ Pro W3" charset="0"/>
                <a:cs typeface="Geneva" charset="0"/>
              </a:defRPr>
            </a:lvl3pPr>
            <a:lvl4pPr algn="l" rtl="0" eaLnBrk="1" fontAlgn="base" hangingPunct="1">
              <a:spcBef>
                <a:spcPct val="0"/>
              </a:spcBef>
              <a:spcAft>
                <a:spcPct val="0"/>
              </a:spcAft>
              <a:defRPr sz="2400">
                <a:solidFill>
                  <a:schemeClr val="tx2"/>
                </a:solidFill>
                <a:latin typeface="Arial" charset="0"/>
                <a:ea typeface="ヒラギノ角ゴ Pro W3" charset="0"/>
                <a:cs typeface="Geneva" charset="0"/>
              </a:defRPr>
            </a:lvl4pPr>
            <a:lvl5pPr algn="l" rtl="0" eaLnBrk="1" fontAlgn="base" hangingPunct="1">
              <a:spcBef>
                <a:spcPct val="0"/>
              </a:spcBef>
              <a:spcAft>
                <a:spcPct val="0"/>
              </a:spcAft>
              <a:defRPr sz="2400">
                <a:solidFill>
                  <a:schemeClr val="tx2"/>
                </a:solidFill>
                <a:latin typeface="Arial" charset="0"/>
                <a:ea typeface="ヒラギノ角ゴ Pro W3" charset="0"/>
                <a:cs typeface="Geneva" charset="0"/>
              </a:defRPr>
            </a:lvl5pPr>
            <a:lvl6pPr marL="457200" algn="l" rtl="0" eaLnBrk="1" fontAlgn="base" hangingPunct="1">
              <a:spcBef>
                <a:spcPct val="0"/>
              </a:spcBef>
              <a:spcAft>
                <a:spcPct val="0"/>
              </a:spcAft>
              <a:defRPr sz="2400">
                <a:solidFill>
                  <a:srgbClr val="004785"/>
                </a:solidFill>
                <a:latin typeface="Arial" charset="0"/>
                <a:ea typeface="Geneva" charset="0"/>
              </a:defRPr>
            </a:lvl6pPr>
            <a:lvl7pPr marL="914400" algn="l" rtl="0" eaLnBrk="1" fontAlgn="base" hangingPunct="1">
              <a:spcBef>
                <a:spcPct val="0"/>
              </a:spcBef>
              <a:spcAft>
                <a:spcPct val="0"/>
              </a:spcAft>
              <a:defRPr sz="2400">
                <a:solidFill>
                  <a:srgbClr val="004785"/>
                </a:solidFill>
                <a:latin typeface="Arial" charset="0"/>
                <a:ea typeface="Geneva" charset="0"/>
              </a:defRPr>
            </a:lvl7pPr>
            <a:lvl8pPr marL="1371600" algn="l" rtl="0" eaLnBrk="1" fontAlgn="base" hangingPunct="1">
              <a:spcBef>
                <a:spcPct val="0"/>
              </a:spcBef>
              <a:spcAft>
                <a:spcPct val="0"/>
              </a:spcAft>
              <a:defRPr sz="2400">
                <a:solidFill>
                  <a:srgbClr val="004785"/>
                </a:solidFill>
                <a:latin typeface="Arial" charset="0"/>
                <a:ea typeface="Geneva" charset="0"/>
              </a:defRPr>
            </a:lvl8pPr>
            <a:lvl9pPr marL="1828800" algn="l" rtl="0" eaLnBrk="1" fontAlgn="base" hangingPunct="1">
              <a:spcBef>
                <a:spcPct val="0"/>
              </a:spcBef>
              <a:spcAft>
                <a:spcPct val="0"/>
              </a:spcAft>
              <a:defRPr sz="2400">
                <a:solidFill>
                  <a:srgbClr val="004785"/>
                </a:solidFill>
                <a:latin typeface="Arial" charset="0"/>
                <a:ea typeface="Geneva" charset="0"/>
              </a:defRPr>
            </a:lvl9pPr>
          </a:lstStyle>
          <a:p>
            <a:r>
              <a:rPr lang="en-US" kern="0" dirty="0" smtClean="0"/>
              <a:t>Spring Cloud Gateway/</a:t>
            </a:r>
            <a:r>
              <a:rPr lang="en-US" kern="0" dirty="0" err="1" smtClean="0"/>
              <a:t>Zuul</a:t>
            </a:r>
            <a:endParaRPr lang="en-US" kern="0" dirty="0"/>
          </a:p>
        </p:txBody>
      </p:sp>
    </p:spTree>
    <p:extLst>
      <p:ext uri="{BB962C8B-B14F-4D97-AF65-F5344CB8AC3E}">
        <p14:creationId xmlns:p14="http://schemas.microsoft.com/office/powerpoint/2010/main" val="25875194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09" name="Picture 4" descr="Citi_section-divider.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itle 3"/>
          <p:cNvSpPr>
            <a:spLocks noGrp="1"/>
          </p:cNvSpPr>
          <p:nvPr>
            <p:ph type="title" idx="4294967295"/>
          </p:nvPr>
        </p:nvSpPr>
        <p:spPr>
          <a:xfrm>
            <a:off x="603250" y="2933700"/>
            <a:ext cx="8291513" cy="650328"/>
          </a:xfrm>
        </p:spPr>
        <p:txBody>
          <a:bodyPr anchor="ctr"/>
          <a:lstStyle/>
          <a:p>
            <a:pPr>
              <a:defRPr/>
            </a:pPr>
            <a:r>
              <a:rPr lang="en-US" sz="4000" dirty="0" smtClean="0">
                <a:solidFill>
                  <a:srgbClr val="00BDF2"/>
                </a:solidFill>
              </a:rPr>
              <a:t>S</a:t>
            </a:r>
            <a:r>
              <a:rPr lang="en-US" altLang="zh-CN" sz="4000" dirty="0" smtClean="0">
                <a:solidFill>
                  <a:srgbClr val="00BDF2"/>
                </a:solidFill>
              </a:rPr>
              <a:t>ervice </a:t>
            </a:r>
            <a:r>
              <a:rPr lang="en-US" sz="4000" dirty="0" smtClean="0">
                <a:solidFill>
                  <a:srgbClr val="00BDF2"/>
                </a:solidFill>
              </a:rPr>
              <a:t>Circuit </a:t>
            </a:r>
            <a:r>
              <a:rPr lang="en-US" sz="4000" dirty="0">
                <a:solidFill>
                  <a:srgbClr val="00BDF2"/>
                </a:solidFill>
              </a:rPr>
              <a:t>Breaker</a:t>
            </a:r>
          </a:p>
        </p:txBody>
      </p:sp>
      <p:sp>
        <p:nvSpPr>
          <p:cNvPr id="11" name="Slide Number Placeholder 10"/>
          <p:cNvSpPr>
            <a:spLocks noGrp="1"/>
          </p:cNvSpPr>
          <p:nvPr>
            <p:ph type="sldNum" sz="quarter" idx="10"/>
          </p:nvPr>
        </p:nvSpPr>
        <p:spPr>
          <a:extLs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Arial" pitchFamily="34" charset="0"/>
                <a:ea typeface="Geneva" pitchFamily="127" charset="-128"/>
              </a:defRPr>
            </a:lvl1pPr>
            <a:lvl2pPr marL="742950" indent="-285750" eaLnBrk="0" hangingPunct="0">
              <a:defRPr sz="2400">
                <a:solidFill>
                  <a:schemeClr val="tx1"/>
                </a:solidFill>
                <a:latin typeface="Arial" pitchFamily="34" charset="0"/>
                <a:ea typeface="Geneva" pitchFamily="127" charset="-128"/>
              </a:defRPr>
            </a:lvl2pPr>
            <a:lvl3pPr marL="1143000" indent="-228600" eaLnBrk="0" hangingPunct="0">
              <a:defRPr sz="2400">
                <a:solidFill>
                  <a:schemeClr val="tx1"/>
                </a:solidFill>
                <a:latin typeface="Arial" pitchFamily="34" charset="0"/>
                <a:ea typeface="Geneva" pitchFamily="127" charset="-128"/>
              </a:defRPr>
            </a:lvl3pPr>
            <a:lvl4pPr marL="1600200" indent="-228600" eaLnBrk="0" hangingPunct="0">
              <a:defRPr sz="2400">
                <a:solidFill>
                  <a:schemeClr val="tx1"/>
                </a:solidFill>
                <a:latin typeface="Arial" pitchFamily="34" charset="0"/>
                <a:ea typeface="Geneva" pitchFamily="127" charset="-128"/>
              </a:defRPr>
            </a:lvl4pPr>
            <a:lvl5pPr marL="2057400" indent="-228600" eaLnBrk="0" hangingPunct="0">
              <a:defRPr sz="2400">
                <a:solidFill>
                  <a:schemeClr val="tx1"/>
                </a:solidFill>
                <a:latin typeface="Arial" pitchFamily="34" charset="0"/>
                <a:ea typeface="Geneva" pitchFamily="127" charset="-128"/>
              </a:defRPr>
            </a:lvl5pPr>
            <a:lvl6pPr marL="2514600" indent="-228600" eaLnBrk="0" fontAlgn="base" hangingPunct="0">
              <a:spcBef>
                <a:spcPct val="0"/>
              </a:spcBef>
              <a:spcAft>
                <a:spcPct val="0"/>
              </a:spcAft>
              <a:defRPr sz="2400">
                <a:solidFill>
                  <a:schemeClr val="tx1"/>
                </a:solidFill>
                <a:latin typeface="Arial" pitchFamily="34" charset="0"/>
                <a:ea typeface="Geneva" pitchFamily="127" charset="-128"/>
              </a:defRPr>
            </a:lvl6pPr>
            <a:lvl7pPr marL="2971800" indent="-228600" eaLnBrk="0" fontAlgn="base" hangingPunct="0">
              <a:spcBef>
                <a:spcPct val="0"/>
              </a:spcBef>
              <a:spcAft>
                <a:spcPct val="0"/>
              </a:spcAft>
              <a:defRPr sz="2400">
                <a:solidFill>
                  <a:schemeClr val="tx1"/>
                </a:solidFill>
                <a:latin typeface="Arial" pitchFamily="34" charset="0"/>
                <a:ea typeface="Geneva" pitchFamily="127" charset="-128"/>
              </a:defRPr>
            </a:lvl7pPr>
            <a:lvl8pPr marL="3429000" indent="-228600" eaLnBrk="0" fontAlgn="base" hangingPunct="0">
              <a:spcBef>
                <a:spcPct val="0"/>
              </a:spcBef>
              <a:spcAft>
                <a:spcPct val="0"/>
              </a:spcAft>
              <a:defRPr sz="2400">
                <a:solidFill>
                  <a:schemeClr val="tx1"/>
                </a:solidFill>
                <a:latin typeface="Arial" pitchFamily="34" charset="0"/>
                <a:ea typeface="Geneva" pitchFamily="127" charset="-128"/>
              </a:defRPr>
            </a:lvl8pPr>
            <a:lvl9pPr marL="3886200" indent="-228600" eaLnBrk="0" fontAlgn="base" hangingPunct="0">
              <a:spcBef>
                <a:spcPct val="0"/>
              </a:spcBef>
              <a:spcAft>
                <a:spcPct val="0"/>
              </a:spcAft>
              <a:defRPr sz="2400">
                <a:solidFill>
                  <a:schemeClr val="tx1"/>
                </a:solidFill>
                <a:latin typeface="Arial" pitchFamily="34" charset="0"/>
                <a:ea typeface="Geneva" pitchFamily="127" charset="-128"/>
              </a:defRPr>
            </a:lvl9pPr>
          </a:lstStyle>
          <a:p>
            <a:pPr eaLnBrk="1" hangingPunct="1"/>
            <a:fld id="{23D7484C-155C-4BCA-8F41-53B504C09C7A}" type="slidenum">
              <a:rPr lang="en-US" altLang="en-US" sz="900">
                <a:solidFill>
                  <a:schemeClr val="bg1"/>
                </a:solidFill>
              </a:rPr>
              <a:pPr eaLnBrk="1" hangingPunct="1"/>
              <a:t>19</a:t>
            </a:fld>
            <a:endParaRPr lang="en-US" altLang="en-US" sz="900">
              <a:solidFill>
                <a:schemeClr val="bg1"/>
              </a:solidFill>
            </a:endParaRPr>
          </a:p>
        </p:txBody>
      </p:sp>
      <p:sp>
        <p:nvSpPr>
          <p:cNvPr id="12" name="Date Placeholder 11"/>
          <p:cNvSpPr>
            <a:spLocks noGrp="1"/>
          </p:cNvSpPr>
          <p:nvPr>
            <p:ph type="dt" sz="quarter" idx="11"/>
          </p:nvPr>
        </p:nvSpPr>
        <p:spPr>
          <a:extLs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Arial" pitchFamily="34" charset="0"/>
                <a:ea typeface="Geneva" pitchFamily="127" charset="-128"/>
              </a:defRPr>
            </a:lvl1pPr>
            <a:lvl2pPr marL="742950" indent="-285750" eaLnBrk="0" hangingPunct="0">
              <a:defRPr sz="2400">
                <a:solidFill>
                  <a:schemeClr val="tx1"/>
                </a:solidFill>
                <a:latin typeface="Arial" pitchFamily="34" charset="0"/>
                <a:ea typeface="Geneva" pitchFamily="127" charset="-128"/>
              </a:defRPr>
            </a:lvl2pPr>
            <a:lvl3pPr marL="1143000" indent="-228600" eaLnBrk="0" hangingPunct="0">
              <a:defRPr sz="2400">
                <a:solidFill>
                  <a:schemeClr val="tx1"/>
                </a:solidFill>
                <a:latin typeface="Arial" pitchFamily="34" charset="0"/>
                <a:ea typeface="Geneva" pitchFamily="127" charset="-128"/>
              </a:defRPr>
            </a:lvl3pPr>
            <a:lvl4pPr marL="1600200" indent="-228600" eaLnBrk="0" hangingPunct="0">
              <a:defRPr sz="2400">
                <a:solidFill>
                  <a:schemeClr val="tx1"/>
                </a:solidFill>
                <a:latin typeface="Arial" pitchFamily="34" charset="0"/>
                <a:ea typeface="Geneva" pitchFamily="127" charset="-128"/>
              </a:defRPr>
            </a:lvl4pPr>
            <a:lvl5pPr marL="2057400" indent="-228600" eaLnBrk="0" hangingPunct="0">
              <a:defRPr sz="2400">
                <a:solidFill>
                  <a:schemeClr val="tx1"/>
                </a:solidFill>
                <a:latin typeface="Arial" pitchFamily="34" charset="0"/>
                <a:ea typeface="Geneva" pitchFamily="127" charset="-128"/>
              </a:defRPr>
            </a:lvl5pPr>
            <a:lvl6pPr marL="2514600" indent="-228600" eaLnBrk="0" fontAlgn="base" hangingPunct="0">
              <a:spcBef>
                <a:spcPct val="0"/>
              </a:spcBef>
              <a:spcAft>
                <a:spcPct val="0"/>
              </a:spcAft>
              <a:defRPr sz="2400">
                <a:solidFill>
                  <a:schemeClr val="tx1"/>
                </a:solidFill>
                <a:latin typeface="Arial" pitchFamily="34" charset="0"/>
                <a:ea typeface="Geneva" pitchFamily="127" charset="-128"/>
              </a:defRPr>
            </a:lvl6pPr>
            <a:lvl7pPr marL="2971800" indent="-228600" eaLnBrk="0" fontAlgn="base" hangingPunct="0">
              <a:spcBef>
                <a:spcPct val="0"/>
              </a:spcBef>
              <a:spcAft>
                <a:spcPct val="0"/>
              </a:spcAft>
              <a:defRPr sz="2400">
                <a:solidFill>
                  <a:schemeClr val="tx1"/>
                </a:solidFill>
                <a:latin typeface="Arial" pitchFamily="34" charset="0"/>
                <a:ea typeface="Geneva" pitchFamily="127" charset="-128"/>
              </a:defRPr>
            </a:lvl7pPr>
            <a:lvl8pPr marL="3429000" indent="-228600" eaLnBrk="0" fontAlgn="base" hangingPunct="0">
              <a:spcBef>
                <a:spcPct val="0"/>
              </a:spcBef>
              <a:spcAft>
                <a:spcPct val="0"/>
              </a:spcAft>
              <a:defRPr sz="2400">
                <a:solidFill>
                  <a:schemeClr val="tx1"/>
                </a:solidFill>
                <a:latin typeface="Arial" pitchFamily="34" charset="0"/>
                <a:ea typeface="Geneva" pitchFamily="127" charset="-128"/>
              </a:defRPr>
            </a:lvl8pPr>
            <a:lvl9pPr marL="3886200" indent="-228600" eaLnBrk="0" fontAlgn="base" hangingPunct="0">
              <a:spcBef>
                <a:spcPct val="0"/>
              </a:spcBef>
              <a:spcAft>
                <a:spcPct val="0"/>
              </a:spcAft>
              <a:defRPr sz="2400">
                <a:solidFill>
                  <a:schemeClr val="tx1"/>
                </a:solidFill>
                <a:latin typeface="Arial" pitchFamily="34" charset="0"/>
                <a:ea typeface="Geneva" pitchFamily="127" charset="-128"/>
              </a:defRPr>
            </a:lvl9pPr>
          </a:lstStyle>
          <a:p>
            <a:pPr eaLnBrk="1" hangingPunct="1"/>
            <a:fld id="{F66575F9-28E8-47E9-8955-48B45FDA8E9E}" type="datetime1">
              <a:rPr lang="en-US" altLang="en-US" sz="900">
                <a:solidFill>
                  <a:schemeClr val="bg1"/>
                </a:solidFill>
              </a:rPr>
              <a:pPr eaLnBrk="1" hangingPunct="1"/>
              <a:t>8/9/2020</a:t>
            </a:fld>
            <a:endParaRPr lang="en-US" altLang="en-US" sz="900">
              <a:solidFill>
                <a:schemeClr val="bg1"/>
              </a:solidFill>
            </a:endParaRPr>
          </a:p>
        </p:txBody>
      </p:sp>
    </p:spTree>
    <p:extLst>
      <p:ext uri="{BB962C8B-B14F-4D97-AF65-F5344CB8AC3E}">
        <p14:creationId xmlns:p14="http://schemas.microsoft.com/office/powerpoint/2010/main" val="7310223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09" name="Picture 4" descr="Citi_section-divider.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itle 3"/>
          <p:cNvSpPr>
            <a:spLocks noGrp="1"/>
          </p:cNvSpPr>
          <p:nvPr>
            <p:ph type="title" idx="4294967295"/>
          </p:nvPr>
        </p:nvSpPr>
        <p:spPr>
          <a:xfrm>
            <a:off x="603250" y="2933700"/>
            <a:ext cx="8291513" cy="650328"/>
          </a:xfrm>
        </p:spPr>
        <p:txBody>
          <a:bodyPr anchor="ctr"/>
          <a:lstStyle/>
          <a:p>
            <a:pPr>
              <a:defRPr/>
            </a:pPr>
            <a:r>
              <a:rPr lang="en-US" sz="4000" dirty="0" smtClean="0">
                <a:solidFill>
                  <a:srgbClr val="00BDF2"/>
                </a:solidFill>
              </a:rPr>
              <a:t>Spring Cloud</a:t>
            </a:r>
            <a:endParaRPr lang="en-US" sz="4000" dirty="0">
              <a:solidFill>
                <a:srgbClr val="00BDF2"/>
              </a:solidFill>
            </a:endParaRPr>
          </a:p>
        </p:txBody>
      </p:sp>
      <p:sp>
        <p:nvSpPr>
          <p:cNvPr id="11" name="Slide Number Placeholder 10"/>
          <p:cNvSpPr>
            <a:spLocks noGrp="1"/>
          </p:cNvSpPr>
          <p:nvPr>
            <p:ph type="sldNum" sz="quarter" idx="10"/>
          </p:nvPr>
        </p:nvSpPr>
        <p:spPr>
          <a:extLs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Arial" pitchFamily="34" charset="0"/>
                <a:ea typeface="Geneva" pitchFamily="127" charset="-128"/>
              </a:defRPr>
            </a:lvl1pPr>
            <a:lvl2pPr marL="742950" indent="-285750" eaLnBrk="0" hangingPunct="0">
              <a:defRPr sz="2400">
                <a:solidFill>
                  <a:schemeClr val="tx1"/>
                </a:solidFill>
                <a:latin typeface="Arial" pitchFamily="34" charset="0"/>
                <a:ea typeface="Geneva" pitchFamily="127" charset="-128"/>
              </a:defRPr>
            </a:lvl2pPr>
            <a:lvl3pPr marL="1143000" indent="-228600" eaLnBrk="0" hangingPunct="0">
              <a:defRPr sz="2400">
                <a:solidFill>
                  <a:schemeClr val="tx1"/>
                </a:solidFill>
                <a:latin typeface="Arial" pitchFamily="34" charset="0"/>
                <a:ea typeface="Geneva" pitchFamily="127" charset="-128"/>
              </a:defRPr>
            </a:lvl3pPr>
            <a:lvl4pPr marL="1600200" indent="-228600" eaLnBrk="0" hangingPunct="0">
              <a:defRPr sz="2400">
                <a:solidFill>
                  <a:schemeClr val="tx1"/>
                </a:solidFill>
                <a:latin typeface="Arial" pitchFamily="34" charset="0"/>
                <a:ea typeface="Geneva" pitchFamily="127" charset="-128"/>
              </a:defRPr>
            </a:lvl4pPr>
            <a:lvl5pPr marL="2057400" indent="-228600" eaLnBrk="0" hangingPunct="0">
              <a:defRPr sz="2400">
                <a:solidFill>
                  <a:schemeClr val="tx1"/>
                </a:solidFill>
                <a:latin typeface="Arial" pitchFamily="34" charset="0"/>
                <a:ea typeface="Geneva" pitchFamily="127" charset="-128"/>
              </a:defRPr>
            </a:lvl5pPr>
            <a:lvl6pPr marL="2514600" indent="-228600" eaLnBrk="0" fontAlgn="base" hangingPunct="0">
              <a:spcBef>
                <a:spcPct val="0"/>
              </a:spcBef>
              <a:spcAft>
                <a:spcPct val="0"/>
              </a:spcAft>
              <a:defRPr sz="2400">
                <a:solidFill>
                  <a:schemeClr val="tx1"/>
                </a:solidFill>
                <a:latin typeface="Arial" pitchFamily="34" charset="0"/>
                <a:ea typeface="Geneva" pitchFamily="127" charset="-128"/>
              </a:defRPr>
            </a:lvl6pPr>
            <a:lvl7pPr marL="2971800" indent="-228600" eaLnBrk="0" fontAlgn="base" hangingPunct="0">
              <a:spcBef>
                <a:spcPct val="0"/>
              </a:spcBef>
              <a:spcAft>
                <a:spcPct val="0"/>
              </a:spcAft>
              <a:defRPr sz="2400">
                <a:solidFill>
                  <a:schemeClr val="tx1"/>
                </a:solidFill>
                <a:latin typeface="Arial" pitchFamily="34" charset="0"/>
                <a:ea typeface="Geneva" pitchFamily="127" charset="-128"/>
              </a:defRPr>
            </a:lvl7pPr>
            <a:lvl8pPr marL="3429000" indent="-228600" eaLnBrk="0" fontAlgn="base" hangingPunct="0">
              <a:spcBef>
                <a:spcPct val="0"/>
              </a:spcBef>
              <a:spcAft>
                <a:spcPct val="0"/>
              </a:spcAft>
              <a:defRPr sz="2400">
                <a:solidFill>
                  <a:schemeClr val="tx1"/>
                </a:solidFill>
                <a:latin typeface="Arial" pitchFamily="34" charset="0"/>
                <a:ea typeface="Geneva" pitchFamily="127" charset="-128"/>
              </a:defRPr>
            </a:lvl8pPr>
            <a:lvl9pPr marL="3886200" indent="-228600" eaLnBrk="0" fontAlgn="base" hangingPunct="0">
              <a:spcBef>
                <a:spcPct val="0"/>
              </a:spcBef>
              <a:spcAft>
                <a:spcPct val="0"/>
              </a:spcAft>
              <a:defRPr sz="2400">
                <a:solidFill>
                  <a:schemeClr val="tx1"/>
                </a:solidFill>
                <a:latin typeface="Arial" pitchFamily="34" charset="0"/>
                <a:ea typeface="Geneva" pitchFamily="127" charset="-128"/>
              </a:defRPr>
            </a:lvl9pPr>
          </a:lstStyle>
          <a:p>
            <a:pPr eaLnBrk="1" hangingPunct="1"/>
            <a:fld id="{23D7484C-155C-4BCA-8F41-53B504C09C7A}" type="slidenum">
              <a:rPr lang="en-US" altLang="en-US" sz="900">
                <a:solidFill>
                  <a:schemeClr val="bg1"/>
                </a:solidFill>
              </a:rPr>
              <a:pPr eaLnBrk="1" hangingPunct="1"/>
              <a:t>2</a:t>
            </a:fld>
            <a:endParaRPr lang="en-US" altLang="en-US" sz="900">
              <a:solidFill>
                <a:schemeClr val="bg1"/>
              </a:solidFill>
            </a:endParaRPr>
          </a:p>
        </p:txBody>
      </p:sp>
      <p:sp>
        <p:nvSpPr>
          <p:cNvPr id="12" name="Date Placeholder 11"/>
          <p:cNvSpPr>
            <a:spLocks noGrp="1"/>
          </p:cNvSpPr>
          <p:nvPr>
            <p:ph type="dt" sz="quarter" idx="11"/>
          </p:nvPr>
        </p:nvSpPr>
        <p:spPr>
          <a:extLs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Arial" pitchFamily="34" charset="0"/>
                <a:ea typeface="Geneva" pitchFamily="127" charset="-128"/>
              </a:defRPr>
            </a:lvl1pPr>
            <a:lvl2pPr marL="742950" indent="-285750" eaLnBrk="0" hangingPunct="0">
              <a:defRPr sz="2400">
                <a:solidFill>
                  <a:schemeClr val="tx1"/>
                </a:solidFill>
                <a:latin typeface="Arial" pitchFamily="34" charset="0"/>
                <a:ea typeface="Geneva" pitchFamily="127" charset="-128"/>
              </a:defRPr>
            </a:lvl2pPr>
            <a:lvl3pPr marL="1143000" indent="-228600" eaLnBrk="0" hangingPunct="0">
              <a:defRPr sz="2400">
                <a:solidFill>
                  <a:schemeClr val="tx1"/>
                </a:solidFill>
                <a:latin typeface="Arial" pitchFamily="34" charset="0"/>
                <a:ea typeface="Geneva" pitchFamily="127" charset="-128"/>
              </a:defRPr>
            </a:lvl3pPr>
            <a:lvl4pPr marL="1600200" indent="-228600" eaLnBrk="0" hangingPunct="0">
              <a:defRPr sz="2400">
                <a:solidFill>
                  <a:schemeClr val="tx1"/>
                </a:solidFill>
                <a:latin typeface="Arial" pitchFamily="34" charset="0"/>
                <a:ea typeface="Geneva" pitchFamily="127" charset="-128"/>
              </a:defRPr>
            </a:lvl4pPr>
            <a:lvl5pPr marL="2057400" indent="-228600" eaLnBrk="0" hangingPunct="0">
              <a:defRPr sz="2400">
                <a:solidFill>
                  <a:schemeClr val="tx1"/>
                </a:solidFill>
                <a:latin typeface="Arial" pitchFamily="34" charset="0"/>
                <a:ea typeface="Geneva" pitchFamily="127" charset="-128"/>
              </a:defRPr>
            </a:lvl5pPr>
            <a:lvl6pPr marL="2514600" indent="-228600" eaLnBrk="0" fontAlgn="base" hangingPunct="0">
              <a:spcBef>
                <a:spcPct val="0"/>
              </a:spcBef>
              <a:spcAft>
                <a:spcPct val="0"/>
              </a:spcAft>
              <a:defRPr sz="2400">
                <a:solidFill>
                  <a:schemeClr val="tx1"/>
                </a:solidFill>
                <a:latin typeface="Arial" pitchFamily="34" charset="0"/>
                <a:ea typeface="Geneva" pitchFamily="127" charset="-128"/>
              </a:defRPr>
            </a:lvl6pPr>
            <a:lvl7pPr marL="2971800" indent="-228600" eaLnBrk="0" fontAlgn="base" hangingPunct="0">
              <a:spcBef>
                <a:spcPct val="0"/>
              </a:spcBef>
              <a:spcAft>
                <a:spcPct val="0"/>
              </a:spcAft>
              <a:defRPr sz="2400">
                <a:solidFill>
                  <a:schemeClr val="tx1"/>
                </a:solidFill>
                <a:latin typeface="Arial" pitchFamily="34" charset="0"/>
                <a:ea typeface="Geneva" pitchFamily="127" charset="-128"/>
              </a:defRPr>
            </a:lvl7pPr>
            <a:lvl8pPr marL="3429000" indent="-228600" eaLnBrk="0" fontAlgn="base" hangingPunct="0">
              <a:spcBef>
                <a:spcPct val="0"/>
              </a:spcBef>
              <a:spcAft>
                <a:spcPct val="0"/>
              </a:spcAft>
              <a:defRPr sz="2400">
                <a:solidFill>
                  <a:schemeClr val="tx1"/>
                </a:solidFill>
                <a:latin typeface="Arial" pitchFamily="34" charset="0"/>
                <a:ea typeface="Geneva" pitchFamily="127" charset="-128"/>
              </a:defRPr>
            </a:lvl8pPr>
            <a:lvl9pPr marL="3886200" indent="-228600" eaLnBrk="0" fontAlgn="base" hangingPunct="0">
              <a:spcBef>
                <a:spcPct val="0"/>
              </a:spcBef>
              <a:spcAft>
                <a:spcPct val="0"/>
              </a:spcAft>
              <a:defRPr sz="2400">
                <a:solidFill>
                  <a:schemeClr val="tx1"/>
                </a:solidFill>
                <a:latin typeface="Arial" pitchFamily="34" charset="0"/>
                <a:ea typeface="Geneva" pitchFamily="127" charset="-128"/>
              </a:defRPr>
            </a:lvl9pPr>
          </a:lstStyle>
          <a:p>
            <a:pPr eaLnBrk="1" hangingPunct="1"/>
            <a:fld id="{F66575F9-28E8-47E9-8955-48B45FDA8E9E}" type="datetime1">
              <a:rPr lang="en-US" altLang="en-US" sz="900">
                <a:solidFill>
                  <a:schemeClr val="bg1"/>
                </a:solidFill>
              </a:rPr>
              <a:pPr eaLnBrk="1" hangingPunct="1"/>
              <a:t>8/9/2020</a:t>
            </a:fld>
            <a:endParaRPr lang="en-US" altLang="en-US" sz="900">
              <a:solidFill>
                <a:schemeClr val="bg1"/>
              </a:solidFill>
            </a:endParaRPr>
          </a:p>
        </p:txBody>
      </p:sp>
    </p:spTree>
    <p:extLst>
      <p:ext uri="{BB962C8B-B14F-4D97-AF65-F5344CB8AC3E}">
        <p14:creationId xmlns:p14="http://schemas.microsoft.com/office/powerpoint/2010/main" val="102910015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Hystrix</a:t>
            </a:r>
            <a:endParaRPr lang="en-US" dirty="0"/>
          </a:p>
        </p:txBody>
      </p:sp>
      <p:pic>
        <p:nvPicPr>
          <p:cNvPr id="1026" name="Picture 2" descr="https://github.com/Netflix/Hystrix/wiki/images/soa-1-64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6006" y="956581"/>
            <a:ext cx="6124123" cy="55691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github.com/Netflix/Hystrix/wiki/images/soa-2-64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36006" y="872850"/>
            <a:ext cx="6308271" cy="57365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924128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Hystrix</a:t>
            </a:r>
            <a:endParaRPr lang="en-US" dirty="0"/>
          </a:p>
        </p:txBody>
      </p:sp>
      <p:sp>
        <p:nvSpPr>
          <p:cNvPr id="3" name="Rectangle 2"/>
          <p:cNvSpPr/>
          <p:nvPr/>
        </p:nvSpPr>
        <p:spPr>
          <a:xfrm>
            <a:off x="603250" y="1140768"/>
            <a:ext cx="2424062" cy="461665"/>
          </a:xfrm>
          <a:prstGeom prst="rect">
            <a:avLst/>
          </a:prstGeom>
        </p:spPr>
        <p:txBody>
          <a:bodyPr wrap="none">
            <a:spAutoFit/>
          </a:bodyPr>
          <a:lstStyle/>
          <a:p>
            <a:r>
              <a:rPr lang="en-US" dirty="0"/>
              <a:t>What Is </a:t>
            </a:r>
            <a:r>
              <a:rPr lang="en-US" dirty="0" err="1"/>
              <a:t>Hystrix</a:t>
            </a:r>
            <a:r>
              <a:rPr lang="en-US" dirty="0"/>
              <a:t>?</a:t>
            </a:r>
          </a:p>
        </p:txBody>
      </p:sp>
      <p:sp>
        <p:nvSpPr>
          <p:cNvPr id="4" name="Rectangle 3"/>
          <p:cNvSpPr/>
          <p:nvPr/>
        </p:nvSpPr>
        <p:spPr>
          <a:xfrm>
            <a:off x="603250" y="1632858"/>
            <a:ext cx="7756978" cy="1477328"/>
          </a:xfrm>
          <a:prstGeom prst="rect">
            <a:avLst/>
          </a:prstGeom>
        </p:spPr>
        <p:txBody>
          <a:bodyPr wrap="square">
            <a:spAutoFit/>
          </a:bodyPr>
          <a:lstStyle/>
          <a:p>
            <a:r>
              <a:rPr lang="en-US" sz="1800" dirty="0" err="1"/>
              <a:t>Hystrix</a:t>
            </a:r>
            <a:r>
              <a:rPr lang="en-US" sz="1800" dirty="0"/>
              <a:t> is a library that helps you control the interactions between these distributed services by adding latency tolerance and fault tolerance logic. </a:t>
            </a:r>
            <a:r>
              <a:rPr lang="en-US" sz="1800" dirty="0" err="1"/>
              <a:t>Hystrix</a:t>
            </a:r>
            <a:r>
              <a:rPr lang="en-US" sz="1800" dirty="0"/>
              <a:t> does this by isolating points of access between the services, stopping cascading failures across them, and providing fallback options, all of which improve your system’s overall resiliency.</a:t>
            </a:r>
          </a:p>
        </p:txBody>
      </p:sp>
      <p:sp>
        <p:nvSpPr>
          <p:cNvPr id="5" name="Rectangle 4"/>
          <p:cNvSpPr/>
          <p:nvPr/>
        </p:nvSpPr>
        <p:spPr>
          <a:xfrm>
            <a:off x="603250" y="3933419"/>
            <a:ext cx="8099878" cy="2031325"/>
          </a:xfrm>
          <a:prstGeom prst="rect">
            <a:avLst/>
          </a:prstGeom>
        </p:spPr>
        <p:txBody>
          <a:bodyPr wrap="square">
            <a:spAutoFit/>
          </a:bodyPr>
          <a:lstStyle/>
          <a:p>
            <a:pPr marL="285750" indent="-285750">
              <a:buFont typeface="Arial" panose="020B0604020202020204" pitchFamily="34" charset="0"/>
              <a:buChar char="•"/>
            </a:pPr>
            <a:r>
              <a:rPr lang="en-US" sz="1800" dirty="0"/>
              <a:t>Give protection from and control over latency and failure from dependencies accessed (typically over the network) via third-party client libraries.</a:t>
            </a:r>
          </a:p>
          <a:p>
            <a:pPr marL="285750" indent="-285750">
              <a:buFont typeface="Arial" panose="020B0604020202020204" pitchFamily="34" charset="0"/>
              <a:buChar char="•"/>
            </a:pPr>
            <a:r>
              <a:rPr lang="en-US" sz="1800" dirty="0"/>
              <a:t>Stop cascading failures in a complex distributed system.</a:t>
            </a:r>
          </a:p>
          <a:p>
            <a:pPr marL="285750" indent="-285750">
              <a:buFont typeface="Arial" panose="020B0604020202020204" pitchFamily="34" charset="0"/>
              <a:buChar char="•"/>
            </a:pPr>
            <a:r>
              <a:rPr lang="en-US" sz="1800" dirty="0"/>
              <a:t>Fail fast and rapidly recover.</a:t>
            </a:r>
          </a:p>
          <a:p>
            <a:pPr marL="285750" indent="-285750">
              <a:buFont typeface="Arial" panose="020B0604020202020204" pitchFamily="34" charset="0"/>
              <a:buChar char="•"/>
            </a:pPr>
            <a:r>
              <a:rPr lang="en-US" sz="1800" dirty="0"/>
              <a:t>Fallback and gracefully degrade when possible.</a:t>
            </a:r>
          </a:p>
          <a:p>
            <a:pPr marL="285750" indent="-285750">
              <a:buFont typeface="Arial" panose="020B0604020202020204" pitchFamily="34" charset="0"/>
              <a:buChar char="•"/>
            </a:pPr>
            <a:r>
              <a:rPr lang="en-US" sz="1800" dirty="0"/>
              <a:t>Enable near real-time monitoring, alerting, and operational control.</a:t>
            </a:r>
          </a:p>
        </p:txBody>
      </p:sp>
      <p:sp>
        <p:nvSpPr>
          <p:cNvPr id="6" name="Rectangle 5"/>
          <p:cNvSpPr/>
          <p:nvPr/>
        </p:nvSpPr>
        <p:spPr>
          <a:xfrm>
            <a:off x="603250" y="3471754"/>
            <a:ext cx="2970685" cy="461665"/>
          </a:xfrm>
          <a:prstGeom prst="rect">
            <a:avLst/>
          </a:prstGeom>
        </p:spPr>
        <p:txBody>
          <a:bodyPr wrap="none">
            <a:spAutoFit/>
          </a:bodyPr>
          <a:lstStyle/>
          <a:p>
            <a:r>
              <a:rPr lang="en-US" dirty="0"/>
              <a:t>What Is </a:t>
            </a:r>
            <a:r>
              <a:rPr lang="en-US" dirty="0" err="1"/>
              <a:t>Hystrix</a:t>
            </a:r>
            <a:r>
              <a:rPr lang="en-US" dirty="0"/>
              <a:t> For?</a:t>
            </a:r>
          </a:p>
        </p:txBody>
      </p:sp>
    </p:spTree>
    <p:extLst>
      <p:ext uri="{BB962C8B-B14F-4D97-AF65-F5344CB8AC3E}">
        <p14:creationId xmlns:p14="http://schemas.microsoft.com/office/powerpoint/2010/main" val="390923434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Hystrix</a:t>
            </a:r>
            <a:endParaRPr lang="en-US" dirty="0"/>
          </a:p>
        </p:txBody>
      </p:sp>
      <p:pic>
        <p:nvPicPr>
          <p:cNvPr id="4098" name="Picture 2" descr="https://img-blog.csdn.net/201707281415152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8850" y="1349551"/>
            <a:ext cx="8724900" cy="42416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210409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Hystrix</a:t>
            </a:r>
            <a:r>
              <a:rPr lang="en-US" dirty="0"/>
              <a:t>/Sentinel</a:t>
            </a:r>
          </a:p>
        </p:txBody>
      </p:sp>
      <p:sp>
        <p:nvSpPr>
          <p:cNvPr id="7" name="Rectangle 6"/>
          <p:cNvSpPr/>
          <p:nvPr/>
        </p:nvSpPr>
        <p:spPr>
          <a:xfrm>
            <a:off x="3465671" y="2840226"/>
            <a:ext cx="2044149" cy="523220"/>
          </a:xfrm>
          <a:prstGeom prst="rect">
            <a:avLst/>
          </a:prstGeom>
        </p:spPr>
        <p:txBody>
          <a:bodyPr wrap="none">
            <a:spAutoFit/>
          </a:bodyPr>
          <a:lstStyle/>
          <a:p>
            <a:r>
              <a:rPr lang="en-US" sz="2800" dirty="0" smtClean="0"/>
              <a:t>S</a:t>
            </a:r>
            <a:r>
              <a:rPr lang="en-US" altLang="zh-CN" sz="2800" dirty="0" smtClean="0"/>
              <a:t>how Code</a:t>
            </a:r>
            <a:endParaRPr lang="en-US" sz="2800" dirty="0"/>
          </a:p>
        </p:txBody>
      </p:sp>
    </p:spTree>
    <p:extLst>
      <p:ext uri="{BB962C8B-B14F-4D97-AF65-F5344CB8AC3E}">
        <p14:creationId xmlns:p14="http://schemas.microsoft.com/office/powerpoint/2010/main" val="229153287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09" name="Picture 4" descr="Citi_section-divider.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itle 3"/>
          <p:cNvSpPr>
            <a:spLocks noGrp="1"/>
          </p:cNvSpPr>
          <p:nvPr>
            <p:ph type="title" idx="4294967295"/>
          </p:nvPr>
        </p:nvSpPr>
        <p:spPr>
          <a:xfrm>
            <a:off x="603250" y="2933700"/>
            <a:ext cx="8291513" cy="650328"/>
          </a:xfrm>
        </p:spPr>
        <p:txBody>
          <a:bodyPr anchor="ctr"/>
          <a:lstStyle/>
          <a:p>
            <a:pPr>
              <a:defRPr/>
            </a:pPr>
            <a:r>
              <a:rPr lang="en-US" sz="4000" dirty="0" err="1" smtClean="0">
                <a:solidFill>
                  <a:srgbClr val="00BDF2"/>
                </a:solidFill>
              </a:rPr>
              <a:t>Sleuth&amp;Zipkin</a:t>
            </a:r>
            <a:endParaRPr lang="en-US" sz="4000" dirty="0">
              <a:solidFill>
                <a:srgbClr val="00BDF2"/>
              </a:solidFill>
            </a:endParaRPr>
          </a:p>
        </p:txBody>
      </p:sp>
      <p:sp>
        <p:nvSpPr>
          <p:cNvPr id="11" name="Slide Number Placeholder 10"/>
          <p:cNvSpPr>
            <a:spLocks noGrp="1"/>
          </p:cNvSpPr>
          <p:nvPr>
            <p:ph type="sldNum" sz="quarter" idx="10"/>
          </p:nvPr>
        </p:nvSpPr>
        <p:spPr>
          <a:extLs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Arial" pitchFamily="34" charset="0"/>
                <a:ea typeface="Geneva" pitchFamily="127" charset="-128"/>
              </a:defRPr>
            </a:lvl1pPr>
            <a:lvl2pPr marL="742950" indent="-285750" eaLnBrk="0" hangingPunct="0">
              <a:defRPr sz="2400">
                <a:solidFill>
                  <a:schemeClr val="tx1"/>
                </a:solidFill>
                <a:latin typeface="Arial" pitchFamily="34" charset="0"/>
                <a:ea typeface="Geneva" pitchFamily="127" charset="-128"/>
              </a:defRPr>
            </a:lvl2pPr>
            <a:lvl3pPr marL="1143000" indent="-228600" eaLnBrk="0" hangingPunct="0">
              <a:defRPr sz="2400">
                <a:solidFill>
                  <a:schemeClr val="tx1"/>
                </a:solidFill>
                <a:latin typeface="Arial" pitchFamily="34" charset="0"/>
                <a:ea typeface="Geneva" pitchFamily="127" charset="-128"/>
              </a:defRPr>
            </a:lvl3pPr>
            <a:lvl4pPr marL="1600200" indent="-228600" eaLnBrk="0" hangingPunct="0">
              <a:defRPr sz="2400">
                <a:solidFill>
                  <a:schemeClr val="tx1"/>
                </a:solidFill>
                <a:latin typeface="Arial" pitchFamily="34" charset="0"/>
                <a:ea typeface="Geneva" pitchFamily="127" charset="-128"/>
              </a:defRPr>
            </a:lvl4pPr>
            <a:lvl5pPr marL="2057400" indent="-228600" eaLnBrk="0" hangingPunct="0">
              <a:defRPr sz="2400">
                <a:solidFill>
                  <a:schemeClr val="tx1"/>
                </a:solidFill>
                <a:latin typeface="Arial" pitchFamily="34" charset="0"/>
                <a:ea typeface="Geneva" pitchFamily="127" charset="-128"/>
              </a:defRPr>
            </a:lvl5pPr>
            <a:lvl6pPr marL="2514600" indent="-228600" eaLnBrk="0" fontAlgn="base" hangingPunct="0">
              <a:spcBef>
                <a:spcPct val="0"/>
              </a:spcBef>
              <a:spcAft>
                <a:spcPct val="0"/>
              </a:spcAft>
              <a:defRPr sz="2400">
                <a:solidFill>
                  <a:schemeClr val="tx1"/>
                </a:solidFill>
                <a:latin typeface="Arial" pitchFamily="34" charset="0"/>
                <a:ea typeface="Geneva" pitchFamily="127" charset="-128"/>
              </a:defRPr>
            </a:lvl6pPr>
            <a:lvl7pPr marL="2971800" indent="-228600" eaLnBrk="0" fontAlgn="base" hangingPunct="0">
              <a:spcBef>
                <a:spcPct val="0"/>
              </a:spcBef>
              <a:spcAft>
                <a:spcPct val="0"/>
              </a:spcAft>
              <a:defRPr sz="2400">
                <a:solidFill>
                  <a:schemeClr val="tx1"/>
                </a:solidFill>
                <a:latin typeface="Arial" pitchFamily="34" charset="0"/>
                <a:ea typeface="Geneva" pitchFamily="127" charset="-128"/>
              </a:defRPr>
            </a:lvl7pPr>
            <a:lvl8pPr marL="3429000" indent="-228600" eaLnBrk="0" fontAlgn="base" hangingPunct="0">
              <a:spcBef>
                <a:spcPct val="0"/>
              </a:spcBef>
              <a:spcAft>
                <a:spcPct val="0"/>
              </a:spcAft>
              <a:defRPr sz="2400">
                <a:solidFill>
                  <a:schemeClr val="tx1"/>
                </a:solidFill>
                <a:latin typeface="Arial" pitchFamily="34" charset="0"/>
                <a:ea typeface="Geneva" pitchFamily="127" charset="-128"/>
              </a:defRPr>
            </a:lvl8pPr>
            <a:lvl9pPr marL="3886200" indent="-228600" eaLnBrk="0" fontAlgn="base" hangingPunct="0">
              <a:spcBef>
                <a:spcPct val="0"/>
              </a:spcBef>
              <a:spcAft>
                <a:spcPct val="0"/>
              </a:spcAft>
              <a:defRPr sz="2400">
                <a:solidFill>
                  <a:schemeClr val="tx1"/>
                </a:solidFill>
                <a:latin typeface="Arial" pitchFamily="34" charset="0"/>
                <a:ea typeface="Geneva" pitchFamily="127" charset="-128"/>
              </a:defRPr>
            </a:lvl9pPr>
          </a:lstStyle>
          <a:p>
            <a:pPr eaLnBrk="1" hangingPunct="1"/>
            <a:fld id="{23D7484C-155C-4BCA-8F41-53B504C09C7A}" type="slidenum">
              <a:rPr lang="en-US" altLang="en-US" sz="900">
                <a:solidFill>
                  <a:schemeClr val="bg1"/>
                </a:solidFill>
              </a:rPr>
              <a:pPr eaLnBrk="1" hangingPunct="1"/>
              <a:t>24</a:t>
            </a:fld>
            <a:endParaRPr lang="en-US" altLang="en-US" sz="900">
              <a:solidFill>
                <a:schemeClr val="bg1"/>
              </a:solidFill>
            </a:endParaRPr>
          </a:p>
        </p:txBody>
      </p:sp>
      <p:sp>
        <p:nvSpPr>
          <p:cNvPr id="12" name="Date Placeholder 11"/>
          <p:cNvSpPr>
            <a:spLocks noGrp="1"/>
          </p:cNvSpPr>
          <p:nvPr>
            <p:ph type="dt" sz="quarter" idx="11"/>
          </p:nvPr>
        </p:nvSpPr>
        <p:spPr>
          <a:extLs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Arial" pitchFamily="34" charset="0"/>
                <a:ea typeface="Geneva" pitchFamily="127" charset="-128"/>
              </a:defRPr>
            </a:lvl1pPr>
            <a:lvl2pPr marL="742950" indent="-285750" eaLnBrk="0" hangingPunct="0">
              <a:defRPr sz="2400">
                <a:solidFill>
                  <a:schemeClr val="tx1"/>
                </a:solidFill>
                <a:latin typeface="Arial" pitchFamily="34" charset="0"/>
                <a:ea typeface="Geneva" pitchFamily="127" charset="-128"/>
              </a:defRPr>
            </a:lvl2pPr>
            <a:lvl3pPr marL="1143000" indent="-228600" eaLnBrk="0" hangingPunct="0">
              <a:defRPr sz="2400">
                <a:solidFill>
                  <a:schemeClr val="tx1"/>
                </a:solidFill>
                <a:latin typeface="Arial" pitchFamily="34" charset="0"/>
                <a:ea typeface="Geneva" pitchFamily="127" charset="-128"/>
              </a:defRPr>
            </a:lvl3pPr>
            <a:lvl4pPr marL="1600200" indent="-228600" eaLnBrk="0" hangingPunct="0">
              <a:defRPr sz="2400">
                <a:solidFill>
                  <a:schemeClr val="tx1"/>
                </a:solidFill>
                <a:latin typeface="Arial" pitchFamily="34" charset="0"/>
                <a:ea typeface="Geneva" pitchFamily="127" charset="-128"/>
              </a:defRPr>
            </a:lvl4pPr>
            <a:lvl5pPr marL="2057400" indent="-228600" eaLnBrk="0" hangingPunct="0">
              <a:defRPr sz="2400">
                <a:solidFill>
                  <a:schemeClr val="tx1"/>
                </a:solidFill>
                <a:latin typeface="Arial" pitchFamily="34" charset="0"/>
                <a:ea typeface="Geneva" pitchFamily="127" charset="-128"/>
              </a:defRPr>
            </a:lvl5pPr>
            <a:lvl6pPr marL="2514600" indent="-228600" eaLnBrk="0" fontAlgn="base" hangingPunct="0">
              <a:spcBef>
                <a:spcPct val="0"/>
              </a:spcBef>
              <a:spcAft>
                <a:spcPct val="0"/>
              </a:spcAft>
              <a:defRPr sz="2400">
                <a:solidFill>
                  <a:schemeClr val="tx1"/>
                </a:solidFill>
                <a:latin typeface="Arial" pitchFamily="34" charset="0"/>
                <a:ea typeface="Geneva" pitchFamily="127" charset="-128"/>
              </a:defRPr>
            </a:lvl6pPr>
            <a:lvl7pPr marL="2971800" indent="-228600" eaLnBrk="0" fontAlgn="base" hangingPunct="0">
              <a:spcBef>
                <a:spcPct val="0"/>
              </a:spcBef>
              <a:spcAft>
                <a:spcPct val="0"/>
              </a:spcAft>
              <a:defRPr sz="2400">
                <a:solidFill>
                  <a:schemeClr val="tx1"/>
                </a:solidFill>
                <a:latin typeface="Arial" pitchFamily="34" charset="0"/>
                <a:ea typeface="Geneva" pitchFamily="127" charset="-128"/>
              </a:defRPr>
            </a:lvl7pPr>
            <a:lvl8pPr marL="3429000" indent="-228600" eaLnBrk="0" fontAlgn="base" hangingPunct="0">
              <a:spcBef>
                <a:spcPct val="0"/>
              </a:spcBef>
              <a:spcAft>
                <a:spcPct val="0"/>
              </a:spcAft>
              <a:defRPr sz="2400">
                <a:solidFill>
                  <a:schemeClr val="tx1"/>
                </a:solidFill>
                <a:latin typeface="Arial" pitchFamily="34" charset="0"/>
                <a:ea typeface="Geneva" pitchFamily="127" charset="-128"/>
              </a:defRPr>
            </a:lvl8pPr>
            <a:lvl9pPr marL="3886200" indent="-228600" eaLnBrk="0" fontAlgn="base" hangingPunct="0">
              <a:spcBef>
                <a:spcPct val="0"/>
              </a:spcBef>
              <a:spcAft>
                <a:spcPct val="0"/>
              </a:spcAft>
              <a:defRPr sz="2400">
                <a:solidFill>
                  <a:schemeClr val="tx1"/>
                </a:solidFill>
                <a:latin typeface="Arial" pitchFamily="34" charset="0"/>
                <a:ea typeface="Geneva" pitchFamily="127" charset="-128"/>
              </a:defRPr>
            </a:lvl9pPr>
          </a:lstStyle>
          <a:p>
            <a:pPr eaLnBrk="1" hangingPunct="1"/>
            <a:fld id="{F66575F9-28E8-47E9-8955-48B45FDA8E9E}" type="datetime1">
              <a:rPr lang="en-US" altLang="en-US" sz="900">
                <a:solidFill>
                  <a:schemeClr val="bg1"/>
                </a:solidFill>
              </a:rPr>
              <a:pPr eaLnBrk="1" hangingPunct="1"/>
              <a:t>8/9/2020</a:t>
            </a:fld>
            <a:endParaRPr lang="en-US" altLang="en-US" sz="900">
              <a:solidFill>
                <a:schemeClr val="bg1"/>
              </a:solidFill>
            </a:endParaRPr>
          </a:p>
        </p:txBody>
      </p:sp>
    </p:spTree>
    <p:extLst>
      <p:ext uri="{BB962C8B-B14F-4D97-AF65-F5344CB8AC3E}">
        <p14:creationId xmlns:p14="http://schemas.microsoft.com/office/powerpoint/2010/main" val="71714683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http://favorites.ren/assets/images/2018/springcloud/tracing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11963" y="1692372"/>
            <a:ext cx="3674837" cy="349652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439963" y="4032684"/>
            <a:ext cx="4572000" cy="1754326"/>
          </a:xfrm>
          <a:prstGeom prst="rect">
            <a:avLst/>
          </a:prstGeom>
        </p:spPr>
        <p:txBody>
          <a:bodyPr>
            <a:spAutoFit/>
          </a:bodyPr>
          <a:lstStyle/>
          <a:p>
            <a:r>
              <a:rPr lang="en-US" sz="1800" b="1" dirty="0" err="1"/>
              <a:t>Zipkin</a:t>
            </a:r>
            <a:r>
              <a:rPr lang="en-US" sz="1800" dirty="0"/>
              <a:t> is a distributed tracing system. It helps gather timing data needed to troubleshoot latency problems in service architectures. Features include both the collection and lookup of this data</a:t>
            </a:r>
            <a:r>
              <a:rPr lang="en-US" sz="1800" dirty="0" smtClean="0"/>
              <a:t>.</a:t>
            </a:r>
            <a:br>
              <a:rPr lang="en-US" sz="1800" dirty="0" smtClean="0"/>
            </a:br>
            <a:r>
              <a:rPr lang="en-US" sz="1800" dirty="0">
                <a:hlinkClick r:id="rId4"/>
              </a:rPr>
              <a:t>https://github.com/openzipkin/zipkin</a:t>
            </a:r>
            <a:endParaRPr lang="en-US" sz="1800" dirty="0"/>
          </a:p>
        </p:txBody>
      </p:sp>
      <p:sp>
        <p:nvSpPr>
          <p:cNvPr id="9" name="Title 1"/>
          <p:cNvSpPr>
            <a:spLocks noGrp="1"/>
          </p:cNvSpPr>
          <p:nvPr>
            <p:ph type="title"/>
          </p:nvPr>
        </p:nvSpPr>
        <p:spPr>
          <a:xfrm>
            <a:off x="603250" y="314325"/>
            <a:ext cx="8291513" cy="495300"/>
          </a:xfrm>
        </p:spPr>
        <p:txBody>
          <a:bodyPr/>
          <a:lstStyle/>
          <a:p>
            <a:r>
              <a:rPr lang="en-US" dirty="0" err="1" smtClean="0"/>
              <a:t>Sleuth&amp;Zipkin</a:t>
            </a:r>
            <a:endParaRPr lang="en-US" dirty="0"/>
          </a:p>
        </p:txBody>
      </p:sp>
      <p:sp>
        <p:nvSpPr>
          <p:cNvPr id="10" name="Rectangle 9"/>
          <p:cNvSpPr/>
          <p:nvPr/>
        </p:nvSpPr>
        <p:spPr>
          <a:xfrm>
            <a:off x="439963" y="1405492"/>
            <a:ext cx="4572000" cy="2031325"/>
          </a:xfrm>
          <a:prstGeom prst="rect">
            <a:avLst/>
          </a:prstGeom>
        </p:spPr>
        <p:txBody>
          <a:bodyPr>
            <a:spAutoFit/>
          </a:bodyPr>
          <a:lstStyle/>
          <a:p>
            <a:r>
              <a:rPr lang="en-US" sz="1800" b="1" dirty="0"/>
              <a:t>Spring Cloud Sleuth </a:t>
            </a:r>
            <a:r>
              <a:rPr lang="en-US" sz="1800" dirty="0"/>
              <a:t>implements a distributed tracing solution for Spring Cloud.</a:t>
            </a:r>
            <a:r>
              <a:rPr lang="en-US" sz="1800" dirty="0" smtClean="0"/>
              <a:t/>
            </a:r>
            <a:br>
              <a:rPr lang="en-US" sz="1800" dirty="0" smtClean="0"/>
            </a:br>
            <a:r>
              <a:rPr lang="en-US" sz="1800" dirty="0">
                <a:hlinkClick r:id="rId5"/>
              </a:rPr>
              <a:t>https://cloud.spring.io/spring-cloud-static/spring-cloud-sleuth/2.2.3.RELEASE/reference/html/#introduction</a:t>
            </a:r>
            <a:endParaRPr lang="en-US" sz="1800" dirty="0"/>
          </a:p>
        </p:txBody>
      </p:sp>
    </p:spTree>
    <p:extLst>
      <p:ext uri="{BB962C8B-B14F-4D97-AF65-F5344CB8AC3E}">
        <p14:creationId xmlns:p14="http://schemas.microsoft.com/office/powerpoint/2010/main" val="263969600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Error Trac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6755" y="4592464"/>
            <a:ext cx="7902669" cy="1985496"/>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Trace Info propagati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0091" y="561975"/>
            <a:ext cx="7535998" cy="4030489"/>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p:cNvSpPr>
            <a:spLocks noGrp="1"/>
          </p:cNvSpPr>
          <p:nvPr>
            <p:ph type="title"/>
          </p:nvPr>
        </p:nvSpPr>
        <p:spPr>
          <a:xfrm>
            <a:off x="603250" y="314325"/>
            <a:ext cx="8291513" cy="495300"/>
          </a:xfrm>
        </p:spPr>
        <p:txBody>
          <a:bodyPr/>
          <a:lstStyle/>
          <a:p>
            <a:r>
              <a:rPr lang="en-US" dirty="0" err="1" smtClean="0"/>
              <a:t>Sleuth&amp;Zipkin</a:t>
            </a:r>
            <a:endParaRPr lang="en-US" dirty="0"/>
          </a:p>
        </p:txBody>
      </p:sp>
    </p:spTree>
    <p:extLst>
      <p:ext uri="{BB962C8B-B14F-4D97-AF65-F5344CB8AC3E}">
        <p14:creationId xmlns:p14="http://schemas.microsoft.com/office/powerpoint/2010/main" val="384750926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465671" y="2840226"/>
            <a:ext cx="2044149" cy="523220"/>
          </a:xfrm>
          <a:prstGeom prst="rect">
            <a:avLst/>
          </a:prstGeom>
        </p:spPr>
        <p:txBody>
          <a:bodyPr wrap="none">
            <a:spAutoFit/>
          </a:bodyPr>
          <a:lstStyle/>
          <a:p>
            <a:r>
              <a:rPr lang="en-US" sz="2800" dirty="0" smtClean="0"/>
              <a:t>S</a:t>
            </a:r>
            <a:r>
              <a:rPr lang="en-US" altLang="zh-CN" sz="2800" dirty="0" smtClean="0"/>
              <a:t>how Code</a:t>
            </a:r>
            <a:endParaRPr lang="en-US" sz="2800" dirty="0"/>
          </a:p>
        </p:txBody>
      </p:sp>
      <p:sp>
        <p:nvSpPr>
          <p:cNvPr id="6" name="Title 1"/>
          <p:cNvSpPr>
            <a:spLocks noGrp="1"/>
          </p:cNvSpPr>
          <p:nvPr>
            <p:ph type="title"/>
          </p:nvPr>
        </p:nvSpPr>
        <p:spPr>
          <a:xfrm>
            <a:off x="603250" y="314325"/>
            <a:ext cx="8291513" cy="495300"/>
          </a:xfrm>
        </p:spPr>
        <p:txBody>
          <a:bodyPr/>
          <a:lstStyle/>
          <a:p>
            <a:r>
              <a:rPr lang="en-US" dirty="0" err="1" smtClean="0"/>
              <a:t>Sleuth&amp;Zipkin</a:t>
            </a:r>
            <a:endParaRPr lang="en-US" dirty="0"/>
          </a:p>
        </p:txBody>
      </p:sp>
    </p:spTree>
    <p:extLst>
      <p:ext uri="{BB962C8B-B14F-4D97-AF65-F5344CB8AC3E}">
        <p14:creationId xmlns:p14="http://schemas.microsoft.com/office/powerpoint/2010/main" val="240258476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CED6E45E-135B-4E83-BB73-3402B487CFB0}"/>
              </a:ext>
            </a:extLst>
          </p:cNvPr>
          <p:cNvSpPr>
            <a:spLocks noGrp="1"/>
          </p:cNvSpPr>
          <p:nvPr>
            <p:ph type="sldNum" sz="quarter" idx="10"/>
          </p:nvPr>
        </p:nvSpPr>
        <p:spPr/>
        <p:txBody>
          <a:bodyPr/>
          <a:lstStyle/>
          <a:p>
            <a:fld id="{1ACE4BB6-7CCD-4889-9264-F8227A6AD388}" type="slidenum">
              <a:rPr lang="en-US" altLang="en-US" smtClean="0"/>
              <a:pPr/>
              <a:t>28</a:t>
            </a:fld>
            <a:endParaRPr lang="en-US" altLang="en-US"/>
          </a:p>
        </p:txBody>
      </p:sp>
      <p:sp>
        <p:nvSpPr>
          <p:cNvPr id="5" name="日期占位符 4">
            <a:extLst>
              <a:ext uri="{FF2B5EF4-FFF2-40B4-BE49-F238E27FC236}">
                <a16:creationId xmlns:a16="http://schemas.microsoft.com/office/drawing/2014/main" id="{8BE9AC43-ED85-4AC6-B6B4-983BA56BF703}"/>
              </a:ext>
            </a:extLst>
          </p:cNvPr>
          <p:cNvSpPr>
            <a:spLocks noGrp="1"/>
          </p:cNvSpPr>
          <p:nvPr>
            <p:ph type="dt" sz="half" idx="11"/>
          </p:nvPr>
        </p:nvSpPr>
        <p:spPr/>
        <p:txBody>
          <a:bodyPr/>
          <a:lstStyle/>
          <a:p>
            <a:fld id="{99BA736E-0328-45D8-931B-848B5F9710B4}" type="datetime1">
              <a:rPr lang="en-US" altLang="en-US" smtClean="0"/>
              <a:pPr/>
              <a:t>8/9/2020</a:t>
            </a:fld>
            <a:endParaRPr lang="en-US" altLang="en-US"/>
          </a:p>
        </p:txBody>
      </p:sp>
      <p:sp>
        <p:nvSpPr>
          <p:cNvPr id="6" name="页脚占位符 5">
            <a:extLst>
              <a:ext uri="{FF2B5EF4-FFF2-40B4-BE49-F238E27FC236}">
                <a16:creationId xmlns:a16="http://schemas.microsoft.com/office/drawing/2014/main" id="{8E6E109A-D8AB-4146-9347-681E62E1AF40}"/>
              </a:ext>
            </a:extLst>
          </p:cNvPr>
          <p:cNvSpPr>
            <a:spLocks noGrp="1"/>
          </p:cNvSpPr>
          <p:nvPr>
            <p:ph type="ftr" sz="quarter" idx="12"/>
          </p:nvPr>
        </p:nvSpPr>
        <p:spPr/>
        <p:txBody>
          <a:bodyPr/>
          <a:lstStyle/>
          <a:p>
            <a:pPr>
              <a:defRPr/>
            </a:pPr>
            <a:r>
              <a:rPr lang="en-US"/>
              <a:t>Presentation Title</a:t>
            </a:r>
          </a:p>
        </p:txBody>
      </p:sp>
      <p:sp>
        <p:nvSpPr>
          <p:cNvPr id="7" name="Title 6"/>
          <p:cNvSpPr>
            <a:spLocks noGrp="1"/>
          </p:cNvSpPr>
          <p:nvPr>
            <p:ph type="title"/>
          </p:nvPr>
        </p:nvSpPr>
        <p:spPr/>
        <p:txBody>
          <a:bodyPr/>
          <a:lstStyle/>
          <a:p>
            <a:r>
              <a:rPr lang="en-US" dirty="0" err="1" smtClean="0"/>
              <a:t>Microservice</a:t>
            </a:r>
            <a:r>
              <a:rPr lang="en-US" dirty="0" smtClean="0"/>
              <a:t> Components</a:t>
            </a:r>
            <a:endParaRPr lang="en-US" dirty="0"/>
          </a:p>
        </p:txBody>
      </p:sp>
      <p:pic>
        <p:nvPicPr>
          <p:cNvPr id="9" name="图片 21"/>
          <p:cNvPicPr/>
          <p:nvPr/>
        </p:nvPicPr>
        <p:blipFill>
          <a:blip r:embed="rId3"/>
          <a:stretch>
            <a:fillRect/>
          </a:stretch>
        </p:blipFill>
        <p:spPr>
          <a:xfrm>
            <a:off x="603250" y="809625"/>
            <a:ext cx="7838621" cy="5427889"/>
          </a:xfrm>
          <a:prstGeom prst="rect">
            <a:avLst/>
          </a:prstGeom>
        </p:spPr>
      </p:pic>
    </p:spTree>
    <p:extLst>
      <p:ext uri="{BB962C8B-B14F-4D97-AF65-F5344CB8AC3E}">
        <p14:creationId xmlns:p14="http://schemas.microsoft.com/office/powerpoint/2010/main" val="222595885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09" name="Picture 4" descr="Citi_section-divider.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itle 3"/>
          <p:cNvSpPr>
            <a:spLocks noGrp="1"/>
          </p:cNvSpPr>
          <p:nvPr>
            <p:ph type="title" idx="4294967295"/>
          </p:nvPr>
        </p:nvSpPr>
        <p:spPr>
          <a:xfrm>
            <a:off x="603250" y="2933700"/>
            <a:ext cx="8291513" cy="650328"/>
          </a:xfrm>
        </p:spPr>
        <p:txBody>
          <a:bodyPr anchor="ctr"/>
          <a:lstStyle/>
          <a:p>
            <a:pPr>
              <a:defRPr/>
            </a:pPr>
            <a:r>
              <a:rPr lang="en-US" sz="4000" dirty="0" smtClean="0">
                <a:solidFill>
                  <a:srgbClr val="00BDF2"/>
                </a:solidFill>
              </a:rPr>
              <a:t>Practice</a:t>
            </a:r>
            <a:endParaRPr lang="en-US" sz="4000" dirty="0">
              <a:solidFill>
                <a:srgbClr val="00BDF2"/>
              </a:solidFill>
            </a:endParaRPr>
          </a:p>
        </p:txBody>
      </p:sp>
      <p:sp>
        <p:nvSpPr>
          <p:cNvPr id="11" name="Slide Number Placeholder 10"/>
          <p:cNvSpPr>
            <a:spLocks noGrp="1"/>
          </p:cNvSpPr>
          <p:nvPr>
            <p:ph type="sldNum" sz="quarter" idx="10"/>
          </p:nvPr>
        </p:nvSpPr>
        <p:spPr>
          <a:extLs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Arial" pitchFamily="34" charset="0"/>
                <a:ea typeface="Geneva" pitchFamily="127" charset="-128"/>
              </a:defRPr>
            </a:lvl1pPr>
            <a:lvl2pPr marL="742950" indent="-285750" eaLnBrk="0" hangingPunct="0">
              <a:defRPr sz="2400">
                <a:solidFill>
                  <a:schemeClr val="tx1"/>
                </a:solidFill>
                <a:latin typeface="Arial" pitchFamily="34" charset="0"/>
                <a:ea typeface="Geneva" pitchFamily="127" charset="-128"/>
              </a:defRPr>
            </a:lvl2pPr>
            <a:lvl3pPr marL="1143000" indent="-228600" eaLnBrk="0" hangingPunct="0">
              <a:defRPr sz="2400">
                <a:solidFill>
                  <a:schemeClr val="tx1"/>
                </a:solidFill>
                <a:latin typeface="Arial" pitchFamily="34" charset="0"/>
                <a:ea typeface="Geneva" pitchFamily="127" charset="-128"/>
              </a:defRPr>
            </a:lvl3pPr>
            <a:lvl4pPr marL="1600200" indent="-228600" eaLnBrk="0" hangingPunct="0">
              <a:defRPr sz="2400">
                <a:solidFill>
                  <a:schemeClr val="tx1"/>
                </a:solidFill>
                <a:latin typeface="Arial" pitchFamily="34" charset="0"/>
                <a:ea typeface="Geneva" pitchFamily="127" charset="-128"/>
              </a:defRPr>
            </a:lvl4pPr>
            <a:lvl5pPr marL="2057400" indent="-228600" eaLnBrk="0" hangingPunct="0">
              <a:defRPr sz="2400">
                <a:solidFill>
                  <a:schemeClr val="tx1"/>
                </a:solidFill>
                <a:latin typeface="Arial" pitchFamily="34" charset="0"/>
                <a:ea typeface="Geneva" pitchFamily="127" charset="-128"/>
              </a:defRPr>
            </a:lvl5pPr>
            <a:lvl6pPr marL="2514600" indent="-228600" eaLnBrk="0" fontAlgn="base" hangingPunct="0">
              <a:spcBef>
                <a:spcPct val="0"/>
              </a:spcBef>
              <a:spcAft>
                <a:spcPct val="0"/>
              </a:spcAft>
              <a:defRPr sz="2400">
                <a:solidFill>
                  <a:schemeClr val="tx1"/>
                </a:solidFill>
                <a:latin typeface="Arial" pitchFamily="34" charset="0"/>
                <a:ea typeface="Geneva" pitchFamily="127" charset="-128"/>
              </a:defRPr>
            </a:lvl6pPr>
            <a:lvl7pPr marL="2971800" indent="-228600" eaLnBrk="0" fontAlgn="base" hangingPunct="0">
              <a:spcBef>
                <a:spcPct val="0"/>
              </a:spcBef>
              <a:spcAft>
                <a:spcPct val="0"/>
              </a:spcAft>
              <a:defRPr sz="2400">
                <a:solidFill>
                  <a:schemeClr val="tx1"/>
                </a:solidFill>
                <a:latin typeface="Arial" pitchFamily="34" charset="0"/>
                <a:ea typeface="Geneva" pitchFamily="127" charset="-128"/>
              </a:defRPr>
            </a:lvl7pPr>
            <a:lvl8pPr marL="3429000" indent="-228600" eaLnBrk="0" fontAlgn="base" hangingPunct="0">
              <a:spcBef>
                <a:spcPct val="0"/>
              </a:spcBef>
              <a:spcAft>
                <a:spcPct val="0"/>
              </a:spcAft>
              <a:defRPr sz="2400">
                <a:solidFill>
                  <a:schemeClr val="tx1"/>
                </a:solidFill>
                <a:latin typeface="Arial" pitchFamily="34" charset="0"/>
                <a:ea typeface="Geneva" pitchFamily="127" charset="-128"/>
              </a:defRPr>
            </a:lvl8pPr>
            <a:lvl9pPr marL="3886200" indent="-228600" eaLnBrk="0" fontAlgn="base" hangingPunct="0">
              <a:spcBef>
                <a:spcPct val="0"/>
              </a:spcBef>
              <a:spcAft>
                <a:spcPct val="0"/>
              </a:spcAft>
              <a:defRPr sz="2400">
                <a:solidFill>
                  <a:schemeClr val="tx1"/>
                </a:solidFill>
                <a:latin typeface="Arial" pitchFamily="34" charset="0"/>
                <a:ea typeface="Geneva" pitchFamily="127" charset="-128"/>
              </a:defRPr>
            </a:lvl9pPr>
          </a:lstStyle>
          <a:p>
            <a:pPr eaLnBrk="1" hangingPunct="1"/>
            <a:fld id="{23D7484C-155C-4BCA-8F41-53B504C09C7A}" type="slidenum">
              <a:rPr lang="en-US" altLang="en-US" sz="900">
                <a:solidFill>
                  <a:schemeClr val="bg1"/>
                </a:solidFill>
              </a:rPr>
              <a:pPr eaLnBrk="1" hangingPunct="1"/>
              <a:t>29</a:t>
            </a:fld>
            <a:endParaRPr lang="en-US" altLang="en-US" sz="900">
              <a:solidFill>
                <a:schemeClr val="bg1"/>
              </a:solidFill>
            </a:endParaRPr>
          </a:p>
        </p:txBody>
      </p:sp>
      <p:sp>
        <p:nvSpPr>
          <p:cNvPr id="12" name="Date Placeholder 11"/>
          <p:cNvSpPr>
            <a:spLocks noGrp="1"/>
          </p:cNvSpPr>
          <p:nvPr>
            <p:ph type="dt" sz="quarter" idx="11"/>
          </p:nvPr>
        </p:nvSpPr>
        <p:spPr>
          <a:extLs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Arial" pitchFamily="34" charset="0"/>
                <a:ea typeface="Geneva" pitchFamily="127" charset="-128"/>
              </a:defRPr>
            </a:lvl1pPr>
            <a:lvl2pPr marL="742950" indent="-285750" eaLnBrk="0" hangingPunct="0">
              <a:defRPr sz="2400">
                <a:solidFill>
                  <a:schemeClr val="tx1"/>
                </a:solidFill>
                <a:latin typeface="Arial" pitchFamily="34" charset="0"/>
                <a:ea typeface="Geneva" pitchFamily="127" charset="-128"/>
              </a:defRPr>
            </a:lvl2pPr>
            <a:lvl3pPr marL="1143000" indent="-228600" eaLnBrk="0" hangingPunct="0">
              <a:defRPr sz="2400">
                <a:solidFill>
                  <a:schemeClr val="tx1"/>
                </a:solidFill>
                <a:latin typeface="Arial" pitchFamily="34" charset="0"/>
                <a:ea typeface="Geneva" pitchFamily="127" charset="-128"/>
              </a:defRPr>
            </a:lvl3pPr>
            <a:lvl4pPr marL="1600200" indent="-228600" eaLnBrk="0" hangingPunct="0">
              <a:defRPr sz="2400">
                <a:solidFill>
                  <a:schemeClr val="tx1"/>
                </a:solidFill>
                <a:latin typeface="Arial" pitchFamily="34" charset="0"/>
                <a:ea typeface="Geneva" pitchFamily="127" charset="-128"/>
              </a:defRPr>
            </a:lvl4pPr>
            <a:lvl5pPr marL="2057400" indent="-228600" eaLnBrk="0" hangingPunct="0">
              <a:defRPr sz="2400">
                <a:solidFill>
                  <a:schemeClr val="tx1"/>
                </a:solidFill>
                <a:latin typeface="Arial" pitchFamily="34" charset="0"/>
                <a:ea typeface="Geneva" pitchFamily="127" charset="-128"/>
              </a:defRPr>
            </a:lvl5pPr>
            <a:lvl6pPr marL="2514600" indent="-228600" eaLnBrk="0" fontAlgn="base" hangingPunct="0">
              <a:spcBef>
                <a:spcPct val="0"/>
              </a:spcBef>
              <a:spcAft>
                <a:spcPct val="0"/>
              </a:spcAft>
              <a:defRPr sz="2400">
                <a:solidFill>
                  <a:schemeClr val="tx1"/>
                </a:solidFill>
                <a:latin typeface="Arial" pitchFamily="34" charset="0"/>
                <a:ea typeface="Geneva" pitchFamily="127" charset="-128"/>
              </a:defRPr>
            </a:lvl6pPr>
            <a:lvl7pPr marL="2971800" indent="-228600" eaLnBrk="0" fontAlgn="base" hangingPunct="0">
              <a:spcBef>
                <a:spcPct val="0"/>
              </a:spcBef>
              <a:spcAft>
                <a:spcPct val="0"/>
              </a:spcAft>
              <a:defRPr sz="2400">
                <a:solidFill>
                  <a:schemeClr val="tx1"/>
                </a:solidFill>
                <a:latin typeface="Arial" pitchFamily="34" charset="0"/>
                <a:ea typeface="Geneva" pitchFamily="127" charset="-128"/>
              </a:defRPr>
            </a:lvl7pPr>
            <a:lvl8pPr marL="3429000" indent="-228600" eaLnBrk="0" fontAlgn="base" hangingPunct="0">
              <a:spcBef>
                <a:spcPct val="0"/>
              </a:spcBef>
              <a:spcAft>
                <a:spcPct val="0"/>
              </a:spcAft>
              <a:defRPr sz="2400">
                <a:solidFill>
                  <a:schemeClr val="tx1"/>
                </a:solidFill>
                <a:latin typeface="Arial" pitchFamily="34" charset="0"/>
                <a:ea typeface="Geneva" pitchFamily="127" charset="-128"/>
              </a:defRPr>
            </a:lvl8pPr>
            <a:lvl9pPr marL="3886200" indent="-228600" eaLnBrk="0" fontAlgn="base" hangingPunct="0">
              <a:spcBef>
                <a:spcPct val="0"/>
              </a:spcBef>
              <a:spcAft>
                <a:spcPct val="0"/>
              </a:spcAft>
              <a:defRPr sz="2400">
                <a:solidFill>
                  <a:schemeClr val="tx1"/>
                </a:solidFill>
                <a:latin typeface="Arial" pitchFamily="34" charset="0"/>
                <a:ea typeface="Geneva" pitchFamily="127" charset="-128"/>
              </a:defRPr>
            </a:lvl9pPr>
          </a:lstStyle>
          <a:p>
            <a:pPr eaLnBrk="1" hangingPunct="1"/>
            <a:fld id="{F66575F9-28E8-47E9-8955-48B45FDA8E9E}" type="datetime1">
              <a:rPr lang="en-US" altLang="en-US" sz="900">
                <a:solidFill>
                  <a:schemeClr val="bg1"/>
                </a:solidFill>
              </a:rPr>
              <a:pPr eaLnBrk="1" hangingPunct="1"/>
              <a:t>8/9/2020</a:t>
            </a:fld>
            <a:endParaRPr lang="en-US" altLang="en-US" sz="900">
              <a:solidFill>
                <a:schemeClr val="bg1"/>
              </a:solidFill>
            </a:endParaRPr>
          </a:p>
        </p:txBody>
      </p:sp>
    </p:spTree>
    <p:extLst>
      <p:ext uri="{BB962C8B-B14F-4D97-AF65-F5344CB8AC3E}">
        <p14:creationId xmlns:p14="http://schemas.microsoft.com/office/powerpoint/2010/main" val="41538465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Thinking about -1</a:t>
            </a:r>
            <a:endParaRPr lang="en-US" dirty="0"/>
          </a:p>
        </p:txBody>
      </p:sp>
      <p:sp>
        <p:nvSpPr>
          <p:cNvPr id="3" name="Content Placeholder 2"/>
          <p:cNvSpPr>
            <a:spLocks noGrp="1"/>
          </p:cNvSpPr>
          <p:nvPr>
            <p:ph idx="1"/>
          </p:nvPr>
        </p:nvSpPr>
        <p:spPr>
          <a:xfrm>
            <a:off x="453365" y="1320800"/>
            <a:ext cx="8297863" cy="4946650"/>
          </a:xfrm>
        </p:spPr>
        <p:txBody>
          <a:bodyPr/>
          <a:lstStyle/>
          <a:p>
            <a:r>
              <a:rPr lang="en-US" sz="1400" dirty="0" smtClean="0"/>
              <a:t>Code </a:t>
            </a:r>
            <a:r>
              <a:rPr lang="en-US" sz="1400" dirty="0"/>
              <a:t>priority VS </a:t>
            </a:r>
            <a:r>
              <a:rPr lang="en-US" sz="1400" dirty="0" smtClean="0"/>
              <a:t>Contract first</a:t>
            </a:r>
          </a:p>
          <a:p>
            <a:endParaRPr lang="en-US" sz="1400" dirty="0" smtClean="0"/>
          </a:p>
          <a:p>
            <a:endParaRPr lang="en-US" sz="1400" dirty="0"/>
          </a:p>
          <a:p>
            <a:endParaRPr lang="en-US" sz="1400" dirty="0" smtClean="0"/>
          </a:p>
          <a:p>
            <a:endParaRPr lang="en-US" sz="1400" dirty="0" smtClean="0"/>
          </a:p>
          <a:p>
            <a:pPr marL="0" indent="0">
              <a:buNone/>
            </a:pPr>
            <a:endParaRPr lang="en-US" sz="1400" dirty="0" smtClean="0"/>
          </a:p>
          <a:p>
            <a:r>
              <a:rPr lang="en-US" sz="1400" dirty="0"/>
              <a:t>Client Management VS Server Management</a:t>
            </a:r>
          </a:p>
          <a:p>
            <a:endParaRPr lang="en-US" dirty="0" smtClean="0">
              <a:solidFill>
                <a:schemeClr val="tx2"/>
              </a:solidFill>
            </a:endParaRPr>
          </a:p>
          <a:p>
            <a:endParaRPr lang="en-US" dirty="0">
              <a:solidFill>
                <a:schemeClr val="tx2"/>
              </a:solidFill>
            </a:endParaRPr>
          </a:p>
        </p:txBody>
      </p:sp>
      <p:pic>
        <p:nvPicPr>
          <p:cNvPr id="4" name="Picture 3"/>
          <p:cNvPicPr>
            <a:picLocks noChangeAspect="1"/>
          </p:cNvPicPr>
          <p:nvPr/>
        </p:nvPicPr>
        <p:blipFill>
          <a:blip r:embed="rId3"/>
          <a:stretch>
            <a:fillRect/>
          </a:stretch>
        </p:blipFill>
        <p:spPr>
          <a:xfrm>
            <a:off x="3234253" y="1414028"/>
            <a:ext cx="4904801" cy="2149731"/>
          </a:xfrm>
          <a:prstGeom prst="rect">
            <a:avLst/>
          </a:prstGeom>
        </p:spPr>
      </p:pic>
      <p:pic>
        <p:nvPicPr>
          <p:cNvPr id="6"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4253" y="4186410"/>
            <a:ext cx="5102934" cy="20810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1406532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lumMod val="75000"/>
                  </a:schemeClr>
                </a:solidFill>
              </a:rPr>
              <a:t>Implement function: Points Conversion</a:t>
            </a:r>
          </a:p>
        </p:txBody>
      </p:sp>
      <p:sp>
        <p:nvSpPr>
          <p:cNvPr id="3" name="Content Placeholder 2"/>
          <p:cNvSpPr>
            <a:spLocks noGrp="1"/>
          </p:cNvSpPr>
          <p:nvPr>
            <p:ph idx="1"/>
          </p:nvPr>
        </p:nvSpPr>
        <p:spPr>
          <a:xfrm>
            <a:off x="539955" y="1137189"/>
            <a:ext cx="7947331" cy="5165980"/>
          </a:xfrm>
        </p:spPr>
        <p:txBody>
          <a:bodyPr/>
          <a:lstStyle/>
          <a:p>
            <a:pPr lvl="0"/>
            <a:r>
              <a:rPr lang="en-US" dirty="0"/>
              <a:t>From </a:t>
            </a:r>
            <a:r>
              <a:rPr lang="en-US" b="1" dirty="0"/>
              <a:t>Citi Points </a:t>
            </a:r>
            <a:r>
              <a:rPr lang="en-US" dirty="0"/>
              <a:t>to </a:t>
            </a:r>
            <a:r>
              <a:rPr lang="en-US" b="1" dirty="0"/>
              <a:t>Money Back Points </a:t>
            </a:r>
            <a:r>
              <a:rPr lang="en-US" dirty="0"/>
              <a:t>(5:1)</a:t>
            </a:r>
          </a:p>
          <a:p>
            <a:pPr lvl="0"/>
            <a:r>
              <a:rPr lang="en-US" dirty="0"/>
              <a:t>1. Design RESTful API</a:t>
            </a:r>
          </a:p>
          <a:p>
            <a:pPr lvl="1"/>
            <a:r>
              <a:rPr lang="en-US" dirty="0"/>
              <a:t>URI</a:t>
            </a:r>
          </a:p>
          <a:p>
            <a:pPr lvl="1"/>
            <a:r>
              <a:rPr lang="en-US" dirty="0"/>
              <a:t>Request</a:t>
            </a:r>
          </a:p>
          <a:p>
            <a:pPr lvl="1"/>
            <a:r>
              <a:rPr lang="en-US" dirty="0"/>
              <a:t>Response</a:t>
            </a:r>
          </a:p>
          <a:p>
            <a:pPr lvl="0"/>
            <a:r>
              <a:rPr lang="en-US" dirty="0"/>
              <a:t>2. Development</a:t>
            </a:r>
          </a:p>
          <a:p>
            <a:pPr lvl="1"/>
            <a:r>
              <a:rPr lang="en-US" dirty="0"/>
              <a:t>Code </a:t>
            </a:r>
            <a:r>
              <a:rPr lang="en-US" altLang="zh-CN" dirty="0"/>
              <a:t>Structure</a:t>
            </a:r>
          </a:p>
          <a:p>
            <a:pPr lvl="1"/>
            <a:r>
              <a:rPr lang="en-US" altLang="zh-CN" dirty="0"/>
              <a:t>Data Validate</a:t>
            </a:r>
          </a:p>
          <a:p>
            <a:pPr lvl="1"/>
            <a:r>
              <a:rPr lang="en-US" altLang="zh-CN" dirty="0"/>
              <a:t>Error Handling</a:t>
            </a:r>
          </a:p>
          <a:p>
            <a:r>
              <a:rPr lang="en-US" dirty="0"/>
              <a:t>3. </a:t>
            </a:r>
            <a:r>
              <a:rPr lang="en-US" altLang="zh-CN" dirty="0"/>
              <a:t>Test</a:t>
            </a:r>
          </a:p>
          <a:p>
            <a:pPr lvl="1"/>
            <a:r>
              <a:rPr lang="en-US" dirty="0"/>
              <a:t>Use Postman or SoapUI</a:t>
            </a:r>
          </a:p>
        </p:txBody>
      </p:sp>
      <p:sp>
        <p:nvSpPr>
          <p:cNvPr id="4" name="Slide Number Placeholder 3"/>
          <p:cNvSpPr>
            <a:spLocks noGrp="1"/>
          </p:cNvSpPr>
          <p:nvPr>
            <p:ph type="sldNum" sz="quarter" idx="10"/>
          </p:nvPr>
        </p:nvSpPr>
        <p:spPr/>
        <p:txBody>
          <a:bodyPr/>
          <a:lstStyle/>
          <a:p>
            <a:fld id="{1ACE4BB6-7CCD-4889-9264-F8227A6AD388}" type="slidenum">
              <a:rPr lang="en-US" altLang="en-US" smtClean="0"/>
              <a:pPr/>
              <a:t>30</a:t>
            </a:fld>
            <a:endParaRPr lang="en-US" altLang="en-US"/>
          </a:p>
        </p:txBody>
      </p:sp>
      <p:sp>
        <p:nvSpPr>
          <p:cNvPr id="5" name="Date Placeholder 4"/>
          <p:cNvSpPr>
            <a:spLocks noGrp="1"/>
          </p:cNvSpPr>
          <p:nvPr>
            <p:ph type="dt" sz="half" idx="11"/>
          </p:nvPr>
        </p:nvSpPr>
        <p:spPr/>
        <p:txBody>
          <a:bodyPr/>
          <a:lstStyle/>
          <a:p>
            <a:fld id="{99BA736E-0328-45D8-931B-848B5F9710B4}" type="datetime1">
              <a:rPr lang="en-US" altLang="en-US" smtClean="0"/>
              <a:pPr/>
              <a:t>8/9/2020</a:t>
            </a:fld>
            <a:endParaRPr lang="en-US" altLang="en-US"/>
          </a:p>
        </p:txBody>
      </p:sp>
      <p:sp>
        <p:nvSpPr>
          <p:cNvPr id="6" name="Footer Placeholder 5"/>
          <p:cNvSpPr>
            <a:spLocks noGrp="1"/>
          </p:cNvSpPr>
          <p:nvPr>
            <p:ph type="ftr" sz="quarter" idx="12"/>
          </p:nvPr>
        </p:nvSpPr>
        <p:spPr/>
        <p:txBody>
          <a:bodyPr/>
          <a:lstStyle/>
          <a:p>
            <a:pPr>
              <a:defRPr/>
            </a:pPr>
            <a:r>
              <a:rPr lang="en-US" dirty="0"/>
              <a:t>Presentation Title</a:t>
            </a:r>
          </a:p>
        </p:txBody>
      </p:sp>
      <p:pic>
        <p:nvPicPr>
          <p:cNvPr id="10" name="Picture 9"/>
          <p:cNvPicPr>
            <a:picLocks noChangeAspect="1"/>
          </p:cNvPicPr>
          <p:nvPr/>
        </p:nvPicPr>
        <p:blipFill>
          <a:blip r:embed="rId3"/>
          <a:stretch>
            <a:fillRect/>
          </a:stretch>
        </p:blipFill>
        <p:spPr>
          <a:xfrm>
            <a:off x="4858261" y="1519789"/>
            <a:ext cx="3629025" cy="762000"/>
          </a:xfrm>
          <a:prstGeom prst="rect">
            <a:avLst/>
          </a:prstGeom>
        </p:spPr>
      </p:pic>
      <p:pic>
        <p:nvPicPr>
          <p:cNvPr id="11" name="Picture 10"/>
          <p:cNvPicPr>
            <a:picLocks noChangeAspect="1"/>
          </p:cNvPicPr>
          <p:nvPr/>
        </p:nvPicPr>
        <p:blipFill>
          <a:blip r:embed="rId4"/>
          <a:stretch>
            <a:fillRect/>
          </a:stretch>
        </p:blipFill>
        <p:spPr>
          <a:xfrm>
            <a:off x="5576755" y="2184861"/>
            <a:ext cx="2192035" cy="4392945"/>
          </a:xfrm>
          <a:prstGeom prst="rect">
            <a:avLst/>
          </a:prstGeom>
        </p:spPr>
      </p:pic>
    </p:spTree>
    <p:extLst>
      <p:ext uri="{BB962C8B-B14F-4D97-AF65-F5344CB8AC3E}">
        <p14:creationId xmlns:p14="http://schemas.microsoft.com/office/powerpoint/2010/main" val="2828554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603250" y="2933700"/>
            <a:ext cx="8291513" cy="495300"/>
          </a:xfrm>
        </p:spPr>
        <p:txBody>
          <a:bodyPr/>
          <a:lstStyle/>
          <a:p>
            <a:pPr>
              <a:defRPr/>
            </a:pPr>
            <a:r>
              <a:rPr lang="en-US" sz="4000" dirty="0">
                <a:solidFill>
                  <a:srgbClr val="00BDF2"/>
                </a:solidFill>
              </a:rPr>
              <a:t>Thank you</a:t>
            </a:r>
          </a:p>
        </p:txBody>
      </p:sp>
      <p:sp>
        <p:nvSpPr>
          <p:cNvPr id="7" name="Slide Number Placeholder 10"/>
          <p:cNvSpPr>
            <a:spLocks noGrp="1"/>
          </p:cNvSpPr>
          <p:nvPr>
            <p:ph type="sldNum" sz="quarter" idx="10"/>
          </p:nvPr>
        </p:nvSpPr>
        <p:spPr>
          <a:extLs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Arial" pitchFamily="34" charset="0"/>
                <a:ea typeface="Geneva" pitchFamily="127" charset="-128"/>
              </a:defRPr>
            </a:lvl1pPr>
            <a:lvl2pPr marL="742950" indent="-285750" eaLnBrk="0" hangingPunct="0">
              <a:defRPr sz="2400">
                <a:solidFill>
                  <a:schemeClr val="tx1"/>
                </a:solidFill>
                <a:latin typeface="Arial" pitchFamily="34" charset="0"/>
                <a:ea typeface="Geneva" pitchFamily="127" charset="-128"/>
              </a:defRPr>
            </a:lvl2pPr>
            <a:lvl3pPr marL="1143000" indent="-228600" eaLnBrk="0" hangingPunct="0">
              <a:defRPr sz="2400">
                <a:solidFill>
                  <a:schemeClr val="tx1"/>
                </a:solidFill>
                <a:latin typeface="Arial" pitchFamily="34" charset="0"/>
                <a:ea typeface="Geneva" pitchFamily="127" charset="-128"/>
              </a:defRPr>
            </a:lvl3pPr>
            <a:lvl4pPr marL="1600200" indent="-228600" eaLnBrk="0" hangingPunct="0">
              <a:defRPr sz="2400">
                <a:solidFill>
                  <a:schemeClr val="tx1"/>
                </a:solidFill>
                <a:latin typeface="Arial" pitchFamily="34" charset="0"/>
                <a:ea typeface="Geneva" pitchFamily="127" charset="-128"/>
              </a:defRPr>
            </a:lvl4pPr>
            <a:lvl5pPr marL="2057400" indent="-228600" eaLnBrk="0" hangingPunct="0">
              <a:defRPr sz="2400">
                <a:solidFill>
                  <a:schemeClr val="tx1"/>
                </a:solidFill>
                <a:latin typeface="Arial" pitchFamily="34" charset="0"/>
                <a:ea typeface="Geneva" pitchFamily="127" charset="-128"/>
              </a:defRPr>
            </a:lvl5pPr>
            <a:lvl6pPr marL="2514600" indent="-228600" eaLnBrk="0" fontAlgn="base" hangingPunct="0">
              <a:spcBef>
                <a:spcPct val="0"/>
              </a:spcBef>
              <a:spcAft>
                <a:spcPct val="0"/>
              </a:spcAft>
              <a:defRPr sz="2400">
                <a:solidFill>
                  <a:schemeClr val="tx1"/>
                </a:solidFill>
                <a:latin typeface="Arial" pitchFamily="34" charset="0"/>
                <a:ea typeface="Geneva" pitchFamily="127" charset="-128"/>
              </a:defRPr>
            </a:lvl6pPr>
            <a:lvl7pPr marL="2971800" indent="-228600" eaLnBrk="0" fontAlgn="base" hangingPunct="0">
              <a:spcBef>
                <a:spcPct val="0"/>
              </a:spcBef>
              <a:spcAft>
                <a:spcPct val="0"/>
              </a:spcAft>
              <a:defRPr sz="2400">
                <a:solidFill>
                  <a:schemeClr val="tx1"/>
                </a:solidFill>
                <a:latin typeface="Arial" pitchFamily="34" charset="0"/>
                <a:ea typeface="Geneva" pitchFamily="127" charset="-128"/>
              </a:defRPr>
            </a:lvl7pPr>
            <a:lvl8pPr marL="3429000" indent="-228600" eaLnBrk="0" fontAlgn="base" hangingPunct="0">
              <a:spcBef>
                <a:spcPct val="0"/>
              </a:spcBef>
              <a:spcAft>
                <a:spcPct val="0"/>
              </a:spcAft>
              <a:defRPr sz="2400">
                <a:solidFill>
                  <a:schemeClr val="tx1"/>
                </a:solidFill>
                <a:latin typeface="Arial" pitchFamily="34" charset="0"/>
                <a:ea typeface="Geneva" pitchFamily="127" charset="-128"/>
              </a:defRPr>
            </a:lvl8pPr>
            <a:lvl9pPr marL="3886200" indent="-228600" eaLnBrk="0" fontAlgn="base" hangingPunct="0">
              <a:spcBef>
                <a:spcPct val="0"/>
              </a:spcBef>
              <a:spcAft>
                <a:spcPct val="0"/>
              </a:spcAft>
              <a:defRPr sz="2400">
                <a:solidFill>
                  <a:schemeClr val="tx1"/>
                </a:solidFill>
                <a:latin typeface="Arial" pitchFamily="34" charset="0"/>
                <a:ea typeface="Geneva" pitchFamily="127" charset="-128"/>
              </a:defRPr>
            </a:lvl9pPr>
          </a:lstStyle>
          <a:p>
            <a:pPr eaLnBrk="1" hangingPunct="1"/>
            <a:fld id="{801DDEE6-8D80-4CC8-958F-9242708011C8}" type="slidenum">
              <a:rPr lang="en-US" altLang="en-US" sz="900"/>
              <a:pPr eaLnBrk="1" hangingPunct="1"/>
              <a:t>31</a:t>
            </a:fld>
            <a:endParaRPr lang="en-US" altLang="en-US" sz="900"/>
          </a:p>
        </p:txBody>
      </p:sp>
      <p:sp>
        <p:nvSpPr>
          <p:cNvPr id="8" name="Date Placeholder 11"/>
          <p:cNvSpPr>
            <a:spLocks noGrp="1"/>
          </p:cNvSpPr>
          <p:nvPr>
            <p:ph type="dt" sz="quarter" idx="11"/>
          </p:nvPr>
        </p:nvSpPr>
        <p:spPr>
          <a:extLs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Arial" pitchFamily="34" charset="0"/>
                <a:ea typeface="Geneva" pitchFamily="127" charset="-128"/>
              </a:defRPr>
            </a:lvl1pPr>
            <a:lvl2pPr marL="742950" indent="-285750" eaLnBrk="0" hangingPunct="0">
              <a:defRPr sz="2400">
                <a:solidFill>
                  <a:schemeClr val="tx1"/>
                </a:solidFill>
                <a:latin typeface="Arial" pitchFamily="34" charset="0"/>
                <a:ea typeface="Geneva" pitchFamily="127" charset="-128"/>
              </a:defRPr>
            </a:lvl2pPr>
            <a:lvl3pPr marL="1143000" indent="-228600" eaLnBrk="0" hangingPunct="0">
              <a:defRPr sz="2400">
                <a:solidFill>
                  <a:schemeClr val="tx1"/>
                </a:solidFill>
                <a:latin typeface="Arial" pitchFamily="34" charset="0"/>
                <a:ea typeface="Geneva" pitchFamily="127" charset="-128"/>
              </a:defRPr>
            </a:lvl3pPr>
            <a:lvl4pPr marL="1600200" indent="-228600" eaLnBrk="0" hangingPunct="0">
              <a:defRPr sz="2400">
                <a:solidFill>
                  <a:schemeClr val="tx1"/>
                </a:solidFill>
                <a:latin typeface="Arial" pitchFamily="34" charset="0"/>
                <a:ea typeface="Geneva" pitchFamily="127" charset="-128"/>
              </a:defRPr>
            </a:lvl4pPr>
            <a:lvl5pPr marL="2057400" indent="-228600" eaLnBrk="0" hangingPunct="0">
              <a:defRPr sz="2400">
                <a:solidFill>
                  <a:schemeClr val="tx1"/>
                </a:solidFill>
                <a:latin typeface="Arial" pitchFamily="34" charset="0"/>
                <a:ea typeface="Geneva" pitchFamily="127" charset="-128"/>
              </a:defRPr>
            </a:lvl5pPr>
            <a:lvl6pPr marL="2514600" indent="-228600" eaLnBrk="0" fontAlgn="base" hangingPunct="0">
              <a:spcBef>
                <a:spcPct val="0"/>
              </a:spcBef>
              <a:spcAft>
                <a:spcPct val="0"/>
              </a:spcAft>
              <a:defRPr sz="2400">
                <a:solidFill>
                  <a:schemeClr val="tx1"/>
                </a:solidFill>
                <a:latin typeface="Arial" pitchFamily="34" charset="0"/>
                <a:ea typeface="Geneva" pitchFamily="127" charset="-128"/>
              </a:defRPr>
            </a:lvl6pPr>
            <a:lvl7pPr marL="2971800" indent="-228600" eaLnBrk="0" fontAlgn="base" hangingPunct="0">
              <a:spcBef>
                <a:spcPct val="0"/>
              </a:spcBef>
              <a:spcAft>
                <a:spcPct val="0"/>
              </a:spcAft>
              <a:defRPr sz="2400">
                <a:solidFill>
                  <a:schemeClr val="tx1"/>
                </a:solidFill>
                <a:latin typeface="Arial" pitchFamily="34" charset="0"/>
                <a:ea typeface="Geneva" pitchFamily="127" charset="-128"/>
              </a:defRPr>
            </a:lvl7pPr>
            <a:lvl8pPr marL="3429000" indent="-228600" eaLnBrk="0" fontAlgn="base" hangingPunct="0">
              <a:spcBef>
                <a:spcPct val="0"/>
              </a:spcBef>
              <a:spcAft>
                <a:spcPct val="0"/>
              </a:spcAft>
              <a:defRPr sz="2400">
                <a:solidFill>
                  <a:schemeClr val="tx1"/>
                </a:solidFill>
                <a:latin typeface="Arial" pitchFamily="34" charset="0"/>
                <a:ea typeface="Geneva" pitchFamily="127" charset="-128"/>
              </a:defRPr>
            </a:lvl8pPr>
            <a:lvl9pPr marL="3886200" indent="-228600" eaLnBrk="0" fontAlgn="base" hangingPunct="0">
              <a:spcBef>
                <a:spcPct val="0"/>
              </a:spcBef>
              <a:spcAft>
                <a:spcPct val="0"/>
              </a:spcAft>
              <a:defRPr sz="2400">
                <a:solidFill>
                  <a:schemeClr val="tx1"/>
                </a:solidFill>
                <a:latin typeface="Arial" pitchFamily="34" charset="0"/>
                <a:ea typeface="Geneva" pitchFamily="127" charset="-128"/>
              </a:defRPr>
            </a:lvl9pPr>
          </a:lstStyle>
          <a:p>
            <a:pPr eaLnBrk="1" hangingPunct="1"/>
            <a:fld id="{6AF42701-FFD6-4612-B7D2-4A0CADD3E31C}" type="datetime1">
              <a:rPr lang="en-US" altLang="en-US" sz="900"/>
              <a:pPr eaLnBrk="1" hangingPunct="1"/>
              <a:t>8/9/2020</a:t>
            </a:fld>
            <a:endParaRPr lang="en-US" altLang="en-US" sz="90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6"/>
          <p:cNvSpPr>
            <a:spLocks noChangeArrowheads="1"/>
          </p:cNvSpPr>
          <p:nvPr/>
        </p:nvSpPr>
        <p:spPr bwMode="auto">
          <a:xfrm>
            <a:off x="0" y="0"/>
            <a:ext cx="9144000" cy="6858000"/>
          </a:xfrm>
          <a:prstGeom prst="rect">
            <a:avLst/>
          </a:prstGeom>
          <a:gradFill rotWithShape="1">
            <a:gsLst>
              <a:gs pos="0">
                <a:srgbClr val="00BDF2"/>
              </a:gs>
              <a:gs pos="20000">
                <a:srgbClr val="00B3F0"/>
              </a:gs>
              <a:gs pos="75000">
                <a:srgbClr val="0066B3"/>
              </a:gs>
              <a:gs pos="100000">
                <a:srgbClr val="004785"/>
              </a:gs>
            </a:gsLst>
            <a:lin ang="5400000"/>
          </a:gra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eaLnBrk="0" hangingPunct="0">
              <a:defRPr sz="2400">
                <a:solidFill>
                  <a:schemeClr val="tx1"/>
                </a:solidFill>
                <a:latin typeface="Arial" pitchFamily="34" charset="0"/>
                <a:ea typeface="Geneva" pitchFamily="127" charset="-128"/>
              </a:defRPr>
            </a:lvl1pPr>
            <a:lvl2pPr marL="742950" indent="-285750" eaLnBrk="0" hangingPunct="0">
              <a:defRPr sz="2400">
                <a:solidFill>
                  <a:schemeClr val="tx1"/>
                </a:solidFill>
                <a:latin typeface="Arial" pitchFamily="34" charset="0"/>
                <a:ea typeface="Geneva" pitchFamily="127" charset="-128"/>
              </a:defRPr>
            </a:lvl2pPr>
            <a:lvl3pPr marL="1143000" indent="-228600" eaLnBrk="0" hangingPunct="0">
              <a:defRPr sz="2400">
                <a:solidFill>
                  <a:schemeClr val="tx1"/>
                </a:solidFill>
                <a:latin typeface="Arial" pitchFamily="34" charset="0"/>
                <a:ea typeface="Geneva" pitchFamily="127" charset="-128"/>
              </a:defRPr>
            </a:lvl3pPr>
            <a:lvl4pPr marL="1600200" indent="-228600" eaLnBrk="0" hangingPunct="0">
              <a:defRPr sz="2400">
                <a:solidFill>
                  <a:schemeClr val="tx1"/>
                </a:solidFill>
                <a:latin typeface="Arial" pitchFamily="34" charset="0"/>
                <a:ea typeface="Geneva" pitchFamily="127" charset="-128"/>
              </a:defRPr>
            </a:lvl4pPr>
            <a:lvl5pPr marL="2057400" indent="-228600" eaLnBrk="0" hangingPunct="0">
              <a:defRPr sz="2400">
                <a:solidFill>
                  <a:schemeClr val="tx1"/>
                </a:solidFill>
                <a:latin typeface="Arial" pitchFamily="34" charset="0"/>
                <a:ea typeface="Geneva" pitchFamily="127" charset="-128"/>
              </a:defRPr>
            </a:lvl5pPr>
            <a:lvl6pPr marL="2514600" indent="-228600" eaLnBrk="0" fontAlgn="base" hangingPunct="0">
              <a:spcBef>
                <a:spcPct val="0"/>
              </a:spcBef>
              <a:spcAft>
                <a:spcPct val="0"/>
              </a:spcAft>
              <a:defRPr sz="2400">
                <a:solidFill>
                  <a:schemeClr val="tx1"/>
                </a:solidFill>
                <a:latin typeface="Arial" pitchFamily="34" charset="0"/>
                <a:ea typeface="Geneva" pitchFamily="127" charset="-128"/>
              </a:defRPr>
            </a:lvl6pPr>
            <a:lvl7pPr marL="2971800" indent="-228600" eaLnBrk="0" fontAlgn="base" hangingPunct="0">
              <a:spcBef>
                <a:spcPct val="0"/>
              </a:spcBef>
              <a:spcAft>
                <a:spcPct val="0"/>
              </a:spcAft>
              <a:defRPr sz="2400">
                <a:solidFill>
                  <a:schemeClr val="tx1"/>
                </a:solidFill>
                <a:latin typeface="Arial" pitchFamily="34" charset="0"/>
                <a:ea typeface="Geneva" pitchFamily="127" charset="-128"/>
              </a:defRPr>
            </a:lvl7pPr>
            <a:lvl8pPr marL="3429000" indent="-228600" eaLnBrk="0" fontAlgn="base" hangingPunct="0">
              <a:spcBef>
                <a:spcPct val="0"/>
              </a:spcBef>
              <a:spcAft>
                <a:spcPct val="0"/>
              </a:spcAft>
              <a:defRPr sz="2400">
                <a:solidFill>
                  <a:schemeClr val="tx1"/>
                </a:solidFill>
                <a:latin typeface="Arial" pitchFamily="34" charset="0"/>
                <a:ea typeface="Geneva" pitchFamily="127" charset="-128"/>
              </a:defRPr>
            </a:lvl8pPr>
            <a:lvl9pPr marL="3886200" indent="-228600" eaLnBrk="0" fontAlgn="base" hangingPunct="0">
              <a:spcBef>
                <a:spcPct val="0"/>
              </a:spcBef>
              <a:spcAft>
                <a:spcPct val="0"/>
              </a:spcAft>
              <a:defRPr sz="2400">
                <a:solidFill>
                  <a:schemeClr val="tx1"/>
                </a:solidFill>
                <a:latin typeface="Arial" pitchFamily="34" charset="0"/>
                <a:ea typeface="Geneva" pitchFamily="127" charset="-128"/>
              </a:defRPr>
            </a:lvl9pPr>
          </a:lstStyle>
          <a:p>
            <a:pPr algn="ctr" eaLnBrk="1" hangingPunct="1"/>
            <a:endParaRPr lang="en-US" altLang="en-US">
              <a:solidFill>
                <a:srgbClr val="000000"/>
              </a:solidFill>
            </a:endParaRPr>
          </a:p>
        </p:txBody>
      </p:sp>
      <p:pic>
        <p:nvPicPr>
          <p:cNvPr id="51202" name="Picture 4" descr="citi-r_2c-blu_pos_rgb.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24063" y="1743075"/>
            <a:ext cx="4816475" cy="331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Thinking about -</a:t>
            </a:r>
            <a:r>
              <a:rPr lang="en-US" dirty="0" smtClean="0"/>
              <a:t>2</a:t>
            </a:r>
            <a:endParaRPr lang="en-US" dirty="0"/>
          </a:p>
        </p:txBody>
      </p:sp>
      <p:sp>
        <p:nvSpPr>
          <p:cNvPr id="3" name="Content Placeholder 2"/>
          <p:cNvSpPr>
            <a:spLocks noGrp="1"/>
          </p:cNvSpPr>
          <p:nvPr>
            <p:ph idx="1"/>
          </p:nvPr>
        </p:nvSpPr>
        <p:spPr/>
        <p:txBody>
          <a:bodyPr/>
          <a:lstStyle/>
          <a:p>
            <a:r>
              <a:rPr lang="en-US" altLang="zh-CN" sz="1400" dirty="0" smtClean="0"/>
              <a:t>Configuration </a:t>
            </a:r>
            <a:r>
              <a:rPr lang="en-US" altLang="zh-CN" sz="1400" dirty="0"/>
              <a:t>code coupling VS Configuration  code separation</a:t>
            </a:r>
          </a:p>
          <a:p>
            <a:endParaRPr lang="fr-FR" sz="1400" dirty="0" smtClean="0"/>
          </a:p>
          <a:p>
            <a:endParaRPr lang="fr-FR" sz="1400" dirty="0"/>
          </a:p>
          <a:p>
            <a:endParaRPr lang="fr-FR" sz="1400" dirty="0" smtClean="0"/>
          </a:p>
          <a:p>
            <a:endParaRPr lang="fr-FR" sz="1400" dirty="0"/>
          </a:p>
          <a:p>
            <a:endParaRPr lang="fr-FR" sz="1400" dirty="0" smtClean="0"/>
          </a:p>
          <a:p>
            <a:r>
              <a:rPr lang="fr-FR" altLang="zh-CN" sz="1400" dirty="0"/>
              <a:t>External management VS Process autonomous management</a:t>
            </a:r>
            <a:endParaRPr lang="fr-FR" sz="1400" dirty="0"/>
          </a:p>
          <a:p>
            <a:endParaRPr lang="en-US" sz="1400" dirty="0"/>
          </a:p>
        </p:txBody>
      </p:sp>
      <p:pic>
        <p:nvPicPr>
          <p:cNvPr id="6146" name="Picture 2" descr="640?wx_fmt=png&amp;wxfrom=5&amp;wx_lazy=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41491" y="4206750"/>
            <a:ext cx="4339888" cy="192582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640?wx_fmt=png&amp;wxfrom=5&amp;wx_lazy=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28391" y="1691452"/>
            <a:ext cx="4320856" cy="19173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70868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Spring Cloud Overview</a:t>
            </a:r>
            <a:endParaRPr lang="en-US" dirty="0"/>
          </a:p>
        </p:txBody>
      </p:sp>
      <p:sp>
        <p:nvSpPr>
          <p:cNvPr id="4" name="Slide Number Placeholder 3"/>
          <p:cNvSpPr>
            <a:spLocks noGrp="1"/>
          </p:cNvSpPr>
          <p:nvPr>
            <p:ph type="sldNum" sz="quarter" idx="10"/>
          </p:nvPr>
        </p:nvSpPr>
        <p:spPr/>
        <p:txBody>
          <a:bodyPr/>
          <a:lstStyle/>
          <a:p>
            <a:fld id="{1ACE4BB6-7CCD-4889-9264-F8227A6AD388}" type="slidenum">
              <a:rPr lang="en-US" altLang="en-US" smtClean="0"/>
              <a:pPr/>
              <a:t>5</a:t>
            </a:fld>
            <a:endParaRPr lang="en-US" altLang="en-US"/>
          </a:p>
        </p:txBody>
      </p:sp>
      <p:sp>
        <p:nvSpPr>
          <p:cNvPr id="5" name="Date Placeholder 4"/>
          <p:cNvSpPr>
            <a:spLocks noGrp="1"/>
          </p:cNvSpPr>
          <p:nvPr>
            <p:ph type="dt" sz="half" idx="11"/>
          </p:nvPr>
        </p:nvSpPr>
        <p:spPr/>
        <p:txBody>
          <a:bodyPr/>
          <a:lstStyle/>
          <a:p>
            <a:fld id="{99BA736E-0328-45D8-931B-848B5F9710B4}" type="datetime1">
              <a:rPr lang="en-US" altLang="en-US" smtClean="0"/>
              <a:pPr/>
              <a:t>8/9/2020</a:t>
            </a:fld>
            <a:endParaRPr lang="en-US" altLang="en-US"/>
          </a:p>
        </p:txBody>
      </p:sp>
      <p:sp>
        <p:nvSpPr>
          <p:cNvPr id="6" name="Footer Placeholder 5"/>
          <p:cNvSpPr>
            <a:spLocks noGrp="1"/>
          </p:cNvSpPr>
          <p:nvPr>
            <p:ph type="ftr" sz="quarter" idx="12"/>
          </p:nvPr>
        </p:nvSpPr>
        <p:spPr/>
        <p:txBody>
          <a:bodyPr/>
          <a:lstStyle/>
          <a:p>
            <a:pPr>
              <a:defRPr/>
            </a:pPr>
            <a:r>
              <a:rPr lang="en-US" smtClean="0"/>
              <a:t>Presentation Title</a:t>
            </a:r>
            <a:endParaRPr lang="en-US"/>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9782" y="1320800"/>
            <a:ext cx="8297863" cy="438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2686433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Version Management</a:t>
            </a:r>
            <a:endParaRPr lang="en-US" dirty="0"/>
          </a:p>
        </p:txBody>
      </p:sp>
      <p:sp>
        <p:nvSpPr>
          <p:cNvPr id="3" name="Content Placeholder 2"/>
          <p:cNvSpPr>
            <a:spLocks noGrp="1"/>
          </p:cNvSpPr>
          <p:nvPr>
            <p:ph idx="1"/>
          </p:nvPr>
        </p:nvSpPr>
        <p:spPr>
          <a:xfrm>
            <a:off x="603250" y="979277"/>
            <a:ext cx="8297863" cy="4946650"/>
          </a:xfrm>
        </p:spPr>
        <p:txBody>
          <a:bodyPr/>
          <a:lstStyle/>
          <a:p>
            <a:r>
              <a:rPr lang="en-US" dirty="0" smtClean="0"/>
              <a:t>Spring Framework / Spring Cloud / Spring Boot</a:t>
            </a:r>
            <a:endParaRPr lang="en-US" dirty="0"/>
          </a:p>
        </p:txBody>
      </p:sp>
      <p:sp>
        <p:nvSpPr>
          <p:cNvPr id="4" name="Slide Number Placeholder 3"/>
          <p:cNvSpPr>
            <a:spLocks noGrp="1"/>
          </p:cNvSpPr>
          <p:nvPr>
            <p:ph type="sldNum" sz="quarter" idx="10"/>
          </p:nvPr>
        </p:nvSpPr>
        <p:spPr/>
        <p:txBody>
          <a:bodyPr/>
          <a:lstStyle/>
          <a:p>
            <a:fld id="{1ACE4BB6-7CCD-4889-9264-F8227A6AD388}" type="slidenum">
              <a:rPr lang="en-US" altLang="en-US" smtClean="0"/>
              <a:pPr/>
              <a:t>6</a:t>
            </a:fld>
            <a:endParaRPr lang="en-US" altLang="en-US"/>
          </a:p>
        </p:txBody>
      </p:sp>
      <p:sp>
        <p:nvSpPr>
          <p:cNvPr id="5" name="Date Placeholder 4"/>
          <p:cNvSpPr>
            <a:spLocks noGrp="1"/>
          </p:cNvSpPr>
          <p:nvPr>
            <p:ph type="dt" sz="half" idx="11"/>
          </p:nvPr>
        </p:nvSpPr>
        <p:spPr/>
        <p:txBody>
          <a:bodyPr/>
          <a:lstStyle/>
          <a:p>
            <a:fld id="{99BA736E-0328-45D8-931B-848B5F9710B4}" type="datetime1">
              <a:rPr lang="en-US" altLang="en-US" smtClean="0"/>
              <a:pPr/>
              <a:t>8/9/2020</a:t>
            </a:fld>
            <a:endParaRPr lang="en-US" altLang="en-US"/>
          </a:p>
        </p:txBody>
      </p:sp>
      <p:sp>
        <p:nvSpPr>
          <p:cNvPr id="6" name="Footer Placeholder 5"/>
          <p:cNvSpPr>
            <a:spLocks noGrp="1"/>
          </p:cNvSpPr>
          <p:nvPr>
            <p:ph type="ftr" sz="quarter" idx="12"/>
          </p:nvPr>
        </p:nvSpPr>
        <p:spPr/>
        <p:txBody>
          <a:bodyPr/>
          <a:lstStyle/>
          <a:p>
            <a:pPr>
              <a:defRPr/>
            </a:pPr>
            <a:r>
              <a:rPr lang="en-US" smtClean="0"/>
              <a:t>Presentation Title</a:t>
            </a:r>
            <a:endParaRPr lang="en-US"/>
          </a:p>
        </p:txBody>
      </p:sp>
      <p:pic>
        <p:nvPicPr>
          <p:cNvPr id="7" name="Picture 6"/>
          <p:cNvPicPr>
            <a:picLocks noChangeAspect="1"/>
          </p:cNvPicPr>
          <p:nvPr/>
        </p:nvPicPr>
        <p:blipFill>
          <a:blip r:embed="rId3"/>
          <a:stretch>
            <a:fillRect/>
          </a:stretch>
        </p:blipFill>
        <p:spPr>
          <a:xfrm>
            <a:off x="423862" y="1719052"/>
            <a:ext cx="8277225" cy="3886200"/>
          </a:xfrm>
          <a:prstGeom prst="rect">
            <a:avLst/>
          </a:prstGeom>
        </p:spPr>
      </p:pic>
      <p:sp>
        <p:nvSpPr>
          <p:cNvPr id="9" name="Rounded Rectangle 8"/>
          <p:cNvSpPr/>
          <p:nvPr/>
        </p:nvSpPr>
        <p:spPr bwMode="auto">
          <a:xfrm>
            <a:off x="1840706" y="2489200"/>
            <a:ext cx="5816600" cy="419100"/>
          </a:xfrm>
          <a:prstGeom prst="roundRect">
            <a:avLst/>
          </a:prstGeom>
          <a:noFill/>
          <a:ln w="38100" cap="flat" cmpd="sng" algn="ctr">
            <a:solidFill>
              <a:schemeClr val="accent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Arial" charset="0"/>
              <a:ea typeface="Geneva" charset="0"/>
            </a:endParaRPr>
          </a:p>
        </p:txBody>
      </p:sp>
    </p:spTree>
    <p:extLst>
      <p:ext uri="{BB962C8B-B14F-4D97-AF65-F5344CB8AC3E}">
        <p14:creationId xmlns:p14="http://schemas.microsoft.com/office/powerpoint/2010/main" val="17548350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09" name="Picture 4" descr="Citi_section-divider.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itle 3"/>
          <p:cNvSpPr>
            <a:spLocks noGrp="1"/>
          </p:cNvSpPr>
          <p:nvPr>
            <p:ph type="title" idx="4294967295"/>
          </p:nvPr>
        </p:nvSpPr>
        <p:spPr>
          <a:xfrm>
            <a:off x="603250" y="2933700"/>
            <a:ext cx="8291513" cy="650328"/>
          </a:xfrm>
        </p:spPr>
        <p:txBody>
          <a:bodyPr anchor="ctr"/>
          <a:lstStyle/>
          <a:p>
            <a:pPr>
              <a:defRPr/>
            </a:pPr>
            <a:r>
              <a:rPr lang="en-US" sz="4000" dirty="0" smtClean="0">
                <a:solidFill>
                  <a:srgbClr val="00BDF2"/>
                </a:solidFill>
              </a:rPr>
              <a:t>Service Registry Center</a:t>
            </a:r>
            <a:endParaRPr lang="en-US" sz="4000" dirty="0">
              <a:solidFill>
                <a:srgbClr val="00BDF2"/>
              </a:solidFill>
            </a:endParaRPr>
          </a:p>
        </p:txBody>
      </p:sp>
      <p:sp>
        <p:nvSpPr>
          <p:cNvPr id="11" name="Slide Number Placeholder 10"/>
          <p:cNvSpPr>
            <a:spLocks noGrp="1"/>
          </p:cNvSpPr>
          <p:nvPr>
            <p:ph type="sldNum" sz="quarter" idx="10"/>
          </p:nvPr>
        </p:nvSpPr>
        <p:spPr>
          <a:extLs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Arial" pitchFamily="34" charset="0"/>
                <a:ea typeface="Geneva" pitchFamily="127" charset="-128"/>
              </a:defRPr>
            </a:lvl1pPr>
            <a:lvl2pPr marL="742950" indent="-285750" eaLnBrk="0" hangingPunct="0">
              <a:defRPr sz="2400">
                <a:solidFill>
                  <a:schemeClr val="tx1"/>
                </a:solidFill>
                <a:latin typeface="Arial" pitchFamily="34" charset="0"/>
                <a:ea typeface="Geneva" pitchFamily="127" charset="-128"/>
              </a:defRPr>
            </a:lvl2pPr>
            <a:lvl3pPr marL="1143000" indent="-228600" eaLnBrk="0" hangingPunct="0">
              <a:defRPr sz="2400">
                <a:solidFill>
                  <a:schemeClr val="tx1"/>
                </a:solidFill>
                <a:latin typeface="Arial" pitchFamily="34" charset="0"/>
                <a:ea typeface="Geneva" pitchFamily="127" charset="-128"/>
              </a:defRPr>
            </a:lvl3pPr>
            <a:lvl4pPr marL="1600200" indent="-228600" eaLnBrk="0" hangingPunct="0">
              <a:defRPr sz="2400">
                <a:solidFill>
                  <a:schemeClr val="tx1"/>
                </a:solidFill>
                <a:latin typeface="Arial" pitchFamily="34" charset="0"/>
                <a:ea typeface="Geneva" pitchFamily="127" charset="-128"/>
              </a:defRPr>
            </a:lvl4pPr>
            <a:lvl5pPr marL="2057400" indent="-228600" eaLnBrk="0" hangingPunct="0">
              <a:defRPr sz="2400">
                <a:solidFill>
                  <a:schemeClr val="tx1"/>
                </a:solidFill>
                <a:latin typeface="Arial" pitchFamily="34" charset="0"/>
                <a:ea typeface="Geneva" pitchFamily="127" charset="-128"/>
              </a:defRPr>
            </a:lvl5pPr>
            <a:lvl6pPr marL="2514600" indent="-228600" eaLnBrk="0" fontAlgn="base" hangingPunct="0">
              <a:spcBef>
                <a:spcPct val="0"/>
              </a:spcBef>
              <a:spcAft>
                <a:spcPct val="0"/>
              </a:spcAft>
              <a:defRPr sz="2400">
                <a:solidFill>
                  <a:schemeClr val="tx1"/>
                </a:solidFill>
                <a:latin typeface="Arial" pitchFamily="34" charset="0"/>
                <a:ea typeface="Geneva" pitchFamily="127" charset="-128"/>
              </a:defRPr>
            </a:lvl6pPr>
            <a:lvl7pPr marL="2971800" indent="-228600" eaLnBrk="0" fontAlgn="base" hangingPunct="0">
              <a:spcBef>
                <a:spcPct val="0"/>
              </a:spcBef>
              <a:spcAft>
                <a:spcPct val="0"/>
              </a:spcAft>
              <a:defRPr sz="2400">
                <a:solidFill>
                  <a:schemeClr val="tx1"/>
                </a:solidFill>
                <a:latin typeface="Arial" pitchFamily="34" charset="0"/>
                <a:ea typeface="Geneva" pitchFamily="127" charset="-128"/>
              </a:defRPr>
            </a:lvl7pPr>
            <a:lvl8pPr marL="3429000" indent="-228600" eaLnBrk="0" fontAlgn="base" hangingPunct="0">
              <a:spcBef>
                <a:spcPct val="0"/>
              </a:spcBef>
              <a:spcAft>
                <a:spcPct val="0"/>
              </a:spcAft>
              <a:defRPr sz="2400">
                <a:solidFill>
                  <a:schemeClr val="tx1"/>
                </a:solidFill>
                <a:latin typeface="Arial" pitchFamily="34" charset="0"/>
                <a:ea typeface="Geneva" pitchFamily="127" charset="-128"/>
              </a:defRPr>
            </a:lvl8pPr>
            <a:lvl9pPr marL="3886200" indent="-228600" eaLnBrk="0" fontAlgn="base" hangingPunct="0">
              <a:spcBef>
                <a:spcPct val="0"/>
              </a:spcBef>
              <a:spcAft>
                <a:spcPct val="0"/>
              </a:spcAft>
              <a:defRPr sz="2400">
                <a:solidFill>
                  <a:schemeClr val="tx1"/>
                </a:solidFill>
                <a:latin typeface="Arial" pitchFamily="34" charset="0"/>
                <a:ea typeface="Geneva" pitchFamily="127" charset="-128"/>
              </a:defRPr>
            </a:lvl9pPr>
          </a:lstStyle>
          <a:p>
            <a:pPr eaLnBrk="1" hangingPunct="1"/>
            <a:fld id="{23D7484C-155C-4BCA-8F41-53B504C09C7A}" type="slidenum">
              <a:rPr lang="en-US" altLang="en-US" sz="900">
                <a:solidFill>
                  <a:schemeClr val="bg1"/>
                </a:solidFill>
              </a:rPr>
              <a:pPr eaLnBrk="1" hangingPunct="1"/>
              <a:t>7</a:t>
            </a:fld>
            <a:endParaRPr lang="en-US" altLang="en-US" sz="900">
              <a:solidFill>
                <a:schemeClr val="bg1"/>
              </a:solidFill>
            </a:endParaRPr>
          </a:p>
        </p:txBody>
      </p:sp>
      <p:sp>
        <p:nvSpPr>
          <p:cNvPr id="12" name="Date Placeholder 11"/>
          <p:cNvSpPr>
            <a:spLocks noGrp="1"/>
          </p:cNvSpPr>
          <p:nvPr>
            <p:ph type="dt" sz="quarter" idx="11"/>
          </p:nvPr>
        </p:nvSpPr>
        <p:spPr>
          <a:extLs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Arial" pitchFamily="34" charset="0"/>
                <a:ea typeface="Geneva" pitchFamily="127" charset="-128"/>
              </a:defRPr>
            </a:lvl1pPr>
            <a:lvl2pPr marL="742950" indent="-285750" eaLnBrk="0" hangingPunct="0">
              <a:defRPr sz="2400">
                <a:solidFill>
                  <a:schemeClr val="tx1"/>
                </a:solidFill>
                <a:latin typeface="Arial" pitchFamily="34" charset="0"/>
                <a:ea typeface="Geneva" pitchFamily="127" charset="-128"/>
              </a:defRPr>
            </a:lvl2pPr>
            <a:lvl3pPr marL="1143000" indent="-228600" eaLnBrk="0" hangingPunct="0">
              <a:defRPr sz="2400">
                <a:solidFill>
                  <a:schemeClr val="tx1"/>
                </a:solidFill>
                <a:latin typeface="Arial" pitchFamily="34" charset="0"/>
                <a:ea typeface="Geneva" pitchFamily="127" charset="-128"/>
              </a:defRPr>
            </a:lvl3pPr>
            <a:lvl4pPr marL="1600200" indent="-228600" eaLnBrk="0" hangingPunct="0">
              <a:defRPr sz="2400">
                <a:solidFill>
                  <a:schemeClr val="tx1"/>
                </a:solidFill>
                <a:latin typeface="Arial" pitchFamily="34" charset="0"/>
                <a:ea typeface="Geneva" pitchFamily="127" charset="-128"/>
              </a:defRPr>
            </a:lvl4pPr>
            <a:lvl5pPr marL="2057400" indent="-228600" eaLnBrk="0" hangingPunct="0">
              <a:defRPr sz="2400">
                <a:solidFill>
                  <a:schemeClr val="tx1"/>
                </a:solidFill>
                <a:latin typeface="Arial" pitchFamily="34" charset="0"/>
                <a:ea typeface="Geneva" pitchFamily="127" charset="-128"/>
              </a:defRPr>
            </a:lvl5pPr>
            <a:lvl6pPr marL="2514600" indent="-228600" eaLnBrk="0" fontAlgn="base" hangingPunct="0">
              <a:spcBef>
                <a:spcPct val="0"/>
              </a:spcBef>
              <a:spcAft>
                <a:spcPct val="0"/>
              </a:spcAft>
              <a:defRPr sz="2400">
                <a:solidFill>
                  <a:schemeClr val="tx1"/>
                </a:solidFill>
                <a:latin typeface="Arial" pitchFamily="34" charset="0"/>
                <a:ea typeface="Geneva" pitchFamily="127" charset="-128"/>
              </a:defRPr>
            </a:lvl6pPr>
            <a:lvl7pPr marL="2971800" indent="-228600" eaLnBrk="0" fontAlgn="base" hangingPunct="0">
              <a:spcBef>
                <a:spcPct val="0"/>
              </a:spcBef>
              <a:spcAft>
                <a:spcPct val="0"/>
              </a:spcAft>
              <a:defRPr sz="2400">
                <a:solidFill>
                  <a:schemeClr val="tx1"/>
                </a:solidFill>
                <a:latin typeface="Arial" pitchFamily="34" charset="0"/>
                <a:ea typeface="Geneva" pitchFamily="127" charset="-128"/>
              </a:defRPr>
            </a:lvl7pPr>
            <a:lvl8pPr marL="3429000" indent="-228600" eaLnBrk="0" fontAlgn="base" hangingPunct="0">
              <a:spcBef>
                <a:spcPct val="0"/>
              </a:spcBef>
              <a:spcAft>
                <a:spcPct val="0"/>
              </a:spcAft>
              <a:defRPr sz="2400">
                <a:solidFill>
                  <a:schemeClr val="tx1"/>
                </a:solidFill>
                <a:latin typeface="Arial" pitchFamily="34" charset="0"/>
                <a:ea typeface="Geneva" pitchFamily="127" charset="-128"/>
              </a:defRPr>
            </a:lvl8pPr>
            <a:lvl9pPr marL="3886200" indent="-228600" eaLnBrk="0" fontAlgn="base" hangingPunct="0">
              <a:spcBef>
                <a:spcPct val="0"/>
              </a:spcBef>
              <a:spcAft>
                <a:spcPct val="0"/>
              </a:spcAft>
              <a:defRPr sz="2400">
                <a:solidFill>
                  <a:schemeClr val="tx1"/>
                </a:solidFill>
                <a:latin typeface="Arial" pitchFamily="34" charset="0"/>
                <a:ea typeface="Geneva" pitchFamily="127" charset="-128"/>
              </a:defRPr>
            </a:lvl9pPr>
          </a:lstStyle>
          <a:p>
            <a:pPr eaLnBrk="1" hangingPunct="1"/>
            <a:fld id="{F66575F9-28E8-47E9-8955-48B45FDA8E9E}" type="datetime1">
              <a:rPr lang="en-US" altLang="en-US" sz="900">
                <a:solidFill>
                  <a:schemeClr val="bg1"/>
                </a:solidFill>
              </a:rPr>
              <a:pPr eaLnBrk="1" hangingPunct="1"/>
              <a:t>8/9/2020</a:t>
            </a:fld>
            <a:endParaRPr lang="en-US" altLang="en-US" sz="900">
              <a:solidFill>
                <a:schemeClr val="bg1"/>
              </a:solidFill>
            </a:endParaRPr>
          </a:p>
        </p:txBody>
      </p:sp>
    </p:spTree>
    <p:extLst>
      <p:ext uri="{BB962C8B-B14F-4D97-AF65-F5344CB8AC3E}">
        <p14:creationId xmlns:p14="http://schemas.microsoft.com/office/powerpoint/2010/main" val="4166277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0EDA7641-78C9-4952-9FD7-7CE71F18F275}" type="slidenum">
              <a:rPr lang="en-US" altLang="en-US" smtClean="0"/>
              <a:pPr/>
              <a:t>8</a:t>
            </a:fld>
            <a:endParaRPr lang="en-US" altLang="en-US"/>
          </a:p>
        </p:txBody>
      </p:sp>
      <p:sp>
        <p:nvSpPr>
          <p:cNvPr id="3" name="Date Placeholder 2"/>
          <p:cNvSpPr>
            <a:spLocks noGrp="1"/>
          </p:cNvSpPr>
          <p:nvPr>
            <p:ph type="dt" sz="half" idx="11"/>
          </p:nvPr>
        </p:nvSpPr>
        <p:spPr/>
        <p:txBody>
          <a:bodyPr/>
          <a:lstStyle/>
          <a:p>
            <a:fld id="{0CFF5ECE-CB99-42CA-8CF1-A031ACF42559}" type="datetime1">
              <a:rPr lang="en-US" altLang="en-US" smtClean="0"/>
              <a:pPr/>
              <a:t>8/9/2020</a:t>
            </a:fld>
            <a:endParaRPr lang="en-US" altLang="en-US"/>
          </a:p>
        </p:txBody>
      </p:sp>
      <p:sp>
        <p:nvSpPr>
          <p:cNvPr id="4" name="Footer Placeholder 3"/>
          <p:cNvSpPr>
            <a:spLocks noGrp="1"/>
          </p:cNvSpPr>
          <p:nvPr>
            <p:ph type="ftr" sz="quarter" idx="12"/>
          </p:nvPr>
        </p:nvSpPr>
        <p:spPr/>
        <p:txBody>
          <a:bodyPr/>
          <a:lstStyle/>
          <a:p>
            <a:pPr>
              <a:defRPr/>
            </a:pPr>
            <a:r>
              <a:rPr lang="en-US" smtClean="0"/>
              <a:t>Presentation Title</a:t>
            </a:r>
            <a:endParaRPr lang="en-US"/>
          </a:p>
        </p:txBody>
      </p:sp>
      <p:sp>
        <p:nvSpPr>
          <p:cNvPr id="7" name="Title 1"/>
          <p:cNvSpPr txBox="1">
            <a:spLocks/>
          </p:cNvSpPr>
          <p:nvPr/>
        </p:nvSpPr>
        <p:spPr>
          <a:xfrm>
            <a:off x="603250" y="314325"/>
            <a:ext cx="8291513" cy="495300"/>
          </a:xfrm>
          <a:prstGeom prst="rect">
            <a:avLst/>
          </a:prstGeom>
        </p:spPr>
        <p:txBody>
          <a:bodyPr/>
          <a:lstStyle>
            <a:lvl1pPr algn="l" rtl="0" eaLnBrk="1" fontAlgn="base" hangingPunct="1">
              <a:spcBef>
                <a:spcPct val="0"/>
              </a:spcBef>
              <a:spcAft>
                <a:spcPct val="0"/>
              </a:spcAft>
              <a:defRPr sz="2400">
                <a:solidFill>
                  <a:schemeClr val="tx2"/>
                </a:solidFill>
                <a:latin typeface="+mj-lt"/>
                <a:ea typeface="ヒラギノ角ゴ Pro W3" charset="0"/>
                <a:cs typeface="Geneva" charset="0"/>
              </a:defRPr>
            </a:lvl1pPr>
            <a:lvl2pPr algn="l" rtl="0" eaLnBrk="1" fontAlgn="base" hangingPunct="1">
              <a:spcBef>
                <a:spcPct val="0"/>
              </a:spcBef>
              <a:spcAft>
                <a:spcPct val="0"/>
              </a:spcAft>
              <a:defRPr sz="2400">
                <a:solidFill>
                  <a:schemeClr val="tx2"/>
                </a:solidFill>
                <a:latin typeface="Arial" charset="0"/>
                <a:ea typeface="ヒラギノ角ゴ Pro W3" charset="0"/>
                <a:cs typeface="Geneva" charset="0"/>
              </a:defRPr>
            </a:lvl2pPr>
            <a:lvl3pPr algn="l" rtl="0" eaLnBrk="1" fontAlgn="base" hangingPunct="1">
              <a:spcBef>
                <a:spcPct val="0"/>
              </a:spcBef>
              <a:spcAft>
                <a:spcPct val="0"/>
              </a:spcAft>
              <a:defRPr sz="2400">
                <a:solidFill>
                  <a:schemeClr val="tx2"/>
                </a:solidFill>
                <a:latin typeface="Arial" charset="0"/>
                <a:ea typeface="ヒラギノ角ゴ Pro W3" charset="0"/>
                <a:cs typeface="Geneva" charset="0"/>
              </a:defRPr>
            </a:lvl3pPr>
            <a:lvl4pPr algn="l" rtl="0" eaLnBrk="1" fontAlgn="base" hangingPunct="1">
              <a:spcBef>
                <a:spcPct val="0"/>
              </a:spcBef>
              <a:spcAft>
                <a:spcPct val="0"/>
              </a:spcAft>
              <a:defRPr sz="2400">
                <a:solidFill>
                  <a:schemeClr val="tx2"/>
                </a:solidFill>
                <a:latin typeface="Arial" charset="0"/>
                <a:ea typeface="ヒラギノ角ゴ Pro W3" charset="0"/>
                <a:cs typeface="Geneva" charset="0"/>
              </a:defRPr>
            </a:lvl4pPr>
            <a:lvl5pPr algn="l" rtl="0" eaLnBrk="1" fontAlgn="base" hangingPunct="1">
              <a:spcBef>
                <a:spcPct val="0"/>
              </a:spcBef>
              <a:spcAft>
                <a:spcPct val="0"/>
              </a:spcAft>
              <a:defRPr sz="2400">
                <a:solidFill>
                  <a:schemeClr val="tx2"/>
                </a:solidFill>
                <a:latin typeface="Arial" charset="0"/>
                <a:ea typeface="ヒラギノ角ゴ Pro W3" charset="0"/>
                <a:cs typeface="Geneva" charset="0"/>
              </a:defRPr>
            </a:lvl5pPr>
            <a:lvl6pPr marL="457200" algn="l" rtl="0" eaLnBrk="1" fontAlgn="base" hangingPunct="1">
              <a:spcBef>
                <a:spcPct val="0"/>
              </a:spcBef>
              <a:spcAft>
                <a:spcPct val="0"/>
              </a:spcAft>
              <a:defRPr sz="2400">
                <a:solidFill>
                  <a:srgbClr val="004785"/>
                </a:solidFill>
                <a:latin typeface="Arial" charset="0"/>
                <a:ea typeface="Geneva" charset="0"/>
              </a:defRPr>
            </a:lvl6pPr>
            <a:lvl7pPr marL="914400" algn="l" rtl="0" eaLnBrk="1" fontAlgn="base" hangingPunct="1">
              <a:spcBef>
                <a:spcPct val="0"/>
              </a:spcBef>
              <a:spcAft>
                <a:spcPct val="0"/>
              </a:spcAft>
              <a:defRPr sz="2400">
                <a:solidFill>
                  <a:srgbClr val="004785"/>
                </a:solidFill>
                <a:latin typeface="Arial" charset="0"/>
                <a:ea typeface="Geneva" charset="0"/>
              </a:defRPr>
            </a:lvl7pPr>
            <a:lvl8pPr marL="1371600" algn="l" rtl="0" eaLnBrk="1" fontAlgn="base" hangingPunct="1">
              <a:spcBef>
                <a:spcPct val="0"/>
              </a:spcBef>
              <a:spcAft>
                <a:spcPct val="0"/>
              </a:spcAft>
              <a:defRPr sz="2400">
                <a:solidFill>
                  <a:srgbClr val="004785"/>
                </a:solidFill>
                <a:latin typeface="Arial" charset="0"/>
                <a:ea typeface="Geneva" charset="0"/>
              </a:defRPr>
            </a:lvl8pPr>
            <a:lvl9pPr marL="1828800" algn="l" rtl="0" eaLnBrk="1" fontAlgn="base" hangingPunct="1">
              <a:spcBef>
                <a:spcPct val="0"/>
              </a:spcBef>
              <a:spcAft>
                <a:spcPct val="0"/>
              </a:spcAft>
              <a:defRPr sz="2400">
                <a:solidFill>
                  <a:srgbClr val="004785"/>
                </a:solidFill>
                <a:latin typeface="Arial" charset="0"/>
                <a:ea typeface="Geneva" charset="0"/>
              </a:defRPr>
            </a:lvl9pPr>
          </a:lstStyle>
          <a:p>
            <a:r>
              <a:rPr lang="en-US" kern="0" dirty="0" smtClean="0"/>
              <a:t>Eureka</a:t>
            </a:r>
            <a:endParaRPr lang="en-US" kern="0" dirty="0"/>
          </a:p>
        </p:txBody>
      </p:sp>
      <p:pic>
        <p:nvPicPr>
          <p:cNvPr id="2052" name="Picture 4" descr="http://favorites.ren/assets/images/2017/springcloud/eureka-architecture-overview.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3862" y="1357766"/>
            <a:ext cx="8420100" cy="4124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814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603250" y="314325"/>
            <a:ext cx="8291513" cy="495300"/>
          </a:xfrm>
          <a:prstGeom prst="rect">
            <a:avLst/>
          </a:prstGeom>
        </p:spPr>
        <p:txBody>
          <a:bodyPr/>
          <a:lstStyle>
            <a:lvl1pPr algn="l" rtl="0" eaLnBrk="1" fontAlgn="base" hangingPunct="1">
              <a:spcBef>
                <a:spcPct val="0"/>
              </a:spcBef>
              <a:spcAft>
                <a:spcPct val="0"/>
              </a:spcAft>
              <a:defRPr sz="2400">
                <a:solidFill>
                  <a:schemeClr val="tx2"/>
                </a:solidFill>
                <a:latin typeface="+mj-lt"/>
                <a:ea typeface="ヒラギノ角ゴ Pro W3" charset="0"/>
                <a:cs typeface="Geneva" charset="0"/>
              </a:defRPr>
            </a:lvl1pPr>
            <a:lvl2pPr algn="l" rtl="0" eaLnBrk="1" fontAlgn="base" hangingPunct="1">
              <a:spcBef>
                <a:spcPct val="0"/>
              </a:spcBef>
              <a:spcAft>
                <a:spcPct val="0"/>
              </a:spcAft>
              <a:defRPr sz="2400">
                <a:solidFill>
                  <a:schemeClr val="tx2"/>
                </a:solidFill>
                <a:latin typeface="Arial" charset="0"/>
                <a:ea typeface="ヒラギノ角ゴ Pro W3" charset="0"/>
                <a:cs typeface="Geneva" charset="0"/>
              </a:defRPr>
            </a:lvl2pPr>
            <a:lvl3pPr algn="l" rtl="0" eaLnBrk="1" fontAlgn="base" hangingPunct="1">
              <a:spcBef>
                <a:spcPct val="0"/>
              </a:spcBef>
              <a:spcAft>
                <a:spcPct val="0"/>
              </a:spcAft>
              <a:defRPr sz="2400">
                <a:solidFill>
                  <a:schemeClr val="tx2"/>
                </a:solidFill>
                <a:latin typeface="Arial" charset="0"/>
                <a:ea typeface="ヒラギノ角ゴ Pro W3" charset="0"/>
                <a:cs typeface="Geneva" charset="0"/>
              </a:defRPr>
            </a:lvl3pPr>
            <a:lvl4pPr algn="l" rtl="0" eaLnBrk="1" fontAlgn="base" hangingPunct="1">
              <a:spcBef>
                <a:spcPct val="0"/>
              </a:spcBef>
              <a:spcAft>
                <a:spcPct val="0"/>
              </a:spcAft>
              <a:defRPr sz="2400">
                <a:solidFill>
                  <a:schemeClr val="tx2"/>
                </a:solidFill>
                <a:latin typeface="Arial" charset="0"/>
                <a:ea typeface="ヒラギノ角ゴ Pro W3" charset="0"/>
                <a:cs typeface="Geneva" charset="0"/>
              </a:defRPr>
            </a:lvl4pPr>
            <a:lvl5pPr algn="l" rtl="0" eaLnBrk="1" fontAlgn="base" hangingPunct="1">
              <a:spcBef>
                <a:spcPct val="0"/>
              </a:spcBef>
              <a:spcAft>
                <a:spcPct val="0"/>
              </a:spcAft>
              <a:defRPr sz="2400">
                <a:solidFill>
                  <a:schemeClr val="tx2"/>
                </a:solidFill>
                <a:latin typeface="Arial" charset="0"/>
                <a:ea typeface="ヒラギノ角ゴ Pro W3" charset="0"/>
                <a:cs typeface="Geneva" charset="0"/>
              </a:defRPr>
            </a:lvl5pPr>
            <a:lvl6pPr marL="457200" algn="l" rtl="0" eaLnBrk="1" fontAlgn="base" hangingPunct="1">
              <a:spcBef>
                <a:spcPct val="0"/>
              </a:spcBef>
              <a:spcAft>
                <a:spcPct val="0"/>
              </a:spcAft>
              <a:defRPr sz="2400">
                <a:solidFill>
                  <a:srgbClr val="004785"/>
                </a:solidFill>
                <a:latin typeface="Arial" charset="0"/>
                <a:ea typeface="Geneva" charset="0"/>
              </a:defRPr>
            </a:lvl6pPr>
            <a:lvl7pPr marL="914400" algn="l" rtl="0" eaLnBrk="1" fontAlgn="base" hangingPunct="1">
              <a:spcBef>
                <a:spcPct val="0"/>
              </a:spcBef>
              <a:spcAft>
                <a:spcPct val="0"/>
              </a:spcAft>
              <a:defRPr sz="2400">
                <a:solidFill>
                  <a:srgbClr val="004785"/>
                </a:solidFill>
                <a:latin typeface="Arial" charset="0"/>
                <a:ea typeface="Geneva" charset="0"/>
              </a:defRPr>
            </a:lvl7pPr>
            <a:lvl8pPr marL="1371600" algn="l" rtl="0" eaLnBrk="1" fontAlgn="base" hangingPunct="1">
              <a:spcBef>
                <a:spcPct val="0"/>
              </a:spcBef>
              <a:spcAft>
                <a:spcPct val="0"/>
              </a:spcAft>
              <a:defRPr sz="2400">
                <a:solidFill>
                  <a:srgbClr val="004785"/>
                </a:solidFill>
                <a:latin typeface="Arial" charset="0"/>
                <a:ea typeface="Geneva" charset="0"/>
              </a:defRPr>
            </a:lvl8pPr>
            <a:lvl9pPr marL="1828800" algn="l" rtl="0" eaLnBrk="1" fontAlgn="base" hangingPunct="1">
              <a:spcBef>
                <a:spcPct val="0"/>
              </a:spcBef>
              <a:spcAft>
                <a:spcPct val="0"/>
              </a:spcAft>
              <a:defRPr sz="2400">
                <a:solidFill>
                  <a:srgbClr val="004785"/>
                </a:solidFill>
                <a:latin typeface="Arial" charset="0"/>
                <a:ea typeface="Geneva" charset="0"/>
              </a:defRPr>
            </a:lvl9pPr>
          </a:lstStyle>
          <a:p>
            <a:r>
              <a:rPr lang="en-US" kern="0" dirty="0"/>
              <a:t>Service Registry Center</a:t>
            </a:r>
          </a:p>
        </p:txBody>
      </p:sp>
      <p:sp>
        <p:nvSpPr>
          <p:cNvPr id="12" name="Rectangle 11"/>
          <p:cNvSpPr/>
          <p:nvPr/>
        </p:nvSpPr>
        <p:spPr>
          <a:xfrm>
            <a:off x="603250" y="1165155"/>
            <a:ext cx="7766050" cy="1754326"/>
          </a:xfrm>
          <a:prstGeom prst="rect">
            <a:avLst/>
          </a:prstGeom>
        </p:spPr>
        <p:txBody>
          <a:bodyPr wrap="square">
            <a:spAutoFit/>
          </a:bodyPr>
          <a:lstStyle/>
          <a:p>
            <a:r>
              <a:rPr lang="en-US" sz="1800" dirty="0">
                <a:latin typeface="Helvetica Neue"/>
              </a:rPr>
              <a:t>Implement a </a:t>
            </a:r>
            <a:r>
              <a:rPr lang="en-US" sz="1800" b="1" dirty="0">
                <a:latin typeface="Helvetica Neue"/>
              </a:rPr>
              <a:t>service registry</a:t>
            </a:r>
            <a:r>
              <a:rPr lang="en-US" sz="1800" dirty="0">
                <a:latin typeface="Helvetica Neue"/>
              </a:rPr>
              <a:t>, which is a database of services, their instances and their locations. Service instances are registered with the service registry on startup and deregistered on shutdown. Client of the service and/or routers query the service registry to find the available instances of a service. A service registry might invoke a service instance’s </a:t>
            </a:r>
            <a:r>
              <a:rPr lang="en-US" sz="1800" dirty="0" smtClean="0">
                <a:latin typeface="Helvetica Neue"/>
              </a:rPr>
              <a:t>health check API to </a:t>
            </a:r>
            <a:r>
              <a:rPr lang="en-US" sz="1800" dirty="0">
                <a:latin typeface="Helvetica Neue"/>
              </a:rPr>
              <a:t>verify that it is able to handle requests</a:t>
            </a:r>
            <a:endParaRPr lang="en-US" sz="1800" dirty="0"/>
          </a:p>
        </p:txBody>
      </p:sp>
      <p:graphicFrame>
        <p:nvGraphicFramePr>
          <p:cNvPr id="2" name="Table 1"/>
          <p:cNvGraphicFramePr>
            <a:graphicFrameLocks noGrp="1"/>
          </p:cNvGraphicFramePr>
          <p:nvPr>
            <p:extLst>
              <p:ext uri="{D42A27DB-BD31-4B8C-83A1-F6EECF244321}">
                <p14:modId xmlns:p14="http://schemas.microsoft.com/office/powerpoint/2010/main" val="543459685"/>
              </p:ext>
            </p:extLst>
          </p:nvPr>
        </p:nvGraphicFramePr>
        <p:xfrm>
          <a:off x="647701" y="3409950"/>
          <a:ext cx="7810499" cy="1706880"/>
        </p:xfrm>
        <a:graphic>
          <a:graphicData uri="http://schemas.openxmlformats.org/drawingml/2006/table">
            <a:tbl>
              <a:tblPr firstRow="1" bandRow="1">
                <a:tableStyleId>{7DF18680-E054-41AD-8BC1-D1AEF772440D}</a:tableStyleId>
              </a:tblPr>
              <a:tblGrid>
                <a:gridCol w="1295833">
                  <a:extLst>
                    <a:ext uri="{9D8B030D-6E8A-4147-A177-3AD203B41FA5}">
                      <a16:colId xmlns:a16="http://schemas.microsoft.com/office/drawing/2014/main" val="863691315"/>
                    </a:ext>
                  </a:extLst>
                </a:gridCol>
                <a:gridCol w="750201">
                  <a:extLst>
                    <a:ext uri="{9D8B030D-6E8A-4147-A177-3AD203B41FA5}">
                      <a16:colId xmlns:a16="http://schemas.microsoft.com/office/drawing/2014/main" val="4047014552"/>
                    </a:ext>
                  </a:extLst>
                </a:gridCol>
                <a:gridCol w="1263200">
                  <a:extLst>
                    <a:ext uri="{9D8B030D-6E8A-4147-A177-3AD203B41FA5}">
                      <a16:colId xmlns:a16="http://schemas.microsoft.com/office/drawing/2014/main" val="3188077099"/>
                    </a:ext>
                  </a:extLst>
                </a:gridCol>
                <a:gridCol w="1174244">
                  <a:extLst>
                    <a:ext uri="{9D8B030D-6E8A-4147-A177-3AD203B41FA5}">
                      <a16:colId xmlns:a16="http://schemas.microsoft.com/office/drawing/2014/main" val="2780672103"/>
                    </a:ext>
                  </a:extLst>
                </a:gridCol>
                <a:gridCol w="840003">
                  <a:extLst>
                    <a:ext uri="{9D8B030D-6E8A-4147-A177-3AD203B41FA5}">
                      <a16:colId xmlns:a16="http://schemas.microsoft.com/office/drawing/2014/main" val="257373280"/>
                    </a:ext>
                  </a:extLst>
                </a:gridCol>
                <a:gridCol w="1416374">
                  <a:extLst>
                    <a:ext uri="{9D8B030D-6E8A-4147-A177-3AD203B41FA5}">
                      <a16:colId xmlns:a16="http://schemas.microsoft.com/office/drawing/2014/main" val="2073661417"/>
                    </a:ext>
                  </a:extLst>
                </a:gridCol>
                <a:gridCol w="1070644">
                  <a:extLst>
                    <a:ext uri="{9D8B030D-6E8A-4147-A177-3AD203B41FA5}">
                      <a16:colId xmlns:a16="http://schemas.microsoft.com/office/drawing/2014/main" val="718339159"/>
                    </a:ext>
                  </a:extLst>
                </a:gridCol>
              </a:tblGrid>
              <a:tr h="350499">
                <a:tc>
                  <a:txBody>
                    <a:bodyPr/>
                    <a:lstStyle/>
                    <a:p>
                      <a:pPr algn="ctr"/>
                      <a:r>
                        <a:rPr lang="en-US" sz="1800" b="1" kern="1200" dirty="0" smtClean="0">
                          <a:solidFill>
                            <a:schemeClr val="lt1"/>
                          </a:solidFill>
                          <a:latin typeface="+mn-lt"/>
                          <a:ea typeface="+mn-ea"/>
                          <a:cs typeface="+mn-cs"/>
                        </a:rPr>
                        <a:t>N</a:t>
                      </a:r>
                      <a:r>
                        <a:rPr lang="en-US" altLang="zh-CN" sz="1800" b="1" kern="1200" dirty="0" smtClean="0">
                          <a:solidFill>
                            <a:schemeClr val="lt1"/>
                          </a:solidFill>
                          <a:latin typeface="+mn-lt"/>
                          <a:ea typeface="+mn-ea"/>
                          <a:cs typeface="+mn-cs"/>
                        </a:rPr>
                        <a:t>ame</a:t>
                      </a:r>
                      <a:endParaRPr lang="en-US" sz="1800" b="1" kern="1200" dirty="0">
                        <a:solidFill>
                          <a:schemeClr val="lt1"/>
                        </a:solidFill>
                        <a:latin typeface="+mn-lt"/>
                        <a:ea typeface="+mn-ea"/>
                        <a:cs typeface="+mn-cs"/>
                      </a:endParaRPr>
                    </a:p>
                  </a:txBody>
                  <a:tcPr/>
                </a:tc>
                <a:tc>
                  <a:txBody>
                    <a:bodyPr/>
                    <a:lstStyle/>
                    <a:p>
                      <a:pPr algn="ctr"/>
                      <a:r>
                        <a:rPr lang="en-US" sz="1800" b="1" kern="1200" dirty="0" smtClean="0">
                          <a:solidFill>
                            <a:schemeClr val="lt1"/>
                          </a:solidFill>
                          <a:latin typeface="+mn-lt"/>
                          <a:ea typeface="+mn-ea"/>
                          <a:cs typeface="+mn-cs"/>
                        </a:rPr>
                        <a:t>CAP</a:t>
                      </a:r>
                      <a:endParaRPr lang="en-US" sz="1800" b="1" kern="1200" dirty="0">
                        <a:solidFill>
                          <a:schemeClr val="lt1"/>
                        </a:solidFill>
                        <a:latin typeface="+mn-lt"/>
                        <a:ea typeface="+mn-ea"/>
                        <a:cs typeface="+mn-cs"/>
                      </a:endParaRPr>
                    </a:p>
                  </a:txBody>
                  <a:tcPr/>
                </a:tc>
                <a:tc>
                  <a:txBody>
                    <a:bodyPr/>
                    <a:lstStyle/>
                    <a:p>
                      <a:pPr algn="ctr"/>
                      <a:r>
                        <a:rPr lang="en-US" sz="1800" b="1" kern="1200" dirty="0" smtClean="0">
                          <a:solidFill>
                            <a:schemeClr val="lt1"/>
                          </a:solidFill>
                          <a:latin typeface="+mn-lt"/>
                          <a:ea typeface="+mn-ea"/>
                          <a:cs typeface="+mn-cs"/>
                        </a:rPr>
                        <a:t>Registry</a:t>
                      </a:r>
                      <a:endParaRPr lang="en-US" sz="1800" b="1" kern="1200" dirty="0">
                        <a:solidFill>
                          <a:schemeClr val="lt1"/>
                        </a:solidFill>
                        <a:latin typeface="+mn-lt"/>
                        <a:ea typeface="+mn-ea"/>
                        <a:cs typeface="+mn-cs"/>
                      </a:endParaRPr>
                    </a:p>
                  </a:txBody>
                  <a:tcPr/>
                </a:tc>
                <a:tc>
                  <a:txBody>
                    <a:bodyPr/>
                    <a:lstStyle/>
                    <a:p>
                      <a:pPr algn="ctr"/>
                      <a:r>
                        <a:rPr lang="en-US" sz="1800" b="1" kern="1200" dirty="0" smtClean="0">
                          <a:solidFill>
                            <a:schemeClr val="lt1"/>
                          </a:solidFill>
                          <a:latin typeface="+mn-lt"/>
                          <a:ea typeface="+mn-ea"/>
                          <a:cs typeface="+mn-cs"/>
                        </a:rPr>
                        <a:t>Monitor</a:t>
                      </a:r>
                      <a:endParaRPr lang="en-US" sz="1800" b="1" kern="1200" dirty="0">
                        <a:solidFill>
                          <a:schemeClr val="lt1"/>
                        </a:solidFill>
                        <a:latin typeface="+mn-lt"/>
                        <a:ea typeface="+mn-ea"/>
                        <a:cs typeface="+mn-cs"/>
                      </a:endParaRPr>
                    </a:p>
                  </a:txBody>
                  <a:tcPr/>
                </a:tc>
                <a:tc>
                  <a:txBody>
                    <a:bodyPr/>
                    <a:lstStyle/>
                    <a:p>
                      <a:pPr algn="ctr"/>
                      <a:r>
                        <a:rPr lang="en-US" sz="1800" b="1" kern="1200" dirty="0" smtClean="0">
                          <a:solidFill>
                            <a:schemeClr val="lt1"/>
                          </a:solidFill>
                          <a:latin typeface="+mn-lt"/>
                          <a:ea typeface="+mn-ea"/>
                          <a:cs typeface="+mn-cs"/>
                        </a:rPr>
                        <a:t>Scale</a:t>
                      </a:r>
                      <a:endParaRPr lang="en-US" sz="1800" b="1" kern="1200" dirty="0">
                        <a:solidFill>
                          <a:schemeClr val="lt1"/>
                        </a:solidFill>
                        <a:latin typeface="+mn-lt"/>
                        <a:ea typeface="+mn-ea"/>
                        <a:cs typeface="+mn-cs"/>
                      </a:endParaRPr>
                    </a:p>
                  </a:txBody>
                  <a:tcPr/>
                </a:tc>
                <a:tc>
                  <a:txBody>
                    <a:bodyPr/>
                    <a:lstStyle/>
                    <a:p>
                      <a:pPr algn="ctr"/>
                      <a:r>
                        <a:rPr lang="en-US" sz="1800" b="1" kern="1200" dirty="0" smtClean="0">
                          <a:solidFill>
                            <a:schemeClr val="lt1"/>
                          </a:solidFill>
                          <a:latin typeface="+mn-lt"/>
                          <a:ea typeface="+mn-ea"/>
                          <a:cs typeface="+mn-cs"/>
                        </a:rPr>
                        <a:t>D</a:t>
                      </a:r>
                      <a:r>
                        <a:rPr lang="en-US" altLang="zh-CN" sz="1800" b="1" kern="1200" dirty="0" smtClean="0">
                          <a:solidFill>
                            <a:schemeClr val="lt1"/>
                          </a:solidFill>
                          <a:latin typeface="+mn-lt"/>
                          <a:ea typeface="+mn-ea"/>
                          <a:cs typeface="+mn-cs"/>
                        </a:rPr>
                        <a:t>ashboard</a:t>
                      </a:r>
                      <a:endParaRPr lang="en-US" sz="1800" b="1" kern="1200" dirty="0">
                        <a:solidFill>
                          <a:schemeClr val="lt1"/>
                        </a:solidFill>
                        <a:latin typeface="+mn-lt"/>
                        <a:ea typeface="+mn-ea"/>
                        <a:cs typeface="+mn-cs"/>
                      </a:endParaRPr>
                    </a:p>
                  </a:txBody>
                  <a:tcPr/>
                </a:tc>
                <a:tc>
                  <a:txBody>
                    <a:bodyPr/>
                    <a:lstStyle/>
                    <a:p>
                      <a:pPr algn="ctr"/>
                      <a:r>
                        <a:rPr lang="en-US" sz="1800" b="1" kern="1200" dirty="0" smtClean="0">
                          <a:solidFill>
                            <a:schemeClr val="lt1"/>
                          </a:solidFill>
                          <a:latin typeface="+mn-lt"/>
                          <a:ea typeface="+mn-ea"/>
                          <a:cs typeface="+mn-cs"/>
                        </a:rPr>
                        <a:t>Activity</a:t>
                      </a:r>
                      <a:endParaRPr lang="en-US" sz="1800" b="1" kern="1200" dirty="0">
                        <a:solidFill>
                          <a:schemeClr val="lt1"/>
                        </a:solidFill>
                        <a:latin typeface="+mn-lt"/>
                        <a:ea typeface="+mn-ea"/>
                        <a:cs typeface="+mn-cs"/>
                      </a:endParaRPr>
                    </a:p>
                  </a:txBody>
                  <a:tcPr/>
                </a:tc>
                <a:extLst>
                  <a:ext uri="{0D108BD9-81ED-4DB2-BD59-A6C34878D82A}">
                    <a16:rowId xmlns:a16="http://schemas.microsoft.com/office/drawing/2014/main" val="3752698005"/>
                  </a:ext>
                </a:extLst>
              </a:tr>
              <a:tr h="323538">
                <a:tc>
                  <a:txBody>
                    <a:bodyPr/>
                    <a:lstStyle/>
                    <a:p>
                      <a:pPr algn="ctr"/>
                      <a:r>
                        <a:rPr lang="en-US" sz="1600" dirty="0" smtClean="0"/>
                        <a:t>Eureka</a:t>
                      </a:r>
                      <a:endParaRPr lang="en-US" sz="1600" dirty="0"/>
                    </a:p>
                  </a:txBody>
                  <a:tcPr/>
                </a:tc>
                <a:tc>
                  <a:txBody>
                    <a:bodyPr/>
                    <a:lstStyle/>
                    <a:p>
                      <a:pPr algn="ctr"/>
                      <a:r>
                        <a:rPr lang="en-US" sz="1600" dirty="0" smtClean="0"/>
                        <a:t>AP</a:t>
                      </a:r>
                      <a:endParaRPr lang="en-US" sz="1600" dirty="0"/>
                    </a:p>
                  </a:txBody>
                  <a:tcPr/>
                </a:tc>
                <a:tc>
                  <a:txBody>
                    <a:bodyPr/>
                    <a:lstStyle/>
                    <a:p>
                      <a:pPr algn="ctr"/>
                      <a:r>
                        <a:rPr lang="en-US" sz="1600" dirty="0" err="1" smtClean="0"/>
                        <a:t>Asyn</a:t>
                      </a:r>
                      <a:endParaRPr lang="en-US" sz="1600" dirty="0"/>
                    </a:p>
                  </a:txBody>
                  <a:tcPr/>
                </a:tc>
                <a:tc>
                  <a:txBody>
                    <a:bodyPr/>
                    <a:lstStyle/>
                    <a:p>
                      <a:pPr algn="ctr"/>
                      <a:r>
                        <a:rPr lang="en-US" sz="1600" dirty="0" smtClean="0"/>
                        <a:t>Slow</a:t>
                      </a:r>
                      <a:endParaRPr lang="en-US" sz="1600" dirty="0"/>
                    </a:p>
                  </a:txBody>
                  <a:tcPr/>
                </a:tc>
                <a:tc>
                  <a:txBody>
                    <a:bodyPr/>
                    <a:lstStyle/>
                    <a:p>
                      <a:pPr algn="ctr"/>
                      <a:r>
                        <a:rPr lang="en-US" sz="1600" dirty="0" smtClean="0"/>
                        <a:t>&lt;30K</a:t>
                      </a:r>
                      <a:endParaRPr lang="en-US" sz="1600" dirty="0"/>
                    </a:p>
                  </a:txBody>
                  <a:tcPr/>
                </a:tc>
                <a:tc>
                  <a:txBody>
                    <a:bodyPr/>
                    <a:lstStyle/>
                    <a:p>
                      <a:pPr algn="ctr"/>
                      <a:r>
                        <a:rPr lang="en-US" sz="1600" dirty="0" smtClean="0"/>
                        <a:t>Supported</a:t>
                      </a:r>
                      <a:endParaRPr lang="en-US" sz="1600" dirty="0"/>
                    </a:p>
                  </a:txBody>
                  <a:tcPr/>
                </a:tc>
                <a:tc>
                  <a:txBody>
                    <a:bodyPr/>
                    <a:lstStyle/>
                    <a:p>
                      <a:pPr algn="ctr"/>
                      <a:r>
                        <a:rPr lang="en-US" sz="1600" dirty="0" smtClean="0"/>
                        <a:t>Low</a:t>
                      </a:r>
                      <a:endParaRPr lang="en-US" sz="1600" dirty="0"/>
                    </a:p>
                  </a:txBody>
                  <a:tcPr/>
                </a:tc>
                <a:extLst>
                  <a:ext uri="{0D108BD9-81ED-4DB2-BD59-A6C34878D82A}">
                    <a16:rowId xmlns:a16="http://schemas.microsoft.com/office/drawing/2014/main" val="1333868963"/>
                  </a:ext>
                </a:extLst>
              </a:tr>
              <a:tr h="323538">
                <a:tc>
                  <a:txBody>
                    <a:bodyPr/>
                    <a:lstStyle/>
                    <a:p>
                      <a:pPr algn="ctr"/>
                      <a:r>
                        <a:rPr lang="en-US" sz="1600" dirty="0" err="1" smtClean="0"/>
                        <a:t>ZooKeeper</a:t>
                      </a:r>
                      <a:endParaRPr lang="en-US" sz="1600" dirty="0"/>
                    </a:p>
                  </a:txBody>
                  <a:tcPr/>
                </a:tc>
                <a:tc>
                  <a:txBody>
                    <a:bodyPr/>
                    <a:lstStyle/>
                    <a:p>
                      <a:pPr algn="ctr"/>
                      <a:r>
                        <a:rPr lang="en-US" sz="1600" dirty="0" smtClean="0"/>
                        <a:t>CP</a:t>
                      </a:r>
                      <a:endParaRPr lang="en-US" sz="1600" dirty="0"/>
                    </a:p>
                  </a:txBody>
                  <a:tcPr/>
                </a:tc>
                <a:tc>
                  <a:txBody>
                    <a:bodyPr/>
                    <a:lstStyle/>
                    <a:p>
                      <a:pPr algn="ctr"/>
                      <a:r>
                        <a:rPr lang="en-US" sz="1600" dirty="0" smtClean="0"/>
                        <a:t>Sync</a:t>
                      </a:r>
                      <a:endParaRPr lang="en-US" sz="1600" dirty="0"/>
                    </a:p>
                  </a:txBody>
                  <a:tcPr/>
                </a:tc>
                <a:tc>
                  <a:txBody>
                    <a:bodyPr/>
                    <a:lstStyle/>
                    <a:p>
                      <a:pPr algn="ctr"/>
                      <a:r>
                        <a:rPr lang="en-US" sz="1600" dirty="0" err="1" smtClean="0"/>
                        <a:t>Realtime</a:t>
                      </a:r>
                      <a:endParaRPr lang="en-US" sz="1600" dirty="0"/>
                    </a:p>
                  </a:txBody>
                  <a:tcPr/>
                </a:tc>
                <a:tc>
                  <a:txBody>
                    <a:bodyPr/>
                    <a:lstStyle/>
                    <a:p>
                      <a:pPr algn="ctr"/>
                      <a:r>
                        <a:rPr lang="en-US" sz="1600" dirty="0" smtClean="0"/>
                        <a:t>&lt;20K</a:t>
                      </a:r>
                      <a:endParaRPr lang="en-US" sz="1600" dirty="0"/>
                    </a:p>
                  </a:txBody>
                  <a:tcPr/>
                </a:tc>
                <a:tc>
                  <a:txBody>
                    <a:bodyPr/>
                    <a:lstStyle/>
                    <a:p>
                      <a:pPr algn="ctr"/>
                      <a:r>
                        <a:rPr lang="en-US" sz="1600" dirty="0" smtClean="0"/>
                        <a:t>--</a:t>
                      </a:r>
                      <a:endParaRPr lang="en-US" sz="1600" dirty="0"/>
                    </a:p>
                  </a:txBody>
                  <a:tcPr/>
                </a:tc>
                <a:tc>
                  <a:txBody>
                    <a:bodyPr/>
                    <a:lstStyle/>
                    <a:p>
                      <a:pPr algn="ctr"/>
                      <a:r>
                        <a:rPr lang="en-US" sz="1600" dirty="0" smtClean="0"/>
                        <a:t>Medium</a:t>
                      </a:r>
                      <a:endParaRPr lang="en-US" sz="1600" dirty="0"/>
                    </a:p>
                  </a:txBody>
                  <a:tcPr/>
                </a:tc>
                <a:extLst>
                  <a:ext uri="{0D108BD9-81ED-4DB2-BD59-A6C34878D82A}">
                    <a16:rowId xmlns:a16="http://schemas.microsoft.com/office/drawing/2014/main" val="4213097241"/>
                  </a:ext>
                </a:extLst>
              </a:tr>
              <a:tr h="323538">
                <a:tc>
                  <a:txBody>
                    <a:bodyPr/>
                    <a:lstStyle/>
                    <a:p>
                      <a:pPr algn="ctr"/>
                      <a:r>
                        <a:rPr lang="en-US" sz="1600" dirty="0" smtClean="0"/>
                        <a:t>Consul</a:t>
                      </a:r>
                      <a:endParaRPr lang="en-US" sz="1600" dirty="0"/>
                    </a:p>
                  </a:txBody>
                  <a:tcPr/>
                </a:tc>
                <a:tc>
                  <a:txBody>
                    <a:bodyPr/>
                    <a:lstStyle/>
                    <a:p>
                      <a:pPr algn="ctr"/>
                      <a:r>
                        <a:rPr lang="en-US" sz="1600" dirty="0" smtClean="0"/>
                        <a:t>CP</a:t>
                      </a:r>
                      <a:endParaRPr lang="en-US" sz="1600" dirty="0"/>
                    </a:p>
                  </a:txBody>
                  <a:tcPr/>
                </a:tc>
                <a:tc>
                  <a:txBody>
                    <a:bodyPr/>
                    <a:lstStyle/>
                    <a:p>
                      <a:pPr algn="ctr"/>
                      <a:r>
                        <a:rPr lang="en-US" sz="1600" dirty="0" smtClean="0"/>
                        <a:t>Sync</a:t>
                      </a:r>
                      <a:endParaRPr lang="en-US" sz="1600" dirty="0"/>
                    </a:p>
                  </a:txBody>
                  <a:tcPr/>
                </a:tc>
                <a:tc>
                  <a:txBody>
                    <a:bodyPr/>
                    <a:lstStyle/>
                    <a:p>
                      <a:pPr algn="ctr"/>
                      <a:r>
                        <a:rPr lang="en-US" sz="1600" dirty="0" smtClean="0"/>
                        <a:t>Medium</a:t>
                      </a:r>
                      <a:endParaRPr lang="en-US" sz="1600" dirty="0"/>
                    </a:p>
                  </a:txBody>
                  <a:tcPr/>
                </a:tc>
                <a:tc>
                  <a:txBody>
                    <a:bodyPr/>
                    <a:lstStyle/>
                    <a:p>
                      <a:pPr algn="ctr"/>
                      <a:r>
                        <a:rPr lang="en-US" sz="1600" dirty="0" smtClean="0"/>
                        <a:t>&lt;5K</a:t>
                      </a:r>
                      <a:endParaRPr lang="en-US" sz="1600" dirty="0"/>
                    </a:p>
                  </a:txBody>
                  <a:tcPr/>
                </a:tc>
                <a:tc>
                  <a:txBody>
                    <a:bodyPr/>
                    <a:lstStyle/>
                    <a:p>
                      <a:pPr algn="ctr"/>
                      <a:r>
                        <a:rPr lang="en-US" sz="1600" dirty="0" smtClean="0"/>
                        <a:t>Supported</a:t>
                      </a:r>
                      <a:endParaRPr lang="en-US" sz="1600" dirty="0"/>
                    </a:p>
                  </a:txBody>
                  <a:tcPr/>
                </a:tc>
                <a:tc>
                  <a:txBody>
                    <a:bodyPr/>
                    <a:lstStyle/>
                    <a:p>
                      <a:pPr algn="ctr"/>
                      <a:r>
                        <a:rPr lang="en-US" sz="1600" dirty="0" smtClean="0"/>
                        <a:t>Medium</a:t>
                      </a:r>
                      <a:endParaRPr lang="en-US" sz="1600" dirty="0"/>
                    </a:p>
                  </a:txBody>
                  <a:tcPr/>
                </a:tc>
                <a:extLst>
                  <a:ext uri="{0D108BD9-81ED-4DB2-BD59-A6C34878D82A}">
                    <a16:rowId xmlns:a16="http://schemas.microsoft.com/office/drawing/2014/main" val="3872254479"/>
                  </a:ext>
                </a:extLst>
              </a:tr>
              <a:tr h="323538">
                <a:tc>
                  <a:txBody>
                    <a:bodyPr/>
                    <a:lstStyle/>
                    <a:p>
                      <a:pPr algn="ctr"/>
                      <a:r>
                        <a:rPr lang="en-US" sz="1600" dirty="0" err="1" smtClean="0"/>
                        <a:t>Nacos</a:t>
                      </a:r>
                      <a:endParaRPr lang="en-US" sz="1600" dirty="0"/>
                    </a:p>
                  </a:txBody>
                  <a:tcPr/>
                </a:tc>
                <a:tc>
                  <a:txBody>
                    <a:bodyPr/>
                    <a:lstStyle/>
                    <a:p>
                      <a:pPr algn="ctr"/>
                      <a:r>
                        <a:rPr lang="en-US" sz="1600" dirty="0" smtClean="0"/>
                        <a:t>AP</a:t>
                      </a:r>
                      <a:endParaRPr lang="en-US" sz="1600" dirty="0"/>
                    </a:p>
                  </a:txBody>
                  <a:tcPr/>
                </a:tc>
                <a:tc>
                  <a:txBody>
                    <a:bodyPr/>
                    <a:lstStyle/>
                    <a:p>
                      <a:pPr algn="ctr"/>
                      <a:r>
                        <a:rPr lang="en-US" sz="1600" dirty="0" smtClean="0"/>
                        <a:t>Sync</a:t>
                      </a:r>
                      <a:endParaRPr lang="en-US" sz="1600" dirty="0"/>
                    </a:p>
                  </a:txBody>
                  <a:tcPr/>
                </a:tc>
                <a:tc>
                  <a:txBody>
                    <a:bodyPr/>
                    <a:lstStyle/>
                    <a:p>
                      <a:pPr algn="ctr"/>
                      <a:r>
                        <a:rPr lang="en-US" sz="1600" dirty="0" err="1" smtClean="0"/>
                        <a:t>Realtime</a:t>
                      </a:r>
                      <a:endParaRPr lang="en-US" sz="1600" dirty="0"/>
                    </a:p>
                  </a:txBody>
                  <a:tcPr/>
                </a:tc>
                <a:tc>
                  <a:txBody>
                    <a:bodyPr/>
                    <a:lstStyle/>
                    <a:p>
                      <a:pPr algn="ctr"/>
                      <a:r>
                        <a:rPr lang="en-US" sz="1600" dirty="0" smtClean="0"/>
                        <a:t>100K</a:t>
                      </a:r>
                      <a:endParaRPr lang="en-US" sz="1600" dirty="0"/>
                    </a:p>
                  </a:txBody>
                  <a:tcPr/>
                </a:tc>
                <a:tc>
                  <a:txBody>
                    <a:bodyPr/>
                    <a:lstStyle/>
                    <a:p>
                      <a:pPr algn="ctr"/>
                      <a:r>
                        <a:rPr lang="en-US" sz="1600" dirty="0" smtClean="0"/>
                        <a:t>Supported</a:t>
                      </a:r>
                      <a:endParaRPr lang="en-US" sz="1600" dirty="0"/>
                    </a:p>
                  </a:txBody>
                  <a:tcPr/>
                </a:tc>
                <a:tc>
                  <a:txBody>
                    <a:bodyPr/>
                    <a:lstStyle/>
                    <a:p>
                      <a:pPr algn="ctr"/>
                      <a:r>
                        <a:rPr lang="en-US" sz="1600" dirty="0" smtClean="0"/>
                        <a:t>High</a:t>
                      </a:r>
                      <a:endParaRPr lang="en-US" sz="1600" dirty="0"/>
                    </a:p>
                  </a:txBody>
                  <a:tcPr/>
                </a:tc>
                <a:extLst>
                  <a:ext uri="{0D108BD9-81ED-4DB2-BD59-A6C34878D82A}">
                    <a16:rowId xmlns:a16="http://schemas.microsoft.com/office/drawing/2014/main" val="3645948560"/>
                  </a:ext>
                </a:extLst>
              </a:tr>
            </a:tbl>
          </a:graphicData>
        </a:graphic>
      </p:graphicFrame>
    </p:spTree>
    <p:extLst>
      <p:ext uri="{BB962C8B-B14F-4D97-AF65-F5344CB8AC3E}">
        <p14:creationId xmlns:p14="http://schemas.microsoft.com/office/powerpoint/2010/main" val="1138393289"/>
      </p:ext>
    </p:extLst>
  </p:cSld>
  <p:clrMapOvr>
    <a:masterClrMapping/>
  </p:clrMapOvr>
  <p:timing>
    <p:tnLst>
      <p:par>
        <p:cTn id="1" dur="indefinite" restart="never" nodeType="tmRoot"/>
      </p:par>
    </p:tnLst>
  </p:timing>
</p:sld>
</file>

<file path=ppt/theme/theme1.xml><?xml version="1.0" encoding="utf-8"?>
<a:theme xmlns:a="http://schemas.openxmlformats.org/drawingml/2006/main" name="6">
  <a:themeElements>
    <a:clrScheme name="Citi_corporate_sampleslides20120814 4">
      <a:dk1>
        <a:srgbClr val="53565A"/>
      </a:dk1>
      <a:lt1>
        <a:srgbClr val="FFFFFF"/>
      </a:lt1>
      <a:dk2>
        <a:srgbClr val="002D72"/>
      </a:dk2>
      <a:lt2>
        <a:srgbClr val="97999B"/>
      </a:lt2>
      <a:accent1>
        <a:srgbClr val="00BDF2"/>
      </a:accent1>
      <a:accent2>
        <a:srgbClr val="FFAA11"/>
      </a:accent2>
      <a:accent3>
        <a:srgbClr val="FFFFFF"/>
      </a:accent3>
      <a:accent4>
        <a:srgbClr val="46484C"/>
      </a:accent4>
      <a:accent5>
        <a:srgbClr val="AADBF7"/>
      </a:accent5>
      <a:accent6>
        <a:srgbClr val="E79A0E"/>
      </a:accent6>
      <a:hlink>
        <a:srgbClr val="FF0000"/>
      </a:hlink>
      <a:folHlink>
        <a:srgbClr val="890C58"/>
      </a:folHlink>
    </a:clrScheme>
    <a:fontScheme name="cfin_v06">
      <a:majorFont>
        <a:latin typeface="Arial"/>
        <a:ea typeface="Geneva"/>
        <a:cs typeface=""/>
      </a:majorFont>
      <a:minorFont>
        <a:latin typeface="Arial"/>
        <a:ea typeface="Geneva"/>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tx2"/>
        </a:solidFill>
        <a:ln w="1270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Geneva" charset="0"/>
          </a:defRPr>
        </a:defPPr>
      </a:lstStyle>
    </a:spDef>
    <a:lnDef>
      <a:spPr bwMode="auto">
        <a:xfrm>
          <a:off x="0" y="0"/>
          <a:ext cx="1" cy="1"/>
        </a:xfrm>
        <a:custGeom>
          <a:avLst/>
          <a:gdLst/>
          <a:ahLst/>
          <a:cxnLst/>
          <a:rect l="0" t="0" r="0" b="0"/>
          <a:pathLst/>
        </a:custGeom>
        <a:solidFill>
          <a:schemeClr val="tx2"/>
        </a:solidFill>
        <a:ln w="1270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Geneva" charset="0"/>
          </a:defRPr>
        </a:defPPr>
      </a:lstStyle>
    </a:lnDef>
  </a:objectDefaults>
  <a:extraClrSchemeLst>
    <a:extraClrScheme>
      <a:clrScheme name="cfin_v06 1">
        <a:dk1>
          <a:srgbClr val="000000"/>
        </a:dk1>
        <a:lt1>
          <a:srgbClr val="FFFFFF"/>
        </a:lt1>
        <a:dk2>
          <a:srgbClr val="000000"/>
        </a:dk2>
        <a:lt2>
          <a:srgbClr val="838589"/>
        </a:lt2>
        <a:accent1>
          <a:srgbClr val="4B4B4B"/>
        </a:accent1>
        <a:accent2>
          <a:srgbClr val="3973AD"/>
        </a:accent2>
        <a:accent3>
          <a:srgbClr val="FFFFFF"/>
        </a:accent3>
        <a:accent4>
          <a:srgbClr val="000000"/>
        </a:accent4>
        <a:accent5>
          <a:srgbClr val="B1B1B1"/>
        </a:accent5>
        <a:accent6>
          <a:srgbClr val="33689C"/>
        </a:accent6>
        <a:hlink>
          <a:srgbClr val="C0C0C0"/>
        </a:hlink>
        <a:folHlink>
          <a:srgbClr val="008080"/>
        </a:folHlink>
      </a:clrScheme>
      <a:clrMap bg1="lt1" tx1="dk1" bg2="lt2" tx2="dk2" accent1="accent1" accent2="accent2" accent3="accent3" accent4="accent4" accent5="accent5" accent6="accent6" hlink="hlink" folHlink="folHlink"/>
    </a:extraClrScheme>
    <a:extraClrScheme>
      <a:clrScheme name="cfin_v06 2">
        <a:dk1>
          <a:srgbClr val="000000"/>
        </a:dk1>
        <a:lt1>
          <a:srgbClr val="FFFFFF"/>
        </a:lt1>
        <a:dk2>
          <a:srgbClr val="004785"/>
        </a:dk2>
        <a:lt2>
          <a:srgbClr val="838589"/>
        </a:lt2>
        <a:accent1>
          <a:srgbClr val="4B4B4B"/>
        </a:accent1>
        <a:accent2>
          <a:srgbClr val="FFA202"/>
        </a:accent2>
        <a:accent3>
          <a:srgbClr val="FFFFFF"/>
        </a:accent3>
        <a:accent4>
          <a:srgbClr val="000000"/>
        </a:accent4>
        <a:accent5>
          <a:srgbClr val="B1B1B1"/>
        </a:accent5>
        <a:accent6>
          <a:srgbClr val="E79202"/>
        </a:accent6>
        <a:hlink>
          <a:srgbClr val="D7D7D7"/>
        </a:hlink>
        <a:folHlink>
          <a:srgbClr val="008080"/>
        </a:folHlink>
      </a:clrScheme>
      <a:clrMap bg1="lt1" tx1="dk1" bg2="lt2" tx2="dk2" accent1="accent1" accent2="accent2" accent3="accent3" accent4="accent4" accent5="accent5" accent6="accent6" hlink="hlink" folHlink="folHlink"/>
    </a:extraClrScheme>
    <a:extraClrScheme>
      <a:clrScheme name="citi_corporate_white 1">
        <a:dk1>
          <a:srgbClr val="717073"/>
        </a:dk1>
        <a:lt1>
          <a:srgbClr val="FFFFFF"/>
        </a:lt1>
        <a:dk2>
          <a:srgbClr val="002D72"/>
        </a:dk2>
        <a:lt2>
          <a:srgbClr val="D7D7D7"/>
        </a:lt2>
        <a:accent1>
          <a:srgbClr val="00BDF2"/>
        </a:accent1>
        <a:accent2>
          <a:srgbClr val="FFA202"/>
        </a:accent2>
        <a:accent3>
          <a:srgbClr val="FFFFFF"/>
        </a:accent3>
        <a:accent4>
          <a:srgbClr val="5F5F61"/>
        </a:accent4>
        <a:accent5>
          <a:srgbClr val="AADBF7"/>
        </a:accent5>
        <a:accent6>
          <a:srgbClr val="E79202"/>
        </a:accent6>
        <a:hlink>
          <a:srgbClr val="FF0000"/>
        </a:hlink>
        <a:folHlink>
          <a:srgbClr val="890C58"/>
        </a:folHlink>
      </a:clrScheme>
      <a:clrMap bg1="lt1" tx1="dk1" bg2="lt2" tx2="dk2" accent1="accent1" accent2="accent2" accent3="accent3" accent4="accent4" accent5="accent5" accent6="accent6" hlink="hlink" folHlink="folHlink"/>
    </a:extraClrScheme>
    <a:extraClrScheme>
      <a:clrScheme name="Citi_corporate_sampleslides20120814 1">
        <a:dk1>
          <a:srgbClr val="000000"/>
        </a:dk1>
        <a:lt1>
          <a:srgbClr val="FFFFFF"/>
        </a:lt1>
        <a:dk2>
          <a:srgbClr val="000000"/>
        </a:dk2>
        <a:lt2>
          <a:srgbClr val="838589"/>
        </a:lt2>
        <a:accent1>
          <a:srgbClr val="4B4B4B"/>
        </a:accent1>
        <a:accent2>
          <a:srgbClr val="3973AD"/>
        </a:accent2>
        <a:accent3>
          <a:srgbClr val="FFFFFF"/>
        </a:accent3>
        <a:accent4>
          <a:srgbClr val="000000"/>
        </a:accent4>
        <a:accent5>
          <a:srgbClr val="B1B1B1"/>
        </a:accent5>
        <a:accent6>
          <a:srgbClr val="33689C"/>
        </a:accent6>
        <a:hlink>
          <a:srgbClr val="C0C0C0"/>
        </a:hlink>
        <a:folHlink>
          <a:srgbClr val="008080"/>
        </a:folHlink>
      </a:clrScheme>
      <a:clrMap bg1="lt1" tx1="dk1" bg2="lt2" tx2="dk2" accent1="accent1" accent2="accent2" accent3="accent3" accent4="accent4" accent5="accent5" accent6="accent6" hlink="hlink" folHlink="folHlink"/>
    </a:extraClrScheme>
    <a:extraClrScheme>
      <a:clrScheme name="Citi_corporate_sampleslides20120814 2">
        <a:dk1>
          <a:srgbClr val="000000"/>
        </a:dk1>
        <a:lt1>
          <a:srgbClr val="FFFFFF"/>
        </a:lt1>
        <a:dk2>
          <a:srgbClr val="004785"/>
        </a:dk2>
        <a:lt2>
          <a:srgbClr val="838589"/>
        </a:lt2>
        <a:accent1>
          <a:srgbClr val="4B4B4B"/>
        </a:accent1>
        <a:accent2>
          <a:srgbClr val="FFA202"/>
        </a:accent2>
        <a:accent3>
          <a:srgbClr val="FFFFFF"/>
        </a:accent3>
        <a:accent4>
          <a:srgbClr val="000000"/>
        </a:accent4>
        <a:accent5>
          <a:srgbClr val="B1B1B1"/>
        </a:accent5>
        <a:accent6>
          <a:srgbClr val="E79202"/>
        </a:accent6>
        <a:hlink>
          <a:srgbClr val="D7D7D7"/>
        </a:hlink>
        <a:folHlink>
          <a:srgbClr val="008080"/>
        </a:folHlink>
      </a:clrScheme>
      <a:clrMap bg1="lt1" tx1="dk1" bg2="lt2" tx2="dk2" accent1="accent1" accent2="accent2" accent3="accent3" accent4="accent4" accent5="accent5" accent6="accent6" hlink="hlink" folHlink="folHlink"/>
    </a:extraClrScheme>
    <a:extraClrScheme>
      <a:clrScheme name="Citi_corporate_sampleslides20120814 3">
        <a:dk1>
          <a:srgbClr val="717073"/>
        </a:dk1>
        <a:lt1>
          <a:srgbClr val="FFFFFF"/>
        </a:lt1>
        <a:dk2>
          <a:srgbClr val="002D72"/>
        </a:dk2>
        <a:lt2>
          <a:srgbClr val="D7D7D7"/>
        </a:lt2>
        <a:accent1>
          <a:srgbClr val="00BDF2"/>
        </a:accent1>
        <a:accent2>
          <a:srgbClr val="FFA202"/>
        </a:accent2>
        <a:accent3>
          <a:srgbClr val="FFFFFF"/>
        </a:accent3>
        <a:accent4>
          <a:srgbClr val="5F5F61"/>
        </a:accent4>
        <a:accent5>
          <a:srgbClr val="AADBF7"/>
        </a:accent5>
        <a:accent6>
          <a:srgbClr val="E79202"/>
        </a:accent6>
        <a:hlink>
          <a:srgbClr val="FF0000"/>
        </a:hlink>
        <a:folHlink>
          <a:srgbClr val="890C58"/>
        </a:folHlink>
      </a:clrScheme>
      <a:clrMap bg1="lt1" tx1="dk1" bg2="lt2" tx2="dk2" accent1="accent1" accent2="accent2" accent3="accent3" accent4="accent4" accent5="accent5" accent6="accent6" hlink="hlink" folHlink="folHlink"/>
    </a:extraClrScheme>
    <a:extraClrScheme>
      <a:clrScheme name="Citi_corporate_sampleslides20120814 4">
        <a:dk1>
          <a:srgbClr val="53565A"/>
        </a:dk1>
        <a:lt1>
          <a:srgbClr val="FFFFFF"/>
        </a:lt1>
        <a:dk2>
          <a:srgbClr val="002D72"/>
        </a:dk2>
        <a:lt2>
          <a:srgbClr val="97999B"/>
        </a:lt2>
        <a:accent1>
          <a:srgbClr val="00BDF2"/>
        </a:accent1>
        <a:accent2>
          <a:srgbClr val="FFAA11"/>
        </a:accent2>
        <a:accent3>
          <a:srgbClr val="FFFFFF"/>
        </a:accent3>
        <a:accent4>
          <a:srgbClr val="46484C"/>
        </a:accent4>
        <a:accent5>
          <a:srgbClr val="AADBF7"/>
        </a:accent5>
        <a:accent6>
          <a:srgbClr val="E79A0E"/>
        </a:accent6>
        <a:hlink>
          <a:srgbClr val="FF0000"/>
        </a:hlink>
        <a:folHlink>
          <a:srgbClr val="890C5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Custom 12">
    <a:dk1>
      <a:srgbClr val="53565A"/>
    </a:dk1>
    <a:lt1>
      <a:srgbClr val="FFFFFF"/>
    </a:lt1>
    <a:dk2>
      <a:srgbClr val="002D72"/>
    </a:dk2>
    <a:lt2>
      <a:srgbClr val="97999B"/>
    </a:lt2>
    <a:accent1>
      <a:srgbClr val="00BDF2"/>
    </a:accent1>
    <a:accent2>
      <a:srgbClr val="FFA202"/>
    </a:accent2>
    <a:accent3>
      <a:srgbClr val="FFFFFF"/>
    </a:accent3>
    <a:accent4>
      <a:srgbClr val="5F5F61"/>
    </a:accent4>
    <a:accent5>
      <a:srgbClr val="AADBF7"/>
    </a:accent5>
    <a:accent6>
      <a:srgbClr val="E79202"/>
    </a:accent6>
    <a:hlink>
      <a:srgbClr val="FF0000"/>
    </a:hlink>
    <a:folHlink>
      <a:srgbClr val="890C58"/>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XMLData TextToDisplay="%CLASSIFICATIONDATETIME%">12:04 03/07/2020</XMLData>
</file>

<file path=customXml/item4.xml><?xml version="1.0" encoding="utf-8"?>
<XMLData TextToDisplay="%DOCUMENTGUID%">{00000000-0000-0000-0000-000000000000}</XMLData>
</file>

<file path=customXml/item5.xml><?xml version="1.0" encoding="utf-8"?>
<p:properties xmlns:p="http://schemas.microsoft.com/office/2006/metadata/properties" xmlns:xsi="http://www.w3.org/2001/XMLSchema-instance" xmlns:pc="http://schemas.microsoft.com/office/infopath/2007/PartnerControls">
  <documentManagement>
    <_dlc_DocId xmlns="7eaf79ea-dfed-403e-a941-4f673a24b94d">IPRODTECH-1269576426-19</_dlc_DocId>
    <_dlc_DocIdUrl xmlns="7eaf79ea-dfed-403e-a941-4f673a24b94d">
      <Url>https://chieftechnologyoffice.home.citi.net/sites/iprodtech/_layouts/15/DocIdRedir.aspx?ID=IPRODTECH-1269576426-19</Url>
      <Description>IPRODTECH-1269576426-19</Description>
    </_dlc_DocIdUrl>
  </documentManagement>
</p:properties>
</file>

<file path=customXml/item6.xml><?xml version="1.0" encoding="utf-8"?>
<ct:contentTypeSchema xmlns:ct="http://schemas.microsoft.com/office/2006/metadata/contentType" xmlns:ma="http://schemas.microsoft.com/office/2006/metadata/properties/metaAttributes" ct:_="" ma:_="" ma:contentTypeName="Document" ma:contentTypeID="0x010100CF8BB48373686D4281782DB71496FE50" ma:contentTypeVersion="0" ma:contentTypeDescription="Create a new document." ma:contentTypeScope="" ma:versionID="e2e26dfa662dcb3def3a3da1e251fb34">
  <xsd:schema xmlns:xsd="http://www.w3.org/2001/XMLSchema" xmlns:xs="http://www.w3.org/2001/XMLSchema" xmlns:p="http://schemas.microsoft.com/office/2006/metadata/properties" xmlns:ns2="7eaf79ea-dfed-403e-a941-4f673a24b94d" targetNamespace="http://schemas.microsoft.com/office/2006/metadata/properties" ma:root="true" ma:fieldsID="6e7ce9fae7b5e85a2e08a35008417a7c" ns2:_="">
    <xsd:import namespace="7eaf79ea-dfed-403e-a941-4f673a24b94d"/>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eaf79ea-dfed-403e-a941-4f673a24b94d"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7.xml><?xml version="1.0" encoding="utf-8"?>
<XMLData TextToDisplay="RightsWATCHMark">8|CITI-No PII-Internal|{00000000-0000-0000-0000-000000000000}</XMLData>
</file>

<file path=customXml/itemProps1.xml><?xml version="1.0" encoding="utf-8"?>
<ds:datastoreItem xmlns:ds="http://schemas.openxmlformats.org/officeDocument/2006/customXml" ds:itemID="{F17CDFFE-68F0-4D19-88A8-39216484C732}">
  <ds:schemaRefs>
    <ds:schemaRef ds:uri="http://schemas.microsoft.com/sharepoint/events"/>
  </ds:schemaRefs>
</ds:datastoreItem>
</file>

<file path=customXml/itemProps2.xml><?xml version="1.0" encoding="utf-8"?>
<ds:datastoreItem xmlns:ds="http://schemas.openxmlformats.org/officeDocument/2006/customXml" ds:itemID="{C3F9F5A0-3D13-487A-BD05-401880503B42}">
  <ds:schemaRefs>
    <ds:schemaRef ds:uri="http://schemas.microsoft.com/sharepoint/v3/contenttype/forms"/>
  </ds:schemaRefs>
</ds:datastoreItem>
</file>

<file path=customXml/itemProps3.xml><?xml version="1.0" encoding="utf-8"?>
<ds:datastoreItem xmlns:ds="http://schemas.openxmlformats.org/officeDocument/2006/customXml" ds:itemID="{AB6A5A0B-704C-4C8D-94EE-83EB868D6948}">
  <ds:schemaRefs/>
</ds:datastoreItem>
</file>

<file path=customXml/itemProps4.xml><?xml version="1.0" encoding="utf-8"?>
<ds:datastoreItem xmlns:ds="http://schemas.openxmlformats.org/officeDocument/2006/customXml" ds:itemID="{C591CE94-3CBF-43BF-B296-F160E4D854B8}">
  <ds:schemaRefs/>
</ds:datastoreItem>
</file>

<file path=customXml/itemProps5.xml><?xml version="1.0" encoding="utf-8"?>
<ds:datastoreItem xmlns:ds="http://schemas.openxmlformats.org/officeDocument/2006/customXml" ds:itemID="{68E84573-6084-4D5E-B728-9C7130DF1AF6}">
  <ds:schemaRefs>
    <ds:schemaRef ds:uri="http://purl.org/dc/terms/"/>
    <ds:schemaRef ds:uri="http://www.w3.org/XML/1998/namespace"/>
    <ds:schemaRef ds:uri="http://schemas.microsoft.com/office/2006/documentManagement/types"/>
    <ds:schemaRef ds:uri="http://schemas.openxmlformats.org/package/2006/metadata/core-properties"/>
    <ds:schemaRef ds:uri="7eaf79ea-dfed-403e-a941-4f673a24b94d"/>
    <ds:schemaRef ds:uri="http://purl.org/dc/dcmitype/"/>
    <ds:schemaRef ds:uri="http://purl.org/dc/elements/1.1/"/>
    <ds:schemaRef ds:uri="http://schemas.microsoft.com/office/2006/metadata/properties"/>
    <ds:schemaRef ds:uri="http://schemas.microsoft.com/office/infopath/2007/PartnerControls"/>
  </ds:schemaRefs>
</ds:datastoreItem>
</file>

<file path=customXml/itemProps6.xml><?xml version="1.0" encoding="utf-8"?>
<ds:datastoreItem xmlns:ds="http://schemas.openxmlformats.org/officeDocument/2006/customXml" ds:itemID="{2E857D07-B566-4FD7-89B2-A1C3C0D4409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eaf79ea-dfed-403e-a941-4f673a24b94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7.xml><?xml version="1.0" encoding="utf-8"?>
<ds:datastoreItem xmlns:ds="http://schemas.openxmlformats.org/officeDocument/2006/customXml" ds:itemID="{DF84A7F4-471A-4B06-975E-70FB4BB0D3DD}">
  <ds:schemaRefs/>
</ds:datastoreItem>
</file>

<file path=docProps/app.xml><?xml version="1.0" encoding="utf-8"?>
<Properties xmlns="http://schemas.openxmlformats.org/officeDocument/2006/extended-properties" xmlns:vt="http://schemas.openxmlformats.org/officeDocument/2006/docPropsVTypes">
  <Template>Citi Consumer PPT Template</Template>
  <TotalTime>8211</TotalTime>
  <Words>3928</Words>
  <Application>Microsoft Office PowerPoint</Application>
  <PresentationFormat>全屏显示(4:3)</PresentationFormat>
  <Paragraphs>343</Paragraphs>
  <Slides>32</Slides>
  <Notes>25</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32</vt:i4>
      </vt:variant>
    </vt:vector>
  </HeadingPairs>
  <TitlesOfParts>
    <vt:vector size="38" baseType="lpstr">
      <vt:lpstr>-apple-system</vt:lpstr>
      <vt:lpstr>Geneva</vt:lpstr>
      <vt:lpstr>Helvetica Neue</vt:lpstr>
      <vt:lpstr>ヒラギノ角ゴ Pro W3</vt:lpstr>
      <vt:lpstr>Arial</vt:lpstr>
      <vt:lpstr>6</vt:lpstr>
      <vt:lpstr>2020 GCT Tech Analyst Training</vt:lpstr>
      <vt:lpstr>Spring Cloud</vt:lpstr>
      <vt:lpstr>Thinking about -1</vt:lpstr>
      <vt:lpstr>Thinking about -2</vt:lpstr>
      <vt:lpstr>Spring Cloud Overview</vt:lpstr>
      <vt:lpstr>Version Management</vt:lpstr>
      <vt:lpstr>Service Registry Center</vt:lpstr>
      <vt:lpstr>PowerPoint 演示文稿</vt:lpstr>
      <vt:lpstr>PowerPoint 演示文稿</vt:lpstr>
      <vt:lpstr>PowerPoint 演示文稿</vt:lpstr>
      <vt:lpstr>Service Invocation</vt:lpstr>
      <vt:lpstr>PowerPoint 演示文稿</vt:lpstr>
      <vt:lpstr>PowerPoint 演示文稿</vt:lpstr>
      <vt:lpstr>PowerPoint 演示文稿</vt:lpstr>
      <vt:lpstr>Service Gateway</vt:lpstr>
      <vt:lpstr>PowerPoint 演示文稿</vt:lpstr>
      <vt:lpstr>PowerPoint 演示文稿</vt:lpstr>
      <vt:lpstr>PowerPoint 演示文稿</vt:lpstr>
      <vt:lpstr>Service Circuit Breaker</vt:lpstr>
      <vt:lpstr>Hystrix</vt:lpstr>
      <vt:lpstr>Hystrix</vt:lpstr>
      <vt:lpstr>Hystrix</vt:lpstr>
      <vt:lpstr>Hystrix/Sentinel</vt:lpstr>
      <vt:lpstr>Sleuth&amp;Zipkin</vt:lpstr>
      <vt:lpstr>Sleuth&amp;Zipkin</vt:lpstr>
      <vt:lpstr>Sleuth&amp;Zipkin</vt:lpstr>
      <vt:lpstr>Sleuth&amp;Zipkin</vt:lpstr>
      <vt:lpstr>Microservice Components</vt:lpstr>
      <vt:lpstr>Practice</vt:lpstr>
      <vt:lpstr>Implement function: Points Conversion</vt:lpstr>
      <vt:lpstr>Thank you</vt:lpstr>
      <vt:lpstr>PowerPoint 演示文稿</vt:lpstr>
    </vt:vector>
  </TitlesOfParts>
  <Company>Citigroup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Citi Corporate PowerPoint Style</dc:title>
  <dc:creator>Wang, Lei4 [GCB-OT]</dc:creator>
  <cp:lastModifiedBy>Shawn</cp:lastModifiedBy>
  <cp:revision>242</cp:revision>
  <cp:lastPrinted>2007-05-14T17:20:06Z</cp:lastPrinted>
  <dcterms:created xsi:type="dcterms:W3CDTF">2019-07-01T08:17:56Z</dcterms:created>
  <dcterms:modified xsi:type="dcterms:W3CDTF">2020-08-09T15:22:32Z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0x010100CF8BB48373686D4281782DB71496FE50</vt:lpwstr>
  </property>
  <property fmtid="{D5CDD505-2E9C-101B-9397-08002B2CF9AE}" pid="3" name="_dlc_DocIdItemGuid">
    <vt:lpwstr>a8a3a240-e213-4b92-bdf1-3d982d09fc24</vt:lpwstr>
  </property>
  <property fmtid="{D5CDD505-2E9C-101B-9397-08002B2CF9AE}" pid="4" name="Jive_LatestUserAccountName">
    <vt:lpwstr>sw66711</vt:lpwstr>
  </property>
  <property fmtid="{D5CDD505-2E9C-101B-9397-08002B2CF9AE}" pid="5" name="Offisync_ProviderInitializationData">
    <vt:lpwstr>https://collaborate.citi.net</vt:lpwstr>
  </property>
  <property fmtid="{D5CDD505-2E9C-101B-9397-08002B2CF9AE}" pid="6" name="Jive_VersionGuid">
    <vt:lpwstr>42669baa-956b-4560-b1c9-3d7251b94992</vt:lpwstr>
  </property>
  <property fmtid="{D5CDD505-2E9C-101B-9397-08002B2CF9AE}" pid="7" name="Offisync_UpdateToken">
    <vt:lpwstr>1</vt:lpwstr>
  </property>
  <property fmtid="{D5CDD505-2E9C-101B-9397-08002B2CF9AE}" pid="8" name="Offisync_ServerID">
    <vt:lpwstr>00b1d6dc-ee2a-4d3b-9525-c4bf36ddb271</vt:lpwstr>
  </property>
  <property fmtid="{D5CDD505-2E9C-101B-9397-08002B2CF9AE}" pid="9" name="Offisync_UniqueId">
    <vt:lpwstr>802885</vt:lpwstr>
  </property>
  <property fmtid="{D5CDD505-2E9C-101B-9397-08002B2CF9AE}" pid="10" name="RightsWATCHMark">
    <vt:lpwstr>8|CITI-No PII-Internal|{00000000-0000-0000-0000-000000000000}</vt:lpwstr>
  </property>
</Properties>
</file>