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359" r:id="rId4"/>
    <p:sldId id="258" r:id="rId5"/>
    <p:sldId id="259" r:id="rId6"/>
    <p:sldId id="304" r:id="rId7"/>
    <p:sldId id="305" r:id="rId8"/>
    <p:sldId id="260" r:id="rId9"/>
    <p:sldId id="261" r:id="rId10"/>
    <p:sldId id="262" r:id="rId11"/>
    <p:sldId id="263" r:id="rId13"/>
    <p:sldId id="265"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5" r:id="rId30"/>
    <p:sldId id="292" r:id="rId31"/>
    <p:sldId id="293" r:id="rId32"/>
    <p:sldId id="280" r:id="rId33"/>
    <p:sldId id="281" r:id="rId34"/>
    <p:sldId id="282" r:id="rId35"/>
    <p:sldId id="284" r:id="rId36"/>
    <p:sldId id="294" r:id="rId37"/>
    <p:sldId id="295" r:id="rId38"/>
    <p:sldId id="296" r:id="rId39"/>
    <p:sldId id="306" r:id="rId40"/>
    <p:sldId id="307" r:id="rId41"/>
    <p:sldId id="308" r:id="rId42"/>
    <p:sldId id="313" r:id="rId43"/>
    <p:sldId id="309" r:id="rId44"/>
    <p:sldId id="310" r:id="rId45"/>
    <p:sldId id="311" r:id="rId46"/>
    <p:sldId id="312" r:id="rId47"/>
    <p:sldId id="297" r:id="rId48"/>
    <p:sldId id="286" r:id="rId49"/>
    <p:sldId id="315" r:id="rId50"/>
    <p:sldId id="316" r:id="rId51"/>
    <p:sldId id="317" r:id="rId52"/>
    <p:sldId id="318" r:id="rId53"/>
    <p:sldId id="319" r:id="rId54"/>
    <p:sldId id="320" r:id="rId55"/>
    <p:sldId id="321" r:id="rId56"/>
    <p:sldId id="322" r:id="rId57"/>
    <p:sldId id="323" r:id="rId58"/>
    <p:sldId id="324" r:id="rId59"/>
    <p:sldId id="314" r:id="rId60"/>
    <p:sldId id="298" r:id="rId61"/>
    <p:sldId id="325" r:id="rId6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794385"/>
            <a:ext cx="11827510" cy="3784600"/>
          </a:xfrm>
          <a:prstGeom prst="rect">
            <a:avLst/>
          </a:prstGeom>
          <a:noFill/>
        </p:spPr>
        <p:txBody>
          <a:bodyPr wrap="square" rtlCol="0">
            <a:spAutoFit/>
          </a:bodyPr>
          <a:p>
            <a:pPr marL="342900" indent="-342900">
              <a:buFont typeface="Arial" panose="020B0604020202090204" pitchFamily="34" charset="0"/>
              <a:buChar char="•"/>
            </a:pPr>
            <a:r>
              <a:rPr lang="en-US" sz="2400"/>
              <a:t>You will learn how to write HTML code to create webpages, link webpages together, display images, format text and format backgrounds.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will use the software </a:t>
            </a:r>
            <a:r>
              <a:rPr lang="en-US" sz="2400" b="1"/>
              <a:t>Notepad</a:t>
            </a:r>
            <a:r>
              <a:rPr lang="en-US" sz="2400"/>
              <a:t> to develop your website design skills. Notepad is a simple text-editing program that can also be used to author webpages. It will allow you to type in the code and save the document that you create as a webpage. You will then be able to view your webpage using a web browser.</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first website to go online was the website </a:t>
            </a:r>
            <a:r>
              <a:rPr lang="en-US" sz="2400" b="1"/>
              <a:t>http://info.cern.ch</a:t>
            </a:r>
            <a:r>
              <a:rPr lang="en-US" sz="2400"/>
              <a:t> . It went online on 6 August 1991.</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00" y="334645"/>
            <a:ext cx="12026265" cy="5631180"/>
          </a:xfrm>
          <a:prstGeom prst="rect">
            <a:avLst/>
          </a:prstGeom>
          <a:noFill/>
        </p:spPr>
        <p:txBody>
          <a:bodyPr wrap="square" rtlCol="0">
            <a:spAutoFit/>
          </a:bodyPr>
          <a:p>
            <a:pPr marL="342900" indent="-342900">
              <a:buFont typeface="Arial" panose="020B0604020202090204" pitchFamily="34" charset="0"/>
              <a:buChar char="•"/>
            </a:pPr>
            <a:r>
              <a:rPr lang="en-US" sz="2400" b="1"/>
              <a:t>&lt;html&gt;</a:t>
            </a:r>
            <a:r>
              <a:rPr lang="en-US" sz="2400"/>
              <a:t> is an </a:t>
            </a:r>
            <a:r>
              <a:rPr lang="en-US" sz="2400" b="1"/>
              <a:t>opening tag</a:t>
            </a:r>
            <a:r>
              <a:rPr lang="en-US" sz="2400"/>
              <a:t>. This is used to tell the software where the webpage starts.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&lt;/html&gt; </a:t>
            </a:r>
            <a:r>
              <a:rPr lang="en-US" sz="2400"/>
              <a:t>is a closing tag. This is used to tell the software where the webpage ends. And its tag starts with a forward slash (</a:t>
            </a:r>
            <a:r>
              <a:rPr lang="en-US" sz="2400" b="1"/>
              <a:t>/</a:t>
            </a:r>
            <a:r>
              <a:rPr lang="en-US" sz="2400"/>
              <a: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&lt;head&gt; </a:t>
            </a:r>
            <a:r>
              <a:rPr lang="en-US" sz="2400"/>
              <a:t>is an opening tage for the header section. It is used for things such as the title of the page, and will appear in the tab at the top of the webpage.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&lt;/head&gt;</a:t>
            </a:r>
            <a:r>
              <a:rPr lang="en-US" sz="2400"/>
              <a:t> is a closing tag for the header section.</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&lt;body&gt;</a:t>
            </a:r>
            <a:r>
              <a:rPr lang="en-US" sz="2400"/>
              <a:t> is an opening tag for the body section. It is where all the content for the webpage is written.</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&lt;/body&gt;</a:t>
            </a:r>
            <a:r>
              <a:rPr lang="en-US" sz="2400"/>
              <a:t> is the closing tag for the body section.</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710" y="197485"/>
            <a:ext cx="11752580" cy="3046095"/>
          </a:xfrm>
          <a:prstGeom prst="rect">
            <a:avLst/>
          </a:prstGeom>
          <a:noFill/>
        </p:spPr>
        <p:txBody>
          <a:bodyPr wrap="square" rtlCol="0">
            <a:spAutoFit/>
          </a:bodyPr>
          <a:p>
            <a:pPr marL="342900" indent="-342900">
              <a:buFont typeface="Wingdings" panose="05000000000000000000" charset="0"/>
              <a:buChar char=""/>
            </a:pPr>
            <a:r>
              <a:rPr lang="en-US" sz="2400" b="1"/>
              <a:t>Saving the document as a webpage</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To be able to see the webpage you have created, you need to save the document in a special way. It needs to be saved as an HTML file.</a:t>
            </a:r>
            <a:endParaRPr lang="en-US" sz="2400"/>
          </a:p>
          <a:p>
            <a:pPr marL="342900" indent="-342900">
              <a:buFont typeface="Arial" panose="020B0604020202090204" pitchFamily="34" charset="0"/>
              <a:buChar char="•"/>
            </a:pPr>
            <a:endParaRPr lang="en-US" sz="2400"/>
          </a:p>
          <a:p>
            <a:pPr marL="457200" indent="-457200">
              <a:buFont typeface="Arial" panose="020B0604020202090204" pitchFamily="34" charset="0"/>
              <a:buAutoNum type="arabicPeriod"/>
            </a:pPr>
            <a:r>
              <a:rPr lang="en-US" sz="2400"/>
              <a:t>File - Save</a:t>
            </a:r>
            <a:endParaRPr lang="en-US" sz="2400"/>
          </a:p>
          <a:p>
            <a:pPr marL="457200" indent="-457200">
              <a:buFont typeface="Arial" panose="020B0604020202090204" pitchFamily="34" charset="0"/>
              <a:buAutoNum type="arabicPeriod"/>
            </a:pPr>
            <a:r>
              <a:rPr lang="en-US" sz="2400"/>
              <a:t>Type in a suitable filename for the webpage followed by '</a:t>
            </a:r>
            <a:r>
              <a:rPr lang="en-US" sz="2400" b="1"/>
              <a:t>.html</a:t>
            </a:r>
            <a:r>
              <a:rPr lang="en-US" sz="2400"/>
              <a:t>'. e.g. My_webpage.html</a:t>
            </a:r>
            <a:endParaRPr lang="en-US" sz="2400"/>
          </a:p>
        </p:txBody>
      </p:sp>
      <p:pic>
        <p:nvPicPr>
          <p:cNvPr id="4" name="Picture 3" descr="Screen Shot 2022-03-14 at 9.57.32 AM"/>
          <p:cNvPicPr>
            <a:picLocks noChangeAspect="1"/>
          </p:cNvPicPr>
          <p:nvPr/>
        </p:nvPicPr>
        <p:blipFill>
          <a:blip r:embed="rId1"/>
          <a:stretch>
            <a:fillRect/>
          </a:stretch>
        </p:blipFill>
        <p:spPr>
          <a:xfrm>
            <a:off x="2549525" y="3346450"/>
            <a:ext cx="7092950" cy="3235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139055"/>
          </a:xfrm>
          <a:prstGeom prst="rect">
            <a:avLst/>
          </a:prstGeom>
          <a:noFill/>
        </p:spPr>
        <p:txBody>
          <a:bodyPr wrap="square" rtlCol="0">
            <a:spAutoFit/>
          </a:bodyPr>
          <a:p>
            <a:pPr marL="342900" indent="-342900">
              <a:buFont typeface="Wingdings" panose="05000000000000000000" charset="0"/>
              <a:buChar char=""/>
            </a:pPr>
            <a:r>
              <a:rPr lang="en-US" sz="2400" b="1"/>
              <a:t>Adding a title</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One of the first things that you should add to each webpage is a title. This won't appear on the actual webpage, it will appear on the </a:t>
            </a:r>
            <a:r>
              <a:rPr lang="en-US" sz="2400" b="1"/>
              <a:t>tab</a:t>
            </a:r>
            <a:r>
              <a:rPr lang="en-US" sz="2400"/>
              <a:t> in the web browser when the webpage is opened.</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000">
                <a:sym typeface="+mn-ea"/>
              </a:rPr>
              <a:t>&lt;!DOCTYPE html&gt;</a:t>
            </a:r>
            <a:endParaRPr lang="en-US" sz="2000"/>
          </a:p>
          <a:p>
            <a:pPr indent="0">
              <a:buFont typeface="Arial" panose="020B0604020202090204" pitchFamily="34" charset="0"/>
              <a:buNone/>
            </a:pPr>
            <a:r>
              <a:rPr lang="en-US" sz="2000">
                <a:sym typeface="+mn-ea"/>
              </a:rPr>
              <a:t>&lt;html&gt;</a:t>
            </a:r>
            <a:endParaRPr lang="en-US" sz="2000"/>
          </a:p>
          <a:p>
            <a:pPr indent="0">
              <a:buFont typeface="Arial" panose="020B0604020202090204" pitchFamily="34" charset="0"/>
              <a:buNone/>
            </a:pPr>
            <a:r>
              <a:rPr lang="en-US" sz="2000">
                <a:sym typeface="+mn-ea"/>
              </a:rPr>
              <a:t>&lt;head&gt;</a:t>
            </a:r>
            <a:endParaRPr lang="en-US" sz="2000">
              <a:sym typeface="+mn-ea"/>
            </a:endParaRPr>
          </a:p>
          <a:p>
            <a:pPr indent="0">
              <a:buFont typeface="Arial" panose="020B0604020202090204" pitchFamily="34" charset="0"/>
              <a:buNone/>
            </a:pPr>
            <a:r>
              <a:rPr lang="en-US" sz="2000" b="1">
                <a:sym typeface="+mn-ea"/>
              </a:rPr>
              <a:t>&lt;title&gt;Test Webpage&lt;/title&gt;</a:t>
            </a:r>
            <a:endParaRPr lang="en-US" sz="2000"/>
          </a:p>
          <a:p>
            <a:pPr indent="0">
              <a:buFont typeface="Arial" panose="020B0604020202090204" pitchFamily="34" charset="0"/>
              <a:buNone/>
            </a:pPr>
            <a:r>
              <a:rPr lang="en-US" sz="2000">
                <a:sym typeface="+mn-ea"/>
              </a:rPr>
              <a:t>&lt;/head&gt;</a:t>
            </a:r>
            <a:endParaRPr lang="en-US" sz="2000"/>
          </a:p>
          <a:p>
            <a:pPr indent="0">
              <a:buFont typeface="Arial" panose="020B0604020202090204" pitchFamily="34" charset="0"/>
              <a:buNone/>
            </a:pPr>
            <a:r>
              <a:rPr lang="en-US" sz="2000">
                <a:sym typeface="+mn-ea"/>
              </a:rPr>
              <a:t>&lt;body&gt;</a:t>
            </a:r>
            <a:endParaRPr lang="en-US" sz="2000"/>
          </a:p>
          <a:p>
            <a:pPr indent="0">
              <a:buFont typeface="Arial" panose="020B0604020202090204" pitchFamily="34" charset="0"/>
              <a:buNone/>
            </a:pPr>
            <a:r>
              <a:rPr lang="en-US" sz="2000">
                <a:sym typeface="+mn-ea"/>
              </a:rPr>
              <a:t>&lt;/body&gt;</a:t>
            </a:r>
            <a:endParaRPr lang="en-US" sz="2000"/>
          </a:p>
          <a:p>
            <a:pPr indent="0">
              <a:buFont typeface="Arial" panose="020B0604020202090204" pitchFamily="34" charset="0"/>
              <a:buNone/>
            </a:pPr>
            <a:r>
              <a:rPr lang="en-US" sz="2000">
                <a:sym typeface="+mn-ea"/>
              </a:rPr>
              <a:t>&lt;/html&gt;</a:t>
            </a:r>
            <a:endParaRPr lang="en-US" sz="2400"/>
          </a:p>
          <a:p>
            <a:pPr indent="0">
              <a:buFont typeface="Arial" panose="020B0604020202090204" pitchFamily="34" charset="0"/>
              <a:buNone/>
            </a:pPr>
            <a:endParaRPr lang="en-US" sz="2400"/>
          </a:p>
        </p:txBody>
      </p:sp>
      <p:pic>
        <p:nvPicPr>
          <p:cNvPr id="3" name="Picture 2" descr="Screen Shot 2022-03-14 at 9.58.39 AM"/>
          <p:cNvPicPr>
            <a:picLocks noChangeAspect="1"/>
          </p:cNvPicPr>
          <p:nvPr/>
        </p:nvPicPr>
        <p:blipFill>
          <a:blip r:embed="rId1"/>
          <a:stretch>
            <a:fillRect/>
          </a:stretch>
        </p:blipFill>
        <p:spPr>
          <a:xfrm>
            <a:off x="4686300" y="2929890"/>
            <a:ext cx="6831965" cy="2019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046095"/>
          </a:xfrm>
          <a:prstGeom prst="rect">
            <a:avLst/>
          </a:prstGeom>
          <a:noFill/>
        </p:spPr>
        <p:txBody>
          <a:bodyPr wrap="square" rtlCol="0">
            <a:spAutoFit/>
          </a:bodyPr>
          <a:p>
            <a:pPr marL="342900" indent="-342900">
              <a:buFont typeface="Wingdings" panose="05000000000000000000" charset="0"/>
              <a:buChar char=""/>
            </a:pPr>
            <a:r>
              <a:rPr lang="en-US" sz="2400" b="1"/>
              <a:t>Task:</a:t>
            </a:r>
            <a:endParaRPr lang="en-US" sz="2400" b="1"/>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Create a folder in a suitable place on your computer and name it 'Website'. Inside this folder, create another folder and name it 'Images'.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Set up a webpage with the title 'Homepage'. The homepage is the main webpage of a website. Remenber to save your code in your website folder.</a:t>
            </a:r>
            <a:endParaRPr lang="en-US" sz="2400"/>
          </a:p>
          <a:p>
            <a:pPr indent="0">
              <a:buFont typeface="Arial" panose="020B0604020202090204" pitchFamily="34" charset="0"/>
              <a:buNone/>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000750"/>
          </a:xfrm>
          <a:prstGeom prst="rect">
            <a:avLst/>
          </a:prstGeom>
          <a:noFill/>
        </p:spPr>
        <p:txBody>
          <a:bodyPr wrap="square" rtlCol="0">
            <a:spAutoFit/>
          </a:bodyPr>
          <a:p>
            <a:pPr marL="342900" indent="-342900">
              <a:buFont typeface="Wingdings" panose="05000000000000000000" charset="0"/>
              <a:buChar char=""/>
            </a:pPr>
            <a:r>
              <a:rPr lang="en-US" sz="2400" b="1"/>
              <a:t>Adding text to a webpage</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There are two kinds of text: heading text and paragraph text. They are inserted between the &lt;body&gt; start tag and &lt;/body&gt; end tag.</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Heading text</a:t>
            </a:r>
            <a:r>
              <a:rPr lang="en-US" sz="2400"/>
              <a:t> is what you will use to add any titles or subtitles to your webpages.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Paragraph text</a:t>
            </a:r>
            <a:r>
              <a:rPr lang="en-US" sz="2400"/>
              <a:t> is what you will use to add all other text to your webpages.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To add a title to your webpage you will use the heading tag &lt;h1&gt;.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&lt;h1&gt;</a:t>
            </a:r>
            <a:r>
              <a:rPr lang="en-US" sz="2400"/>
              <a:t> is the largest heading title and </a:t>
            </a:r>
            <a:r>
              <a:rPr lang="en-US" sz="2400" b="1"/>
              <a:t>&lt;h6&gt;</a:t>
            </a:r>
            <a:r>
              <a:rPr lang="en-US" sz="2400"/>
              <a:t> is the smallest heading title.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sym typeface="+mn-ea"/>
              </a:rPr>
              <a:t>To add all other text to your webpage you will use the paragraph tag </a:t>
            </a:r>
            <a:r>
              <a:rPr lang="en-US" sz="2400" b="1">
                <a:sym typeface="+mn-ea"/>
              </a:rPr>
              <a:t>&lt;p&gt;</a:t>
            </a:r>
            <a:r>
              <a:rPr lang="en-US" sz="2400">
                <a:sym typeface="+mn-ea"/>
              </a:rPr>
              <a: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&lt;hr&gt;</a:t>
            </a:r>
            <a:r>
              <a:rPr lang="en-US" sz="2400"/>
              <a:t> is used to create a horizontal line.</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965" y="172720"/>
            <a:ext cx="11553825" cy="4399915"/>
          </a:xfrm>
          <a:prstGeom prst="rect">
            <a:avLst/>
          </a:prstGeom>
          <a:noFill/>
        </p:spPr>
        <p:txBody>
          <a:bodyPr wrap="square" rtlCol="0">
            <a:spAutoFit/>
          </a:bodyPr>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b="1"/>
              <a:t>&lt;h1&gt;This is My title - h1&lt;/h1&gt;</a:t>
            </a:r>
            <a:endParaRPr lang="en-US" sz="2000" b="1"/>
          </a:p>
          <a:p>
            <a:pPr indent="0">
              <a:buFont typeface="Wingdings" panose="05000000000000000000" charset="0"/>
              <a:buNone/>
            </a:pPr>
            <a:r>
              <a:rPr lang="en-US" sz="2000" b="1"/>
              <a:t>&lt;h2&gt;This is My title - h2&lt;/h2&gt;</a:t>
            </a:r>
            <a:endParaRPr lang="en-US" sz="2000" b="1"/>
          </a:p>
          <a:p>
            <a:pPr indent="0">
              <a:buFont typeface="Wingdings" panose="05000000000000000000" charset="0"/>
              <a:buNone/>
            </a:pPr>
            <a:r>
              <a:rPr lang="en-US" sz="2000" b="1"/>
              <a:t>&lt;h3&gt;This is My title - h3&lt;/h3&gt;</a:t>
            </a:r>
            <a:endParaRPr lang="en-US" sz="2000" b="1"/>
          </a:p>
          <a:p>
            <a:pPr indent="0">
              <a:buFont typeface="Wingdings" panose="05000000000000000000" charset="0"/>
              <a:buNone/>
            </a:pPr>
            <a:r>
              <a:rPr lang="en-US" sz="2000" b="1"/>
              <a:t>&lt;h4&gt;This is My title - h4&lt;/h4&gt;</a:t>
            </a:r>
            <a:endParaRPr lang="en-US" sz="2000" b="1"/>
          </a:p>
          <a:p>
            <a:pPr indent="0">
              <a:buFont typeface="Wingdings" panose="05000000000000000000" charset="0"/>
              <a:buNone/>
            </a:pPr>
            <a:r>
              <a:rPr lang="en-US" sz="2000" b="1"/>
              <a:t>&lt;h5&gt;This is My title - h5&lt;/h5&gt;</a:t>
            </a:r>
            <a:endParaRPr lang="en-US" sz="2000" b="1"/>
          </a:p>
          <a:p>
            <a:pPr indent="0">
              <a:buFont typeface="Wingdings" panose="05000000000000000000" charset="0"/>
              <a:buNone/>
            </a:pPr>
            <a:r>
              <a:rPr lang="en-US" sz="2000" b="1"/>
              <a:t>&lt;h6&gt;This is My title - h6&lt;/h6&gt;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p:txBody>
      </p:sp>
      <p:pic>
        <p:nvPicPr>
          <p:cNvPr id="4" name="Picture 3" descr="Screen Shot 2022-03-14 at 10.06.23 AM"/>
          <p:cNvPicPr>
            <a:picLocks noChangeAspect="1"/>
          </p:cNvPicPr>
          <p:nvPr/>
        </p:nvPicPr>
        <p:blipFill>
          <a:blip r:embed="rId1"/>
          <a:stretch>
            <a:fillRect/>
          </a:stretch>
        </p:blipFill>
        <p:spPr>
          <a:xfrm>
            <a:off x="5048250" y="261620"/>
            <a:ext cx="6704965" cy="45840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323205"/>
          </a:xfrm>
          <a:prstGeom prst="rect">
            <a:avLst/>
          </a:prstGeom>
          <a:noFill/>
        </p:spPr>
        <p:txBody>
          <a:bodyPr wrap="square" rtlCol="0">
            <a:spAutoFit/>
          </a:bodyPr>
          <a:p>
            <a:pPr indent="0">
              <a:buFont typeface="Arial" panose="020B0604020202090204" pitchFamily="34" charset="0"/>
              <a:buNone/>
            </a:pPr>
            <a:r>
              <a:rPr lang="en-US" sz="2000"/>
              <a:t>&lt;!DOCTYPE html&gt;</a:t>
            </a:r>
            <a:endParaRPr lang="en-US" sz="2000"/>
          </a:p>
          <a:p>
            <a:pPr indent="0">
              <a:buFont typeface="Arial" panose="020B0604020202090204" pitchFamily="34" charset="0"/>
              <a:buNone/>
            </a:pPr>
            <a:r>
              <a:rPr lang="en-US" sz="2000"/>
              <a:t>&lt;html&gt;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&lt;title&gt;Test Webpage&lt;/title&gt;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&lt;h1&gt;This is My title - h1&lt;/h1&gt;</a:t>
            </a:r>
            <a:endParaRPr lang="en-US" sz="2000"/>
          </a:p>
          <a:p>
            <a:pPr indent="0">
              <a:buFont typeface="Arial" panose="020B0604020202090204" pitchFamily="34" charset="0"/>
              <a:buNone/>
            </a:pPr>
            <a:r>
              <a:rPr lang="en-US" sz="2000"/>
              <a:t>&lt;h2&gt;This is My title - h2&lt;/h2&gt;</a:t>
            </a:r>
            <a:endParaRPr lang="en-US" sz="2000"/>
          </a:p>
          <a:p>
            <a:pPr indent="0">
              <a:buFont typeface="Arial" panose="020B0604020202090204" pitchFamily="34" charset="0"/>
              <a:buNone/>
            </a:pPr>
            <a:r>
              <a:rPr lang="en-US" sz="2000"/>
              <a:t>&lt;h3&gt;This is My title - h3&lt;/h3&gt;</a:t>
            </a:r>
            <a:endParaRPr lang="en-US" sz="2000"/>
          </a:p>
          <a:p>
            <a:pPr indent="0">
              <a:buFont typeface="Arial" panose="020B0604020202090204" pitchFamily="34" charset="0"/>
              <a:buNone/>
            </a:pPr>
            <a:r>
              <a:rPr lang="en-US" sz="2000"/>
              <a:t>&lt;h4&gt;This is My title - h4&lt;/h4&gt;</a:t>
            </a:r>
            <a:endParaRPr lang="en-US" sz="2000"/>
          </a:p>
          <a:p>
            <a:pPr indent="0">
              <a:buFont typeface="Arial" panose="020B0604020202090204" pitchFamily="34" charset="0"/>
              <a:buNone/>
            </a:pPr>
            <a:r>
              <a:rPr lang="en-US" sz="2000"/>
              <a:t>&lt;h5&gt;This is My title - h5&lt;/h5&gt;</a:t>
            </a:r>
            <a:endParaRPr lang="en-US" sz="2000"/>
          </a:p>
          <a:p>
            <a:pPr indent="0">
              <a:buFont typeface="Arial" panose="020B0604020202090204" pitchFamily="34" charset="0"/>
              <a:buNone/>
            </a:pPr>
            <a:r>
              <a:rPr lang="en-US" sz="2000"/>
              <a:t>&lt;h6&gt;This is My title - h6&lt;/h6&gt;</a:t>
            </a:r>
            <a:endParaRPr lang="en-US" sz="2000"/>
          </a:p>
          <a:p>
            <a:pPr indent="0">
              <a:buFont typeface="Arial" panose="020B0604020202090204" pitchFamily="34" charset="0"/>
              <a:buNone/>
            </a:pPr>
            <a:r>
              <a:rPr lang="en-US" sz="2000" b="1"/>
              <a:t>&lt;hr&gt;</a:t>
            </a:r>
            <a:endParaRPr lang="en-US" sz="2000"/>
          </a:p>
          <a:p>
            <a:pPr indent="0">
              <a:buFont typeface="Arial" panose="020B0604020202090204" pitchFamily="34" charset="0"/>
              <a:buNone/>
            </a:pPr>
            <a:r>
              <a:rPr lang="en-US" sz="2000" b="1"/>
              <a:t>&lt;h7&gt;This is My title - h7&lt;/h7&gt;</a:t>
            </a:r>
            <a:endParaRPr lang="en-US" sz="2000" b="1"/>
          </a:p>
          <a:p>
            <a:pPr indent="0">
              <a:buFont typeface="Arial" panose="020B0604020202090204" pitchFamily="34" charset="0"/>
              <a:buNone/>
            </a:pPr>
            <a:r>
              <a:rPr lang="en-US" sz="2000" b="1"/>
              <a:t>&lt;p&gt;This is all the rest of the text for my webpage.&lt;/p&gt;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&lt;/html&gt;</a:t>
            </a:r>
            <a:endParaRPr lang="en-US" sz="2000"/>
          </a:p>
        </p:txBody>
      </p:sp>
      <p:pic>
        <p:nvPicPr>
          <p:cNvPr id="4" name="Picture 3" descr="Screen Shot 2022-03-14 at 10.12.22 AM"/>
          <p:cNvPicPr>
            <a:picLocks noChangeAspect="1"/>
          </p:cNvPicPr>
          <p:nvPr/>
        </p:nvPicPr>
        <p:blipFill>
          <a:blip r:embed="rId1"/>
          <a:stretch>
            <a:fillRect/>
          </a:stretch>
        </p:blipFill>
        <p:spPr>
          <a:xfrm>
            <a:off x="3879215" y="645795"/>
            <a:ext cx="8235950" cy="2644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360" y="97790"/>
            <a:ext cx="11553825" cy="6616065"/>
          </a:xfrm>
          <a:prstGeom prst="rect">
            <a:avLst/>
          </a:prstGeom>
          <a:noFill/>
        </p:spPr>
        <p:txBody>
          <a:bodyPr wrap="square" rtlCol="0">
            <a:spAutoFit/>
          </a:bodyPr>
          <a:p>
            <a:pPr marL="342900" indent="-342900">
              <a:buFont typeface="Wingdings" panose="05000000000000000000" charset="0"/>
              <a:buChar char=""/>
            </a:pPr>
            <a:r>
              <a:rPr lang="en-US" sz="2400" b="1"/>
              <a:t>Adding a comment</a:t>
            </a:r>
            <a:endParaRPr lang="en-US" sz="2400"/>
          </a:p>
          <a:p>
            <a:pPr indent="0">
              <a:buFont typeface="Wingdings" panose="05000000000000000000" charset="0"/>
              <a:buNone/>
            </a:pPr>
            <a:endParaRPr lang="en-US" sz="2400"/>
          </a:p>
          <a:p>
            <a:pPr indent="0">
              <a:buFont typeface="Arial" panose="020B0604020202090204" pitchFamily="34" charset="0"/>
              <a:buNone/>
            </a:pPr>
            <a:r>
              <a:rPr lang="en-US" sz="2400" b="1"/>
              <a:t>&lt;!&gt; </a:t>
            </a:r>
            <a:endParaRPr lang="en-US" sz="2400"/>
          </a:p>
          <a:p>
            <a:pPr marL="342900" indent="-342900">
              <a:buFont typeface="Arial" panose="020B0604020202090204" pitchFamily="34" charset="0"/>
              <a:buChar char="•"/>
            </a:pPr>
            <a:r>
              <a:rPr lang="en-US" sz="2400"/>
              <a:t>It will ignored by the web browser. Adding comments is easier for people to understand what its goal is.</a:t>
            </a:r>
            <a:endParaRPr lang="en-US" sz="2400"/>
          </a:p>
          <a:p>
            <a:pPr indent="0">
              <a:buFont typeface="Arial" panose="020B0604020202090204" pitchFamily="34" charset="0"/>
              <a:buNone/>
            </a:pPr>
            <a:endParaRPr lang="en-US" sz="2400"/>
          </a:p>
          <a:p>
            <a:pPr indent="0">
              <a:buFont typeface="Arial" panose="020B0604020202090204" pitchFamily="34" charset="0"/>
              <a:buNone/>
            </a:pPr>
            <a:r>
              <a:rPr lang="en-US" sz="2000"/>
              <a:t>&lt;!DOCTYPE html&gt;</a:t>
            </a:r>
            <a:endParaRPr lang="en-US" sz="2000"/>
          </a:p>
          <a:p>
            <a:pPr indent="0">
              <a:buFont typeface="Arial" panose="020B0604020202090204" pitchFamily="34" charset="0"/>
              <a:buNone/>
            </a:pPr>
            <a:r>
              <a:rPr lang="en-US" sz="2000"/>
              <a:t>&lt;html&gt;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&lt;title&gt;Test Webpage&lt;/title&gt;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&lt;h1&gt;This is My title - h1&lt;/h1&gt;</a:t>
            </a:r>
            <a:endParaRPr lang="en-US" sz="2000"/>
          </a:p>
          <a:p>
            <a:pPr indent="0">
              <a:buFont typeface="Arial" panose="020B0604020202090204" pitchFamily="34" charset="0"/>
              <a:buNone/>
            </a:pPr>
            <a:r>
              <a:rPr lang="en-US" sz="2000"/>
              <a:t>&lt;hr&gt;</a:t>
            </a:r>
            <a:endParaRPr lang="en-US" sz="2000"/>
          </a:p>
          <a:p>
            <a:pPr indent="0">
              <a:buFont typeface="Arial" panose="020B0604020202090204" pitchFamily="34" charset="0"/>
              <a:buNone/>
            </a:pPr>
            <a:r>
              <a:rPr lang="en-US" sz="2000" b="1"/>
              <a:t>This is a comment.</a:t>
            </a:r>
            <a:endParaRPr lang="en-US" sz="2000" b="1"/>
          </a:p>
          <a:p>
            <a:pPr indent="0">
              <a:buFont typeface="Arial" panose="020B0604020202090204" pitchFamily="34" charset="0"/>
              <a:buNone/>
            </a:pPr>
            <a:r>
              <a:rPr lang="en-US" sz="2000" b="1"/>
              <a:t>&lt;!-- This is a comment. --&gt;</a:t>
            </a:r>
            <a:endParaRPr lang="en-US" sz="2000"/>
          </a:p>
          <a:p>
            <a:pPr indent="0">
              <a:buFont typeface="Arial" panose="020B0604020202090204" pitchFamily="34" charset="0"/>
              <a:buNone/>
            </a:pPr>
            <a:r>
              <a:rPr lang="en-US" sz="2000"/>
              <a:t>&lt;h7&gt;This is My title - h7&lt;/h7&gt;</a:t>
            </a:r>
            <a:endParaRPr lang="en-US" sz="2000"/>
          </a:p>
          <a:p>
            <a:pPr indent="0">
              <a:buFont typeface="Arial" panose="020B0604020202090204" pitchFamily="34" charset="0"/>
              <a:buNone/>
            </a:pPr>
            <a:r>
              <a:rPr lang="en-US" sz="2000"/>
              <a:t>&lt;p&gt;This is all the rest of the text for my webpage.&lt;/p&gt;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&lt;/html&gt;</a:t>
            </a:r>
            <a:endParaRPr lang="en-US" sz="2000"/>
          </a:p>
        </p:txBody>
      </p:sp>
      <p:pic>
        <p:nvPicPr>
          <p:cNvPr id="4" name="Picture 3" descr="Screen Shot 2022-03-14 at 10.25.11 AM"/>
          <p:cNvPicPr>
            <a:picLocks noChangeAspect="1"/>
          </p:cNvPicPr>
          <p:nvPr/>
        </p:nvPicPr>
        <p:blipFill>
          <a:blip r:embed="rId1"/>
          <a:stretch>
            <a:fillRect/>
          </a:stretch>
        </p:blipFill>
        <p:spPr>
          <a:xfrm>
            <a:off x="6706870" y="4039870"/>
            <a:ext cx="4088765" cy="1460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460375"/>
          </a:xfrm>
          <a:prstGeom prst="rect">
            <a:avLst/>
          </a:prstGeom>
          <a:noFill/>
        </p:spPr>
        <p:txBody>
          <a:bodyPr wrap="square" rtlCol="0">
            <a:spAutoFit/>
          </a:bodyPr>
          <a:p>
            <a:pPr marL="342900" indent="-342900">
              <a:buFont typeface="Wingdings" panose="05000000000000000000" charset="0"/>
              <a:buChar char=""/>
            </a:pP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415030"/>
          </a:xfrm>
          <a:prstGeom prst="rect">
            <a:avLst/>
          </a:prstGeom>
          <a:noFill/>
        </p:spPr>
        <p:txBody>
          <a:bodyPr wrap="square" rtlCol="0">
            <a:spAutoFit/>
          </a:bodyPr>
          <a:p>
            <a:pPr marL="342900" indent="-342900">
              <a:buFont typeface="Wingdings" panose="05000000000000000000" charset="0"/>
              <a:buChar char=""/>
            </a:pPr>
            <a:r>
              <a:rPr lang="en-US" sz="2400" b="1"/>
              <a:t>Adding a hyperlink</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Now you have learnt how to create a webpage, you will need a way to connect you webpages to create a website. You will do this using </a:t>
            </a:r>
            <a:r>
              <a:rPr lang="en-US" sz="2400" b="1"/>
              <a:t>hyperlinks(links)</a:t>
            </a:r>
            <a:r>
              <a:rPr lang="en-US" sz="2400"/>
              <a:t>. </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need to think of the </a:t>
            </a:r>
            <a:r>
              <a:rPr lang="en-US" sz="2400" b="1"/>
              <a:t>navigation</a:t>
            </a:r>
            <a:r>
              <a:rPr lang="en-US" sz="2400"/>
              <a:t> for user to find what they aer looking for and move between the different webpages in the website.</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381635"/>
            <a:ext cx="11827510" cy="4892675"/>
          </a:xfrm>
          <a:prstGeom prst="rect">
            <a:avLst/>
          </a:prstGeom>
          <a:noFill/>
        </p:spPr>
        <p:txBody>
          <a:bodyPr wrap="square" rtlCol="0">
            <a:spAutoFit/>
          </a:bodyPr>
          <a:p>
            <a:pPr marL="342900" indent="-342900">
              <a:buFont typeface="Wingdings" panose="05000000000000000000" charset="0"/>
              <a:buChar char="u"/>
            </a:pPr>
            <a:r>
              <a:rPr lang="en-US" sz="2400"/>
              <a:t>Open </a:t>
            </a:r>
            <a:r>
              <a:rPr lang="en-US" sz="2400" b="1"/>
              <a:t>Notepad</a:t>
            </a:r>
            <a:r>
              <a:rPr lang="en-US" sz="2400"/>
              <a:t> (PC / Windows)</a:t>
            </a:r>
            <a:endParaRPr lang="en-US" sz="2400"/>
          </a:p>
          <a:p>
            <a:pPr marL="342900" indent="-342900">
              <a:buFont typeface="Arial" panose="020B0604020202090204" pitchFamily="34" charset="0"/>
              <a:buChar char="•"/>
            </a:pPr>
            <a:r>
              <a:rPr lang="en-US" sz="2400"/>
              <a:t>Open the </a:t>
            </a:r>
            <a:r>
              <a:rPr lang="en-US" sz="2400" b="1"/>
              <a:t>Start Screen</a:t>
            </a:r>
            <a:r>
              <a:rPr lang="en-US" sz="2400"/>
              <a:t> (the window symbol at the bottom left on your screen)</a:t>
            </a:r>
            <a:endParaRPr lang="en-US" sz="2400"/>
          </a:p>
          <a:p>
            <a:pPr marL="342900" indent="-342900">
              <a:buFont typeface="Arial" panose="020B0604020202090204" pitchFamily="34" charset="0"/>
              <a:buChar char="•"/>
            </a:pPr>
            <a:r>
              <a:rPr lang="en-US" sz="2400"/>
              <a:t>Type Notepad</a:t>
            </a:r>
            <a:endParaRPr lang="en-US" sz="2400"/>
          </a:p>
          <a:p>
            <a:pPr marL="342900" indent="-342900">
              <a:buFont typeface="Wingdings" panose="05000000000000000000" charset="0"/>
              <a:buChar char="u"/>
            </a:pPr>
            <a:endParaRPr lang="en-US" sz="2400"/>
          </a:p>
          <a:p>
            <a:pPr marL="342900" indent="-342900">
              <a:buFont typeface="Wingdings" panose="05000000000000000000" charset="0"/>
              <a:buChar char="u"/>
            </a:pPr>
            <a:r>
              <a:rPr lang="en-US" sz="2400"/>
              <a:t>Open </a:t>
            </a:r>
            <a:r>
              <a:rPr lang="en-US" sz="2400" b="1"/>
              <a:t>TextEdit</a:t>
            </a:r>
            <a:r>
              <a:rPr lang="en-US" sz="2400"/>
              <a:t> (Mac)</a:t>
            </a:r>
            <a:endParaRPr lang="en-US" sz="2400"/>
          </a:p>
          <a:p>
            <a:pPr marL="342900" indent="-342900">
              <a:buFont typeface="Arial" panose="020B0604020202090204" pitchFamily="34" charset="0"/>
              <a:buChar char="•"/>
            </a:pPr>
            <a:r>
              <a:rPr lang="en-US" sz="2400"/>
              <a:t>Open </a:t>
            </a:r>
            <a:r>
              <a:rPr lang="en-US" sz="2400" b="1"/>
              <a:t>Finder &gt; Application &gt; TextEdit</a:t>
            </a:r>
            <a:endParaRPr lang="en-US" sz="2400" b="1"/>
          </a:p>
          <a:p>
            <a:pPr marL="342900" indent="-342900">
              <a:buFont typeface="Arial" panose="020B0604020202090204" pitchFamily="34" charset="0"/>
              <a:buChar char="•"/>
            </a:pPr>
            <a:r>
              <a:rPr lang="en-US" sz="2400"/>
              <a:t>Also change some preferences to get the application to save files correctly. In</a:t>
            </a:r>
            <a:r>
              <a:rPr lang="en-US" sz="2400" b="1"/>
              <a:t> Preferences &gt; Format &gt; </a:t>
            </a:r>
            <a:r>
              <a:rPr lang="en-US" sz="2400"/>
              <a:t>choos ‘</a:t>
            </a:r>
            <a:r>
              <a:rPr lang="en-US" sz="2400" b="1"/>
              <a:t>Plain Text</a:t>
            </a:r>
            <a:r>
              <a:rPr lang="en-US" sz="2400"/>
              <a:t>’</a:t>
            </a:r>
            <a:endParaRPr lang="en-US" sz="2400"/>
          </a:p>
          <a:p>
            <a:pPr marL="342900" indent="-342900">
              <a:buFont typeface="Arial" panose="020B0604020202090204" pitchFamily="34" charset="0"/>
              <a:buChar char="•"/>
            </a:pPr>
            <a:r>
              <a:rPr lang="en-US" sz="2400"/>
              <a:t>Then under ‘Open and Save’, Only</a:t>
            </a:r>
            <a:r>
              <a:rPr lang="en-US" sz="2400" b="1"/>
              <a:t> check</a:t>
            </a:r>
            <a:r>
              <a:rPr lang="en-US" sz="2400"/>
              <a:t> the box that says ‘Display HTML files as THML code instead of formatted text’.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400"/>
              <a:t>FYI: https://www.w3schools.com/html/html_editors.asp</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243840"/>
            <a:ext cx="11553825" cy="6739255"/>
          </a:xfrm>
          <a:prstGeom prst="rect">
            <a:avLst/>
          </a:prstGeom>
          <a:noFill/>
        </p:spPr>
        <p:txBody>
          <a:bodyPr wrap="square" rtlCol="0">
            <a:spAutoFit/>
          </a:bodyPr>
          <a:p>
            <a:pPr indent="0">
              <a:buFont typeface="Arial" panose="020B0604020202090204" pitchFamily="34" charset="0"/>
              <a:buNone/>
            </a:pPr>
            <a:r>
              <a:rPr lang="en-US" sz="2400" b="1">
                <a:sym typeface="+mn-ea"/>
              </a:rPr>
              <a:t>&lt;a href='Bees_Homepage.html'&gt;Hoempage&lt;/a&gt;</a:t>
            </a:r>
            <a:r>
              <a:rPr lang="en-US" sz="2400">
                <a:sym typeface="+mn-ea"/>
              </a:rPr>
              <a:t>			#href: hypertext reference</a:t>
            </a:r>
            <a:endParaRPr lang="en-US" sz="2400"/>
          </a:p>
          <a:p>
            <a:pPr indent="0">
              <a:buFont typeface="Arial" panose="020B0604020202090204" pitchFamily="34" charset="0"/>
              <a:buNone/>
            </a:pPr>
            <a:endParaRPr lang="en-US" sz="2400"/>
          </a:p>
          <a:p>
            <a:pPr marL="342900" indent="-342900">
              <a:buFont typeface="Arial" panose="020B0604020202090204" pitchFamily="34" charset="0"/>
              <a:buChar char="•"/>
            </a:pPr>
            <a:r>
              <a:rPr lang="en-US" sz="2400">
                <a:sym typeface="+mn-ea"/>
              </a:rPr>
              <a:t>The opening tag means that you want to add a link.</a:t>
            </a:r>
            <a:endParaRPr lang="en-US" sz="2400">
              <a:sym typeface="+mn-ea"/>
            </a:endParaRPr>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sym typeface="+mn-ea"/>
              </a:rPr>
              <a:t>The 'href' </a:t>
            </a:r>
            <a:r>
              <a:rPr lang="en-US" sz="2400" b="1">
                <a:sym typeface="+mn-ea"/>
              </a:rPr>
              <a:t>attribute</a:t>
            </a:r>
            <a:r>
              <a:rPr lang="en-US" sz="2400">
                <a:sym typeface="+mn-ea"/>
              </a:rPr>
              <a:t> tells the software where you want to link to. In this case it is to a file called 'webpage.html'.</a:t>
            </a:r>
            <a:endParaRPr lang="en-US" sz="2400">
              <a:sym typeface="+mn-ea"/>
            </a:endParaRPr>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sym typeface="+mn-ea"/>
              </a:rPr>
              <a:t>You need to make sure that all the webpages that you create are saved </a:t>
            </a:r>
            <a:r>
              <a:rPr lang="en-US" sz="2400" b="1">
                <a:sym typeface="+mn-ea"/>
              </a:rPr>
              <a:t>in the same folder</a:t>
            </a:r>
            <a:r>
              <a:rPr lang="en-US" sz="2400">
                <a:sym typeface="+mn-ea"/>
              </a:rPr>
              <a:t>. If they are then you can just use the name of the file for the link.</a:t>
            </a:r>
            <a:endParaRPr lang="en-US" sz="2400">
              <a:sym typeface="+mn-ea"/>
            </a:endParaRPr>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'link text' is the word(s) you want the user to click on as the navigation. This is called the </a:t>
            </a:r>
            <a:r>
              <a:rPr lang="en-US" sz="2400" b="1"/>
              <a:t>anchor</a:t>
            </a:r>
            <a:r>
              <a:rPr lang="en-US" sz="2400"/>
              <a: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Attribute</a:t>
            </a:r>
            <a:r>
              <a:rPr lang="en-US" sz="2400"/>
              <a:t>: this is a characteristic of an element that is added to the webpage.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Anchor</a:t>
            </a:r>
            <a:r>
              <a:rPr lang="en-US" sz="2400"/>
              <a:t>: the text that is used for a link. It is the anchor text that is clicked to follow the link.</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3195" y="57150"/>
            <a:ext cx="11822430" cy="6800850"/>
          </a:xfrm>
          <a:prstGeom prst="rect">
            <a:avLst/>
          </a:prstGeom>
          <a:noFill/>
        </p:spPr>
        <p:txBody>
          <a:bodyPr wrap="square" rtlCol="0">
            <a:spAutoFit/>
          </a:bodyPr>
          <a:p>
            <a:pPr marL="342900" indent="-342900">
              <a:buFont typeface="Arial" panose="020B0604020202090204" pitchFamily="34" charset="0"/>
              <a:buChar char="•"/>
            </a:pPr>
            <a:r>
              <a:rPr lang="en-US" sz="2400"/>
              <a:t>To create navigation for your website you will need to think of a suitable name for eahc webpage that you create.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For example: A website could have three webpages: a Homepage, an information page and a Contact us page. </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Each of these could be made into a link that will take the user to the correct page when the link is clicked.</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000"/>
              <a:t>&lt;!DOCTYPE html&gt;</a:t>
            </a:r>
            <a:endParaRPr lang="en-US" sz="2000"/>
          </a:p>
          <a:p>
            <a:pPr indent="0">
              <a:buFont typeface="Arial" panose="020B0604020202090204" pitchFamily="34" charset="0"/>
              <a:buNone/>
            </a:pPr>
            <a:r>
              <a:rPr lang="en-US" sz="2000"/>
              <a:t>&lt;html&gt;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&lt;title&gt;Test Webpage&lt;/title&gt;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b="1"/>
              <a:t>&lt;a href='Homepage.html'&gt;Homepage&lt;/a&gt;</a:t>
            </a:r>
            <a:endParaRPr lang="en-US" sz="2000" b="1"/>
          </a:p>
          <a:p>
            <a:pPr indent="0">
              <a:buFont typeface="Arial" panose="020B0604020202090204" pitchFamily="34" charset="0"/>
              <a:buNone/>
            </a:pPr>
            <a:r>
              <a:rPr lang="en-US" sz="2000" b="1"/>
              <a:t>&lt;a href= 'Information.html'&gt;Information&lt;/a&gt;</a:t>
            </a:r>
            <a:endParaRPr lang="en-US" sz="2000" b="1"/>
          </a:p>
          <a:p>
            <a:pPr indent="0">
              <a:buFont typeface="Arial" panose="020B0604020202090204" pitchFamily="34" charset="0"/>
              <a:buNone/>
            </a:pPr>
            <a:r>
              <a:rPr lang="en-US" sz="2000" b="1"/>
              <a:t>&lt;a href='Contact.html'&gt;Contact us&lt;/a&gt;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&lt;/html&gt;</a:t>
            </a:r>
            <a:endParaRPr lang="en-US" sz="2000"/>
          </a:p>
        </p:txBody>
      </p:sp>
      <p:pic>
        <p:nvPicPr>
          <p:cNvPr id="3" name="Picture 2" descr="Screen Shot 2022-03-14 at 12.47.15 PM"/>
          <p:cNvPicPr>
            <a:picLocks noChangeAspect="1"/>
          </p:cNvPicPr>
          <p:nvPr/>
        </p:nvPicPr>
        <p:blipFill>
          <a:blip r:embed="rId1"/>
          <a:stretch>
            <a:fillRect/>
          </a:stretch>
        </p:blipFill>
        <p:spPr>
          <a:xfrm>
            <a:off x="6489700" y="3578860"/>
            <a:ext cx="5495925" cy="1297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4154170"/>
          </a:xfrm>
          <a:prstGeom prst="rect">
            <a:avLst/>
          </a:prstGeom>
          <a:noFill/>
        </p:spPr>
        <p:txBody>
          <a:bodyPr wrap="square" rtlCol="0">
            <a:spAutoFit/>
          </a:bodyPr>
          <a:p>
            <a:pPr marL="342900" indent="-342900">
              <a:buFont typeface="Arial" panose="020B0604020202090204" pitchFamily="34" charset="0"/>
              <a:buChar char="•"/>
            </a:pPr>
            <a:r>
              <a:rPr lang="en-US" sz="2400"/>
              <a:t>You can also linkto other websites in this way as well.</a:t>
            </a:r>
            <a:endParaRPr lang="en-US" sz="2400"/>
          </a:p>
          <a:p>
            <a:pPr indent="0">
              <a:buFont typeface="Arial" panose="020B0604020202090204" pitchFamily="34" charset="0"/>
              <a:buNone/>
            </a:pPr>
            <a:endParaRPr lang="en-US" sz="2400"/>
          </a:p>
          <a:p>
            <a:pPr indent="0">
              <a:buFont typeface="Arial" panose="020B0604020202090204" pitchFamily="34" charset="0"/>
              <a:buNone/>
            </a:pPr>
            <a:r>
              <a:rPr lang="en-US" sz="2400"/>
              <a:t>&lt;!DOCTYPE html&gt;</a:t>
            </a:r>
            <a:endParaRPr lang="en-US" sz="2400"/>
          </a:p>
          <a:p>
            <a:pPr indent="0">
              <a:buFont typeface="Arial" panose="020B0604020202090204" pitchFamily="34" charset="0"/>
              <a:buNone/>
            </a:pPr>
            <a:r>
              <a:rPr lang="en-US" sz="2400"/>
              <a:t>&lt;html&gt;</a:t>
            </a:r>
            <a:endParaRPr lang="en-US" sz="2400"/>
          </a:p>
          <a:p>
            <a:pPr indent="0">
              <a:buFont typeface="Arial" panose="020B0604020202090204" pitchFamily="34" charset="0"/>
              <a:buNone/>
            </a:pPr>
            <a:r>
              <a:rPr lang="en-US" sz="2400"/>
              <a:t>&lt;head&gt;</a:t>
            </a:r>
            <a:endParaRPr lang="en-US" sz="2400"/>
          </a:p>
          <a:p>
            <a:pPr indent="0">
              <a:buFont typeface="Arial" panose="020B0604020202090204" pitchFamily="34" charset="0"/>
              <a:buNone/>
            </a:pPr>
            <a:r>
              <a:rPr lang="en-US" sz="2400"/>
              <a:t>&lt;title&gt;Test Webpage&lt;/title&gt;</a:t>
            </a:r>
            <a:endParaRPr lang="en-US" sz="2400"/>
          </a:p>
          <a:p>
            <a:pPr indent="0">
              <a:buFont typeface="Arial" panose="020B0604020202090204" pitchFamily="34" charset="0"/>
              <a:buNone/>
            </a:pPr>
            <a:r>
              <a:rPr lang="en-US" sz="2400"/>
              <a:t>&lt;/head&gt;</a:t>
            </a:r>
            <a:endParaRPr lang="en-US" sz="2400"/>
          </a:p>
          <a:p>
            <a:pPr indent="0">
              <a:buFont typeface="Arial" panose="020B0604020202090204" pitchFamily="34" charset="0"/>
              <a:buNone/>
            </a:pPr>
            <a:r>
              <a:rPr lang="en-US" sz="2400"/>
              <a:t>&lt;body&gt;</a:t>
            </a:r>
            <a:endParaRPr lang="en-US" sz="2400"/>
          </a:p>
          <a:p>
            <a:pPr indent="0">
              <a:buFont typeface="Arial" panose="020B0604020202090204" pitchFamily="34" charset="0"/>
              <a:buNone/>
            </a:pPr>
            <a:r>
              <a:rPr lang="en-US" sz="2400" b="1"/>
              <a:t>&lt;a href='https://www.youtube.com'&gt;YouTube&lt;/a&gt;</a:t>
            </a:r>
            <a:endParaRPr lang="en-US" sz="2400" b="1"/>
          </a:p>
          <a:p>
            <a:pPr indent="0">
              <a:buFont typeface="Arial" panose="020B0604020202090204" pitchFamily="34" charset="0"/>
              <a:buNone/>
            </a:pPr>
            <a:r>
              <a:rPr lang="en-US" sz="2400"/>
              <a:t>&lt;/body&gt;</a:t>
            </a:r>
            <a:endParaRPr lang="en-US" sz="2400"/>
          </a:p>
          <a:p>
            <a:pPr indent="0">
              <a:buFont typeface="Arial" panose="020B0604020202090204" pitchFamily="34" charset="0"/>
              <a:buNone/>
            </a:pPr>
            <a:r>
              <a:rPr lang="en-US" sz="2400"/>
              <a:t>&lt;/html&gt;</a:t>
            </a:r>
            <a:endParaRPr lang="en-US" sz="2400"/>
          </a:p>
        </p:txBody>
      </p:sp>
      <p:pic>
        <p:nvPicPr>
          <p:cNvPr id="3" name="Picture 2" descr="Screen Shot 2022-03-14 at 12.51.10 PM"/>
          <p:cNvPicPr>
            <a:picLocks noChangeAspect="1"/>
          </p:cNvPicPr>
          <p:nvPr/>
        </p:nvPicPr>
        <p:blipFill>
          <a:blip r:embed="rId1"/>
          <a:stretch>
            <a:fillRect/>
          </a:stretch>
        </p:blipFill>
        <p:spPr>
          <a:xfrm>
            <a:off x="6308725" y="1856105"/>
            <a:ext cx="5586095" cy="14154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0495" y="85090"/>
            <a:ext cx="11753215" cy="6369685"/>
          </a:xfrm>
          <a:prstGeom prst="rect">
            <a:avLst/>
          </a:prstGeom>
          <a:noFill/>
        </p:spPr>
        <p:txBody>
          <a:bodyPr wrap="square" rtlCol="0">
            <a:spAutoFit/>
          </a:bodyPr>
          <a:p>
            <a:pPr marL="342900" indent="-342900">
              <a:buFont typeface="Wingdings" panose="05000000000000000000" charset="0"/>
              <a:buChar char=""/>
            </a:pPr>
            <a:r>
              <a:rPr lang="en-US" sz="2400"/>
              <a:t>Activity</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400"/>
              <a:t>You will use the following webpage: </a:t>
            </a:r>
            <a:r>
              <a:rPr lang="en-US" sz="2400">
                <a:sym typeface="+mn-ea"/>
              </a:rPr>
              <a:t>'Bees_Homepage.html', 'Bees_Info.html' and 'Bees_Contact.html'.</a:t>
            </a:r>
            <a:endParaRPr lang="en-US" sz="2400">
              <a:sym typeface="+mn-ea"/>
            </a:endParaRPr>
          </a:p>
          <a:p>
            <a:pPr indent="0">
              <a:buFont typeface="Arial" panose="020B0604020202090204" pitchFamily="34" charset="0"/>
              <a:buNone/>
            </a:pPr>
            <a:endParaRPr lang="en-US" sz="2400"/>
          </a:p>
          <a:p>
            <a:pPr marL="342900" indent="-342900">
              <a:buFont typeface="Arial" panose="020B0604020202090204" pitchFamily="34" charset="0"/>
              <a:buChar char="•"/>
            </a:pPr>
            <a:r>
              <a:rPr lang="en-US" sz="2400"/>
              <a:t>Open the file 'Bees_Homepage.html' and add the following text to the top, just below the body tag:</a:t>
            </a:r>
            <a:endParaRPr lang="en-US" sz="2400"/>
          </a:p>
          <a:p>
            <a:pPr indent="0">
              <a:buFont typeface="Wingdings" panose="05000000000000000000" charset="0"/>
              <a:buNone/>
            </a:pPr>
            <a:r>
              <a:rPr lang="en-US" sz="2400"/>
              <a:t>	Homepage		Information		Contact us</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Make each page a link to the correct webpage. 'Information' should link to the webpage 'Bees_Info.html' and 'Contact us' should link to 'Bees_Contact.html'.</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Make sure that you have all three webpages saved in the same folder.</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Add the same link to the webpages </a:t>
            </a:r>
            <a:r>
              <a:rPr lang="en-US" sz="2400">
                <a:sym typeface="+mn-ea"/>
              </a:rPr>
              <a:t>'Bees_Info.html' and'Bees_Contact.html'. You could simply copy and paste the code that you created for 'Bees_Homepage.html' into the correct place for the other two webpages.</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1938020"/>
          </a:xfrm>
          <a:prstGeom prst="rect">
            <a:avLst/>
          </a:prstGeom>
          <a:noFill/>
        </p:spPr>
        <p:txBody>
          <a:bodyPr wrap="square" rtlCol="0">
            <a:spAutoFit/>
          </a:bodyPr>
          <a:p>
            <a:pPr marL="342900" indent="-342900">
              <a:buFont typeface="Arial" panose="020B0604020202090204" pitchFamily="34" charset="0"/>
              <a:buChar char="•"/>
            </a:pPr>
            <a:r>
              <a:rPr lang="en-US" sz="2400"/>
              <a:t>Open the file 'Bees_Homepage.html' again. Look for the text:</a:t>
            </a:r>
            <a:endParaRPr lang="en-US" sz="2400"/>
          </a:p>
          <a:p>
            <a:pPr indent="0">
              <a:buFont typeface="Arial" panose="020B0604020202090204" pitchFamily="34" charset="0"/>
              <a:buNone/>
            </a:pPr>
            <a:r>
              <a:rPr lang="en-US" sz="2400"/>
              <a:t>'for more information about bees click here.'</a:t>
            </a:r>
            <a:endParaRPr lang="en-US" sz="2400"/>
          </a:p>
          <a:p>
            <a:pPr indent="0">
              <a:buFont typeface="Arial" panose="020B0604020202090204" pitchFamily="34" charset="0"/>
              <a:buNone/>
            </a:pPr>
            <a:endParaRPr lang="en-US" sz="2400"/>
          </a:p>
          <a:p>
            <a:pPr marL="342900" indent="-342900">
              <a:buFont typeface="Arial" panose="020B0604020202090204" pitchFamily="34" charset="0"/>
              <a:buChar char="•"/>
            </a:pPr>
            <a:r>
              <a:rPr lang="en-US" sz="2400"/>
              <a:t>Make the text 'click here' a link to a website about bees. Use the internet to find a suitable website that gives information about bees.</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703050" cy="4523105"/>
          </a:xfrm>
          <a:prstGeom prst="rect">
            <a:avLst/>
          </a:prstGeom>
          <a:noFill/>
        </p:spPr>
        <p:txBody>
          <a:bodyPr wrap="square" rtlCol="0">
            <a:spAutoFit/>
          </a:bodyPr>
          <a:p>
            <a:pPr marL="342900" indent="-342900">
              <a:buFont typeface="Wingdings" panose="05000000000000000000" charset="0"/>
              <a:buChar char=""/>
            </a:pPr>
            <a:r>
              <a:rPr lang="en-US" sz="2400" b="1"/>
              <a:t>Adding a image to a webpage</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To add an image to a website you will need to have the image saved in the correct place. You need to save the image in the Images folder that you created earlier. You need to save the image with a suitable filename.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When choosing your image, you need to think about the </a:t>
            </a:r>
            <a:r>
              <a:rPr lang="en-US" sz="2400" b="1"/>
              <a:t>quality</a:t>
            </a:r>
            <a:r>
              <a:rPr lang="en-US" sz="2400"/>
              <a:t> of the image. If you choose a </a:t>
            </a:r>
            <a:r>
              <a:rPr lang="en-US" sz="2400" b="1"/>
              <a:t>low-quality</a:t>
            </a:r>
            <a:r>
              <a:rPr lang="en-US" sz="2400"/>
              <a:t> image, it won't look very good on your webpage. If you choose a </a:t>
            </a:r>
            <a:r>
              <a:rPr lang="en-US" sz="2400" b="1"/>
              <a:t>high-quality</a:t>
            </a:r>
            <a:r>
              <a:rPr lang="en-US" sz="2400"/>
              <a:t> image, the file size will be a very large and it may take a long time for someone to open the webpage.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Image quality</a:t>
            </a:r>
            <a:r>
              <a:rPr lang="en-US" sz="2400"/>
              <a:t>: this is how good an image looks.</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046095"/>
          </a:xfrm>
          <a:prstGeom prst="rect">
            <a:avLst/>
          </a:prstGeom>
          <a:noFill/>
        </p:spPr>
        <p:txBody>
          <a:bodyPr wrap="square" rtlCol="0">
            <a:spAutoFit/>
          </a:bodyPr>
          <a:p>
            <a:pPr marL="342900" indent="-342900">
              <a:buFont typeface="Wingdings" panose="05000000000000000000" charset="0"/>
              <a:buChar char=""/>
            </a:pPr>
            <a:r>
              <a:rPr lang="en-US" sz="2400" b="1"/>
              <a:t>Absolute path &amp; Relative path</a:t>
            </a:r>
            <a:endParaRPr lang="en-US" sz="2400"/>
          </a:p>
          <a:p>
            <a:pPr indent="0">
              <a:buFont typeface="Wingdings" panose="05000000000000000000" charset="0"/>
              <a:buNone/>
            </a:pPr>
            <a:r>
              <a:rPr lang="en-US" sz="2400"/>
              <a:t> </a:t>
            </a:r>
            <a:endParaRPr lang="en-US" sz="2400"/>
          </a:p>
          <a:p>
            <a:pPr marL="342900" indent="-342900">
              <a:buFont typeface="Arial" panose="020B0604020202090204" pitchFamily="34" charset="0"/>
              <a:buChar char="•"/>
            </a:pPr>
            <a:r>
              <a:rPr lang="en-US" sz="2400" b="1"/>
              <a:t>Absolute path</a:t>
            </a:r>
            <a:endParaRPr lang="en-US" sz="2400"/>
          </a:p>
          <a:p>
            <a:pPr indent="0">
              <a:buFont typeface="Arial" panose="020B0604020202090204" pitchFamily="34" charset="0"/>
              <a:buNone/>
            </a:pPr>
            <a:r>
              <a:rPr lang="en-US" sz="2400"/>
              <a:t>C:2020/website1/demo1/page_1.html</a:t>
            </a:r>
            <a:endParaRPr lang="en-US" sz="2400"/>
          </a:p>
          <a:p>
            <a:pPr indent="0">
              <a:buFont typeface="Arial" panose="020B0604020202090204" pitchFamily="34" charset="0"/>
              <a:buNone/>
            </a:pPr>
            <a:r>
              <a:rPr lang="en-US" sz="2400">
                <a:sym typeface="+mn-ea"/>
              </a:rPr>
              <a:t>https://www.youtube.com</a:t>
            </a:r>
            <a:endParaRPr lang="en-US" sz="2400">
              <a:sym typeface="+mn-ea"/>
            </a:endParaRPr>
          </a:p>
          <a:p>
            <a:pPr indent="0">
              <a:buFont typeface="Arial" panose="020B0604020202090204" pitchFamily="34" charset="0"/>
              <a:buNone/>
            </a:pPr>
            <a:endParaRPr lang="en-US" sz="2400"/>
          </a:p>
          <a:p>
            <a:pPr indent="0">
              <a:buFont typeface="Arial" panose="020B0604020202090204" pitchFamily="34" charset="0"/>
              <a:buNone/>
            </a:pPr>
            <a:r>
              <a:rPr lang="en-US" sz="2400"/>
              <a:t>&lt;a href='</a:t>
            </a:r>
            <a:r>
              <a:rPr lang="en-US" sz="2400">
                <a:sym typeface="+mn-ea"/>
              </a:rPr>
              <a:t>C:2020/website1/demo1/page_1.html</a:t>
            </a:r>
            <a:r>
              <a:rPr lang="en-US" sz="2400"/>
              <a:t>'&gt;</a:t>
            </a:r>
            <a:endParaRPr lang="en-US" sz="2400"/>
          </a:p>
          <a:p>
            <a:pPr indent="0">
              <a:buFont typeface="Arial" panose="020B0604020202090204" pitchFamily="34" charset="0"/>
              <a:buNone/>
            </a:pPr>
            <a:r>
              <a:rPr lang="en-US" sz="2400"/>
              <a:t>&lt;a href='</a:t>
            </a:r>
            <a:r>
              <a:rPr lang="en-US" sz="2400">
                <a:sym typeface="+mn-ea"/>
              </a:rPr>
              <a:t>https://www.youtube.com</a:t>
            </a:r>
            <a:r>
              <a:rPr lang="en-US" sz="2400"/>
              <a:t>'&gt;</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705" y="95885"/>
            <a:ext cx="11553825" cy="460375"/>
          </a:xfrm>
          <a:prstGeom prst="rect">
            <a:avLst/>
          </a:prstGeom>
          <a:noFill/>
        </p:spPr>
        <p:txBody>
          <a:bodyPr wrap="square" rtlCol="0">
            <a:spAutoFit/>
          </a:bodyPr>
          <a:p>
            <a:pPr marL="342900" indent="-342900">
              <a:buFont typeface="Arial" panose="020B0604020202090204" pitchFamily="34" charset="0"/>
              <a:buChar char="•"/>
            </a:pPr>
            <a:r>
              <a:rPr lang="en-US" sz="2400" b="1"/>
              <a:t>Relative path</a:t>
            </a:r>
            <a:endParaRPr lang="en-US" sz="2400"/>
          </a:p>
        </p:txBody>
      </p:sp>
      <p:sp>
        <p:nvSpPr>
          <p:cNvPr id="3" name="Rectangle 2"/>
          <p:cNvSpPr/>
          <p:nvPr/>
        </p:nvSpPr>
        <p:spPr>
          <a:xfrm>
            <a:off x="88900" y="273558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2022</a:t>
            </a:r>
            <a:endParaRPr lang="en-US">
              <a:solidFill>
                <a:schemeClr val="tx1"/>
              </a:solidFill>
            </a:endParaRPr>
          </a:p>
        </p:txBody>
      </p:sp>
      <p:sp>
        <p:nvSpPr>
          <p:cNvPr id="4" name="Rectangle 3"/>
          <p:cNvSpPr/>
          <p:nvPr/>
        </p:nvSpPr>
        <p:spPr>
          <a:xfrm>
            <a:off x="1247140" y="2263140"/>
            <a:ext cx="134112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website1</a:t>
            </a:r>
            <a:endParaRPr lang="en-US">
              <a:solidFill>
                <a:schemeClr val="tx1"/>
              </a:solidFill>
            </a:endParaRPr>
          </a:p>
        </p:txBody>
      </p:sp>
      <p:sp>
        <p:nvSpPr>
          <p:cNvPr id="5" name="Rectangle 4"/>
          <p:cNvSpPr/>
          <p:nvPr/>
        </p:nvSpPr>
        <p:spPr>
          <a:xfrm>
            <a:off x="1247140" y="3284220"/>
            <a:ext cx="134112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website2</a:t>
            </a:r>
            <a:endParaRPr lang="en-US">
              <a:solidFill>
                <a:schemeClr val="tx1"/>
              </a:solidFill>
            </a:endParaRPr>
          </a:p>
        </p:txBody>
      </p:sp>
      <p:sp>
        <p:nvSpPr>
          <p:cNvPr id="6" name="Rectangle 5"/>
          <p:cNvSpPr/>
          <p:nvPr/>
        </p:nvSpPr>
        <p:spPr>
          <a:xfrm>
            <a:off x="2725420" y="171069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demo1</a:t>
            </a:r>
            <a:endParaRPr lang="en-US">
              <a:solidFill>
                <a:schemeClr val="tx1"/>
              </a:solidFill>
            </a:endParaRPr>
          </a:p>
        </p:txBody>
      </p:sp>
      <p:sp>
        <p:nvSpPr>
          <p:cNvPr id="7" name="Rectangle 6"/>
          <p:cNvSpPr/>
          <p:nvPr/>
        </p:nvSpPr>
        <p:spPr>
          <a:xfrm>
            <a:off x="2588260" y="249364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page_3.html</a:t>
            </a:r>
            <a:endParaRPr lang="en-US">
              <a:solidFill>
                <a:srgbClr val="0070C0"/>
              </a:solidFill>
            </a:endParaRPr>
          </a:p>
        </p:txBody>
      </p:sp>
      <p:sp>
        <p:nvSpPr>
          <p:cNvPr id="8" name="Rectangle 7"/>
          <p:cNvSpPr/>
          <p:nvPr/>
        </p:nvSpPr>
        <p:spPr>
          <a:xfrm>
            <a:off x="4407535" y="1250950"/>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rPr>
              <a:t>page_1.html</a:t>
            </a:r>
            <a:endParaRPr lang="en-US">
              <a:solidFill>
                <a:srgbClr val="FF0000"/>
              </a:solidFill>
            </a:endParaRPr>
          </a:p>
        </p:txBody>
      </p:sp>
      <p:sp>
        <p:nvSpPr>
          <p:cNvPr id="9" name="Rectangle 8"/>
          <p:cNvSpPr/>
          <p:nvPr/>
        </p:nvSpPr>
        <p:spPr>
          <a:xfrm>
            <a:off x="4407535" y="190817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page_2.html</a:t>
            </a:r>
            <a:endParaRPr lang="en-US">
              <a:solidFill>
                <a:srgbClr val="0070C0"/>
              </a:solidFill>
            </a:endParaRPr>
          </a:p>
        </p:txBody>
      </p:sp>
      <p:sp>
        <p:nvSpPr>
          <p:cNvPr id="10" name="Rectangle 9"/>
          <p:cNvSpPr/>
          <p:nvPr/>
        </p:nvSpPr>
        <p:spPr>
          <a:xfrm>
            <a:off x="4407535" y="55626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test1</a:t>
            </a:r>
            <a:endParaRPr lang="en-US">
              <a:solidFill>
                <a:schemeClr val="tx1"/>
              </a:solidFill>
            </a:endParaRPr>
          </a:p>
        </p:txBody>
      </p:sp>
      <p:sp>
        <p:nvSpPr>
          <p:cNvPr id="11" name="Rectangle 10"/>
          <p:cNvSpPr/>
          <p:nvPr/>
        </p:nvSpPr>
        <p:spPr>
          <a:xfrm>
            <a:off x="6456045" y="56451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page_6.html</a:t>
            </a:r>
            <a:endParaRPr lang="en-US">
              <a:solidFill>
                <a:srgbClr val="0070C0"/>
              </a:solidFill>
            </a:endParaRPr>
          </a:p>
        </p:txBody>
      </p:sp>
      <p:sp>
        <p:nvSpPr>
          <p:cNvPr id="12" name="Rectangle 11"/>
          <p:cNvSpPr/>
          <p:nvPr/>
        </p:nvSpPr>
        <p:spPr>
          <a:xfrm>
            <a:off x="2790190" y="328422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demo2</a:t>
            </a:r>
            <a:endParaRPr lang="en-US">
              <a:solidFill>
                <a:schemeClr val="tx1"/>
              </a:solidFill>
            </a:endParaRPr>
          </a:p>
        </p:txBody>
      </p:sp>
      <p:sp>
        <p:nvSpPr>
          <p:cNvPr id="13" name="Rectangle 12"/>
          <p:cNvSpPr/>
          <p:nvPr/>
        </p:nvSpPr>
        <p:spPr>
          <a:xfrm>
            <a:off x="4407535" y="3260090"/>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page_4.html</a:t>
            </a:r>
            <a:endParaRPr lang="en-US">
              <a:solidFill>
                <a:srgbClr val="0070C0"/>
              </a:solidFill>
            </a:endParaRPr>
          </a:p>
        </p:txBody>
      </p:sp>
      <p:sp>
        <p:nvSpPr>
          <p:cNvPr id="14" name="Rectangle 13"/>
          <p:cNvSpPr/>
          <p:nvPr/>
        </p:nvSpPr>
        <p:spPr>
          <a:xfrm>
            <a:off x="1247140" y="405955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page_5.html</a:t>
            </a:r>
            <a:endParaRPr lang="en-US">
              <a:solidFill>
                <a:srgbClr val="0070C0"/>
              </a:solidFill>
            </a:endParaRPr>
          </a:p>
        </p:txBody>
      </p:sp>
      <p:cxnSp>
        <p:nvCxnSpPr>
          <p:cNvPr id="15" name="Straight Connector 14"/>
          <p:cNvCxnSpPr/>
          <p:nvPr/>
        </p:nvCxnSpPr>
        <p:spPr>
          <a:xfrm flipV="1">
            <a:off x="908685" y="2574290"/>
            <a:ext cx="52197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1"/>
          </p:cNvCxnSpPr>
          <p:nvPr/>
        </p:nvCxnSpPr>
        <p:spPr>
          <a:xfrm>
            <a:off x="908685" y="2897505"/>
            <a:ext cx="338455" cy="6229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4" idx="1"/>
          </p:cNvCxnSpPr>
          <p:nvPr/>
        </p:nvCxnSpPr>
        <p:spPr>
          <a:xfrm>
            <a:off x="908685" y="2924810"/>
            <a:ext cx="338455" cy="13709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6" idx="1"/>
          </p:cNvCxnSpPr>
          <p:nvPr/>
        </p:nvCxnSpPr>
        <p:spPr>
          <a:xfrm flipV="1">
            <a:off x="2350770" y="1946910"/>
            <a:ext cx="374650" cy="562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50770" y="2493645"/>
            <a:ext cx="408940" cy="304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flipV="1">
            <a:off x="2415540" y="3520440"/>
            <a:ext cx="374650" cy="107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558540" y="859790"/>
            <a:ext cx="990600" cy="11182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558540" y="1580515"/>
            <a:ext cx="977900" cy="363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58540" y="1968500"/>
            <a:ext cx="940435" cy="208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1"/>
          </p:cNvCxnSpPr>
          <p:nvPr/>
        </p:nvCxnSpPr>
        <p:spPr>
          <a:xfrm>
            <a:off x="3691255" y="3496310"/>
            <a:ext cx="7162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1" idx="1"/>
          </p:cNvCxnSpPr>
          <p:nvPr/>
        </p:nvCxnSpPr>
        <p:spPr>
          <a:xfrm flipV="1">
            <a:off x="5184775" y="800735"/>
            <a:ext cx="1271270" cy="146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225425" y="5001895"/>
            <a:ext cx="6062345" cy="706755"/>
          </a:xfrm>
          <a:prstGeom prst="rect">
            <a:avLst/>
          </a:prstGeom>
          <a:noFill/>
        </p:spPr>
        <p:txBody>
          <a:bodyPr wrap="square" rtlCol="0">
            <a:spAutoFit/>
          </a:bodyPr>
          <a:p>
            <a:pPr indent="0">
              <a:buFont typeface="Arial" panose="020B0604020202090204" pitchFamily="34" charset="0"/>
              <a:buNone/>
            </a:pPr>
            <a:r>
              <a:rPr lang="en-US" sz="2000">
                <a:sym typeface="+mn-ea"/>
              </a:rPr>
              <a:t>page_1.html LINK to others html files.</a:t>
            </a:r>
            <a:endParaRPr lang="en-US" sz="2000">
              <a:sym typeface="+mn-ea"/>
            </a:endParaRPr>
          </a:p>
          <a:p>
            <a:pPr indent="0">
              <a:buFont typeface="Arial" panose="020B0604020202090204" pitchFamily="34" charset="0"/>
              <a:buNone/>
            </a:pPr>
            <a:r>
              <a:rPr lang="en-US" sz="2000"/>
              <a:t>All files start from the page_1.html to be reference.</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705" y="95885"/>
            <a:ext cx="11553825" cy="460375"/>
          </a:xfrm>
          <a:prstGeom prst="rect">
            <a:avLst/>
          </a:prstGeom>
          <a:noFill/>
        </p:spPr>
        <p:txBody>
          <a:bodyPr wrap="square" rtlCol="0">
            <a:spAutoFit/>
          </a:bodyPr>
          <a:p>
            <a:pPr marL="342900" indent="-342900">
              <a:buFont typeface="Arial" panose="020B0604020202090204" pitchFamily="34" charset="0"/>
              <a:buChar char="•"/>
            </a:pPr>
            <a:r>
              <a:rPr lang="en-US" sz="2400" b="1"/>
              <a:t>Relative path</a:t>
            </a:r>
            <a:endParaRPr lang="en-US" sz="2400"/>
          </a:p>
        </p:txBody>
      </p:sp>
      <p:sp>
        <p:nvSpPr>
          <p:cNvPr id="3" name="Rectangle 2"/>
          <p:cNvSpPr/>
          <p:nvPr/>
        </p:nvSpPr>
        <p:spPr>
          <a:xfrm>
            <a:off x="88900" y="273558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2022</a:t>
            </a:r>
            <a:endParaRPr lang="en-US">
              <a:solidFill>
                <a:schemeClr val="tx1"/>
              </a:solidFill>
            </a:endParaRPr>
          </a:p>
        </p:txBody>
      </p:sp>
      <p:sp>
        <p:nvSpPr>
          <p:cNvPr id="4" name="Rectangle 3"/>
          <p:cNvSpPr/>
          <p:nvPr/>
        </p:nvSpPr>
        <p:spPr>
          <a:xfrm>
            <a:off x="1247140" y="2263140"/>
            <a:ext cx="134112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website1</a:t>
            </a:r>
            <a:endParaRPr lang="en-US">
              <a:solidFill>
                <a:schemeClr val="tx1"/>
              </a:solidFill>
            </a:endParaRPr>
          </a:p>
        </p:txBody>
      </p:sp>
      <p:sp>
        <p:nvSpPr>
          <p:cNvPr id="5" name="Rectangle 4"/>
          <p:cNvSpPr/>
          <p:nvPr/>
        </p:nvSpPr>
        <p:spPr>
          <a:xfrm>
            <a:off x="1247140" y="3284220"/>
            <a:ext cx="134112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website2</a:t>
            </a:r>
            <a:endParaRPr lang="en-US">
              <a:solidFill>
                <a:schemeClr val="tx1"/>
              </a:solidFill>
            </a:endParaRPr>
          </a:p>
        </p:txBody>
      </p:sp>
      <p:sp>
        <p:nvSpPr>
          <p:cNvPr id="6" name="Rectangle 5"/>
          <p:cNvSpPr/>
          <p:nvPr/>
        </p:nvSpPr>
        <p:spPr>
          <a:xfrm>
            <a:off x="2725420" y="171069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demo1</a:t>
            </a:r>
            <a:endParaRPr lang="en-US">
              <a:solidFill>
                <a:schemeClr val="tx1"/>
              </a:solidFill>
            </a:endParaRPr>
          </a:p>
        </p:txBody>
      </p:sp>
      <p:sp>
        <p:nvSpPr>
          <p:cNvPr id="7" name="Rectangle 6"/>
          <p:cNvSpPr/>
          <p:nvPr/>
        </p:nvSpPr>
        <p:spPr>
          <a:xfrm>
            <a:off x="2588260" y="249364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page_3.html</a:t>
            </a:r>
            <a:endParaRPr lang="en-US">
              <a:solidFill>
                <a:srgbClr val="0070C0"/>
              </a:solidFill>
            </a:endParaRPr>
          </a:p>
        </p:txBody>
      </p:sp>
      <p:sp>
        <p:nvSpPr>
          <p:cNvPr id="8" name="Rectangle 7"/>
          <p:cNvSpPr/>
          <p:nvPr/>
        </p:nvSpPr>
        <p:spPr>
          <a:xfrm>
            <a:off x="4407535" y="1250950"/>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rPr>
              <a:t>page_1.html</a:t>
            </a:r>
            <a:endParaRPr lang="en-US">
              <a:solidFill>
                <a:srgbClr val="FF0000"/>
              </a:solidFill>
            </a:endParaRPr>
          </a:p>
        </p:txBody>
      </p:sp>
      <p:sp>
        <p:nvSpPr>
          <p:cNvPr id="9" name="Rectangle 8"/>
          <p:cNvSpPr/>
          <p:nvPr/>
        </p:nvSpPr>
        <p:spPr>
          <a:xfrm>
            <a:off x="4407535" y="190817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page_2.html</a:t>
            </a:r>
            <a:endParaRPr lang="en-US">
              <a:solidFill>
                <a:srgbClr val="0070C0"/>
              </a:solidFill>
            </a:endParaRPr>
          </a:p>
        </p:txBody>
      </p:sp>
      <p:sp>
        <p:nvSpPr>
          <p:cNvPr id="10" name="Rectangle 9"/>
          <p:cNvSpPr/>
          <p:nvPr/>
        </p:nvSpPr>
        <p:spPr>
          <a:xfrm>
            <a:off x="4407535" y="55626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test1</a:t>
            </a:r>
            <a:endParaRPr lang="en-US">
              <a:solidFill>
                <a:schemeClr val="tx1"/>
              </a:solidFill>
            </a:endParaRPr>
          </a:p>
        </p:txBody>
      </p:sp>
      <p:sp>
        <p:nvSpPr>
          <p:cNvPr id="11" name="Rectangle 10"/>
          <p:cNvSpPr/>
          <p:nvPr/>
        </p:nvSpPr>
        <p:spPr>
          <a:xfrm>
            <a:off x="6456045" y="56451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page_6.html</a:t>
            </a:r>
            <a:endParaRPr lang="en-US">
              <a:solidFill>
                <a:srgbClr val="0070C0"/>
              </a:solidFill>
            </a:endParaRPr>
          </a:p>
        </p:txBody>
      </p:sp>
      <p:sp>
        <p:nvSpPr>
          <p:cNvPr id="12" name="Rectangle 11"/>
          <p:cNvSpPr/>
          <p:nvPr/>
        </p:nvSpPr>
        <p:spPr>
          <a:xfrm>
            <a:off x="2790190" y="3284220"/>
            <a:ext cx="95631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demo2</a:t>
            </a:r>
            <a:endParaRPr lang="en-US">
              <a:solidFill>
                <a:schemeClr val="tx1"/>
              </a:solidFill>
            </a:endParaRPr>
          </a:p>
        </p:txBody>
      </p:sp>
      <p:sp>
        <p:nvSpPr>
          <p:cNvPr id="13" name="Rectangle 12"/>
          <p:cNvSpPr/>
          <p:nvPr/>
        </p:nvSpPr>
        <p:spPr>
          <a:xfrm>
            <a:off x="4407535" y="3260090"/>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page_4.html</a:t>
            </a:r>
            <a:endParaRPr lang="en-US">
              <a:solidFill>
                <a:srgbClr val="0070C0"/>
              </a:solidFill>
            </a:endParaRPr>
          </a:p>
        </p:txBody>
      </p:sp>
      <p:sp>
        <p:nvSpPr>
          <p:cNvPr id="14" name="Rectangle 13"/>
          <p:cNvSpPr/>
          <p:nvPr/>
        </p:nvSpPr>
        <p:spPr>
          <a:xfrm>
            <a:off x="1247140" y="4059555"/>
            <a:ext cx="1625600" cy="472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70C0"/>
                </a:solidFill>
              </a:rPr>
              <a:t>page_5.html</a:t>
            </a:r>
            <a:endParaRPr lang="en-US">
              <a:solidFill>
                <a:srgbClr val="0070C0"/>
              </a:solidFill>
            </a:endParaRPr>
          </a:p>
        </p:txBody>
      </p:sp>
      <p:cxnSp>
        <p:nvCxnSpPr>
          <p:cNvPr id="15" name="Straight Connector 14"/>
          <p:cNvCxnSpPr/>
          <p:nvPr/>
        </p:nvCxnSpPr>
        <p:spPr>
          <a:xfrm flipV="1">
            <a:off x="908685" y="2574290"/>
            <a:ext cx="52197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1"/>
          </p:cNvCxnSpPr>
          <p:nvPr/>
        </p:nvCxnSpPr>
        <p:spPr>
          <a:xfrm>
            <a:off x="908685" y="2897505"/>
            <a:ext cx="338455" cy="6229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4" idx="1"/>
          </p:cNvCxnSpPr>
          <p:nvPr/>
        </p:nvCxnSpPr>
        <p:spPr>
          <a:xfrm>
            <a:off x="908685" y="2924810"/>
            <a:ext cx="338455" cy="13709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6" idx="1"/>
          </p:cNvCxnSpPr>
          <p:nvPr/>
        </p:nvCxnSpPr>
        <p:spPr>
          <a:xfrm flipV="1">
            <a:off x="2350770" y="1946910"/>
            <a:ext cx="374650" cy="562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50770" y="2493645"/>
            <a:ext cx="408940" cy="304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flipV="1">
            <a:off x="2415540" y="3520440"/>
            <a:ext cx="374650" cy="107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558540" y="859790"/>
            <a:ext cx="990600" cy="11182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558540" y="1580515"/>
            <a:ext cx="977900" cy="363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58540" y="1968500"/>
            <a:ext cx="940435" cy="208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1"/>
          </p:cNvCxnSpPr>
          <p:nvPr/>
        </p:nvCxnSpPr>
        <p:spPr>
          <a:xfrm>
            <a:off x="3691255" y="3496310"/>
            <a:ext cx="7162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1" idx="1"/>
          </p:cNvCxnSpPr>
          <p:nvPr/>
        </p:nvCxnSpPr>
        <p:spPr>
          <a:xfrm flipV="1">
            <a:off x="5184775" y="800735"/>
            <a:ext cx="1271270" cy="146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225425" y="5001895"/>
            <a:ext cx="6062345" cy="706755"/>
          </a:xfrm>
          <a:prstGeom prst="rect">
            <a:avLst/>
          </a:prstGeom>
          <a:noFill/>
        </p:spPr>
        <p:txBody>
          <a:bodyPr wrap="square" rtlCol="0">
            <a:spAutoFit/>
          </a:bodyPr>
          <a:p>
            <a:pPr indent="0">
              <a:buFont typeface="Arial" panose="020B0604020202090204" pitchFamily="34" charset="0"/>
              <a:buNone/>
            </a:pPr>
            <a:r>
              <a:rPr lang="en-US" sz="2000">
                <a:sym typeface="+mn-ea"/>
              </a:rPr>
              <a:t>page_1.html LINK to others html files.</a:t>
            </a:r>
            <a:endParaRPr lang="en-US" sz="2000">
              <a:sym typeface="+mn-ea"/>
            </a:endParaRPr>
          </a:p>
          <a:p>
            <a:pPr indent="0">
              <a:buFont typeface="Arial" panose="020B0604020202090204" pitchFamily="34" charset="0"/>
              <a:buNone/>
            </a:pPr>
            <a:r>
              <a:rPr lang="en-US" sz="2000"/>
              <a:t>All files start from the page_1.html to be reference.</a:t>
            </a:r>
            <a:endParaRPr lang="en-US" sz="2000"/>
          </a:p>
        </p:txBody>
      </p:sp>
      <p:sp>
        <p:nvSpPr>
          <p:cNvPr id="30" name="Text Box 29"/>
          <p:cNvSpPr txBox="1"/>
          <p:nvPr/>
        </p:nvSpPr>
        <p:spPr>
          <a:xfrm>
            <a:off x="6134100" y="1580515"/>
            <a:ext cx="5887720" cy="3784600"/>
          </a:xfrm>
          <a:prstGeom prst="rect">
            <a:avLst/>
          </a:prstGeom>
          <a:noFill/>
        </p:spPr>
        <p:txBody>
          <a:bodyPr wrap="square" rtlCol="0">
            <a:spAutoFit/>
          </a:bodyPr>
          <a:p>
            <a:pPr marL="342900" indent="-342900">
              <a:buFont typeface="Arial" panose="020B0604020202090204" pitchFamily="34" charset="0"/>
              <a:buChar char="•"/>
            </a:pPr>
            <a:r>
              <a:rPr lang="en-US" sz="2000" b="1"/>
              <a:t>#In same folder</a:t>
            </a:r>
            <a:endParaRPr lang="en-US" sz="2000"/>
          </a:p>
          <a:p>
            <a:pPr marL="342900" indent="-342900">
              <a:buFont typeface="Arial" panose="020B0604020202090204" pitchFamily="34" charset="0"/>
              <a:buChar char="•"/>
            </a:pPr>
            <a:r>
              <a:rPr lang="en-US" sz="2000"/>
              <a:t>&lt;a href='page_2.html'&gt;</a:t>
            </a:r>
            <a:endParaRPr lang="en-US" sz="2000"/>
          </a:p>
          <a:p>
            <a:pPr marL="342900" indent="-342900">
              <a:buFont typeface="Arial" panose="020B0604020202090204" pitchFamily="34" charset="0"/>
              <a:buChar char="•"/>
            </a:pPr>
            <a:endParaRPr lang="en-US" sz="2000"/>
          </a:p>
          <a:p>
            <a:pPr marL="342900" indent="-342900">
              <a:buFont typeface="Arial" panose="020B0604020202090204" pitchFamily="34" charset="0"/>
              <a:buChar char="•"/>
            </a:pPr>
            <a:r>
              <a:rPr lang="en-US" sz="2000" b="1"/>
              <a:t>#In Parent / Upper folder using ../ </a:t>
            </a:r>
            <a:endParaRPr lang="en-US" sz="2000"/>
          </a:p>
          <a:p>
            <a:pPr marL="342900" indent="-342900">
              <a:buFont typeface="Arial" panose="020B0604020202090204" pitchFamily="34" charset="0"/>
              <a:buChar char="•"/>
            </a:pPr>
            <a:r>
              <a:rPr lang="en-US" sz="2000">
                <a:sym typeface="+mn-ea"/>
              </a:rPr>
              <a:t>&lt;a href='../page_3.html'&gt;</a:t>
            </a:r>
            <a:endParaRPr lang="en-US" sz="2000">
              <a:sym typeface="+mn-ea"/>
            </a:endParaRPr>
          </a:p>
          <a:p>
            <a:pPr marL="342900" indent="-342900">
              <a:buFont typeface="Arial" panose="020B0604020202090204" pitchFamily="34" charset="0"/>
              <a:buChar char="•"/>
            </a:pPr>
            <a:endParaRPr lang="en-US" sz="2000"/>
          </a:p>
          <a:p>
            <a:pPr marL="342900" indent="-342900">
              <a:buFont typeface="Arial" panose="020B0604020202090204" pitchFamily="34" charset="0"/>
              <a:buChar char="•"/>
            </a:pPr>
            <a:r>
              <a:rPr lang="en-US" sz="2000">
                <a:sym typeface="+mn-ea"/>
              </a:rPr>
              <a:t>&lt;a href='../../website2/demo2/page_4.html'&gt;</a:t>
            </a:r>
            <a:endParaRPr lang="en-US" sz="2000"/>
          </a:p>
          <a:p>
            <a:pPr marL="342900" indent="-342900">
              <a:buFont typeface="Arial" panose="020B0604020202090204" pitchFamily="34" charset="0"/>
              <a:buChar char="•"/>
            </a:pPr>
            <a:endParaRPr lang="en-US" sz="2000"/>
          </a:p>
          <a:p>
            <a:pPr marL="342900" indent="-342900">
              <a:buFont typeface="Arial" panose="020B0604020202090204" pitchFamily="34" charset="0"/>
              <a:buChar char="•"/>
            </a:pPr>
            <a:r>
              <a:rPr lang="en-US" sz="2000">
                <a:sym typeface="+mn-ea"/>
              </a:rPr>
              <a:t>&lt;a href='../../page_5.html'&gt;</a:t>
            </a:r>
            <a:endParaRPr lang="en-US" sz="2000">
              <a:sym typeface="+mn-ea"/>
            </a:endParaRPr>
          </a:p>
          <a:p>
            <a:pPr marL="342900" indent="-342900">
              <a:buFont typeface="Arial" panose="020B0604020202090204" pitchFamily="34" charset="0"/>
              <a:buChar char="•"/>
            </a:pPr>
            <a:endParaRPr lang="en-US" sz="2000"/>
          </a:p>
          <a:p>
            <a:pPr marL="342900" indent="-342900">
              <a:buFont typeface="Arial" panose="020B0604020202090204" pitchFamily="34" charset="0"/>
              <a:buChar char="•"/>
            </a:pPr>
            <a:r>
              <a:rPr lang="en-US" sz="2000" b="1"/>
              <a:t>#In Child / Lower folder</a:t>
            </a:r>
            <a:endParaRPr lang="en-US" sz="2000"/>
          </a:p>
          <a:p>
            <a:pPr marL="342900" indent="-342900">
              <a:buFont typeface="Arial" panose="020B0604020202090204" pitchFamily="34" charset="0"/>
              <a:buChar char="•"/>
            </a:pPr>
            <a:r>
              <a:rPr lang="en-US" sz="2000">
                <a:sym typeface="+mn-ea"/>
              </a:rPr>
              <a:t>&lt;a href='test1/page_6.html'&gt;</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415030"/>
          </a:xfrm>
          <a:prstGeom prst="rect">
            <a:avLst/>
          </a:prstGeom>
          <a:noFill/>
        </p:spPr>
        <p:txBody>
          <a:bodyPr wrap="square" rtlCol="0">
            <a:spAutoFit/>
          </a:bodyPr>
          <a:p>
            <a:pPr marL="342900" indent="-342900">
              <a:buFont typeface="Arial" panose="020B0604020202090204" pitchFamily="34" charset="0"/>
              <a:buChar char="•"/>
            </a:pPr>
            <a:r>
              <a:rPr lang="en-US" sz="2400" b="1"/>
              <a:t>Website</a:t>
            </a:r>
            <a:r>
              <a:rPr lang="en-US" sz="2400"/>
              <a:t>: a collection of webpages.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Webpage</a:t>
            </a:r>
            <a:r>
              <a:rPr lang="en-US" sz="2400"/>
              <a:t>: a single page in a website.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will need to pay close attention to detail as if you make a small error in any of the code you will find that items on your webpage won't display properly.</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User-friendly design</a:t>
            </a:r>
            <a:r>
              <a:rPr lang="en-US" sz="2400"/>
              <a:t> that means the website can make the experience of using it a positive and pleasing one for the user.</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000750"/>
          </a:xfrm>
          <a:prstGeom prst="rect">
            <a:avLst/>
          </a:prstGeom>
          <a:noFill/>
        </p:spPr>
        <p:txBody>
          <a:bodyPr wrap="square" rtlCol="0">
            <a:spAutoFit/>
          </a:bodyPr>
          <a:p>
            <a:pPr indent="0">
              <a:buFont typeface="Wingdings" panose="05000000000000000000" charset="0"/>
              <a:buNone/>
            </a:pPr>
            <a:r>
              <a:rPr lang="en-US" sz="2400" b="1"/>
              <a:t>&lt;img src='file path' title='information' alt='description'&gt; </a:t>
            </a:r>
            <a:endParaRPr lang="en-US" sz="2400" b="1"/>
          </a:p>
          <a:p>
            <a:pPr indent="0">
              <a:buFont typeface="Wingdings" panose="05000000000000000000" charset="0"/>
              <a:buNone/>
            </a:pPr>
            <a:r>
              <a:rPr lang="en-US" sz="2400"/>
              <a:t># img src: image source</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&lt;img src="2022-2023/demo/Heroes.jpg" title="click on it to forward..." alt="image couldn't load..."&gt; # Relative path</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This line of code doesn't need a closing tag as the content that gets displayed is put inside the opening tag. such as &lt;hr&gt;, &lt;div&gt;, &lt;br&gt;. They are called </a:t>
            </a:r>
            <a:r>
              <a:rPr lang="en-US" sz="2400" b="1"/>
              <a:t>void elements</a:t>
            </a:r>
            <a:r>
              <a:rPr lang="en-US" sz="2400"/>
              <a: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part in the </a:t>
            </a:r>
            <a:r>
              <a:rPr lang="en-US" sz="2400" b="1"/>
              <a:t>quotation</a:t>
            </a:r>
            <a:r>
              <a:rPr lang="en-US" sz="2400"/>
              <a:t> marks is the place where the image is saved and the filename that it is saved as.</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title </a:t>
            </a:r>
            <a:r>
              <a:rPr lang="en-US" sz="2400">
                <a:sym typeface="+mn-ea"/>
              </a:rPr>
              <a:t>attribute</a:t>
            </a:r>
            <a:r>
              <a:rPr lang="en-US" sz="2400"/>
              <a:t>: The text will appear if the cursor is hovring on the image.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alt</a:t>
            </a:r>
            <a:r>
              <a:rPr lang="en-US" sz="2400"/>
              <a:t> attribute: The text will appear if the image could not load.</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4154170"/>
          </a:xfrm>
          <a:prstGeom prst="rect">
            <a:avLst/>
          </a:prstGeom>
          <a:noFill/>
        </p:spPr>
        <p:txBody>
          <a:bodyPr wrap="square" rtlCol="0">
            <a:spAutoFit/>
          </a:bodyPr>
          <a:p>
            <a:pPr marL="342900" indent="-342900">
              <a:buFont typeface="Arial" panose="020B0604020202090204" pitchFamily="34" charset="0"/>
              <a:buChar char="•"/>
            </a:pPr>
            <a:r>
              <a:rPr lang="en-US" sz="2400"/>
              <a:t>The image will display on the webpage at the size that it is saved.</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width and the height are the size in </a:t>
            </a:r>
            <a:r>
              <a:rPr lang="en-US" sz="2400" b="1"/>
              <a:t>pixels</a:t>
            </a:r>
            <a:r>
              <a:rPr lang="en-US" sz="2400"/>
              <a:t> that you want to display the image.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Pixel</a:t>
            </a:r>
            <a:r>
              <a:rPr lang="en-US" sz="2400"/>
              <a:t>: this is a tiny dot or point. Lots of pixels make up an image.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&lt;img src="2022-2023/demo/Heroes.jpg" title="click on it to forward..." alt="image couldn't load..." </a:t>
            </a:r>
            <a:r>
              <a:rPr lang="en-US" sz="2400" b="1"/>
              <a:t>width='700' height='500'</a:t>
            </a:r>
            <a:r>
              <a:rPr lang="en-US" sz="2400"/>
              <a:t>&gt;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Be careful when changing the size of an image that you do not distort it.</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123940"/>
          </a:xfrm>
          <a:prstGeom prst="rect">
            <a:avLst/>
          </a:prstGeom>
          <a:noFill/>
        </p:spPr>
        <p:txBody>
          <a:bodyPr wrap="square" rtlCol="0">
            <a:spAutoFit/>
          </a:bodyPr>
          <a:p>
            <a:pPr marL="342900" indent="-342900">
              <a:buFont typeface="Arial" panose="020B0604020202090204" pitchFamily="34" charset="0"/>
              <a:buChar char="•"/>
            </a:pPr>
            <a:r>
              <a:rPr lang="en-US" sz="2400"/>
              <a:t>You may want to change where the image is displayed on the webpage. It will automatically display at the </a:t>
            </a:r>
            <a:r>
              <a:rPr lang="en-US" sz="2400" b="1"/>
              <a:t>left</a:t>
            </a:r>
            <a:r>
              <a:rPr lang="en-US" sz="2400"/>
              <a:t> side of the webpage.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&lt;img src="2022-2023/demo/Heroes.jpg" title="click on it to forward..." alt="image couldn't load..." width='700' height='500' </a:t>
            </a:r>
            <a:r>
              <a:rPr lang="en-US" sz="2400" b="1"/>
              <a:t>style='float:right'</a:t>
            </a:r>
            <a:r>
              <a:rPr lang="en-US" sz="2400"/>
              <a:t>&gt;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need to make sure that the line of code for the image is </a:t>
            </a:r>
            <a:r>
              <a:rPr lang="en-US" sz="2400" b="1"/>
              <a:t>placed above</a:t>
            </a:r>
            <a:r>
              <a:rPr lang="en-US" sz="2400"/>
              <a:t> the line of code for the text that you want to display it at the side of.</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endParaRPr lang="en-US" sz="1600"/>
          </a:p>
          <a:p>
            <a:pPr indent="0">
              <a:buFont typeface="Arial" panose="020B0604020202090204" pitchFamily="34" charset="0"/>
              <a:buNone/>
            </a:pPr>
            <a:r>
              <a:rPr lang="en-US" sz="1600"/>
              <a:t>&lt;body&gt;</a:t>
            </a:r>
            <a:endParaRPr lang="en-US" sz="1600"/>
          </a:p>
          <a:p>
            <a:pPr indent="0">
              <a:buFont typeface="Arial" panose="020B0604020202090204" pitchFamily="34" charset="0"/>
              <a:buNone/>
            </a:pPr>
            <a:r>
              <a:rPr lang="en-US" sz="1600"/>
              <a:t>&lt;h1&gt;This is My title - h1&lt;/h1&gt;</a:t>
            </a:r>
            <a:endParaRPr lang="en-US" sz="1600"/>
          </a:p>
          <a:p>
            <a:pPr indent="0">
              <a:buFont typeface="Arial" panose="020B0604020202090204" pitchFamily="34" charset="0"/>
              <a:buNone/>
            </a:pPr>
            <a:r>
              <a:rPr lang="en-US" sz="1600"/>
              <a:t>&lt;hr&gt;</a:t>
            </a:r>
            <a:endParaRPr lang="en-US" sz="1600"/>
          </a:p>
          <a:p>
            <a:pPr indent="0">
              <a:buFont typeface="Arial" panose="020B0604020202090204" pitchFamily="34" charset="0"/>
              <a:buNone/>
            </a:pPr>
            <a:r>
              <a:rPr lang="en-US" sz="1600" b="1"/>
              <a:t>&lt;p&gt;</a:t>
            </a:r>
            <a:r>
              <a:rPr lang="en-US" sz="1600"/>
              <a:t>text--------------------&lt;/p&gt;</a:t>
            </a:r>
            <a:endParaRPr lang="en-US" sz="1600"/>
          </a:p>
          <a:p>
            <a:pPr indent="0">
              <a:buFont typeface="Arial" panose="020B0604020202090204" pitchFamily="34" charset="0"/>
              <a:buNone/>
            </a:pPr>
            <a:r>
              <a:rPr lang="en-US" sz="1600"/>
              <a:t>&lt;img src="2022-2023/demo/Heroes.jpg"  width='700' height='500' </a:t>
            </a:r>
            <a:r>
              <a:rPr lang="en-US" sz="1600" b="1"/>
              <a:t>style='float:right'</a:t>
            </a:r>
            <a:r>
              <a:rPr lang="en-US" sz="1600"/>
              <a:t>&gt; </a:t>
            </a:r>
            <a:endParaRPr lang="en-US" sz="1600"/>
          </a:p>
          <a:p>
            <a:pPr indent="0">
              <a:buFont typeface="Arial" panose="020B0604020202090204" pitchFamily="34" charset="0"/>
              <a:buNone/>
            </a:pPr>
            <a:r>
              <a:rPr lang="en-US" sz="1600"/>
              <a:t>&lt;!-- change 'right' to 'left' to see what would happen --&gt;</a:t>
            </a:r>
            <a:endParaRPr lang="en-US" sz="1600"/>
          </a:p>
          <a:p>
            <a:pPr indent="0">
              <a:buFont typeface="Arial" panose="020B0604020202090204" pitchFamily="34" charset="0"/>
              <a:buNone/>
            </a:pPr>
            <a:r>
              <a:rPr lang="en-US" sz="1600" b="1"/>
              <a:t>&lt;p&gt;</a:t>
            </a:r>
            <a:r>
              <a:rPr lang="en-US" sz="1600"/>
              <a:t>text11111111111111111111&lt;/p&gt;</a:t>
            </a:r>
            <a:endParaRPr lang="en-US" sz="1600"/>
          </a:p>
          <a:p>
            <a:pPr indent="0">
              <a:buFont typeface="Arial" panose="020B0604020202090204" pitchFamily="34" charset="0"/>
              <a:buNone/>
            </a:pPr>
            <a:r>
              <a:rPr lang="en-US" sz="1600"/>
              <a:t>&lt;p&gt;text11111111111111111111&lt;/p&gt;</a:t>
            </a:r>
            <a:endParaRPr lang="en-US" sz="1600"/>
          </a:p>
          <a:p>
            <a:pPr indent="0">
              <a:buFont typeface="Arial" panose="020B0604020202090204" pitchFamily="34" charset="0"/>
              <a:buNone/>
            </a:pPr>
            <a:r>
              <a:rPr lang="en-US" sz="1600"/>
              <a:t>&lt;p&gt;text11111111111111111111&lt;/p&gt;</a:t>
            </a:r>
            <a:endParaRPr lang="en-US" sz="1600"/>
          </a:p>
          <a:p>
            <a:pPr indent="0">
              <a:buFont typeface="Arial" panose="020B0604020202090204" pitchFamily="34" charset="0"/>
              <a:buNone/>
            </a:pPr>
            <a:r>
              <a:rPr lang="en-US" sz="1600"/>
              <a:t>&lt;/body&gt;</a:t>
            </a:r>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826240" cy="5262245"/>
          </a:xfrm>
          <a:prstGeom prst="rect">
            <a:avLst/>
          </a:prstGeom>
          <a:noFill/>
        </p:spPr>
        <p:txBody>
          <a:bodyPr wrap="square" rtlCol="0">
            <a:spAutoFit/>
          </a:bodyPr>
          <a:p>
            <a:pPr marL="342900" indent="-342900">
              <a:buFont typeface="Wingdings" panose="05000000000000000000" charset="0"/>
              <a:buChar char=""/>
            </a:pPr>
            <a:r>
              <a:rPr lang="en-US" sz="2400"/>
              <a:t>Activity</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Download a image in the Images folder that you created earlier. Save it with the filename 'My_Website_Image.jpg'.</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Type the HTML code into your webpage to display the image below the text. Remember to include the </a:t>
            </a:r>
            <a:r>
              <a:rPr lang="en-US" sz="2400" b="1"/>
              <a:t>full location</a:t>
            </a:r>
            <a:r>
              <a:rPr lang="en-US" sz="2400"/>
              <a:t> of the image. # Absolute path</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Set the image to display at a size of 700 pixels by 500 pixels. # width * height</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Set the image to display at the right side of the paragraph of text you wrote earlier.</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Save your code and check how it looks when you open it in a web browser. This will show you the effects of all of your changes.</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754370"/>
          </a:xfrm>
          <a:prstGeom prst="rect">
            <a:avLst/>
          </a:prstGeom>
          <a:noFill/>
        </p:spPr>
        <p:txBody>
          <a:bodyPr wrap="square" rtlCol="0">
            <a:spAutoFit/>
          </a:bodyPr>
          <a:p>
            <a:pPr marL="342900" indent="-342900">
              <a:buFont typeface="Wingdings" panose="05000000000000000000" charset="0"/>
              <a:buChar char=""/>
            </a:pPr>
            <a:r>
              <a:rPr lang="en-US" sz="2400" b="1"/>
              <a:t>Changing the text formatting</a:t>
            </a:r>
            <a:endParaRPr lang="en-US" sz="2400"/>
          </a:p>
          <a:p>
            <a:pPr indent="0">
              <a:buFont typeface="Wingdings" panose="05000000000000000000" charset="0"/>
              <a:buNone/>
            </a:pPr>
            <a:endParaRPr lang="en-US" sz="2400"/>
          </a:p>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b="1"/>
              <a:t>&lt;h1 style='font-family:Arial;'&gt;This is my title&lt;/h1&gt;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endParaRPr lang="en-US" sz="2000"/>
          </a:p>
          <a:p>
            <a:pPr marL="342900" indent="-342900">
              <a:buFont typeface="Arial" panose="020B0604020202090204" pitchFamily="34" charset="0"/>
              <a:buChar char="•"/>
            </a:pPr>
            <a:r>
              <a:rPr lang="en-US" sz="2400"/>
              <a:t>The </a:t>
            </a:r>
            <a:r>
              <a:rPr lang="en-US" sz="2400" b="1"/>
              <a:t>font-family</a:t>
            </a:r>
            <a:r>
              <a:rPr lang="en-US" sz="2400"/>
              <a:t> information tells the software that you want to display the text in a specific font.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A </a:t>
            </a:r>
            <a:r>
              <a:rPr lang="en-US" sz="2400" b="1"/>
              <a:t>semicolon (;)</a:t>
            </a:r>
            <a:r>
              <a:rPr lang="en-US" sz="2400"/>
              <a:t> is always added to the end to tell the software that it is the end of the formatting for the section.</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4154170"/>
          </a:xfrm>
          <a:prstGeom prst="rect">
            <a:avLst/>
          </a:prstGeom>
          <a:noFill/>
        </p:spPr>
        <p:txBody>
          <a:bodyPr wrap="square" rtlCol="0">
            <a:spAutoFit/>
          </a:bodyPr>
          <a:p>
            <a:pPr marL="342900" indent="-342900">
              <a:buFont typeface="Arial" panose="020B0604020202090204" pitchFamily="34" charset="0"/>
              <a:buChar char="•"/>
            </a:pPr>
            <a:r>
              <a:rPr lang="en-US" sz="2400"/>
              <a:t>A web browser will only support certain font styles. The most commonly supported fonts are:</a:t>
            </a:r>
            <a:endParaRPr lang="en-US" sz="2400"/>
          </a:p>
          <a:p>
            <a:pPr marL="342900" indent="-342900">
              <a:buFont typeface="Arial" panose="020B0604020202090204" pitchFamily="34" charset="0"/>
              <a:buChar char="•"/>
            </a:pPr>
            <a:endParaRPr lang="en-US" sz="2400">
              <a:latin typeface="Arial Regular" panose="020B0604020202090204" charset="0"/>
              <a:cs typeface="Arial Regular" panose="020B0604020202090204" charset="0"/>
            </a:endParaRPr>
          </a:p>
          <a:p>
            <a:pPr marL="342900" indent="-342900">
              <a:buFont typeface="Arial" panose="020B0604020202090204" pitchFamily="34" charset="0"/>
              <a:buChar char="•"/>
            </a:pPr>
            <a:r>
              <a:rPr lang="en-US" sz="2400">
                <a:latin typeface="Arial Regular" panose="020B0604020202090204" charset="0"/>
                <a:cs typeface="Arial Regular" panose="020B0604020202090204" charset="0"/>
              </a:rPr>
              <a:t>Arial</a:t>
            </a:r>
            <a:endParaRPr lang="en-US" sz="2400"/>
          </a:p>
          <a:p>
            <a:pPr marL="342900" indent="-342900">
              <a:buFont typeface="Arial" panose="020B0604020202090204" pitchFamily="34" charset="0"/>
              <a:buChar char="•"/>
            </a:pPr>
            <a:r>
              <a:rPr lang="en-US" sz="2400"/>
              <a:t>Bookman Old Style</a:t>
            </a:r>
            <a:endParaRPr lang="en-US" sz="2400"/>
          </a:p>
          <a:p>
            <a:pPr marL="342900" indent="-342900">
              <a:buFont typeface="Arial" panose="020B0604020202090204" pitchFamily="34" charset="0"/>
              <a:buChar char="•"/>
            </a:pPr>
            <a:r>
              <a:rPr lang="en-US" sz="2400"/>
              <a:t>Courier New</a:t>
            </a:r>
            <a:endParaRPr lang="en-US" sz="2400"/>
          </a:p>
          <a:p>
            <a:pPr marL="342900" indent="-342900">
              <a:buFont typeface="Arial" panose="020B0604020202090204" pitchFamily="34" charset="0"/>
              <a:buChar char="•"/>
            </a:pPr>
            <a:r>
              <a:rPr lang="en-US" sz="2400"/>
              <a:t>Garamond</a:t>
            </a:r>
            <a:endParaRPr lang="en-US" sz="2400"/>
          </a:p>
          <a:p>
            <a:pPr marL="342900" indent="-342900">
              <a:buFont typeface="Arial" panose="020B0604020202090204" pitchFamily="34" charset="0"/>
              <a:buChar char="•"/>
            </a:pPr>
            <a:r>
              <a:rPr lang="en-US" sz="2400"/>
              <a:t>Georgia</a:t>
            </a:r>
            <a:endParaRPr lang="en-US" sz="2400"/>
          </a:p>
          <a:p>
            <a:pPr marL="342900" indent="-342900">
              <a:buFont typeface="Arial" panose="020B0604020202090204" pitchFamily="34" charset="0"/>
              <a:buChar char="•"/>
            </a:pPr>
            <a:r>
              <a:rPr lang="en-US" sz="2400"/>
              <a:t>Helvetica</a:t>
            </a:r>
            <a:endParaRPr lang="en-US" sz="2400"/>
          </a:p>
          <a:p>
            <a:pPr marL="342900" indent="-342900">
              <a:buFont typeface="Arial" panose="020B0604020202090204" pitchFamily="34" charset="0"/>
              <a:buChar char="•"/>
            </a:pPr>
            <a:r>
              <a:rPr lang="en-US" sz="2400"/>
              <a:t>Times New Roman</a:t>
            </a:r>
            <a:endParaRPr lang="en-US" sz="2400"/>
          </a:p>
          <a:p>
            <a:pPr marL="342900" indent="-342900">
              <a:buFont typeface="Arial" panose="020B0604020202090204" pitchFamily="34" charset="0"/>
              <a:buChar char="•"/>
            </a:pPr>
            <a:r>
              <a:rPr lang="en-US" sz="2400"/>
              <a:t>Verdana</a:t>
            </a:r>
            <a:endParaRPr lang="en-US" sz="2400"/>
          </a:p>
        </p:txBody>
      </p:sp>
      <p:pic>
        <p:nvPicPr>
          <p:cNvPr id="3" name="Picture 2" descr="截屏2022-03-15 下午8.58.18"/>
          <p:cNvPicPr>
            <a:picLocks noChangeAspect="1"/>
          </p:cNvPicPr>
          <p:nvPr/>
        </p:nvPicPr>
        <p:blipFill>
          <a:blip r:embed="rId1"/>
          <a:stretch>
            <a:fillRect/>
          </a:stretch>
        </p:blipFill>
        <p:spPr>
          <a:xfrm>
            <a:off x="6741160" y="792480"/>
            <a:ext cx="4429125" cy="57175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384800"/>
          </a:xfrm>
          <a:prstGeom prst="rect">
            <a:avLst/>
          </a:prstGeom>
          <a:noFill/>
        </p:spPr>
        <p:txBody>
          <a:bodyPr wrap="square" rtlCol="0">
            <a:spAutoFit/>
          </a:bodyPr>
          <a:p>
            <a:pPr marL="342900" indent="-342900">
              <a:buFont typeface="Wingdings" panose="05000000000000000000" charset="0"/>
              <a:buChar char=""/>
            </a:pPr>
            <a:r>
              <a:rPr lang="en-US" sz="2400" b="1"/>
              <a:t>Changing the size of the text</a:t>
            </a:r>
            <a:endParaRPr lang="en-US" sz="2400"/>
          </a:p>
          <a:p>
            <a:pPr indent="0">
              <a:buFont typeface="Wingdings" panose="05000000000000000000" charset="0"/>
              <a:buNone/>
            </a:pPr>
            <a:endParaRPr lang="en-US" sz="2400"/>
          </a:p>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&lt;h1 style='font-family:Arial;</a:t>
            </a:r>
            <a:r>
              <a:rPr lang="en-US" sz="2000" b="1"/>
              <a:t>font-size:50pt;</a:t>
            </a:r>
            <a:r>
              <a:rPr lang="en-US" sz="2000"/>
              <a:t>'&gt;This is my title&lt;/h1&gt;</a:t>
            </a:r>
            <a:endParaRPr lang="en-US" sz="2000"/>
          </a:p>
          <a:p>
            <a:pPr indent="0">
              <a:buFont typeface="Wingdings" panose="05000000000000000000" charset="0"/>
              <a:buNone/>
            </a:pPr>
            <a:r>
              <a:rPr lang="en-US" sz="2000">
                <a:sym typeface="+mn-ea"/>
              </a:rPr>
              <a:t>&lt;h1 style='font-family:Arial;</a:t>
            </a:r>
            <a:r>
              <a:rPr lang="en-US" sz="2000" b="1">
                <a:sym typeface="+mn-ea"/>
              </a:rPr>
              <a:t>font-size:50px;</a:t>
            </a:r>
            <a:r>
              <a:rPr lang="en-US" sz="2000">
                <a:sym typeface="+mn-ea"/>
              </a:rPr>
              <a:t>'&gt;This is my title&lt;/h1&gt;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Each formatting choice should be separated by a semicolon and all the formatting choices should be inside the quotation marks.</a:t>
            </a:r>
            <a:endParaRPr lang="en-US" sz="2400"/>
          </a:p>
          <a:p>
            <a:pPr marL="342900" indent="-342900">
              <a:buFont typeface="Arial" panose="020B0604020202090204" pitchFamily="34" charset="0"/>
              <a:buChar char="•"/>
            </a:pPr>
            <a:endParaRPr lang="en-US" sz="2400"/>
          </a:p>
        </p:txBody>
      </p:sp>
      <p:pic>
        <p:nvPicPr>
          <p:cNvPr id="3" name="Picture 2" descr="截屏2022-03-15 下午9.08.22"/>
          <p:cNvPicPr>
            <a:picLocks noChangeAspect="1"/>
          </p:cNvPicPr>
          <p:nvPr/>
        </p:nvPicPr>
        <p:blipFill>
          <a:blip r:embed="rId1"/>
          <a:stretch>
            <a:fillRect/>
          </a:stretch>
        </p:blipFill>
        <p:spPr>
          <a:xfrm>
            <a:off x="6312535" y="334645"/>
            <a:ext cx="5617845" cy="25514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384800"/>
          </a:xfrm>
          <a:prstGeom prst="rect">
            <a:avLst/>
          </a:prstGeom>
          <a:noFill/>
        </p:spPr>
        <p:txBody>
          <a:bodyPr wrap="square" rtlCol="0">
            <a:spAutoFit/>
          </a:bodyPr>
          <a:p>
            <a:pPr marL="342900" indent="-342900">
              <a:buFont typeface="Wingdings" panose="05000000000000000000" charset="0"/>
              <a:buChar char=""/>
            </a:pPr>
            <a:r>
              <a:rPr lang="en-US" sz="2400" b="1"/>
              <a:t>Changing the colour of the text</a:t>
            </a:r>
            <a:endParaRPr lang="en-US" sz="2400"/>
          </a:p>
          <a:p>
            <a:pPr indent="0">
              <a:buFont typeface="Wingdings" panose="05000000000000000000" charset="0"/>
              <a:buNone/>
            </a:pPr>
            <a:endParaRPr lang="en-US" sz="2400"/>
          </a:p>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&lt;h1 style='font-family:Arial;font-size:50px;</a:t>
            </a:r>
            <a:r>
              <a:rPr lang="en-US" sz="2000" b="1"/>
              <a:t>color:blue;</a:t>
            </a:r>
            <a:r>
              <a:rPr lang="en-US" sz="2000"/>
              <a:t>'&gt;This is my title&lt;/h1&gt;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endParaRPr lang="en-US" sz="2000"/>
          </a:p>
          <a:p>
            <a:pPr marL="342900" indent="-342900">
              <a:buFont typeface="Arial" panose="020B0604020202090204" pitchFamily="34" charset="0"/>
              <a:buChar char="•"/>
            </a:pPr>
            <a:r>
              <a:rPr lang="en-US" sz="2400"/>
              <a:t>You need to note the spelling of 'colour'. It is spelt the American way as 'color' and not 'colour'. </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can type a color such as red, green, lightblue and darkblue.</a:t>
            </a:r>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1568450"/>
          </a:xfrm>
          <a:prstGeom prst="rect">
            <a:avLst/>
          </a:prstGeom>
          <a:noFill/>
        </p:spPr>
        <p:txBody>
          <a:bodyPr wrap="square" rtlCol="0">
            <a:spAutoFit/>
          </a:bodyPr>
          <a:p>
            <a:pPr marL="342900" indent="-342900">
              <a:buFont typeface="Arial" panose="020B0604020202090204" pitchFamily="34" charset="0"/>
              <a:buChar char="•"/>
            </a:pPr>
            <a:r>
              <a:rPr lang="en-US" sz="2400"/>
              <a:t>You can also use something called a </a:t>
            </a:r>
            <a:r>
              <a:rPr lang="en-US" sz="2400" b="1"/>
              <a:t>hexadecimal colour code</a:t>
            </a:r>
            <a:r>
              <a:rPr lang="en-US" sz="2400"/>
              <a:t>. This is a special code that is given to each colour. The code is usually made up of numbers and letters.</a:t>
            </a:r>
            <a:endParaRPr lang="en-US" sz="2400"/>
          </a:p>
          <a:p>
            <a:pPr marL="342900" indent="-342900">
              <a:buFont typeface="Arial" panose="020B0604020202090204" pitchFamily="34" charset="0"/>
              <a:buChar char="•"/>
            </a:pPr>
            <a:endParaRPr lang="en-US" sz="2400"/>
          </a:p>
        </p:txBody>
      </p:sp>
      <p:pic>
        <p:nvPicPr>
          <p:cNvPr id="4" name="Picture 3" descr="EN-CSS-Tutorial-3"/>
          <p:cNvPicPr>
            <a:picLocks noChangeAspect="1"/>
          </p:cNvPicPr>
          <p:nvPr/>
        </p:nvPicPr>
        <p:blipFill>
          <a:blip r:embed="rId1"/>
          <a:stretch>
            <a:fillRect/>
          </a:stretch>
        </p:blipFill>
        <p:spPr>
          <a:xfrm>
            <a:off x="882015" y="1478280"/>
            <a:ext cx="3886200" cy="5016500"/>
          </a:xfrm>
          <a:prstGeom prst="rect">
            <a:avLst/>
          </a:prstGeom>
        </p:spPr>
      </p:pic>
      <p:pic>
        <p:nvPicPr>
          <p:cNvPr id="5" name="Picture 4" descr="color_hex"/>
          <p:cNvPicPr>
            <a:picLocks noChangeAspect="1"/>
          </p:cNvPicPr>
          <p:nvPr/>
        </p:nvPicPr>
        <p:blipFill>
          <a:blip r:embed="rId2"/>
          <a:stretch>
            <a:fillRect/>
          </a:stretch>
        </p:blipFill>
        <p:spPr>
          <a:xfrm>
            <a:off x="5885180" y="1477645"/>
            <a:ext cx="3642360" cy="5017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53180" y="1067435"/>
            <a:ext cx="8013700" cy="4276725"/>
          </a:xfrm>
          <a:prstGeom prst="rect">
            <a:avLst/>
          </a:prstGeom>
          <a:noFill/>
        </p:spPr>
        <p:txBody>
          <a:bodyPr wrap="square" rtlCol="0">
            <a:spAutoFit/>
          </a:bodyPr>
          <a:p>
            <a:pPr marL="342900" indent="-342900">
              <a:buFont typeface="Arial" panose="020B0604020202090204" pitchFamily="34" charset="0"/>
              <a:buChar char="•"/>
            </a:pPr>
            <a:r>
              <a:rPr lang="en-US" sz="2400"/>
              <a:t>Clear, well-thought-out navigation is one of the best opportunities a site has to create a good impression.</a:t>
            </a:r>
            <a:endParaRPr lang="en-US" sz="2400"/>
          </a:p>
          <a:p>
            <a:pPr marL="342900" indent="-342900">
              <a:buFont typeface="Arial" panose="020B0604020202090204" pitchFamily="34" charset="0"/>
              <a:buChar char="•"/>
            </a:pPr>
            <a:r>
              <a:rPr lang="en-US" sz="2000"/>
              <a:t>清晰、深思熟虑的导航是一个网站创造良好印象的最佳机会之一。</a:t>
            </a:r>
            <a:endParaRPr lang="en-US" sz="20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If you can’t make something self-evident, you at least need to make it self-explanatory.</a:t>
            </a:r>
            <a:endParaRPr lang="en-US" sz="2400"/>
          </a:p>
          <a:p>
            <a:pPr marL="342900" indent="-342900">
              <a:buFont typeface="Arial" panose="020B0604020202090204" pitchFamily="34" charset="0"/>
              <a:buChar char="•"/>
            </a:pPr>
            <a:r>
              <a:rPr lang="zh-CN" altLang="en-US" sz="2000"/>
              <a:t>如果你不能让一个页面不言而喻，你至少应该让它自我解释。</a:t>
            </a:r>
            <a:endParaRPr lang="zh-CN" altLang="en-US" sz="20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It doesn’t matter how many times I have to click, as long as each click is a mindless, unambiguous choice.</a:t>
            </a:r>
            <a:endParaRPr lang="en-US" sz="2400"/>
          </a:p>
          <a:p>
            <a:pPr marL="342900" indent="-342900">
              <a:buFont typeface="Arial" panose="020B0604020202090204" pitchFamily="34" charset="0"/>
              <a:buChar char="•"/>
            </a:pPr>
            <a:r>
              <a:rPr lang="en-US" sz="2000"/>
              <a:t>我点击多少次并不重要，只要每次点击都是一个无需思考的、明确的选择。</a:t>
            </a:r>
            <a:endParaRPr lang="en-US" sz="2400"/>
          </a:p>
        </p:txBody>
      </p:sp>
      <p:pic>
        <p:nvPicPr>
          <p:cNvPr id="4" name="Picture 3" descr="截屏2022-03-11 下午2.30.49"/>
          <p:cNvPicPr>
            <a:picLocks noChangeAspect="1"/>
          </p:cNvPicPr>
          <p:nvPr/>
        </p:nvPicPr>
        <p:blipFill>
          <a:blip r:embed="rId1"/>
          <a:stretch>
            <a:fillRect/>
          </a:stretch>
        </p:blipFill>
        <p:spPr>
          <a:xfrm>
            <a:off x="323850" y="1067435"/>
            <a:ext cx="3410585" cy="4434205"/>
          </a:xfrm>
          <a:prstGeom prst="rect">
            <a:avLst/>
          </a:prstGeom>
        </p:spPr>
      </p:pic>
      <p:sp>
        <p:nvSpPr>
          <p:cNvPr id="3" name="Text Box 2"/>
          <p:cNvSpPr txBox="1"/>
          <p:nvPr/>
        </p:nvSpPr>
        <p:spPr>
          <a:xfrm>
            <a:off x="1212215" y="5702300"/>
            <a:ext cx="2075815" cy="398780"/>
          </a:xfrm>
          <a:prstGeom prst="rect">
            <a:avLst/>
          </a:prstGeom>
          <a:noFill/>
        </p:spPr>
        <p:txBody>
          <a:bodyPr wrap="square" rtlCol="0">
            <a:spAutoFit/>
          </a:bodyPr>
          <a:p>
            <a:pPr indent="0">
              <a:buFont typeface="Wingdings" panose="05000000000000000000" charset="0"/>
              <a:buNone/>
            </a:pPr>
            <a:r>
              <a:rPr lang="zh-CN" altLang="en-US" sz="2000"/>
              <a:t>《点石成金》</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截屏2022-03-15 下午9.32.35"/>
          <p:cNvPicPr>
            <a:picLocks noChangeAspect="1"/>
          </p:cNvPicPr>
          <p:nvPr/>
        </p:nvPicPr>
        <p:blipFill>
          <a:blip r:embed="rId1"/>
          <a:stretch>
            <a:fillRect/>
          </a:stretch>
        </p:blipFill>
        <p:spPr>
          <a:xfrm>
            <a:off x="292100" y="805180"/>
            <a:ext cx="11193780" cy="5936615"/>
          </a:xfrm>
          <a:prstGeom prst="rect">
            <a:avLst/>
          </a:prstGeom>
        </p:spPr>
      </p:pic>
      <p:sp>
        <p:nvSpPr>
          <p:cNvPr id="4" name="Text Box 3"/>
          <p:cNvSpPr txBox="1"/>
          <p:nvPr/>
        </p:nvSpPr>
        <p:spPr>
          <a:xfrm>
            <a:off x="63500" y="98425"/>
            <a:ext cx="12065000" cy="706755"/>
          </a:xfrm>
          <a:prstGeom prst="rect">
            <a:avLst/>
          </a:prstGeom>
          <a:noFill/>
        </p:spPr>
        <p:txBody>
          <a:bodyPr wrap="square" rtlCol="0">
            <a:spAutoFit/>
          </a:bodyPr>
          <a:p>
            <a:pPr indent="0">
              <a:buFont typeface="Wingdings" panose="05000000000000000000" charset="0"/>
              <a:buNone/>
            </a:pPr>
            <a:r>
              <a:rPr lang="en-US" sz="2000"/>
              <a:t>The first two hexadecimal values are the amount of </a:t>
            </a:r>
            <a:r>
              <a:rPr lang="en-US" sz="2000" b="1"/>
              <a:t>red</a:t>
            </a:r>
            <a:r>
              <a:rPr lang="en-US" sz="2000"/>
              <a:t>, the second two the amount of </a:t>
            </a:r>
            <a:r>
              <a:rPr lang="en-US" sz="2000" b="1"/>
              <a:t>blue</a:t>
            </a:r>
            <a:r>
              <a:rPr lang="en-US" sz="2000"/>
              <a:t>, the last two the amount of </a:t>
            </a:r>
            <a:r>
              <a:rPr lang="en-US" sz="2000" b="1"/>
              <a:t>green</a:t>
            </a:r>
            <a:r>
              <a:rPr lang="en-US" sz="2000"/>
              <a:t>.</a:t>
            </a:r>
            <a:endParaRPr 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169285"/>
          </a:xfrm>
          <a:prstGeom prst="rect">
            <a:avLst/>
          </a:prstGeom>
          <a:noFill/>
        </p:spPr>
        <p:txBody>
          <a:bodyPr wrap="square" rtlCol="0">
            <a:spAutoFit/>
          </a:bodyPr>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&lt;h1 style='font-family:Arial;font-size:50px;color:blue;'&gt;This is my title&lt;/h1&gt;</a:t>
            </a:r>
            <a:endParaRPr lang="en-US" sz="2000"/>
          </a:p>
          <a:p>
            <a:pPr indent="0">
              <a:buFont typeface="Wingdings" panose="05000000000000000000" charset="0"/>
              <a:buNone/>
            </a:pPr>
            <a:r>
              <a:rPr lang="en-US" sz="2000"/>
              <a:t>&lt;h1 style='font-family:Arial;font-size:50px;</a:t>
            </a:r>
            <a:r>
              <a:rPr lang="en-US" sz="2000" b="1"/>
              <a:t>color:#ff0000;</a:t>
            </a:r>
            <a:r>
              <a:rPr lang="en-US" sz="2000"/>
              <a:t>'&gt;This is my title&lt;/h1&gt;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p:txBody>
      </p:sp>
      <p:pic>
        <p:nvPicPr>
          <p:cNvPr id="3" name="Picture 2" descr="截屏2022-03-15 下午9.44.52"/>
          <p:cNvPicPr>
            <a:picLocks noChangeAspect="1"/>
          </p:cNvPicPr>
          <p:nvPr/>
        </p:nvPicPr>
        <p:blipFill>
          <a:blip r:embed="rId1"/>
          <a:stretch>
            <a:fillRect/>
          </a:stretch>
        </p:blipFill>
        <p:spPr>
          <a:xfrm>
            <a:off x="7068185" y="3503930"/>
            <a:ext cx="4711065" cy="2159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754370"/>
          </a:xfrm>
          <a:prstGeom prst="rect">
            <a:avLst/>
          </a:prstGeom>
          <a:noFill/>
        </p:spPr>
        <p:txBody>
          <a:bodyPr wrap="square" rtlCol="0">
            <a:spAutoFit/>
          </a:bodyPr>
          <a:p>
            <a:pPr marL="342900" indent="-342900">
              <a:buFont typeface="Wingdings" panose="05000000000000000000" charset="0"/>
              <a:buChar char=""/>
            </a:pPr>
            <a:r>
              <a:rPr lang="en-US" sz="2400" b="1"/>
              <a:t>Positioning text</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You can also change where the text appears on the page. This is called changing the alignment of the text. </a:t>
            </a:r>
            <a:r>
              <a:rPr lang="en-US" sz="2400" b="1"/>
              <a:t>Alignment</a:t>
            </a:r>
            <a:r>
              <a:rPr lang="en-US" sz="2400"/>
              <a:t> could be left, center or right. Text will automatically display at the left if no alignment is set.</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000"/>
              <a:t>&lt;!DOCTYPE html&gt;</a:t>
            </a:r>
            <a:endParaRPr lang="en-US" sz="2000"/>
          </a:p>
          <a:p>
            <a:pPr indent="0">
              <a:buFont typeface="Arial" panose="020B0604020202090204" pitchFamily="34" charset="0"/>
              <a:buNone/>
            </a:pPr>
            <a:r>
              <a:rPr lang="en-US" sz="2000"/>
              <a:t>&lt;html&gt;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&lt;title&gt;Test Webpage&lt;/title&gt;</a:t>
            </a:r>
            <a:endParaRPr lang="en-US" sz="2000"/>
          </a:p>
          <a:p>
            <a:pPr indent="0">
              <a:buFont typeface="Arial" panose="020B0604020202090204" pitchFamily="34" charset="0"/>
              <a:buNone/>
            </a:pPr>
            <a:r>
              <a:rPr lang="en-US" sz="2000"/>
              <a:t>&lt;/head&gt;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&lt;h1 style='font-family:Arial; font-size:50px; color:#ff0000; </a:t>
            </a:r>
            <a:r>
              <a:rPr lang="en-US" sz="2000" b="1"/>
              <a:t>text-align:center;</a:t>
            </a:r>
            <a:r>
              <a:rPr lang="en-US" sz="2000"/>
              <a:t>'&gt;This is my title&lt;/h1&gt;</a:t>
            </a:r>
            <a:endParaRPr lang="en-US" sz="2000"/>
          </a:p>
          <a:p>
            <a:pPr indent="0">
              <a:buFont typeface="Arial" panose="020B0604020202090204" pitchFamily="34" charset="0"/>
              <a:buNone/>
            </a:pPr>
            <a:r>
              <a:rPr lang="en-US" sz="2000"/>
              <a:t>&lt;/body&gt;</a:t>
            </a:r>
            <a:endParaRPr lang="en-US" sz="2000"/>
          </a:p>
          <a:p>
            <a:pPr indent="0">
              <a:buFont typeface="Arial" panose="020B0604020202090204" pitchFamily="34" charset="0"/>
              <a:buNone/>
            </a:pPr>
            <a:r>
              <a:rPr lang="en-US" sz="2000"/>
              <a:t>&lt;/html&gt;</a:t>
            </a:r>
            <a:endParaRPr lang="en-US" sz="2000"/>
          </a:p>
          <a:p>
            <a:pPr indent="0">
              <a:buFont typeface="Arial" panose="020B0604020202090204" pitchFamily="34" charset="0"/>
              <a:buNone/>
            </a:pPr>
            <a:endParaRPr lang="en-US" sz="2000"/>
          </a:p>
          <a:p>
            <a:pPr marL="342900" indent="-342900">
              <a:buFont typeface="Arial" panose="020B0604020202090204" pitchFamily="34" charset="0"/>
              <a:buChar char="•"/>
            </a:pPr>
            <a:r>
              <a:rPr lang="en-US" sz="2400"/>
              <a:t>Note: 'center' not 'centre'.</a:t>
            </a:r>
            <a:endParaRPr lang="en-US" sz="2400"/>
          </a:p>
        </p:txBody>
      </p:sp>
      <p:pic>
        <p:nvPicPr>
          <p:cNvPr id="3" name="Picture 2" descr="截屏2022-03-15 下午9.53.06"/>
          <p:cNvPicPr>
            <a:picLocks noChangeAspect="1"/>
          </p:cNvPicPr>
          <p:nvPr/>
        </p:nvPicPr>
        <p:blipFill>
          <a:blip r:embed="rId1"/>
          <a:stretch>
            <a:fillRect/>
          </a:stretch>
        </p:blipFill>
        <p:spPr>
          <a:xfrm>
            <a:off x="4152265" y="3316605"/>
            <a:ext cx="7297420" cy="7893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123940"/>
          </a:xfrm>
          <a:prstGeom prst="rect">
            <a:avLst/>
          </a:prstGeom>
          <a:noFill/>
        </p:spPr>
        <p:txBody>
          <a:bodyPr wrap="square" rtlCol="0">
            <a:spAutoFit/>
          </a:bodyPr>
          <a:p>
            <a:pPr marL="342900" indent="-342900">
              <a:buFont typeface="Wingdings" panose="05000000000000000000" charset="0"/>
              <a:buChar char=""/>
            </a:pPr>
            <a:r>
              <a:rPr lang="en-US" sz="2400" b="1"/>
              <a:t>Formatting the background of a webpage</a:t>
            </a:r>
            <a:endParaRPr lang="en-US" sz="2400"/>
          </a:p>
          <a:p>
            <a:pPr indent="0">
              <a:buFont typeface="Wingdings" panose="05000000000000000000" charset="0"/>
              <a:buNone/>
            </a:pPr>
            <a:endParaRPr lang="en-US" sz="2400"/>
          </a:p>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 </a:t>
            </a:r>
            <a:r>
              <a:rPr lang="en-US" sz="2000" b="1"/>
              <a:t>style='background-color:lightblue'</a:t>
            </a:r>
            <a:r>
              <a:rPr lang="en-US" sz="2000"/>
              <a:t>&gt;</a:t>
            </a:r>
            <a:endParaRPr lang="en-US" sz="2000"/>
          </a:p>
          <a:p>
            <a:pPr indent="0">
              <a:buFont typeface="Wingdings" panose="05000000000000000000" charset="0"/>
              <a:buNone/>
            </a:pPr>
            <a:r>
              <a:rPr lang="en-US" sz="2000"/>
              <a:t>&lt;h1 style='font-family:Arial; font-size:50px; color:#ff0000; text-align:center;'&gt;This is my title&lt;/h1&gt;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endParaRPr lang="en-US" sz="2000"/>
          </a:p>
          <a:p>
            <a:pPr marL="342900" indent="-342900">
              <a:buFont typeface="Arial" panose="020B0604020202090204" pitchFamily="34" charset="0"/>
              <a:buChar char="•"/>
            </a:pPr>
            <a:r>
              <a:rPr lang="en-US" sz="2400"/>
              <a:t>Make sure that the background color doesn't make the text on website difficult to read.</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Although you can read while text on a dark background, it would be tiring to read a lot of text like that. It is often more suitable for headings rather than your main paragraphs of text.</a:t>
            </a:r>
            <a:endParaRPr lang="en-US" sz="2400"/>
          </a:p>
        </p:txBody>
      </p:sp>
      <p:pic>
        <p:nvPicPr>
          <p:cNvPr id="3" name="Picture 2" descr="截屏2022-03-15 下午10.07.43"/>
          <p:cNvPicPr>
            <a:picLocks noChangeAspect="1"/>
          </p:cNvPicPr>
          <p:nvPr/>
        </p:nvPicPr>
        <p:blipFill>
          <a:blip r:embed="rId1"/>
          <a:stretch>
            <a:fillRect/>
          </a:stretch>
        </p:blipFill>
        <p:spPr>
          <a:xfrm>
            <a:off x="6625590" y="876300"/>
            <a:ext cx="4926965" cy="16662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770" y="210185"/>
            <a:ext cx="11975465" cy="829945"/>
          </a:xfrm>
          <a:prstGeom prst="rect">
            <a:avLst/>
          </a:prstGeom>
          <a:noFill/>
        </p:spPr>
        <p:txBody>
          <a:bodyPr wrap="square" rtlCol="0">
            <a:spAutoFit/>
          </a:bodyPr>
          <a:p>
            <a:pPr marL="342900" indent="-342900">
              <a:buFont typeface="Arial" panose="020B0604020202090204" pitchFamily="34" charset="0"/>
              <a:buChar char="•"/>
            </a:pPr>
            <a:r>
              <a:rPr lang="en-US" sz="2400"/>
              <a:t>You can also change the background color behind any heading or paragraph of text. You can use the same code and place it inside the tag for the text.</a:t>
            </a:r>
            <a:endParaRPr lang="en-US" sz="2400"/>
          </a:p>
        </p:txBody>
      </p:sp>
      <p:pic>
        <p:nvPicPr>
          <p:cNvPr id="3" name="Picture 2" descr="截屏2022-03-15 下午10.17.49"/>
          <p:cNvPicPr>
            <a:picLocks noChangeAspect="1"/>
          </p:cNvPicPr>
          <p:nvPr/>
        </p:nvPicPr>
        <p:blipFill>
          <a:blip r:embed="rId1"/>
          <a:stretch>
            <a:fillRect/>
          </a:stretch>
        </p:blipFill>
        <p:spPr>
          <a:xfrm>
            <a:off x="6802755" y="1640205"/>
            <a:ext cx="4976495" cy="2369185"/>
          </a:xfrm>
          <a:prstGeom prst="rect">
            <a:avLst/>
          </a:prstGeom>
        </p:spPr>
      </p:pic>
      <p:pic>
        <p:nvPicPr>
          <p:cNvPr id="4" name="Picture 3" descr="截屏2022-03-15 下午10.18.18"/>
          <p:cNvPicPr>
            <a:picLocks noChangeAspect="1"/>
          </p:cNvPicPr>
          <p:nvPr/>
        </p:nvPicPr>
        <p:blipFill>
          <a:blip r:embed="rId2"/>
          <a:stretch>
            <a:fillRect/>
          </a:stretch>
        </p:blipFill>
        <p:spPr>
          <a:xfrm>
            <a:off x="225425" y="1115695"/>
            <a:ext cx="4976495" cy="5410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00" y="135255"/>
            <a:ext cx="11976100" cy="5262245"/>
          </a:xfrm>
          <a:prstGeom prst="rect">
            <a:avLst/>
          </a:prstGeom>
          <a:noFill/>
        </p:spPr>
        <p:txBody>
          <a:bodyPr wrap="square" rtlCol="0">
            <a:spAutoFit/>
          </a:bodyPr>
          <a:p>
            <a:pPr marL="342900" indent="-342900">
              <a:buFont typeface="Wingdings" panose="05000000000000000000" charset="0"/>
              <a:buChar char=""/>
            </a:pPr>
            <a:r>
              <a:rPr lang="en-US" altLang="zh-CN" sz="2400"/>
              <a:t>Look at the following lines of HTML code. Write down how they will display the text.</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&lt;h1 style='font-family:Arial; font-size:32px; color:blue; text-align:center'&gt;Title&lt;/h1&gt;</a:t>
            </a:r>
            <a:endParaRPr lang="en-US" altLang="zh-CN" sz="2400"/>
          </a:p>
          <a:p>
            <a:pPr indent="0">
              <a:buFont typeface="Arial" panose="020B0604020202090204" pitchFamily="34" charset="0"/>
              <a:buNone/>
            </a:pPr>
            <a:endParaRPr lang="en-US" altLang="zh-CN" sz="2400"/>
          </a:p>
          <a:p>
            <a:pPr indent="0">
              <a:buFont typeface="Arial" panose="020B0604020202090204" pitchFamily="34" charset="0"/>
              <a:buNone/>
            </a:pPr>
            <a:r>
              <a:rPr lang="en-US" altLang="zh-CN" sz="2400"/>
              <a:t>The text will be displayed in font style Arial, at font size 32px, in the color blue and in the center of the page.</a:t>
            </a:r>
            <a:endParaRPr lang="en-US" altLang="zh-CN" sz="2400"/>
          </a:p>
          <a:p>
            <a:pPr indent="0">
              <a:buFont typeface="Arial" panose="020B0604020202090204" pitchFamily="34" charset="0"/>
              <a:buNone/>
            </a:pPr>
            <a:endParaRPr lang="en-US" altLang="zh-CN" sz="2400"/>
          </a:p>
          <a:p>
            <a:pPr marL="342900" indent="-342900">
              <a:buFont typeface="Arial" panose="020B0604020202090204" pitchFamily="34" charset="0"/>
              <a:buChar char="•"/>
            </a:pPr>
            <a:r>
              <a:rPr lang="en-US" altLang="zh-CN" sz="2400"/>
              <a:t>&lt;h1 style='font-family:Garamond; font-size:24pt; color:#FF0000; text-align:right;'&gt;Title&lt;/h1&gt;</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&lt;p style=”font-family:Verdana; font-size:18px; color:lightgreen; text-align:right;”&gt;Paragraph&lt;/p&gt;</a:t>
            </a:r>
            <a:endParaRPr lang="en-US" altLang="zh-CN"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046095"/>
          </a:xfrm>
          <a:prstGeom prst="rect">
            <a:avLst/>
          </a:prstGeom>
          <a:noFill/>
        </p:spPr>
        <p:txBody>
          <a:bodyPr wrap="square" rtlCol="0">
            <a:spAutoFit/>
          </a:bodyPr>
          <a:p>
            <a:pPr marL="342900" indent="-342900">
              <a:buFont typeface="Wingdings" panose="05000000000000000000" charset="0"/>
              <a:buChar char=""/>
            </a:pPr>
            <a:r>
              <a:rPr lang="en-US" altLang="zh-CN" sz="2400"/>
              <a:t>Look at the following lines of HTML, they contain errors. Find the errors.</a:t>
            </a:r>
            <a:endParaRPr lang="en-US" altLang="zh-CN" sz="2400"/>
          </a:p>
          <a:p>
            <a:pPr marL="342900" indent="-342900">
              <a:buFont typeface="Wingdings" panose="05000000000000000000" charset="0"/>
              <a:buChar char=""/>
            </a:pPr>
            <a:endParaRPr lang="en-US" altLang="zh-CN" sz="2400"/>
          </a:p>
          <a:p>
            <a:pPr marL="342900" indent="-342900">
              <a:buFont typeface="Arial" panose="020B0604020202090204" pitchFamily="34" charset="0"/>
              <a:buChar char="•"/>
            </a:pPr>
            <a:r>
              <a:rPr lang="en-US" altLang="zh-CN" sz="2400"/>
              <a:t>&lt;h1 style=font-family:Arial;font-size:24pt,colour:red;text-align:center;&gt;This Is My Heading&lt;h1&gt;</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&lt;p style=”font-family:Garamond;font-size 18pt;</a:t>
            </a:r>
            <a:endParaRPr lang="en-US" altLang="zh-CN" sz="2400"/>
          </a:p>
          <a:p>
            <a:pPr indent="0">
              <a:buFont typeface="Arial" panose="020B0604020202090204" pitchFamily="34" charset="0"/>
              <a:buNone/>
            </a:pPr>
            <a:r>
              <a:rPr lang="en-US" altLang="zh-CN" sz="2400"/>
              <a:t>    color:darkblue;text-align:left&gt;This is my paragraph&lt;/p&gt;</a:t>
            </a:r>
            <a:endParaRPr lang="en-US" altLang="zh-CN"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000750"/>
          </a:xfrm>
          <a:prstGeom prst="rect">
            <a:avLst/>
          </a:prstGeom>
          <a:noFill/>
        </p:spPr>
        <p:txBody>
          <a:bodyPr wrap="square" rtlCol="0">
            <a:spAutoFit/>
          </a:bodyPr>
          <a:p>
            <a:pPr marL="342900" indent="-342900">
              <a:buFont typeface="Wingdings" panose="05000000000000000000" charset="0"/>
              <a:buChar char=""/>
            </a:pPr>
            <a:r>
              <a:rPr lang="en-US" altLang="zh-CN" sz="2400"/>
              <a:t>Scenario</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Open the file 'Heroes_Homepage.html'. Make the title of the webpage dark blue, size 36pt and Arial.</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Make the other text on the webpage black, size 18pt and Garamond.</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Insert the image 'Heroes.jpg'. Change the size of the image to be 500 pixels wide by 300 pixels high. Display the image at the right side of the webpage and the text at the left side.</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Make the background colour of the website light blue.</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Find the text 'List of Superheroes'. Make this text a link to a website that has a list of superheroes, or use the list of superheroes on the Encyclopaedia Britannica website.</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046095"/>
          </a:xfrm>
          <a:prstGeom prst="rect">
            <a:avLst/>
          </a:prstGeom>
          <a:noFill/>
        </p:spPr>
        <p:txBody>
          <a:bodyPr wrap="square" rtlCol="0">
            <a:spAutoFit/>
          </a:bodyPr>
          <a:p>
            <a:pPr marL="342900" indent="-342900">
              <a:buFont typeface="Arial" panose="020B0604020202090204" pitchFamily="34" charset="0"/>
              <a:buChar char="•"/>
            </a:pPr>
            <a:r>
              <a:rPr lang="en-US" sz="2400"/>
              <a:t>Make use of </a:t>
            </a:r>
            <a:r>
              <a:rPr lang="en-US" sz="2400" b="1"/>
              <a:t>white space</a:t>
            </a:r>
            <a:r>
              <a:rPr lang="en-US" sz="2400"/>
              <a:t>. If there is too much information squeezed onto a webpage, it can make it very difficult for the user to find what they are looking for.</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Think carefully about where each piece of text or image is </a:t>
            </a:r>
            <a:r>
              <a:rPr lang="en-US" sz="2400" b="1"/>
              <a:t>placed</a:t>
            </a:r>
            <a:r>
              <a:rPr lang="en-US" sz="2400"/>
              <a:t> on the webpage. Usually the important information is placed near the top of the 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Consider to make sure a website design is </a:t>
            </a:r>
            <a:r>
              <a:rPr lang="en-US" sz="2400" b="1"/>
              <a:t>effective</a:t>
            </a:r>
            <a:r>
              <a:rPr lang="en-US" sz="2400"/>
              <a:t>, is that it maybe viewed on many different devices such as PC, laptop, tablet and mobile phone.</a:t>
            </a:r>
            <a:endParaRPr lang="en-US" sz="2400"/>
          </a:p>
        </p:txBody>
      </p:sp>
      <p:pic>
        <p:nvPicPr>
          <p:cNvPr id="3" name="Picture 2" descr="tablet-vs-laptop-thumbnail"/>
          <p:cNvPicPr>
            <a:picLocks noChangeAspect="1"/>
          </p:cNvPicPr>
          <p:nvPr/>
        </p:nvPicPr>
        <p:blipFill>
          <a:blip r:embed="rId1"/>
          <a:stretch>
            <a:fillRect/>
          </a:stretch>
        </p:blipFill>
        <p:spPr>
          <a:xfrm>
            <a:off x="8577580" y="3833495"/>
            <a:ext cx="3201670" cy="21348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262245"/>
          </a:xfrm>
          <a:prstGeom prst="rect">
            <a:avLst/>
          </a:prstGeom>
          <a:noFill/>
        </p:spPr>
        <p:txBody>
          <a:bodyPr wrap="square" rtlCol="0">
            <a:spAutoFit/>
          </a:bodyPr>
          <a:p>
            <a:pPr marL="342900" indent="-342900">
              <a:buFont typeface="Wingdings" panose="05000000000000000000" charset="0"/>
              <a:buChar char=""/>
            </a:pPr>
            <a:r>
              <a:rPr lang="en-US" altLang="zh-CN" sz="2400" b="1"/>
              <a:t>Adding a list</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You can create two kinds of lists on a website, these are called </a:t>
            </a:r>
            <a:r>
              <a:rPr lang="en-US" altLang="zh-CN" sz="2400" b="1"/>
              <a:t>ordered lists</a:t>
            </a:r>
            <a:r>
              <a:rPr lang="en-US" altLang="zh-CN" sz="2400"/>
              <a:t> and </a:t>
            </a:r>
            <a:r>
              <a:rPr lang="en-US" altLang="zh-CN" sz="2400" b="1"/>
              <a:t>unordered lists</a:t>
            </a:r>
            <a:r>
              <a:rPr lang="en-US" altLang="zh-CN" sz="2400"/>
              <a:t>.</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An ordered list will have numbered bullet points, e.g. </a:t>
            </a:r>
            <a:endParaRPr lang="en-US" altLang="zh-CN" sz="2400"/>
          </a:p>
          <a:p>
            <a:pPr marL="457200" indent="-457200">
              <a:buFont typeface="Arial" panose="020B0604020202090204" pitchFamily="34" charset="0"/>
              <a:buAutoNum type="arabicPeriod"/>
            </a:pPr>
            <a:r>
              <a:rPr lang="en-US" altLang="zh-CN" sz="2400"/>
              <a:t>item 1</a:t>
            </a:r>
            <a:endParaRPr lang="en-US" altLang="zh-CN" sz="2400"/>
          </a:p>
          <a:p>
            <a:pPr marL="457200" indent="-457200">
              <a:buFont typeface="Arial" panose="020B0604020202090204" pitchFamily="34" charset="0"/>
              <a:buAutoNum type="arabicPeriod"/>
            </a:pPr>
            <a:r>
              <a:rPr lang="en-US" altLang="zh-CN" sz="2400"/>
              <a:t>item 2</a:t>
            </a:r>
            <a:endParaRPr lang="en-US" altLang="zh-CN" sz="2400"/>
          </a:p>
          <a:p>
            <a:pPr marL="457200" indent="-457200">
              <a:buFont typeface="Arial" panose="020B0604020202090204" pitchFamily="34" charset="0"/>
              <a:buAutoNum type="arabicPeriod"/>
            </a:pPr>
            <a:r>
              <a:rPr lang="en-US" altLang="zh-CN" sz="2400"/>
              <a:t>item 3 </a:t>
            </a:r>
            <a:endParaRPr lang="en-US" altLang="zh-CN" sz="2400"/>
          </a:p>
          <a:p>
            <a:pPr marL="457200" indent="-457200">
              <a:buFont typeface="Arial" panose="020B0604020202090204" pitchFamily="34" charset="0"/>
              <a:buAutoNum type="arabicPeriod"/>
            </a:pPr>
            <a:endParaRPr lang="en-US" altLang="zh-CN" sz="2400"/>
          </a:p>
          <a:p>
            <a:pPr marL="457200" indent="-457200">
              <a:buFont typeface="Arial" panose="020B0604020202090204" pitchFamily="34" charset="0"/>
              <a:buChar char="•"/>
            </a:pPr>
            <a:r>
              <a:rPr lang="en-US" altLang="zh-CN" sz="2400"/>
              <a:t>An unordered list will just have simple bullet points, e.g.</a:t>
            </a:r>
            <a:endParaRPr lang="en-US" altLang="zh-CN" sz="2400"/>
          </a:p>
          <a:p>
            <a:pPr marL="457200" indent="-457200">
              <a:buFont typeface="Arial" panose="020B0604020202090204" pitchFamily="34" charset="0"/>
              <a:buChar char="•"/>
            </a:pPr>
            <a:r>
              <a:rPr lang="en-US" altLang="zh-CN" sz="2400"/>
              <a:t>item 1</a:t>
            </a:r>
            <a:endParaRPr lang="en-US" altLang="zh-CN" sz="2400"/>
          </a:p>
          <a:p>
            <a:pPr marL="457200" indent="-457200">
              <a:buFont typeface="Arial" panose="020B0604020202090204" pitchFamily="34" charset="0"/>
              <a:buChar char="•"/>
            </a:pPr>
            <a:r>
              <a:rPr lang="en-US" altLang="zh-CN" sz="2400"/>
              <a:t>item 2</a:t>
            </a:r>
            <a:endParaRPr lang="en-US" altLang="zh-CN" sz="2400"/>
          </a:p>
          <a:p>
            <a:pPr marL="457200" indent="-457200">
              <a:buFont typeface="Arial" panose="020B0604020202090204" pitchFamily="34" charset="0"/>
              <a:buChar char="•"/>
            </a:pPr>
            <a:r>
              <a:rPr lang="en-US" altLang="zh-CN" sz="2400"/>
              <a:t>item 3</a:t>
            </a:r>
            <a:endParaRPr lang="en-US" altLang="zh-CN"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11125"/>
            <a:ext cx="11553825" cy="6616065"/>
          </a:xfrm>
          <a:prstGeom prst="rect">
            <a:avLst/>
          </a:prstGeom>
          <a:noFill/>
        </p:spPr>
        <p:txBody>
          <a:bodyPr wrap="square" rtlCol="0">
            <a:spAutoFit/>
          </a:bodyPr>
          <a:p>
            <a:pPr marL="342900" indent="-342900">
              <a:buFont typeface="Arial" panose="020B0604020202090204" pitchFamily="34" charset="0"/>
              <a:buChar char="•"/>
            </a:pPr>
            <a:r>
              <a:rPr lang="en-US" altLang="zh-CN" sz="2400"/>
              <a:t>To create an ordered list, you will need to use the followig code:</a:t>
            </a:r>
            <a:endParaRPr lang="en-US" altLang="zh-CN" sz="2400"/>
          </a:p>
          <a:p>
            <a:pPr indent="0">
              <a:buFont typeface="Arial" panose="020B0604020202090204" pitchFamily="34" charset="0"/>
              <a:buNone/>
            </a:pPr>
            <a:r>
              <a:rPr lang="en-US" altLang="zh-CN" sz="2400"/>
              <a:t>&lt;ol&gt;</a:t>
            </a:r>
            <a:endParaRPr lang="en-US" altLang="zh-CN" sz="2400"/>
          </a:p>
          <a:p>
            <a:pPr indent="0">
              <a:buFont typeface="Arial" panose="020B0604020202090204" pitchFamily="34" charset="0"/>
              <a:buNone/>
            </a:pPr>
            <a:r>
              <a:rPr lang="en-US" altLang="zh-CN" sz="2400"/>
              <a:t>	&lt;li&gt;item 1&lt;/li&gt;</a:t>
            </a:r>
            <a:endParaRPr lang="en-US" altLang="zh-CN" sz="2400"/>
          </a:p>
          <a:p>
            <a:pPr indent="0">
              <a:buFont typeface="Arial" panose="020B0604020202090204" pitchFamily="34" charset="0"/>
              <a:buNone/>
            </a:pPr>
            <a:r>
              <a:rPr lang="en-US" altLang="zh-CN" sz="2400">
                <a:sym typeface="+mn-ea"/>
              </a:rPr>
              <a:t>	&lt;li&gt;item 2&lt;/li&gt;</a:t>
            </a:r>
            <a:endParaRPr lang="en-US" altLang="zh-CN" sz="2400">
              <a:sym typeface="+mn-ea"/>
            </a:endParaRPr>
          </a:p>
          <a:p>
            <a:pPr indent="0">
              <a:buFont typeface="Arial" panose="020B0604020202090204" pitchFamily="34" charset="0"/>
              <a:buNone/>
            </a:pPr>
            <a:r>
              <a:rPr lang="en-US" altLang="zh-CN" sz="2400">
                <a:sym typeface="+mn-ea"/>
              </a:rPr>
              <a:t>	&lt;li&gt;item 3&lt;/li&gt;</a:t>
            </a:r>
            <a:endParaRPr lang="en-US" altLang="zh-CN" sz="2400">
              <a:sym typeface="+mn-ea"/>
            </a:endParaRPr>
          </a:p>
          <a:p>
            <a:pPr indent="0">
              <a:buFont typeface="Arial" panose="020B0604020202090204" pitchFamily="34" charset="0"/>
              <a:buNone/>
            </a:pPr>
            <a:r>
              <a:rPr lang="en-US" altLang="zh-CN" sz="2400"/>
              <a:t>&lt;/ol&gt;</a:t>
            </a:r>
            <a:endParaRPr lang="en-US" altLang="zh-CN" sz="2400"/>
          </a:p>
          <a:p>
            <a:pPr marL="342900" indent="-342900">
              <a:buFont typeface="Arial" panose="020B0604020202090204" pitchFamily="34" charset="0"/>
              <a:buChar char="•"/>
            </a:pPr>
            <a:r>
              <a:rPr lang="en-US" altLang="zh-CN" sz="2400"/>
              <a:t>The </a:t>
            </a:r>
            <a:r>
              <a:rPr lang="en-US" altLang="zh-CN" sz="2400" b="1"/>
              <a:t>ol</a:t>
            </a:r>
            <a:r>
              <a:rPr lang="en-US" altLang="zh-CN" sz="2400"/>
              <a:t> tag means that you want to add an ordered list.</a:t>
            </a:r>
            <a:endParaRPr lang="en-US" altLang="zh-CN" sz="2400"/>
          </a:p>
          <a:p>
            <a:pPr marL="342900" indent="-342900">
              <a:buFont typeface="Arial" panose="020B0604020202090204" pitchFamily="34" charset="0"/>
              <a:buChar char="•"/>
            </a:pPr>
            <a:r>
              <a:rPr lang="en-US" altLang="zh-CN" sz="2400"/>
              <a:t>The </a:t>
            </a:r>
            <a:r>
              <a:rPr lang="en-US" altLang="zh-CN" sz="2400" b="1"/>
              <a:t>li</a:t>
            </a:r>
            <a:r>
              <a:rPr lang="en-US" altLang="zh-CN" sz="2400"/>
              <a:t> tag means that you want to add an item to the list. </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r>
              <a:rPr lang="en-US" altLang="zh-CN" sz="1600"/>
              <a:t>&lt;!DOCTYPE html&gt;</a:t>
            </a:r>
            <a:endParaRPr lang="en-US" altLang="zh-CN" sz="1600"/>
          </a:p>
          <a:p>
            <a:pPr indent="0">
              <a:buFont typeface="Arial" panose="020B0604020202090204" pitchFamily="34" charset="0"/>
              <a:buNone/>
            </a:pPr>
            <a:r>
              <a:rPr lang="en-US" altLang="zh-CN" sz="1600"/>
              <a:t>&lt;html&gt;</a:t>
            </a:r>
            <a:endParaRPr lang="en-US" altLang="zh-CN" sz="1600"/>
          </a:p>
          <a:p>
            <a:pPr indent="0">
              <a:buFont typeface="Arial" panose="020B0604020202090204" pitchFamily="34" charset="0"/>
              <a:buNone/>
            </a:pPr>
            <a:r>
              <a:rPr lang="en-US" altLang="zh-CN" sz="1600"/>
              <a:t>&lt;head&gt;</a:t>
            </a:r>
            <a:endParaRPr lang="en-US" altLang="zh-CN" sz="1600"/>
          </a:p>
          <a:p>
            <a:pPr indent="0">
              <a:buFont typeface="Arial" panose="020B0604020202090204" pitchFamily="34" charset="0"/>
              <a:buNone/>
            </a:pPr>
            <a:r>
              <a:rPr lang="en-US" altLang="zh-CN" sz="1600"/>
              <a:t>&lt;title&gt;Test Webpage&lt;/title&gt;</a:t>
            </a:r>
            <a:endParaRPr lang="en-US" altLang="zh-CN" sz="1600"/>
          </a:p>
          <a:p>
            <a:pPr indent="0">
              <a:buFont typeface="Arial" panose="020B0604020202090204" pitchFamily="34" charset="0"/>
              <a:buNone/>
            </a:pPr>
            <a:r>
              <a:rPr lang="en-US" altLang="zh-CN" sz="1600"/>
              <a:t>&lt;/head&gt;</a:t>
            </a:r>
            <a:endParaRPr lang="en-US" altLang="zh-CN" sz="1600"/>
          </a:p>
          <a:p>
            <a:pPr indent="0">
              <a:buFont typeface="Arial" panose="020B0604020202090204" pitchFamily="34" charset="0"/>
              <a:buNone/>
            </a:pPr>
            <a:r>
              <a:rPr lang="en-US" altLang="zh-CN" sz="1600"/>
              <a:t>&lt;body&gt;</a:t>
            </a:r>
            <a:endParaRPr lang="en-US" altLang="zh-CN" sz="1600"/>
          </a:p>
          <a:p>
            <a:pPr indent="0">
              <a:buFont typeface="Arial" panose="020B0604020202090204" pitchFamily="34" charset="0"/>
              <a:buNone/>
            </a:pPr>
            <a:r>
              <a:rPr lang="en-US" altLang="zh-CN" sz="1600" b="1"/>
              <a:t>&lt;ol&gt;</a:t>
            </a:r>
            <a:endParaRPr lang="en-US" altLang="zh-CN" sz="1600" b="1"/>
          </a:p>
          <a:p>
            <a:pPr indent="0">
              <a:buFont typeface="Arial" panose="020B0604020202090204" pitchFamily="34" charset="0"/>
              <a:buNone/>
            </a:pPr>
            <a:r>
              <a:rPr lang="en-US" altLang="zh-CN" sz="1600" b="1"/>
              <a:t>&lt;li&gt;item 1&lt;/li&gt;</a:t>
            </a:r>
            <a:endParaRPr lang="en-US" altLang="zh-CN" sz="1600" b="1"/>
          </a:p>
          <a:p>
            <a:pPr indent="0">
              <a:buFont typeface="Arial" panose="020B0604020202090204" pitchFamily="34" charset="0"/>
              <a:buNone/>
            </a:pPr>
            <a:r>
              <a:rPr lang="en-US" altLang="zh-CN" sz="1600" b="1"/>
              <a:t>&lt;li&gt;item 2&lt;/li&gt;</a:t>
            </a:r>
            <a:endParaRPr lang="en-US" altLang="zh-CN" sz="1600" b="1"/>
          </a:p>
          <a:p>
            <a:pPr indent="0">
              <a:buFont typeface="Arial" panose="020B0604020202090204" pitchFamily="34" charset="0"/>
              <a:buNone/>
            </a:pPr>
            <a:r>
              <a:rPr lang="en-US" altLang="zh-CN" sz="1600" b="1"/>
              <a:t>&lt;li&gt;item 3&lt;/li&gt;</a:t>
            </a:r>
            <a:endParaRPr lang="en-US" altLang="zh-CN" sz="1600" b="1"/>
          </a:p>
          <a:p>
            <a:pPr indent="0">
              <a:buFont typeface="Arial" panose="020B0604020202090204" pitchFamily="34" charset="0"/>
              <a:buNone/>
            </a:pPr>
            <a:r>
              <a:rPr lang="en-US" altLang="zh-CN" sz="1600" b="1"/>
              <a:t>&lt;/ol&gt;</a:t>
            </a:r>
            <a:endParaRPr lang="en-US" altLang="zh-CN" sz="1600"/>
          </a:p>
          <a:p>
            <a:pPr indent="0">
              <a:buFont typeface="Arial" panose="020B0604020202090204" pitchFamily="34" charset="0"/>
              <a:buNone/>
            </a:pPr>
            <a:r>
              <a:rPr lang="en-US" altLang="zh-CN" sz="1600"/>
              <a:t>&lt;/body&gt;</a:t>
            </a:r>
            <a:endParaRPr lang="en-US" altLang="zh-CN" sz="1600"/>
          </a:p>
          <a:p>
            <a:pPr indent="0">
              <a:buFont typeface="Arial" panose="020B0604020202090204" pitchFamily="34" charset="0"/>
              <a:buNone/>
            </a:pPr>
            <a:r>
              <a:rPr lang="en-US" altLang="zh-CN" sz="1600"/>
              <a:t>&lt;/html&gt;</a:t>
            </a:r>
            <a:endParaRPr lang="en-US" altLang="zh-CN" sz="1600"/>
          </a:p>
        </p:txBody>
      </p:sp>
      <p:pic>
        <p:nvPicPr>
          <p:cNvPr id="3" name="Picture 2" descr="截屏2022-03-15 下午11.41.27"/>
          <p:cNvPicPr>
            <a:picLocks noChangeAspect="1"/>
          </p:cNvPicPr>
          <p:nvPr/>
        </p:nvPicPr>
        <p:blipFill>
          <a:blip r:embed="rId1"/>
          <a:stretch>
            <a:fillRect/>
          </a:stretch>
        </p:blipFill>
        <p:spPr>
          <a:xfrm>
            <a:off x="8301990" y="3394075"/>
            <a:ext cx="3314065" cy="2311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200650"/>
          </a:xfrm>
          <a:prstGeom prst="rect">
            <a:avLst/>
          </a:prstGeom>
          <a:noFill/>
        </p:spPr>
        <p:txBody>
          <a:bodyPr wrap="square" rtlCol="0">
            <a:spAutoFit/>
          </a:bodyPr>
          <a:p>
            <a:pPr marL="342900" indent="-342900">
              <a:buFont typeface="Arial" panose="020B0604020202090204" pitchFamily="34" charset="0"/>
              <a:buChar char="•"/>
            </a:pPr>
            <a:r>
              <a:rPr lang="en-US" altLang="zh-CN" sz="2400"/>
              <a:t>You create an unordered list in a similar way, but rather than using the </a:t>
            </a:r>
            <a:r>
              <a:rPr lang="en-US" altLang="zh-CN" sz="2400" b="1"/>
              <a:t>ol</a:t>
            </a:r>
            <a:r>
              <a:rPr lang="en-US" altLang="zh-CN" sz="2400"/>
              <a:t> tag you need to use the </a:t>
            </a:r>
            <a:r>
              <a:rPr lang="en-US" altLang="zh-CN" sz="2400" b="1"/>
              <a:t>ul</a:t>
            </a:r>
            <a:r>
              <a:rPr lang="en-US" altLang="zh-CN" sz="2400"/>
              <a:t> tag instead. This means that it is an unordered list.</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r>
              <a:rPr lang="en-US" altLang="zh-CN" sz="2000"/>
              <a:t>&lt;!DOCTYPE html&gt;</a:t>
            </a:r>
            <a:endParaRPr lang="en-US" altLang="zh-CN" sz="2000"/>
          </a:p>
          <a:p>
            <a:pPr indent="0">
              <a:buFont typeface="Arial" panose="020B0604020202090204" pitchFamily="34" charset="0"/>
              <a:buNone/>
            </a:pPr>
            <a:r>
              <a:rPr lang="en-US" altLang="zh-CN" sz="2000"/>
              <a:t>&lt;html&gt;</a:t>
            </a:r>
            <a:endParaRPr lang="en-US" altLang="zh-CN" sz="2000"/>
          </a:p>
          <a:p>
            <a:pPr indent="0">
              <a:buFont typeface="Arial" panose="020B0604020202090204" pitchFamily="34" charset="0"/>
              <a:buNone/>
            </a:pPr>
            <a:r>
              <a:rPr lang="en-US" altLang="zh-CN" sz="2000"/>
              <a:t>&lt;head&gt;</a:t>
            </a:r>
            <a:endParaRPr lang="en-US" altLang="zh-CN" sz="2000"/>
          </a:p>
          <a:p>
            <a:pPr indent="0">
              <a:buFont typeface="Arial" panose="020B0604020202090204" pitchFamily="34" charset="0"/>
              <a:buNone/>
            </a:pPr>
            <a:r>
              <a:rPr lang="en-US" altLang="zh-CN" sz="2000"/>
              <a:t>&lt;title&gt;Test Webpage&lt;/title&gt;</a:t>
            </a:r>
            <a:endParaRPr lang="en-US" altLang="zh-CN" sz="2000"/>
          </a:p>
          <a:p>
            <a:pPr indent="0">
              <a:buFont typeface="Arial" panose="020B0604020202090204" pitchFamily="34" charset="0"/>
              <a:buNone/>
            </a:pPr>
            <a:r>
              <a:rPr lang="en-US" altLang="zh-CN" sz="2000"/>
              <a:t>&lt;/head&gt;</a:t>
            </a:r>
            <a:endParaRPr lang="en-US" altLang="zh-CN" sz="2000"/>
          </a:p>
          <a:p>
            <a:pPr indent="0">
              <a:buFont typeface="Arial" panose="020B0604020202090204" pitchFamily="34" charset="0"/>
              <a:buNone/>
            </a:pPr>
            <a:r>
              <a:rPr lang="en-US" altLang="zh-CN" sz="2000"/>
              <a:t>&lt;body&gt;</a:t>
            </a:r>
            <a:endParaRPr lang="en-US" altLang="zh-CN" sz="2000"/>
          </a:p>
          <a:p>
            <a:pPr indent="0">
              <a:buFont typeface="Arial" panose="020B0604020202090204" pitchFamily="34" charset="0"/>
              <a:buNone/>
            </a:pPr>
            <a:r>
              <a:rPr lang="en-US" altLang="zh-CN" sz="2000" b="1"/>
              <a:t>&lt;ul&gt;</a:t>
            </a:r>
            <a:endParaRPr lang="en-US" altLang="zh-CN" sz="2000"/>
          </a:p>
          <a:p>
            <a:pPr indent="0">
              <a:buFont typeface="Arial" panose="020B0604020202090204" pitchFamily="34" charset="0"/>
              <a:buNone/>
            </a:pPr>
            <a:r>
              <a:rPr lang="en-US" altLang="zh-CN" sz="2000"/>
              <a:t>&lt;li&gt;item 1&lt;/li&gt;</a:t>
            </a:r>
            <a:endParaRPr lang="en-US" altLang="zh-CN" sz="2000"/>
          </a:p>
          <a:p>
            <a:pPr indent="0">
              <a:buFont typeface="Arial" panose="020B0604020202090204" pitchFamily="34" charset="0"/>
              <a:buNone/>
            </a:pPr>
            <a:r>
              <a:rPr lang="en-US" altLang="zh-CN" sz="2000"/>
              <a:t>&lt;li&gt;item 2&lt;/li&gt;</a:t>
            </a:r>
            <a:endParaRPr lang="en-US" altLang="zh-CN" sz="2000"/>
          </a:p>
          <a:p>
            <a:pPr indent="0">
              <a:buFont typeface="Arial" panose="020B0604020202090204" pitchFamily="34" charset="0"/>
              <a:buNone/>
            </a:pPr>
            <a:r>
              <a:rPr lang="en-US" altLang="zh-CN" sz="2000"/>
              <a:t>&lt;li&gt;item 3&lt;/li&gt;</a:t>
            </a:r>
            <a:endParaRPr lang="en-US" altLang="zh-CN" sz="2000"/>
          </a:p>
          <a:p>
            <a:pPr indent="0">
              <a:buFont typeface="Arial" panose="020B0604020202090204" pitchFamily="34" charset="0"/>
              <a:buNone/>
            </a:pPr>
            <a:r>
              <a:rPr lang="en-US" altLang="zh-CN" sz="2000" b="1"/>
              <a:t>&lt;/ul&gt;</a:t>
            </a:r>
            <a:endParaRPr lang="en-US" altLang="zh-CN" sz="2000"/>
          </a:p>
          <a:p>
            <a:pPr indent="0">
              <a:buFont typeface="Arial" panose="020B0604020202090204" pitchFamily="34" charset="0"/>
              <a:buNone/>
            </a:pPr>
            <a:r>
              <a:rPr lang="en-US" altLang="zh-CN" sz="2000"/>
              <a:t>&lt;/body&gt;</a:t>
            </a:r>
            <a:endParaRPr lang="en-US" altLang="zh-CN" sz="2000"/>
          </a:p>
          <a:p>
            <a:pPr indent="0">
              <a:buFont typeface="Arial" panose="020B0604020202090204" pitchFamily="34" charset="0"/>
              <a:buNone/>
            </a:pPr>
            <a:r>
              <a:rPr lang="en-US" altLang="zh-CN" sz="2000"/>
              <a:t>&lt;/html&gt;</a:t>
            </a:r>
            <a:endParaRPr lang="en-US" altLang="zh-CN" sz="2000"/>
          </a:p>
        </p:txBody>
      </p:sp>
      <p:pic>
        <p:nvPicPr>
          <p:cNvPr id="3" name="Picture 2" descr="截屏2022-03-15 下午11.45.05"/>
          <p:cNvPicPr>
            <a:picLocks noChangeAspect="1"/>
          </p:cNvPicPr>
          <p:nvPr/>
        </p:nvPicPr>
        <p:blipFill>
          <a:blip r:embed="rId1"/>
          <a:stretch>
            <a:fillRect/>
          </a:stretch>
        </p:blipFill>
        <p:spPr>
          <a:xfrm>
            <a:off x="8437245" y="1903095"/>
            <a:ext cx="3491865" cy="22225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839575" cy="6369685"/>
          </a:xfrm>
          <a:prstGeom prst="rect">
            <a:avLst/>
          </a:prstGeom>
          <a:noFill/>
        </p:spPr>
        <p:txBody>
          <a:bodyPr wrap="square" rtlCol="0">
            <a:spAutoFit/>
          </a:bodyPr>
          <a:p>
            <a:pPr marL="342900" indent="-342900">
              <a:buFont typeface="Wingdings" panose="05000000000000000000" charset="0"/>
              <a:buChar char=""/>
            </a:pPr>
            <a:r>
              <a:rPr lang="en-US" altLang="zh-CN" sz="2400" b="1"/>
              <a:t>Publishing to the World Wide Web</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r>
              <a:rPr lang="en-US" altLang="zh-CN" sz="2400"/>
              <a:t>For everyone else to be able to see a website that has been created, it needs to be </a:t>
            </a:r>
            <a:r>
              <a:rPr lang="en-US" altLang="zh-CN" sz="2400" b="1"/>
              <a:t>published</a:t>
            </a:r>
            <a:r>
              <a:rPr lang="en-US" altLang="zh-CN" sz="2400"/>
              <a:t> to the WWW. When it's published it will be given a </a:t>
            </a:r>
            <a:r>
              <a:rPr lang="en-US" altLang="zh-CN" sz="2400" b="1"/>
              <a:t>domain name</a:t>
            </a:r>
            <a:r>
              <a:rPr lang="en-US" altLang="zh-CN" sz="2400"/>
              <a:t>. This is the name that is given to the webpage that people can type into the address bar of their web browser, to find the webpage.</a:t>
            </a:r>
            <a:endParaRPr lang="en-US" altLang="zh-CN" sz="2400"/>
          </a:p>
          <a:p>
            <a:pPr indent="0">
              <a:buFont typeface="Arial" panose="020B0604020202090204" pitchFamily="34" charset="0"/>
              <a:buNone/>
            </a:pPr>
            <a:endParaRPr lang="en-US" altLang="zh-CN" sz="2400"/>
          </a:p>
          <a:p>
            <a:pPr marL="342900" indent="-342900">
              <a:buFont typeface="Arial" panose="020B0604020202090204" pitchFamily="34" charset="0"/>
              <a:buChar char="•"/>
            </a:pPr>
            <a:r>
              <a:rPr lang="en-US" altLang="zh-CN" sz="2400" b="1"/>
              <a:t>Domain name</a:t>
            </a:r>
            <a:r>
              <a:rPr lang="en-US" altLang="zh-CN" sz="2400"/>
              <a:t>: the name used to identify an IP address.</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b="1"/>
              <a:t>IP address</a:t>
            </a:r>
            <a:r>
              <a:rPr lang="en-US" altLang="zh-CN" sz="2400"/>
              <a:t>: a unique address given to a device when it connects to the internet.</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r>
              <a:rPr lang="en-US" altLang="zh-CN" sz="2400"/>
              <a:t>To publish a website, you need to find someone to </a:t>
            </a:r>
            <a:r>
              <a:rPr lang="en-US" altLang="zh-CN" sz="2400" b="1"/>
              <a:t>host</a:t>
            </a:r>
            <a:r>
              <a:rPr lang="en-US" altLang="zh-CN" sz="2400"/>
              <a:t> it. When a website is hosted it is placed on a webserver and given a special address, called an </a:t>
            </a:r>
            <a:r>
              <a:rPr lang="en-US" altLang="zh-CN" sz="2400" b="1"/>
              <a:t>IP address</a:t>
            </a:r>
            <a:r>
              <a:rPr lang="en-US" altLang="zh-CN" sz="2400"/>
              <a:t>, so that other people can access the website.</a:t>
            </a:r>
            <a:endParaRPr lang="en-US" altLang="zh-CN" sz="2400"/>
          </a:p>
          <a:p>
            <a:pPr indent="0">
              <a:buFont typeface="Arial" panose="020B0604020202090204" pitchFamily="34" charset="0"/>
              <a:buNone/>
            </a:pPr>
            <a:endParaRPr lang="en-US" altLang="zh-CN" sz="2400"/>
          </a:p>
          <a:p>
            <a:pPr marL="342900" indent="-342900">
              <a:buFont typeface="Arial" panose="020B0604020202090204" pitchFamily="34" charset="0"/>
              <a:buChar char="•"/>
            </a:pPr>
            <a:r>
              <a:rPr lang="en-US" altLang="zh-CN" sz="2400" b="1"/>
              <a:t>Host</a:t>
            </a:r>
            <a:r>
              <a:rPr lang="en-US" altLang="zh-CN" sz="2400"/>
              <a:t>: to store a website on a computer connected to the internet, usually in return for payment</a:t>
            </a:r>
            <a:endParaRPr lang="en-US" altLang="zh-CN"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784600"/>
          </a:xfrm>
          <a:prstGeom prst="rect">
            <a:avLst/>
          </a:prstGeom>
          <a:noFill/>
        </p:spPr>
        <p:txBody>
          <a:bodyPr wrap="square" rtlCol="0">
            <a:spAutoFit/>
          </a:bodyPr>
          <a:p>
            <a:pPr indent="0">
              <a:buFont typeface="Wingdings" panose="05000000000000000000" charset="0"/>
              <a:buNone/>
            </a:pPr>
            <a:r>
              <a:rPr lang="en-US" altLang="zh-CN" sz="2400"/>
              <a:t>A special computer, called a </a:t>
            </a:r>
            <a:r>
              <a:rPr lang="en-US" altLang="zh-CN" sz="2400" b="1"/>
              <a:t>Domain Name Server</a:t>
            </a:r>
            <a:r>
              <a:rPr lang="en-US" altLang="zh-CN" sz="2400"/>
              <a:t>, will match the domain name for the website that the user types in, to the IP address, so that the correct webpage information is sent to the user.</a:t>
            </a:r>
            <a:endParaRPr lang="en-US" altLang="zh-CN" sz="2400"/>
          </a:p>
          <a:p>
            <a:pPr indent="0">
              <a:buFont typeface="Wingdings" panose="05000000000000000000" charset="0"/>
              <a:buNone/>
            </a:pPr>
            <a:endParaRPr lang="en-US" altLang="zh-CN" sz="2400"/>
          </a:p>
          <a:p>
            <a:pPr marL="342900" indent="-342900">
              <a:buFont typeface="Arial" panose="020B0604020202090204" pitchFamily="34" charset="0"/>
              <a:buChar char="•"/>
            </a:pPr>
            <a:r>
              <a:rPr lang="en-US" altLang="zh-CN" sz="2400" b="1"/>
              <a:t>Domain Name Server</a:t>
            </a:r>
            <a:r>
              <a:rPr lang="en-US" altLang="zh-CN" sz="2400"/>
              <a:t>: a directory or database of all the domain names and their matching ip address.</a:t>
            </a:r>
            <a:endParaRPr lang="en-US" altLang="zh-CN" sz="2400"/>
          </a:p>
          <a:p>
            <a:pPr indent="0">
              <a:buFont typeface="Wingdings" panose="05000000000000000000" charset="0"/>
              <a:buNone/>
            </a:pPr>
            <a:endParaRPr lang="en-US" altLang="zh-CN" sz="2400"/>
          </a:p>
          <a:p>
            <a:pPr indent="0">
              <a:buFont typeface="Wingdings" panose="05000000000000000000" charset="0"/>
              <a:buNone/>
            </a:pPr>
            <a:r>
              <a:rPr lang="en-US" altLang="zh-CN" sz="2400" b="1"/>
              <a:t>In this module, you will not be going as far as publishing the webpages that you create.</a:t>
            </a:r>
            <a:r>
              <a:rPr lang="en-US" altLang="zh-CN" sz="2400"/>
              <a:t> If you were to publish your website, there are several things that you would need to think about.   </a:t>
            </a:r>
            <a:endParaRPr lang="en-US" altLang="zh-CN"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814175" cy="6000750"/>
          </a:xfrm>
          <a:prstGeom prst="rect">
            <a:avLst/>
          </a:prstGeom>
          <a:noFill/>
        </p:spPr>
        <p:txBody>
          <a:bodyPr wrap="square" rtlCol="0">
            <a:spAutoFit/>
          </a:bodyPr>
          <a:p>
            <a:pPr marL="342900" indent="-342900">
              <a:buFont typeface="Arial" panose="020B0604020202090204" pitchFamily="34" charset="0"/>
              <a:buChar char="•"/>
            </a:pPr>
            <a:r>
              <a:rPr lang="en-US" altLang="zh-CN" sz="2400"/>
              <a:t>Do you need to get any permission to publish the text that you have included?</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sym typeface="+mn-ea"/>
              </a:rPr>
              <a:t>Do you need to get any permission to publish any images that you have included?</a:t>
            </a:r>
            <a:endParaRPr lang="en-US" altLang="zh-CN" sz="2400">
              <a:sym typeface="+mn-ea"/>
            </a:endParaRPr>
          </a:p>
          <a:p>
            <a:pPr marL="342900" indent="-342900">
              <a:buFont typeface="Arial" panose="020B0604020202090204" pitchFamily="34" charset="0"/>
              <a:buChar char="•"/>
            </a:pPr>
            <a:endParaRPr lang="en-US" altLang="zh-CN" sz="2400">
              <a:sym typeface="+mn-ea"/>
            </a:endParaRPr>
          </a:p>
          <a:p>
            <a:pPr marL="342900" indent="-342900">
              <a:buFont typeface="Arial" panose="020B0604020202090204" pitchFamily="34" charset="0"/>
              <a:buChar char="•"/>
            </a:pPr>
            <a:r>
              <a:rPr lang="en-US" altLang="zh-CN" sz="2400"/>
              <a:t>Is the information that you have included non-offensive to different people and cultures?</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t>Have you included any information about yourself that could put you at risk?</a:t>
            </a:r>
            <a:endParaRPr lang="en-US" altLang="zh-CN" sz="2400"/>
          </a:p>
          <a:p>
            <a:pPr marL="342900" indent="-342900">
              <a:buFont typeface="Arial" panose="020B0604020202090204" pitchFamily="34" charset="0"/>
              <a:buChar char="•"/>
            </a:pPr>
            <a:endParaRPr lang="en-US" altLang="zh-CN" sz="2400"/>
          </a:p>
          <a:p>
            <a:pPr marL="342900" indent="-342900">
              <a:buFont typeface="Arial" panose="020B0604020202090204" pitchFamily="34" charset="0"/>
              <a:buChar char="•"/>
            </a:pPr>
            <a:r>
              <a:rPr lang="en-US" altLang="zh-CN" sz="2400">
                <a:sym typeface="+mn-ea"/>
              </a:rPr>
              <a:t>Have you included any information about anyone else that could put them at risk?</a:t>
            </a:r>
            <a:endParaRPr lang="en-US" altLang="zh-CN" sz="2400">
              <a:sym typeface="+mn-ea"/>
            </a:endParaRPr>
          </a:p>
          <a:p>
            <a:pPr marL="342900" indent="-342900">
              <a:buFont typeface="Arial" panose="020B0604020202090204" pitchFamily="34" charset="0"/>
              <a:buChar char="•"/>
            </a:pPr>
            <a:endParaRPr lang="en-US" altLang="zh-CN" sz="2400"/>
          </a:p>
          <a:p>
            <a:pPr indent="0">
              <a:buFont typeface="Arial" panose="020B0604020202090204" pitchFamily="34" charset="0"/>
              <a:buNone/>
            </a:pPr>
            <a:r>
              <a:rPr lang="en-US" altLang="zh-CN" sz="2400"/>
              <a:t>By making sure that you have thought about these things, you have shown </a:t>
            </a:r>
            <a:r>
              <a:rPr lang="en-US" altLang="zh-CN" sz="2400" b="1"/>
              <a:t>ethical behaviour</a:t>
            </a:r>
            <a:r>
              <a:rPr lang="en-US" altLang="zh-CN" sz="2400"/>
              <a:t> when publishing a website.</a:t>
            </a:r>
            <a:endParaRPr lang="en-US" altLang="zh-CN" sz="2400"/>
          </a:p>
          <a:p>
            <a:pPr indent="0">
              <a:buFont typeface="Arial" panose="020B0604020202090204" pitchFamily="34" charset="0"/>
              <a:buNone/>
            </a:pPr>
            <a:endParaRPr lang="en-US" altLang="zh-CN" sz="2400"/>
          </a:p>
          <a:p>
            <a:pPr marL="342900" indent="-342900">
              <a:buFont typeface="Arial" panose="020B0604020202090204" pitchFamily="34" charset="0"/>
              <a:buChar char="•"/>
            </a:pPr>
            <a:r>
              <a:rPr lang="en-US" altLang="zh-CN" sz="2400" b="1"/>
              <a:t>Ethical behaviour</a:t>
            </a:r>
            <a:r>
              <a:rPr lang="en-US" altLang="zh-CN" sz="2400"/>
              <a:t>: behaving in a way that shows moral principles. It is seen as good and hoest behaviour.</a:t>
            </a:r>
            <a:endParaRPr lang="en-US" altLang="zh-CN"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2306955"/>
          </a:xfrm>
          <a:prstGeom prst="rect">
            <a:avLst/>
          </a:prstGeom>
          <a:noFill/>
        </p:spPr>
        <p:txBody>
          <a:bodyPr wrap="square" rtlCol="0">
            <a:spAutoFit/>
          </a:bodyPr>
          <a:p>
            <a:pPr marL="342900" indent="-342900">
              <a:buFont typeface="Wingdings" panose="05000000000000000000" charset="0"/>
              <a:buChar char=""/>
            </a:pPr>
            <a:r>
              <a:rPr lang="en-US" sz="2400"/>
              <a:t>CSS (Cascading style sheets)</a:t>
            </a:r>
            <a:endParaRPr lang="en-US" sz="2400"/>
          </a:p>
          <a:p>
            <a:pPr marL="342900" indent="-342900">
              <a:buFont typeface="Wingdings" panose="05000000000000000000" charset="0"/>
              <a:buChar char=""/>
            </a:pPr>
            <a:endParaRPr lang="zh-CN" altLang="en-US" sz="2400"/>
          </a:p>
          <a:p>
            <a:pPr marL="342900" indent="-342900">
              <a:buFont typeface="Arial" panose="020B0604020202090204" pitchFamily="34" charset="0"/>
              <a:buChar char="•"/>
            </a:pPr>
            <a:r>
              <a:rPr lang="en-US" altLang="zh-CN" sz="2400"/>
              <a:t>HTML - structure</a:t>
            </a:r>
            <a:endParaRPr lang="en-US" altLang="zh-CN" sz="2400"/>
          </a:p>
          <a:p>
            <a:pPr marL="342900" indent="-342900">
              <a:buFont typeface="Arial" panose="020B0604020202090204" pitchFamily="34" charset="0"/>
              <a:buChar char="•"/>
            </a:pPr>
            <a:r>
              <a:rPr lang="en-US" altLang="zh-CN" sz="2400"/>
              <a:t>CSS - layout</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endParaRPr lang="en-US" altLang="zh-CN"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5323205"/>
          </a:xfrm>
          <a:prstGeom prst="rect">
            <a:avLst/>
          </a:prstGeom>
          <a:noFill/>
        </p:spPr>
        <p:txBody>
          <a:bodyPr wrap="square" rtlCol="0">
            <a:spAutoFit/>
          </a:bodyPr>
          <a:p>
            <a:pPr indent="0">
              <a:buFont typeface="Wingdings" panose="05000000000000000000" charset="0"/>
              <a:buNone/>
            </a:pPr>
            <a:r>
              <a:rPr lang="en-US" sz="2000"/>
              <a:t>&lt;!DOCTYPE html&gt;</a:t>
            </a:r>
            <a:endParaRPr lang="en-US" sz="2000"/>
          </a:p>
          <a:p>
            <a:pPr indent="0">
              <a:buFont typeface="Wingdings" panose="05000000000000000000" charset="0"/>
              <a:buNone/>
            </a:pPr>
            <a:r>
              <a:rPr lang="en-US" sz="2000"/>
              <a:t>&lt;html&gt;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&lt;title&gt;Test Webpage&lt;/title&gt;</a:t>
            </a:r>
            <a:endParaRPr lang="en-US" sz="2000"/>
          </a:p>
          <a:p>
            <a:pPr indent="0">
              <a:buFont typeface="Wingdings" panose="05000000000000000000" charset="0"/>
              <a:buNone/>
            </a:pPr>
            <a:r>
              <a:rPr lang="en-US" sz="2000" b="1"/>
              <a:t>&lt;style type='text/css'&gt;</a:t>
            </a:r>
            <a:endParaRPr lang="en-US" sz="2000" b="1"/>
          </a:p>
          <a:p>
            <a:pPr indent="0">
              <a:buFont typeface="Wingdings" panose="05000000000000000000" charset="0"/>
              <a:buNone/>
            </a:pPr>
            <a:r>
              <a:rPr lang="en-US" sz="2000" b="1"/>
              <a:t>img{</a:t>
            </a:r>
            <a:endParaRPr lang="en-US" sz="2000" b="1"/>
          </a:p>
          <a:p>
            <a:pPr indent="0">
              <a:buFont typeface="Wingdings" panose="05000000000000000000" charset="0"/>
              <a:buNone/>
            </a:pPr>
            <a:r>
              <a:rPr lang="en-US" sz="2000" b="1"/>
              <a:t>	position:absolute;</a:t>
            </a:r>
            <a:endParaRPr lang="en-US" sz="2000" b="1"/>
          </a:p>
          <a:p>
            <a:pPr indent="0">
              <a:buFont typeface="Wingdings" panose="05000000000000000000" charset="0"/>
              <a:buNone/>
            </a:pPr>
            <a:r>
              <a:rPr lang="en-US" sz="2000" b="1"/>
              <a:t>	left:350px;</a:t>
            </a:r>
            <a:endParaRPr lang="en-US" sz="2000" b="1"/>
          </a:p>
          <a:p>
            <a:pPr indent="0">
              <a:buFont typeface="Wingdings" panose="05000000000000000000" charset="0"/>
              <a:buNone/>
            </a:pPr>
            <a:r>
              <a:rPr lang="en-US" sz="2000" b="1"/>
              <a:t>	top:130px;</a:t>
            </a:r>
            <a:endParaRPr lang="en-US" sz="2000" b="1"/>
          </a:p>
          <a:p>
            <a:pPr indent="0">
              <a:buFont typeface="Wingdings" panose="05000000000000000000" charset="0"/>
              <a:buNone/>
            </a:pPr>
            <a:r>
              <a:rPr lang="en-US" sz="2000" b="1"/>
              <a:t>}</a:t>
            </a:r>
            <a:endParaRPr lang="en-US" sz="2000" b="1"/>
          </a:p>
          <a:p>
            <a:pPr indent="0">
              <a:buFont typeface="Wingdings" panose="05000000000000000000" charset="0"/>
              <a:buNone/>
            </a:pPr>
            <a:r>
              <a:rPr lang="en-US" sz="2000" b="1"/>
              <a:t>&lt;/style&gt;</a:t>
            </a:r>
            <a:endParaRPr lang="en-US" sz="2000"/>
          </a:p>
          <a:p>
            <a:pPr indent="0">
              <a:buFont typeface="Wingdings" panose="05000000000000000000" charset="0"/>
              <a:buNone/>
            </a:pPr>
            <a:r>
              <a:rPr lang="en-US" sz="2000"/>
              <a:t>&lt;/head&gt;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&lt;img src="2022-2023/demo/Heroes.jpg" title="click on it to forward..." alt="image couldn't load..." width='700' height='500'&gt;</a:t>
            </a:r>
            <a:endParaRPr lang="en-US" sz="2000"/>
          </a:p>
          <a:p>
            <a:pPr indent="0">
              <a:buFont typeface="Wingdings" panose="05000000000000000000" charset="0"/>
              <a:buNone/>
            </a:pPr>
            <a:r>
              <a:rPr lang="en-US" sz="2000"/>
              <a:t>&lt;/body&gt;</a:t>
            </a:r>
            <a:endParaRPr lang="en-US" sz="2000"/>
          </a:p>
          <a:p>
            <a:pPr indent="0">
              <a:buFont typeface="Wingdings" panose="05000000000000000000" charset="0"/>
              <a:buNone/>
            </a:pPr>
            <a:r>
              <a:rPr lang="en-US" sz="2000"/>
              <a:t>&lt;/html&gt;</a:t>
            </a:r>
            <a:endParaRPr 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2306955"/>
          </a:xfrm>
          <a:prstGeom prst="rect">
            <a:avLst/>
          </a:prstGeom>
          <a:noFill/>
        </p:spPr>
        <p:txBody>
          <a:bodyPr wrap="square" rtlCol="0">
            <a:spAutoFit/>
          </a:bodyPr>
          <a:p>
            <a:pPr marL="342900" indent="-342900">
              <a:buFont typeface="Wingdings" panose="05000000000000000000" charset="0"/>
              <a:buChar char=""/>
            </a:pPr>
            <a:r>
              <a:rPr lang="en-US" altLang="zh-CN" sz="2400"/>
              <a:t>Final projetc</a:t>
            </a:r>
            <a:endParaRPr lang="en-US" altLang="zh-CN" sz="2400"/>
          </a:p>
          <a:p>
            <a:pPr indent="0">
              <a:buFont typeface="Wingdings" panose="05000000000000000000" charset="0"/>
              <a:buNone/>
            </a:pPr>
            <a:endParaRPr lang="en-US" altLang="zh-CN" sz="2400"/>
          </a:p>
          <a:p>
            <a:pPr marL="342900" indent="-342900">
              <a:buFont typeface="Arial" panose="020B0604020202090204" pitchFamily="34" charset="0"/>
              <a:buChar char="•"/>
            </a:pPr>
            <a:r>
              <a:rPr lang="en-US" altLang="zh-CN" sz="2400"/>
              <a:t>Add navigation links to each webpage to make sure that the user can navigate to and from each webpage.</a:t>
            </a:r>
            <a:endParaRPr lang="en-US" altLang="zh-CN" sz="2400"/>
          </a:p>
          <a:p>
            <a:pPr marL="342900" indent="-342900">
              <a:buFont typeface="Arial" panose="020B0604020202090204" pitchFamily="34" charset="0"/>
              <a:buChar char="•"/>
            </a:pPr>
            <a:endParaRPr lang="en-US" altLang="zh-CN" sz="2400"/>
          </a:p>
          <a:p>
            <a:pPr indent="0">
              <a:buFont typeface="Arial" panose="020B0604020202090204" pitchFamily="34" charset="0"/>
              <a:buNone/>
            </a:pP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3784600"/>
          </a:xfrm>
          <a:prstGeom prst="rect">
            <a:avLst/>
          </a:prstGeom>
          <a:noFill/>
        </p:spPr>
        <p:txBody>
          <a:bodyPr wrap="square" rtlCol="0">
            <a:spAutoFit/>
          </a:bodyPr>
          <a:p>
            <a:pPr marL="342900" indent="-342900">
              <a:buFont typeface="Wingdings" panose="05000000000000000000" charset="0"/>
              <a:buChar char=""/>
            </a:pPr>
            <a:r>
              <a:rPr lang="en-US" sz="2400" b="1"/>
              <a:t>What is HTML?</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HTML is short for </a:t>
            </a:r>
            <a:r>
              <a:rPr lang="en-US" sz="2400" b="1"/>
              <a:t>Hypertext Markup Language</a:t>
            </a:r>
            <a:r>
              <a:rPr lang="en-US" sz="2400"/>
              <a:t>. It is one of the coding languages that can be used to create a webpage. Other coding languages are JavaScript, CSS and PHP, but HTML is one of the oldest and most widely used.</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HTML code is interpreted (read) by a web browser.</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Some people use templates to create a webpage. But you are going to learn how to create a new webpage from the beginning.</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334645"/>
            <a:ext cx="11553825" cy="6000750"/>
          </a:xfrm>
          <a:prstGeom prst="rect">
            <a:avLst/>
          </a:prstGeom>
          <a:noFill/>
        </p:spPr>
        <p:txBody>
          <a:bodyPr wrap="square" rtlCol="0">
            <a:spAutoFit/>
          </a:bodyPr>
          <a:p>
            <a:pPr marL="342900" indent="-342900">
              <a:buFont typeface="Wingdings" panose="05000000000000000000" charset="0"/>
              <a:buChar char=""/>
            </a:pPr>
            <a:r>
              <a:rPr lang="en-US" sz="2400" b="1"/>
              <a:t>Setting up a webpage</a:t>
            </a:r>
            <a:endParaRPr lang="en-US" sz="2400"/>
          </a:p>
          <a:p>
            <a:pPr marL="342900" indent="-342900">
              <a:buFont typeface="Wingdings" panose="05000000000000000000" charset="0"/>
              <a:buChar char=""/>
            </a:pPr>
            <a:endParaRPr lang="en-US" sz="2400"/>
          </a:p>
          <a:p>
            <a:pPr marL="342900" indent="-342900">
              <a:buFont typeface="Arial" panose="020B0604020202090204" pitchFamily="34" charset="0"/>
              <a:buChar char="•"/>
            </a:pPr>
            <a:r>
              <a:rPr lang="en-US" sz="2400"/>
              <a:t>The HTML code that you write is called the webpage </a:t>
            </a:r>
            <a:r>
              <a:rPr lang="en-US" sz="2400" b="1"/>
              <a:t>source code</a:t>
            </a:r>
            <a:r>
              <a:rPr lang="en-US" sz="2400"/>
              <a: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You will need to type the following lines of HTML code into the new Notepad document.</a:t>
            </a:r>
            <a:endParaRPr lang="en-US" sz="2400"/>
          </a:p>
          <a:p>
            <a:pPr indent="0">
              <a:buFont typeface="Arial" panose="020B0604020202090204" pitchFamily="34" charset="0"/>
              <a:buNone/>
            </a:pPr>
            <a:endParaRPr lang="en-US" sz="2400"/>
          </a:p>
          <a:p>
            <a:pPr marL="342900" indent="-342900">
              <a:buFont typeface="Arial" panose="020B0604020202090204" pitchFamily="34" charset="0"/>
              <a:buChar char="•"/>
            </a:pPr>
            <a:r>
              <a:rPr lang="en-US" sz="2400"/>
              <a:t>If you are using MacBook, the first step is to Format - Make Plain Text.</a:t>
            </a:r>
            <a:endParaRPr lang="en-US" sz="2400"/>
          </a:p>
          <a:p>
            <a:pPr marL="342900" indent="-342900">
              <a:buFont typeface="Arial" panose="020B0604020202090204" pitchFamily="34" charset="0"/>
              <a:buChar char="•"/>
            </a:pPr>
            <a:endParaRPr lang="en-US" sz="2400"/>
          </a:p>
          <a:p>
            <a:pPr indent="0">
              <a:buFont typeface="Arial" panose="020B0604020202090204" pitchFamily="34" charset="0"/>
              <a:buNone/>
            </a:pPr>
            <a:r>
              <a:rPr lang="en-US" sz="2400"/>
              <a:t>&lt;!DOCTYPE html&gt;</a:t>
            </a:r>
            <a:endParaRPr lang="en-US" sz="2400"/>
          </a:p>
          <a:p>
            <a:pPr indent="0">
              <a:buFont typeface="Arial" panose="020B0604020202090204" pitchFamily="34" charset="0"/>
              <a:buNone/>
            </a:pPr>
            <a:r>
              <a:rPr lang="en-US" sz="2400"/>
              <a:t>&lt;html&gt;</a:t>
            </a:r>
            <a:endParaRPr lang="en-US" sz="2400"/>
          </a:p>
          <a:p>
            <a:pPr indent="0">
              <a:buFont typeface="Arial" panose="020B0604020202090204" pitchFamily="34" charset="0"/>
              <a:buNone/>
            </a:pPr>
            <a:r>
              <a:rPr lang="en-US" sz="2400"/>
              <a:t>&lt;head&gt;</a:t>
            </a:r>
            <a:endParaRPr lang="en-US" sz="2400"/>
          </a:p>
          <a:p>
            <a:pPr indent="0">
              <a:buFont typeface="Arial" panose="020B0604020202090204" pitchFamily="34" charset="0"/>
              <a:buNone/>
            </a:pPr>
            <a:r>
              <a:rPr lang="en-US" sz="2400"/>
              <a:t>&lt;/head&gt;</a:t>
            </a:r>
            <a:endParaRPr lang="en-US" sz="2400"/>
          </a:p>
          <a:p>
            <a:pPr indent="0">
              <a:buFont typeface="Arial" panose="020B0604020202090204" pitchFamily="34" charset="0"/>
              <a:buNone/>
            </a:pPr>
            <a:r>
              <a:rPr lang="en-US" sz="2400"/>
              <a:t>&lt;body&gt;</a:t>
            </a:r>
            <a:endParaRPr lang="en-US" sz="2400"/>
          </a:p>
          <a:p>
            <a:pPr indent="0">
              <a:buFont typeface="Arial" panose="020B0604020202090204" pitchFamily="34" charset="0"/>
              <a:buNone/>
            </a:pPr>
            <a:r>
              <a:rPr lang="en-US" sz="2400"/>
              <a:t>&lt;/body&gt;</a:t>
            </a:r>
            <a:endParaRPr lang="en-US" sz="2400"/>
          </a:p>
          <a:p>
            <a:pPr indent="0">
              <a:buFont typeface="Arial" panose="020B0604020202090204" pitchFamily="34" charset="0"/>
              <a:buNone/>
            </a:pPr>
            <a:r>
              <a:rPr lang="en-US" sz="2400"/>
              <a:t>&lt;/html&gt;</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9545" y="160655"/>
            <a:ext cx="11852275" cy="6462395"/>
          </a:xfrm>
          <a:prstGeom prst="rect">
            <a:avLst/>
          </a:prstGeom>
          <a:noFill/>
        </p:spPr>
        <p:txBody>
          <a:bodyPr wrap="square" rtlCol="0">
            <a:spAutoFit/>
          </a:bodyPr>
          <a:p>
            <a:pPr indent="0">
              <a:buFont typeface="Arial" panose="020B0604020202090204" pitchFamily="34" charset="0"/>
              <a:buNone/>
            </a:pPr>
            <a:r>
              <a:rPr lang="en-US">
                <a:sym typeface="+mn-ea"/>
              </a:rPr>
              <a:t>&lt;!DOCTYPE html&gt;</a:t>
            </a:r>
            <a:endParaRPr lang="en-US"/>
          </a:p>
          <a:p>
            <a:pPr indent="0">
              <a:buFont typeface="Arial" panose="020B0604020202090204" pitchFamily="34" charset="0"/>
              <a:buNone/>
            </a:pPr>
            <a:r>
              <a:rPr lang="en-US">
                <a:sym typeface="+mn-ea"/>
              </a:rPr>
              <a:t>&lt;html&gt;</a:t>
            </a:r>
            <a:endParaRPr lang="en-US"/>
          </a:p>
          <a:p>
            <a:pPr indent="0">
              <a:buFont typeface="Arial" panose="020B0604020202090204" pitchFamily="34" charset="0"/>
              <a:buNone/>
            </a:pPr>
            <a:r>
              <a:rPr lang="en-US">
                <a:sym typeface="+mn-ea"/>
              </a:rPr>
              <a:t>&lt;head&gt;</a:t>
            </a:r>
            <a:endParaRPr lang="en-US"/>
          </a:p>
          <a:p>
            <a:pPr indent="0">
              <a:buFont typeface="Arial" panose="020B0604020202090204" pitchFamily="34" charset="0"/>
              <a:buNone/>
            </a:pPr>
            <a:r>
              <a:rPr lang="en-US">
                <a:sym typeface="+mn-ea"/>
              </a:rPr>
              <a:t>&lt;/head&gt;</a:t>
            </a:r>
            <a:endParaRPr lang="en-US"/>
          </a:p>
          <a:p>
            <a:pPr indent="0">
              <a:buFont typeface="Arial" panose="020B0604020202090204" pitchFamily="34" charset="0"/>
              <a:buNone/>
            </a:pPr>
            <a:r>
              <a:rPr lang="en-US">
                <a:sym typeface="+mn-ea"/>
              </a:rPr>
              <a:t>&lt;body&gt;</a:t>
            </a:r>
            <a:endParaRPr lang="en-US"/>
          </a:p>
          <a:p>
            <a:pPr indent="0">
              <a:buFont typeface="Arial" panose="020B0604020202090204" pitchFamily="34" charset="0"/>
              <a:buNone/>
            </a:pPr>
            <a:r>
              <a:rPr lang="en-US">
                <a:sym typeface="+mn-ea"/>
              </a:rPr>
              <a:t>&lt;/body&gt;</a:t>
            </a:r>
            <a:endParaRPr lang="en-US"/>
          </a:p>
          <a:p>
            <a:pPr indent="0">
              <a:buFont typeface="Arial" panose="020B0604020202090204" pitchFamily="34" charset="0"/>
              <a:buNone/>
            </a:pPr>
            <a:r>
              <a:rPr lang="en-US">
                <a:sym typeface="+mn-ea"/>
              </a:rPr>
              <a:t>&lt;/html&gt;</a:t>
            </a:r>
            <a:endParaRPr lang="en-US" sz="2400"/>
          </a:p>
          <a:p>
            <a:pPr indent="0">
              <a:buFont typeface="Wingdings" panose="05000000000000000000" charset="0"/>
              <a:buNone/>
            </a:pPr>
            <a:endParaRPr lang="en-US" sz="2400"/>
          </a:p>
          <a:p>
            <a:pPr marL="342900" indent="-342900">
              <a:buFont typeface="Arial" panose="020B0604020202090204" pitchFamily="34" charset="0"/>
              <a:buChar char="•"/>
            </a:pPr>
            <a:r>
              <a:rPr lang="en-US" sz="2400"/>
              <a:t>The code that you have typed is the basic structure for the webpage. It is important to be very accurate when typing the code. Any small errors will often mean that the webpage will not be displayed correctly. This includes making sure that there are </a:t>
            </a:r>
            <a:r>
              <a:rPr lang="en-US" sz="2400" b="1"/>
              <a:t>no spaces</a:t>
            </a:r>
            <a:r>
              <a:rPr lang="en-US" sz="2400"/>
              <a:t> between the angular bracket &lt;&gt;.</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b="1"/>
              <a:t>&lt;!DOCTYPE html&gt;</a:t>
            </a:r>
            <a:r>
              <a:rPr lang="en-US" sz="2400"/>
              <a:t> tells that the type of document you are creating is a HTML document and it will be a webpage.</a:t>
            </a:r>
            <a:endParaRPr lang="en-US" sz="2400"/>
          </a:p>
          <a:p>
            <a:pPr marL="342900" indent="-342900">
              <a:buFont typeface="Arial" panose="020B0604020202090204" pitchFamily="34" charset="0"/>
              <a:buChar char="•"/>
            </a:pPr>
            <a:endParaRPr lang="en-US" sz="2400"/>
          </a:p>
          <a:p>
            <a:pPr marL="342900" indent="-342900">
              <a:buFont typeface="Arial" panose="020B0604020202090204" pitchFamily="34" charset="0"/>
              <a:buChar char="•"/>
            </a:pPr>
            <a:r>
              <a:rPr lang="en-US" sz="2400"/>
              <a:t>The angular brackets (</a:t>
            </a:r>
            <a:r>
              <a:rPr lang="en-US" sz="2400" b="1"/>
              <a:t>&lt;&gt;</a:t>
            </a:r>
            <a:r>
              <a:rPr lang="en-US" sz="2400"/>
              <a:t>) at the start and the end of each line of code create a </a:t>
            </a:r>
            <a:r>
              <a:rPr lang="en-US" sz="2400" b="1"/>
              <a:t>tag</a:t>
            </a:r>
            <a:r>
              <a:rPr lang="en-US" sz="2400"/>
              <a:t>. You use tags in Notepad to tell the software what you want it to display and how you want it to be displayed.</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20290</Words>
  <Application>WPS Spreadsheets</Application>
  <PresentationFormat>Widescreen</PresentationFormat>
  <Paragraphs>657</Paragraphs>
  <Slides>59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Arial</vt:lpstr>
      <vt:lpstr>SimSun</vt:lpstr>
      <vt:lpstr>Wingdings</vt:lpstr>
      <vt:lpstr>Wingdings</vt:lpstr>
      <vt:lpstr>Arial Regular</vt:lpstr>
      <vt:lpstr>Calibri</vt:lpstr>
      <vt:lpstr>Helvetica Neue</vt:lpstr>
      <vt:lpstr>微软雅黑</vt:lpstr>
      <vt:lpstr>汉仪旗黑</vt:lpstr>
      <vt:lpstr>Arial Unicode MS</vt:lpstr>
      <vt:lpstr>Calibri Light</vt:lpstr>
      <vt:lpstr>SimSun</vt:lpstr>
      <vt:lpstr>汉仪书宋二KW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meiwu</dc:creator>
  <cp:lastModifiedBy>meiwu</cp:lastModifiedBy>
  <cp:revision>62</cp:revision>
  <dcterms:created xsi:type="dcterms:W3CDTF">2022-04-18T07:27:18Z</dcterms:created>
  <dcterms:modified xsi:type="dcterms:W3CDTF">2022-04-18T07:27:18Z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1033-3.8.1.6116</vt:lpwstr>
  </property>
  <property fmtid="{D5CDD505-2E9C-101B-9397-08002B2CF9AE}" pid="3" name="ICV">
    <vt:lpwstr>0D1D376AC04E420E9B58791ACE0D2EBE</vt:lpwstr>
  </property>
</Properties>
</file>