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444" r:id="rId2"/>
    <p:sldId id="428" r:id="rId3"/>
    <p:sldId id="445" r:id="rId4"/>
    <p:sldId id="446" r:id="rId5"/>
    <p:sldId id="447" r:id="rId6"/>
    <p:sldId id="448" r:id="rId7"/>
    <p:sldId id="449" r:id="rId8"/>
    <p:sldId id="450" r:id="rId9"/>
    <p:sldId id="452" r:id="rId10"/>
    <p:sldId id="454" r:id="rId11"/>
    <p:sldId id="453" r:id="rId12"/>
    <p:sldId id="455" r:id="rId13"/>
    <p:sldId id="456" r:id="rId14"/>
    <p:sldId id="451" r:id="rId15"/>
    <p:sldId id="416" r:id="rId16"/>
  </p:sldIdLst>
  <p:sldSz cx="12195175" cy="6858000"/>
  <p:notesSz cx="6797675" cy="98742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36">
          <p15:clr>
            <a:srgbClr val="A4A3A4"/>
          </p15:clr>
        </p15:guide>
        <p15:guide id="2" pos="38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70C0"/>
    <a:srgbClr val="2C69B2"/>
    <a:srgbClr val="4A88D2"/>
    <a:srgbClr val="2860A4"/>
    <a:srgbClr val="1A3F6C"/>
    <a:srgbClr val="1F4A7F"/>
    <a:srgbClr val="000000"/>
    <a:srgbClr val="75BAFF"/>
    <a:srgbClr val="89AE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0" autoAdjust="0"/>
    <p:restoredTop sz="94660"/>
  </p:normalViewPr>
  <p:slideViewPr>
    <p:cSldViewPr showGuides="1">
      <p:cViewPr varScale="1">
        <p:scale>
          <a:sx n="116" d="100"/>
          <a:sy n="116" d="100"/>
        </p:scale>
        <p:origin x="480" y="108"/>
      </p:cViewPr>
      <p:guideLst>
        <p:guide orient="horz" pos="4336"/>
        <p:guide pos="3834"/>
      </p:guideLst>
    </p:cSldViewPr>
  </p:slideViewPr>
  <p:notesTextViewPr>
    <p:cViewPr>
      <p:scale>
        <a:sx n="1" d="1"/>
        <a:sy n="1" d="1"/>
      </p:scale>
      <p:origin x="0" y="0"/>
    </p:cViewPr>
  </p:notesTextViewPr>
  <p:sorterViewPr>
    <p:cViewPr>
      <p:scale>
        <a:sx n="55" d="100"/>
        <a:sy n="5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5602CC-7EAD-4AAA-BD13-DE181E29F55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191912CE-697B-4D35-90EA-65A601825ED0}">
      <dgm:prSet phldrT="[文本]" custT="1"/>
      <dgm:spPr>
        <a:solidFill>
          <a:schemeClr val="tx2">
            <a:lumMod val="75000"/>
          </a:schemeClr>
        </a:solidFill>
      </dgm:spPr>
      <dgm:t>
        <a:bodyPr/>
        <a:lstStyle/>
        <a:p>
          <a:r>
            <a:rPr lang="zh-CN" altLang="en-US" sz="2000" b="1" dirty="0" smtClean="0">
              <a:latin typeface="微软雅黑" panose="020B0503020204020204" pitchFamily="34" charset="-122"/>
              <a:ea typeface="微软雅黑" panose="020B0503020204020204" pitchFamily="34" charset="-122"/>
            </a:rPr>
            <a:t>成数</a:t>
          </a:r>
          <a:endParaRPr lang="zh-CN" altLang="en-US" sz="2000" b="1" dirty="0">
            <a:latin typeface="微软雅黑" panose="020B0503020204020204" pitchFamily="34" charset="-122"/>
            <a:ea typeface="微软雅黑" panose="020B0503020204020204" pitchFamily="34" charset="-122"/>
          </a:endParaRPr>
        </a:p>
      </dgm:t>
    </dgm:pt>
    <dgm:pt modelId="{19C761C7-723A-4FC6-BB12-F205D82C7970}" type="parTrans" cxnId="{8F254930-F3D3-4C0A-B936-C9AD61F970EC}">
      <dgm:prSet/>
      <dgm:spPr/>
      <dgm:t>
        <a:bodyPr/>
        <a:lstStyle/>
        <a:p>
          <a:endParaRPr lang="zh-CN" altLang="en-US"/>
        </a:p>
      </dgm:t>
    </dgm:pt>
    <dgm:pt modelId="{E20C2AFA-56D8-4094-BB5D-3E902F0ED2E5}" type="sibTrans" cxnId="{8F254930-F3D3-4C0A-B936-C9AD61F970EC}">
      <dgm:prSet custT="1"/>
      <dgm:spPr>
        <a:solidFill>
          <a:schemeClr val="tx2">
            <a:lumMod val="75000"/>
          </a:schemeClr>
        </a:solidFill>
      </dgm:spPr>
      <dgm:t>
        <a:bodyPr/>
        <a:lstStyle/>
        <a:p>
          <a:r>
            <a:rPr lang="zh-CN" altLang="en-US" sz="2000" b="1" dirty="0" smtClean="0">
              <a:latin typeface="微软雅黑" panose="020B0503020204020204" pitchFamily="34" charset="-122"/>
              <a:ea typeface="微软雅黑" panose="020B0503020204020204" pitchFamily="34" charset="-122"/>
            </a:rPr>
            <a:t>金额和期限</a:t>
          </a:r>
          <a:endParaRPr lang="zh-CN" altLang="en-US" sz="2000" b="1" dirty="0">
            <a:latin typeface="微软雅黑" panose="020B0503020204020204" pitchFamily="34" charset="-122"/>
            <a:ea typeface="微软雅黑" panose="020B0503020204020204" pitchFamily="34" charset="-122"/>
          </a:endParaRPr>
        </a:p>
      </dgm:t>
    </dgm:pt>
    <dgm:pt modelId="{3C5439BF-9F1D-4C53-9B1C-4D881C882E41}">
      <dgm:prSet phldrT="[文本]"/>
      <dgm:spPr/>
      <dgm:t>
        <a:bodyPr/>
        <a:lstStyle/>
        <a:p>
          <a:endParaRPr lang="zh-CN" altLang="en-US" dirty="0"/>
        </a:p>
      </dgm:t>
    </dgm:pt>
    <dgm:pt modelId="{AFFBFD2D-DDFB-4A44-BBD0-D5CAE7403E70}" type="parTrans" cxnId="{E31C4EB1-C93F-4E75-B8B2-02A9E4BE7E3A}">
      <dgm:prSet/>
      <dgm:spPr/>
      <dgm:t>
        <a:bodyPr/>
        <a:lstStyle/>
        <a:p>
          <a:endParaRPr lang="zh-CN" altLang="en-US"/>
        </a:p>
      </dgm:t>
    </dgm:pt>
    <dgm:pt modelId="{3B7E6FF0-ECE5-416B-83F3-205311527D34}" type="sibTrans" cxnId="{E31C4EB1-C93F-4E75-B8B2-02A9E4BE7E3A}">
      <dgm:prSet/>
      <dgm:spPr/>
      <dgm:t>
        <a:bodyPr/>
        <a:lstStyle/>
        <a:p>
          <a:endParaRPr lang="zh-CN" altLang="en-US"/>
        </a:p>
      </dgm:t>
    </dgm:pt>
    <dgm:pt modelId="{3DEB83E0-FBEC-4A03-B091-078A703A2BDC}">
      <dgm:prSet phldrT="[文本]" custT="1"/>
      <dgm:spPr>
        <a:solidFill>
          <a:schemeClr val="bg1">
            <a:lumMod val="65000"/>
          </a:schemeClr>
        </a:solidFill>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sz="4400" b="1" dirty="0" smtClean="0">
              <a:solidFill>
                <a:srgbClr val="C00000"/>
              </a:solidFill>
              <a:latin typeface="微软雅黑" panose="020B0503020204020204" pitchFamily="34" charset="-122"/>
              <a:ea typeface="微软雅黑" panose="020B0503020204020204" pitchFamily="34" charset="-122"/>
            </a:rPr>
            <a:t>？</a:t>
          </a:r>
        </a:p>
        <a:p>
          <a:pPr defTabSz="889000">
            <a:lnSpc>
              <a:spcPct val="90000"/>
            </a:lnSpc>
            <a:spcBef>
              <a:spcPct val="0"/>
            </a:spcBef>
            <a:spcAft>
              <a:spcPct val="35000"/>
            </a:spcAft>
          </a:pPr>
          <a:endParaRPr lang="zh-CN" altLang="en-US" sz="2000" b="1" dirty="0"/>
        </a:p>
      </dgm:t>
    </dgm:pt>
    <dgm:pt modelId="{FE821A7B-3457-4685-B5C0-7D99CD0BB22D}" type="parTrans" cxnId="{490A0859-C33C-4EFA-8CC1-CF18A0583CD0}">
      <dgm:prSet/>
      <dgm:spPr/>
      <dgm:t>
        <a:bodyPr/>
        <a:lstStyle/>
        <a:p>
          <a:endParaRPr lang="zh-CN" altLang="en-US"/>
        </a:p>
      </dgm:t>
    </dgm:pt>
    <dgm:pt modelId="{F7005A92-D088-490B-A149-75022383859A}" type="sibTrans" cxnId="{490A0859-C33C-4EFA-8CC1-CF18A0583CD0}">
      <dgm:prSet custT="1"/>
      <dgm:spPr>
        <a:solidFill>
          <a:schemeClr val="tx2">
            <a:lumMod val="75000"/>
          </a:schemeClr>
        </a:solidFill>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sz="1800" b="1" dirty="0" smtClean="0">
              <a:latin typeface="微软雅黑" pitchFamily="34" charset="-122"/>
              <a:ea typeface="微软雅黑" pitchFamily="34" charset="-122"/>
            </a:rPr>
            <a:t>利率</a:t>
          </a:r>
          <a:endParaRPr lang="zh-CN" altLang="en-US" sz="1800" b="1" dirty="0" smtClean="0"/>
        </a:p>
        <a:p>
          <a:pPr defTabSz="1600200">
            <a:lnSpc>
              <a:spcPct val="90000"/>
            </a:lnSpc>
            <a:spcBef>
              <a:spcPct val="0"/>
            </a:spcBef>
            <a:spcAft>
              <a:spcPct val="35000"/>
            </a:spcAft>
          </a:pPr>
          <a:endParaRPr lang="zh-CN" altLang="en-US" dirty="0"/>
        </a:p>
      </dgm:t>
    </dgm:pt>
    <dgm:pt modelId="{2FAADCD3-8ABA-4A80-98BA-84E52CE79B89}">
      <dgm:prSet phldrT="[文本]"/>
      <dgm:spPr/>
      <dgm:t>
        <a:bodyPr/>
        <a:lstStyle/>
        <a:p>
          <a:r>
            <a:rPr lang="en-US" altLang="zh-CN" dirty="0" smtClean="0"/>
            <a:t> </a:t>
          </a:r>
          <a:endParaRPr lang="zh-CN" altLang="en-US" dirty="0"/>
        </a:p>
      </dgm:t>
    </dgm:pt>
    <dgm:pt modelId="{8A112E17-86D4-4A59-B6BB-D669EE68BF80}" type="parTrans" cxnId="{B234E5FC-A3E6-4C71-8EA9-3C9AE3313F0C}">
      <dgm:prSet/>
      <dgm:spPr/>
      <dgm:t>
        <a:bodyPr/>
        <a:lstStyle/>
        <a:p>
          <a:endParaRPr lang="zh-CN" altLang="en-US"/>
        </a:p>
      </dgm:t>
    </dgm:pt>
    <dgm:pt modelId="{19107621-F52C-4FCD-9D16-86E6393B9C80}" type="sibTrans" cxnId="{B234E5FC-A3E6-4C71-8EA9-3C9AE3313F0C}">
      <dgm:prSet/>
      <dgm:spPr/>
      <dgm:t>
        <a:bodyPr/>
        <a:lstStyle/>
        <a:p>
          <a:endParaRPr lang="zh-CN" altLang="en-US"/>
        </a:p>
      </dgm:t>
    </dgm:pt>
    <dgm:pt modelId="{343E8B7C-3B56-43AA-9D1F-8EFDA3257431}">
      <dgm:prSet phldrT="[文本]" custT="1"/>
      <dgm:spPr>
        <a:solidFill>
          <a:schemeClr val="tx2">
            <a:lumMod val="75000"/>
          </a:schemeClr>
        </a:solidFill>
      </dgm:spPr>
      <dgm:t>
        <a:bodyPr/>
        <a:lstStyle/>
        <a:p>
          <a:r>
            <a:rPr lang="zh-CN" altLang="en-US" sz="2000" b="1" dirty="0" smtClean="0">
              <a:solidFill>
                <a:schemeClr val="tx1"/>
              </a:solidFill>
              <a:latin typeface="微软雅黑" pitchFamily="34" charset="-122"/>
              <a:ea typeface="微软雅黑" pitchFamily="34" charset="-122"/>
            </a:rPr>
            <a:t>还款方式</a:t>
          </a:r>
          <a:endParaRPr lang="zh-CN" altLang="en-US" sz="2000" b="1" dirty="0">
            <a:solidFill>
              <a:schemeClr val="tx1"/>
            </a:solidFill>
          </a:endParaRPr>
        </a:p>
      </dgm:t>
    </dgm:pt>
    <dgm:pt modelId="{4A746D88-A479-407F-90A6-515B6841F879}" type="sibTrans" cxnId="{79FCE0CE-303B-4066-BDA3-9E1A3BF6FDE4}">
      <dgm:prSet custT="1"/>
      <dgm:spPr>
        <a:solidFill>
          <a:schemeClr val="tx2">
            <a:lumMod val="75000"/>
          </a:schemeClr>
        </a:solidFill>
      </dgm:spPr>
      <dgm:t>
        <a:bodyPr/>
        <a:lstStyle/>
        <a:p>
          <a:r>
            <a:rPr lang="zh-CN" altLang="en-US" sz="2000" b="1" dirty="0" smtClean="0">
              <a:latin typeface="微软雅黑" panose="020B0503020204020204" pitchFamily="34" charset="-122"/>
              <a:ea typeface="微软雅黑" panose="020B0503020204020204" pitchFamily="34" charset="-122"/>
            </a:rPr>
            <a:t>还款账户</a:t>
          </a:r>
          <a:endParaRPr lang="zh-CN" altLang="en-US" sz="2000" b="1" dirty="0">
            <a:latin typeface="微软雅黑" panose="020B0503020204020204" pitchFamily="34" charset="-122"/>
            <a:ea typeface="微软雅黑" panose="020B0503020204020204" pitchFamily="34" charset="-122"/>
          </a:endParaRPr>
        </a:p>
      </dgm:t>
    </dgm:pt>
    <dgm:pt modelId="{2C5E8165-6E4C-47D7-8046-06BB100378BD}" type="parTrans" cxnId="{79FCE0CE-303B-4066-BDA3-9E1A3BF6FDE4}">
      <dgm:prSet/>
      <dgm:spPr/>
      <dgm:t>
        <a:bodyPr/>
        <a:lstStyle/>
        <a:p>
          <a:endParaRPr lang="zh-CN" altLang="en-US"/>
        </a:p>
      </dgm:t>
    </dgm:pt>
    <dgm:pt modelId="{37EF44A0-100F-4FDB-B91F-C1E2EE9C1BB2}">
      <dgm:prSet phldrT="[文本]" custT="1"/>
      <dgm:spPr/>
      <dgm:t>
        <a:bodyPr/>
        <a:lstStyle/>
        <a:p>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要素</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dgm:t>
    </dgm:pt>
    <dgm:pt modelId="{6CDE4B96-8308-4F23-B3E8-04ED0DA891DE}" type="sibTrans" cxnId="{6925EEB3-D74E-4FE1-81FF-6DC7E39525DB}">
      <dgm:prSet/>
      <dgm:spPr/>
      <dgm:t>
        <a:bodyPr/>
        <a:lstStyle/>
        <a:p>
          <a:endParaRPr lang="zh-CN" altLang="en-US"/>
        </a:p>
      </dgm:t>
    </dgm:pt>
    <dgm:pt modelId="{3F54251D-B708-4B15-8F7B-806DAC32AFDE}" type="parTrans" cxnId="{6925EEB3-D74E-4FE1-81FF-6DC7E39525DB}">
      <dgm:prSet/>
      <dgm:spPr/>
      <dgm:t>
        <a:bodyPr/>
        <a:lstStyle/>
        <a:p>
          <a:endParaRPr lang="zh-CN" altLang="en-US"/>
        </a:p>
      </dgm:t>
    </dgm:pt>
    <dgm:pt modelId="{646BA74F-7D60-4DC1-88F7-49D9599DAC3B}" type="pres">
      <dgm:prSet presAssocID="{A95602CC-7EAD-4AAA-BD13-DE181E29F55F}" presName="Name0" presStyleCnt="0">
        <dgm:presLayoutVars>
          <dgm:chMax/>
          <dgm:chPref/>
          <dgm:dir/>
          <dgm:animLvl val="lvl"/>
        </dgm:presLayoutVars>
      </dgm:prSet>
      <dgm:spPr/>
      <dgm:t>
        <a:bodyPr/>
        <a:lstStyle/>
        <a:p>
          <a:endParaRPr lang="zh-CN" altLang="en-US"/>
        </a:p>
      </dgm:t>
    </dgm:pt>
    <dgm:pt modelId="{28D5716F-B870-48BE-BB8B-7F628C692D74}" type="pres">
      <dgm:prSet presAssocID="{191912CE-697B-4D35-90EA-65A601825ED0}" presName="composite" presStyleCnt="0"/>
      <dgm:spPr/>
    </dgm:pt>
    <dgm:pt modelId="{4601DE51-F73A-4B70-B929-EBB04B7F9E44}" type="pres">
      <dgm:prSet presAssocID="{191912CE-697B-4D35-90EA-65A601825ED0}" presName="Parent1" presStyleLbl="node1" presStyleIdx="0" presStyleCnt="6">
        <dgm:presLayoutVars>
          <dgm:chMax val="1"/>
          <dgm:chPref val="1"/>
          <dgm:bulletEnabled val="1"/>
        </dgm:presLayoutVars>
      </dgm:prSet>
      <dgm:spPr/>
      <dgm:t>
        <a:bodyPr/>
        <a:lstStyle/>
        <a:p>
          <a:endParaRPr lang="zh-CN" altLang="en-US"/>
        </a:p>
      </dgm:t>
    </dgm:pt>
    <dgm:pt modelId="{398C8423-158B-4AF6-BA5B-DE181909A35C}" type="pres">
      <dgm:prSet presAssocID="{191912CE-697B-4D35-90EA-65A601825ED0}" presName="Childtext1" presStyleLbl="revTx" presStyleIdx="0" presStyleCnt="3">
        <dgm:presLayoutVars>
          <dgm:chMax val="0"/>
          <dgm:chPref val="0"/>
          <dgm:bulletEnabled val="1"/>
        </dgm:presLayoutVars>
      </dgm:prSet>
      <dgm:spPr/>
      <dgm:t>
        <a:bodyPr/>
        <a:lstStyle/>
        <a:p>
          <a:endParaRPr lang="zh-CN" altLang="en-US"/>
        </a:p>
      </dgm:t>
    </dgm:pt>
    <dgm:pt modelId="{80A54B5C-814F-4681-A6C4-283F5B595B98}" type="pres">
      <dgm:prSet presAssocID="{191912CE-697B-4D35-90EA-65A601825ED0}" presName="BalanceSpacing" presStyleCnt="0"/>
      <dgm:spPr/>
    </dgm:pt>
    <dgm:pt modelId="{AA822F13-72FC-4058-A0E7-FD94C42243F5}" type="pres">
      <dgm:prSet presAssocID="{191912CE-697B-4D35-90EA-65A601825ED0}" presName="BalanceSpacing1" presStyleCnt="0"/>
      <dgm:spPr/>
    </dgm:pt>
    <dgm:pt modelId="{E8536058-A882-4381-9403-D71A438BE89E}" type="pres">
      <dgm:prSet presAssocID="{E20C2AFA-56D8-4094-BB5D-3E902F0ED2E5}" presName="Accent1Text" presStyleLbl="node1" presStyleIdx="1" presStyleCnt="6"/>
      <dgm:spPr/>
      <dgm:t>
        <a:bodyPr/>
        <a:lstStyle/>
        <a:p>
          <a:endParaRPr lang="zh-CN" altLang="en-US"/>
        </a:p>
      </dgm:t>
    </dgm:pt>
    <dgm:pt modelId="{8DD45D3D-B0F0-4859-BEBF-5BF197D70A08}" type="pres">
      <dgm:prSet presAssocID="{E20C2AFA-56D8-4094-BB5D-3E902F0ED2E5}" presName="spaceBetweenRectangles" presStyleCnt="0"/>
      <dgm:spPr/>
    </dgm:pt>
    <dgm:pt modelId="{DAFB6315-1B41-4197-95D9-5CF2DCB50B3B}" type="pres">
      <dgm:prSet presAssocID="{3DEB83E0-FBEC-4A03-B091-078A703A2BDC}" presName="composite" presStyleCnt="0"/>
      <dgm:spPr/>
    </dgm:pt>
    <dgm:pt modelId="{55926064-0426-46ED-8FD7-B93D486C69F0}" type="pres">
      <dgm:prSet presAssocID="{3DEB83E0-FBEC-4A03-B091-078A703A2BDC}" presName="Parent1" presStyleLbl="node1" presStyleIdx="2" presStyleCnt="6">
        <dgm:presLayoutVars>
          <dgm:chMax val="1"/>
          <dgm:chPref val="1"/>
          <dgm:bulletEnabled val="1"/>
        </dgm:presLayoutVars>
      </dgm:prSet>
      <dgm:spPr/>
      <dgm:t>
        <a:bodyPr/>
        <a:lstStyle/>
        <a:p>
          <a:endParaRPr lang="zh-CN" altLang="en-US"/>
        </a:p>
      </dgm:t>
    </dgm:pt>
    <dgm:pt modelId="{B7B5739A-F177-4500-B4DE-EB3C070495A7}" type="pres">
      <dgm:prSet presAssocID="{3DEB83E0-FBEC-4A03-B091-078A703A2BDC}" presName="Childtext1" presStyleLbl="revTx" presStyleIdx="1" presStyleCnt="3" custLinFactNeighborX="-46104" custLinFactNeighborY="-11852">
        <dgm:presLayoutVars>
          <dgm:chMax val="0"/>
          <dgm:chPref val="0"/>
          <dgm:bulletEnabled val="1"/>
        </dgm:presLayoutVars>
      </dgm:prSet>
      <dgm:spPr/>
      <dgm:t>
        <a:bodyPr/>
        <a:lstStyle/>
        <a:p>
          <a:endParaRPr lang="zh-CN" altLang="en-US"/>
        </a:p>
      </dgm:t>
    </dgm:pt>
    <dgm:pt modelId="{32A3BD37-6632-47BA-8AD3-254C5E4CFF31}" type="pres">
      <dgm:prSet presAssocID="{3DEB83E0-FBEC-4A03-B091-078A703A2BDC}" presName="BalanceSpacing" presStyleCnt="0"/>
      <dgm:spPr/>
    </dgm:pt>
    <dgm:pt modelId="{77A0E3AF-06C0-4717-8DD5-AB3A42F92624}" type="pres">
      <dgm:prSet presAssocID="{3DEB83E0-FBEC-4A03-B091-078A703A2BDC}" presName="BalanceSpacing1" presStyleCnt="0"/>
      <dgm:spPr/>
    </dgm:pt>
    <dgm:pt modelId="{3FF6B406-52F7-4BD2-90C8-23B803F0C37F}" type="pres">
      <dgm:prSet presAssocID="{F7005A92-D088-490B-A149-75022383859A}" presName="Accent1Text" presStyleLbl="node1" presStyleIdx="3" presStyleCnt="6"/>
      <dgm:spPr/>
      <dgm:t>
        <a:bodyPr/>
        <a:lstStyle/>
        <a:p>
          <a:endParaRPr lang="zh-CN" altLang="en-US"/>
        </a:p>
      </dgm:t>
    </dgm:pt>
    <dgm:pt modelId="{56EE2B77-BFCB-4292-87A0-E6BD8217280B}" type="pres">
      <dgm:prSet presAssocID="{F7005A92-D088-490B-A149-75022383859A}" presName="spaceBetweenRectangles" presStyleCnt="0"/>
      <dgm:spPr/>
    </dgm:pt>
    <dgm:pt modelId="{C85065D5-8F12-458D-B9D7-574885C43C32}" type="pres">
      <dgm:prSet presAssocID="{343E8B7C-3B56-43AA-9D1F-8EFDA3257431}" presName="composite" presStyleCnt="0"/>
      <dgm:spPr/>
    </dgm:pt>
    <dgm:pt modelId="{4AC5D87D-E794-40E2-97B7-B64B89D97675}" type="pres">
      <dgm:prSet presAssocID="{343E8B7C-3B56-43AA-9D1F-8EFDA3257431}" presName="Parent1" presStyleLbl="node1" presStyleIdx="4" presStyleCnt="6" custLinFactNeighborX="-992" custLinFactNeighborY="2682">
        <dgm:presLayoutVars>
          <dgm:chMax val="1"/>
          <dgm:chPref val="1"/>
          <dgm:bulletEnabled val="1"/>
        </dgm:presLayoutVars>
      </dgm:prSet>
      <dgm:spPr/>
      <dgm:t>
        <a:bodyPr/>
        <a:lstStyle/>
        <a:p>
          <a:endParaRPr lang="zh-CN" altLang="en-US"/>
        </a:p>
      </dgm:t>
    </dgm:pt>
    <dgm:pt modelId="{E2E9A8E8-A532-478D-9A65-B4E407997BB6}" type="pres">
      <dgm:prSet presAssocID="{343E8B7C-3B56-43AA-9D1F-8EFDA3257431}" presName="Childtext1" presStyleLbl="revTx" presStyleIdx="2" presStyleCnt="3">
        <dgm:presLayoutVars>
          <dgm:chMax val="0"/>
          <dgm:chPref val="0"/>
          <dgm:bulletEnabled val="1"/>
        </dgm:presLayoutVars>
      </dgm:prSet>
      <dgm:spPr/>
      <dgm:t>
        <a:bodyPr/>
        <a:lstStyle/>
        <a:p>
          <a:endParaRPr lang="zh-CN" altLang="en-US"/>
        </a:p>
      </dgm:t>
    </dgm:pt>
    <dgm:pt modelId="{F1B4E0D4-5594-4CD0-B09D-C3AF6BB989C2}" type="pres">
      <dgm:prSet presAssocID="{343E8B7C-3B56-43AA-9D1F-8EFDA3257431}" presName="BalanceSpacing" presStyleCnt="0"/>
      <dgm:spPr/>
    </dgm:pt>
    <dgm:pt modelId="{8F44DFE9-F508-42F9-B3FC-17CAB1B1B489}" type="pres">
      <dgm:prSet presAssocID="{343E8B7C-3B56-43AA-9D1F-8EFDA3257431}" presName="BalanceSpacing1" presStyleCnt="0"/>
      <dgm:spPr/>
    </dgm:pt>
    <dgm:pt modelId="{668D63DE-B134-4E1B-B43F-1E4A59766100}" type="pres">
      <dgm:prSet presAssocID="{4A746D88-A479-407F-90A6-515B6841F879}" presName="Accent1Text" presStyleLbl="node1" presStyleIdx="5" presStyleCnt="6"/>
      <dgm:spPr/>
      <dgm:t>
        <a:bodyPr/>
        <a:lstStyle/>
        <a:p>
          <a:endParaRPr lang="zh-CN" altLang="en-US"/>
        </a:p>
      </dgm:t>
    </dgm:pt>
  </dgm:ptLst>
  <dgm:cxnLst>
    <dgm:cxn modelId="{6925EEB3-D74E-4FE1-81FF-6DC7E39525DB}" srcId="{3DEB83E0-FBEC-4A03-B091-078A703A2BDC}" destId="{37EF44A0-100F-4FDB-B91F-C1E2EE9C1BB2}" srcOrd="0" destOrd="0" parTransId="{3F54251D-B708-4B15-8F7B-806DAC32AFDE}" sibTransId="{6CDE4B96-8308-4F23-B3E8-04ED0DA891DE}"/>
    <dgm:cxn modelId="{79FCE0CE-303B-4066-BDA3-9E1A3BF6FDE4}" srcId="{A95602CC-7EAD-4AAA-BD13-DE181E29F55F}" destId="{343E8B7C-3B56-43AA-9D1F-8EFDA3257431}" srcOrd="2" destOrd="0" parTransId="{2C5E8165-6E4C-47D7-8046-06BB100378BD}" sibTransId="{4A746D88-A479-407F-90A6-515B6841F879}"/>
    <dgm:cxn modelId="{F0F97103-469B-4CCA-B3EC-550A4BCC70AF}" type="presOf" srcId="{3DEB83E0-FBEC-4A03-B091-078A703A2BDC}" destId="{55926064-0426-46ED-8FD7-B93D486C69F0}" srcOrd="0" destOrd="0" presId="urn:microsoft.com/office/officeart/2008/layout/AlternatingHexagons"/>
    <dgm:cxn modelId="{490A0859-C33C-4EFA-8CC1-CF18A0583CD0}" srcId="{A95602CC-7EAD-4AAA-BD13-DE181E29F55F}" destId="{3DEB83E0-FBEC-4A03-B091-078A703A2BDC}" srcOrd="1" destOrd="0" parTransId="{FE821A7B-3457-4685-B5C0-7D99CD0BB22D}" sibTransId="{F7005A92-D088-490B-A149-75022383859A}"/>
    <dgm:cxn modelId="{8F254930-F3D3-4C0A-B936-C9AD61F970EC}" srcId="{A95602CC-7EAD-4AAA-BD13-DE181E29F55F}" destId="{191912CE-697B-4D35-90EA-65A601825ED0}" srcOrd="0" destOrd="0" parTransId="{19C761C7-723A-4FC6-BB12-F205D82C7970}" sibTransId="{E20C2AFA-56D8-4094-BB5D-3E902F0ED2E5}"/>
    <dgm:cxn modelId="{75ECEA06-6CF3-4751-8F31-4CCE890F89B8}" type="presOf" srcId="{E20C2AFA-56D8-4094-BB5D-3E902F0ED2E5}" destId="{E8536058-A882-4381-9403-D71A438BE89E}" srcOrd="0" destOrd="0" presId="urn:microsoft.com/office/officeart/2008/layout/AlternatingHexagons"/>
    <dgm:cxn modelId="{E31C4EB1-C93F-4E75-B8B2-02A9E4BE7E3A}" srcId="{191912CE-697B-4D35-90EA-65A601825ED0}" destId="{3C5439BF-9F1D-4C53-9B1C-4D881C882E41}" srcOrd="0" destOrd="0" parTransId="{AFFBFD2D-DDFB-4A44-BBD0-D5CAE7403E70}" sibTransId="{3B7E6FF0-ECE5-416B-83F3-205311527D34}"/>
    <dgm:cxn modelId="{0F591222-7AEE-4A08-93D3-0E31F5CC0A59}" type="presOf" srcId="{4A746D88-A479-407F-90A6-515B6841F879}" destId="{668D63DE-B134-4E1B-B43F-1E4A59766100}" srcOrd="0" destOrd="0" presId="urn:microsoft.com/office/officeart/2008/layout/AlternatingHexagons"/>
    <dgm:cxn modelId="{8FB5C45F-EAFB-46AF-ADFA-E97732E69DEB}" type="presOf" srcId="{2FAADCD3-8ABA-4A80-98BA-84E52CE79B89}" destId="{E2E9A8E8-A532-478D-9A65-B4E407997BB6}" srcOrd="0" destOrd="0" presId="urn:microsoft.com/office/officeart/2008/layout/AlternatingHexagons"/>
    <dgm:cxn modelId="{4CB94111-527A-4DEA-8764-331944FA964A}" type="presOf" srcId="{343E8B7C-3B56-43AA-9D1F-8EFDA3257431}" destId="{4AC5D87D-E794-40E2-97B7-B64B89D97675}" srcOrd="0" destOrd="0" presId="urn:microsoft.com/office/officeart/2008/layout/AlternatingHexagons"/>
    <dgm:cxn modelId="{6C19F9F7-B743-4E76-AFB1-C93DF1B370BE}" type="presOf" srcId="{F7005A92-D088-490B-A149-75022383859A}" destId="{3FF6B406-52F7-4BD2-90C8-23B803F0C37F}" srcOrd="0" destOrd="0" presId="urn:microsoft.com/office/officeart/2008/layout/AlternatingHexagons"/>
    <dgm:cxn modelId="{8A926070-D2F5-42FA-8671-350E21929C56}" type="presOf" srcId="{37EF44A0-100F-4FDB-B91F-C1E2EE9C1BB2}" destId="{B7B5739A-F177-4500-B4DE-EB3C070495A7}" srcOrd="0" destOrd="0" presId="urn:microsoft.com/office/officeart/2008/layout/AlternatingHexagons"/>
    <dgm:cxn modelId="{601AB105-5A49-4AAB-B92E-577128DBB4EE}" type="presOf" srcId="{191912CE-697B-4D35-90EA-65A601825ED0}" destId="{4601DE51-F73A-4B70-B929-EBB04B7F9E44}" srcOrd="0" destOrd="0" presId="urn:microsoft.com/office/officeart/2008/layout/AlternatingHexagons"/>
    <dgm:cxn modelId="{32282088-0138-40C4-96CA-1378B853A6C2}" type="presOf" srcId="{3C5439BF-9F1D-4C53-9B1C-4D881C882E41}" destId="{398C8423-158B-4AF6-BA5B-DE181909A35C}" srcOrd="0" destOrd="0" presId="urn:microsoft.com/office/officeart/2008/layout/AlternatingHexagons"/>
    <dgm:cxn modelId="{B234E5FC-A3E6-4C71-8EA9-3C9AE3313F0C}" srcId="{343E8B7C-3B56-43AA-9D1F-8EFDA3257431}" destId="{2FAADCD3-8ABA-4A80-98BA-84E52CE79B89}" srcOrd="0" destOrd="0" parTransId="{8A112E17-86D4-4A59-B6BB-D669EE68BF80}" sibTransId="{19107621-F52C-4FCD-9D16-86E6393B9C80}"/>
    <dgm:cxn modelId="{81EA6A1C-B7F6-4B48-B844-D726FAA632B9}" type="presOf" srcId="{A95602CC-7EAD-4AAA-BD13-DE181E29F55F}" destId="{646BA74F-7D60-4DC1-88F7-49D9599DAC3B}" srcOrd="0" destOrd="0" presId="urn:microsoft.com/office/officeart/2008/layout/AlternatingHexagons"/>
    <dgm:cxn modelId="{C0AD0660-84DC-40ED-AFCC-F8377CA021BD}" type="presParOf" srcId="{646BA74F-7D60-4DC1-88F7-49D9599DAC3B}" destId="{28D5716F-B870-48BE-BB8B-7F628C692D74}" srcOrd="0" destOrd="0" presId="urn:microsoft.com/office/officeart/2008/layout/AlternatingHexagons"/>
    <dgm:cxn modelId="{DC1F9BDF-8C9B-480F-907C-0C73AAEDD479}" type="presParOf" srcId="{28D5716F-B870-48BE-BB8B-7F628C692D74}" destId="{4601DE51-F73A-4B70-B929-EBB04B7F9E44}" srcOrd="0" destOrd="0" presId="urn:microsoft.com/office/officeart/2008/layout/AlternatingHexagons"/>
    <dgm:cxn modelId="{4FFED5B9-14D2-4080-A1A5-42AC8BB1F196}" type="presParOf" srcId="{28D5716F-B870-48BE-BB8B-7F628C692D74}" destId="{398C8423-158B-4AF6-BA5B-DE181909A35C}" srcOrd="1" destOrd="0" presId="urn:microsoft.com/office/officeart/2008/layout/AlternatingHexagons"/>
    <dgm:cxn modelId="{1EAEFAD2-692C-4390-9023-16B258301A31}" type="presParOf" srcId="{28D5716F-B870-48BE-BB8B-7F628C692D74}" destId="{80A54B5C-814F-4681-A6C4-283F5B595B98}" srcOrd="2" destOrd="0" presId="urn:microsoft.com/office/officeart/2008/layout/AlternatingHexagons"/>
    <dgm:cxn modelId="{CF21F564-2F52-4669-9EA2-4902059AD416}" type="presParOf" srcId="{28D5716F-B870-48BE-BB8B-7F628C692D74}" destId="{AA822F13-72FC-4058-A0E7-FD94C42243F5}" srcOrd="3" destOrd="0" presId="urn:microsoft.com/office/officeart/2008/layout/AlternatingHexagons"/>
    <dgm:cxn modelId="{C9B2FC70-697F-4E89-993A-D29F0AB2AA21}" type="presParOf" srcId="{28D5716F-B870-48BE-BB8B-7F628C692D74}" destId="{E8536058-A882-4381-9403-D71A438BE89E}" srcOrd="4" destOrd="0" presId="urn:microsoft.com/office/officeart/2008/layout/AlternatingHexagons"/>
    <dgm:cxn modelId="{8DBE891C-71ED-4ADE-BDDF-614C1DC96BB6}" type="presParOf" srcId="{646BA74F-7D60-4DC1-88F7-49D9599DAC3B}" destId="{8DD45D3D-B0F0-4859-BEBF-5BF197D70A08}" srcOrd="1" destOrd="0" presId="urn:microsoft.com/office/officeart/2008/layout/AlternatingHexagons"/>
    <dgm:cxn modelId="{403FC56F-EDFD-4669-A50C-175E770DB95C}" type="presParOf" srcId="{646BA74F-7D60-4DC1-88F7-49D9599DAC3B}" destId="{DAFB6315-1B41-4197-95D9-5CF2DCB50B3B}" srcOrd="2" destOrd="0" presId="urn:microsoft.com/office/officeart/2008/layout/AlternatingHexagons"/>
    <dgm:cxn modelId="{A184E59C-16AE-4475-8D24-D185B32D979D}" type="presParOf" srcId="{DAFB6315-1B41-4197-95D9-5CF2DCB50B3B}" destId="{55926064-0426-46ED-8FD7-B93D486C69F0}" srcOrd="0" destOrd="0" presId="urn:microsoft.com/office/officeart/2008/layout/AlternatingHexagons"/>
    <dgm:cxn modelId="{763F56EE-EF4F-4733-A73B-07CAB4453311}" type="presParOf" srcId="{DAFB6315-1B41-4197-95D9-5CF2DCB50B3B}" destId="{B7B5739A-F177-4500-B4DE-EB3C070495A7}" srcOrd="1" destOrd="0" presId="urn:microsoft.com/office/officeart/2008/layout/AlternatingHexagons"/>
    <dgm:cxn modelId="{9A5D6178-A2B2-41A2-A1F2-678A41FC74F4}" type="presParOf" srcId="{DAFB6315-1B41-4197-95D9-5CF2DCB50B3B}" destId="{32A3BD37-6632-47BA-8AD3-254C5E4CFF31}" srcOrd="2" destOrd="0" presId="urn:microsoft.com/office/officeart/2008/layout/AlternatingHexagons"/>
    <dgm:cxn modelId="{B0C516B9-33D3-4541-B741-EAA8649BBD52}" type="presParOf" srcId="{DAFB6315-1B41-4197-95D9-5CF2DCB50B3B}" destId="{77A0E3AF-06C0-4717-8DD5-AB3A42F92624}" srcOrd="3" destOrd="0" presId="urn:microsoft.com/office/officeart/2008/layout/AlternatingHexagons"/>
    <dgm:cxn modelId="{6CA3452B-06BF-4827-9B3C-1FCDA45530CA}" type="presParOf" srcId="{DAFB6315-1B41-4197-95D9-5CF2DCB50B3B}" destId="{3FF6B406-52F7-4BD2-90C8-23B803F0C37F}" srcOrd="4" destOrd="0" presId="urn:microsoft.com/office/officeart/2008/layout/AlternatingHexagons"/>
    <dgm:cxn modelId="{2E7D67A5-01B9-4096-9D7D-D50B7667DC4F}" type="presParOf" srcId="{646BA74F-7D60-4DC1-88F7-49D9599DAC3B}" destId="{56EE2B77-BFCB-4292-87A0-E6BD8217280B}" srcOrd="3" destOrd="0" presId="urn:microsoft.com/office/officeart/2008/layout/AlternatingHexagons"/>
    <dgm:cxn modelId="{F51E3156-218B-4F05-8C86-01D77954C8EF}" type="presParOf" srcId="{646BA74F-7D60-4DC1-88F7-49D9599DAC3B}" destId="{C85065D5-8F12-458D-B9D7-574885C43C32}" srcOrd="4" destOrd="0" presId="urn:microsoft.com/office/officeart/2008/layout/AlternatingHexagons"/>
    <dgm:cxn modelId="{6A1A9B14-9C28-482D-81BA-316C938C67A8}" type="presParOf" srcId="{C85065D5-8F12-458D-B9D7-574885C43C32}" destId="{4AC5D87D-E794-40E2-97B7-B64B89D97675}" srcOrd="0" destOrd="0" presId="urn:microsoft.com/office/officeart/2008/layout/AlternatingHexagons"/>
    <dgm:cxn modelId="{B6331555-B794-4CDB-ACBD-C0851627B542}" type="presParOf" srcId="{C85065D5-8F12-458D-B9D7-574885C43C32}" destId="{E2E9A8E8-A532-478D-9A65-B4E407997BB6}" srcOrd="1" destOrd="0" presId="urn:microsoft.com/office/officeart/2008/layout/AlternatingHexagons"/>
    <dgm:cxn modelId="{5C5DFB31-E852-4DD0-B4FD-EECA3E5563D9}" type="presParOf" srcId="{C85065D5-8F12-458D-B9D7-574885C43C32}" destId="{F1B4E0D4-5594-4CD0-B09D-C3AF6BB989C2}" srcOrd="2" destOrd="0" presId="urn:microsoft.com/office/officeart/2008/layout/AlternatingHexagons"/>
    <dgm:cxn modelId="{FBEC056D-E043-48D6-B582-2B9B0A7BF91F}" type="presParOf" srcId="{C85065D5-8F12-458D-B9D7-574885C43C32}" destId="{8F44DFE9-F508-42F9-B3FC-17CAB1B1B489}" srcOrd="3" destOrd="0" presId="urn:microsoft.com/office/officeart/2008/layout/AlternatingHexagons"/>
    <dgm:cxn modelId="{A63F3802-498C-4095-B560-0151B60DE1C7}" type="presParOf" srcId="{C85065D5-8F12-458D-B9D7-574885C43C32}" destId="{668D63DE-B134-4E1B-B43F-1E4A59766100}"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B490EF-32E5-4496-BC0D-072F95C5724C}"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zh-CN" altLang="en-US"/>
        </a:p>
      </dgm:t>
    </dgm:pt>
    <dgm:pt modelId="{E90A9EA3-36A2-4DBB-BF23-E49F8E60B5DF}">
      <dgm:prSet phldrT="[文本]"/>
      <dgm:spPr>
        <a:solidFill>
          <a:schemeClr val="bg1">
            <a:lumMod val="50000"/>
          </a:schemeClr>
        </a:solidFill>
      </dgm:spPr>
      <dgm:t>
        <a:bodyPr/>
        <a:lstStyle/>
        <a:p>
          <a:r>
            <a:rPr lang="zh-CN" altLang="en-US" b="1" i="1" dirty="0" smtClean="0">
              <a:solidFill>
                <a:srgbClr val="FFC000"/>
              </a:solidFill>
              <a:latin typeface="微软雅黑" panose="020B0503020204020204" pitchFamily="34" charset="-122"/>
              <a:ea typeface="微软雅黑" panose="020B0503020204020204" pitchFamily="34" charset="-122"/>
            </a:rPr>
            <a:t>预审批</a:t>
          </a:r>
          <a:endParaRPr lang="zh-CN" altLang="en-US" b="1" dirty="0">
            <a:solidFill>
              <a:srgbClr val="FFC000"/>
            </a:solidFill>
          </a:endParaRPr>
        </a:p>
      </dgm:t>
    </dgm:pt>
    <dgm:pt modelId="{BEDE3D57-0434-4DCF-9F22-981849EF78CF}" type="parTrans" cxnId="{47DD1F29-7C53-40F7-BD52-8F0143E1DC10}">
      <dgm:prSet/>
      <dgm:spPr/>
      <dgm:t>
        <a:bodyPr/>
        <a:lstStyle/>
        <a:p>
          <a:endParaRPr lang="zh-CN" altLang="en-US" b="1"/>
        </a:p>
      </dgm:t>
    </dgm:pt>
    <dgm:pt modelId="{DD5A0B1A-B010-4C59-B3E0-EB90CD2F77C8}" type="sibTrans" cxnId="{47DD1F29-7C53-40F7-BD52-8F0143E1DC10}">
      <dgm:prSet/>
      <dgm:spPr/>
      <dgm:t>
        <a:bodyPr/>
        <a:lstStyle/>
        <a:p>
          <a:endParaRPr lang="zh-CN" altLang="en-US" b="1"/>
        </a:p>
      </dgm:t>
    </dgm:pt>
    <dgm:pt modelId="{CD54D082-C704-4700-BA43-603CD9E113B7}">
      <dgm:prSet phldrT="[文本]"/>
      <dgm:spPr>
        <a:solidFill>
          <a:schemeClr val="tx1"/>
        </a:solidFill>
      </dgm:spPr>
      <dgm:t>
        <a:bodyPr/>
        <a:lstStyle/>
        <a:p>
          <a:r>
            <a:rPr lang="zh-CN" altLang="en-US" b="1" i="1" dirty="0" smtClean="0">
              <a:solidFill>
                <a:schemeClr val="bg1"/>
              </a:solidFill>
              <a:latin typeface="微软雅黑" panose="020B0503020204020204" pitchFamily="34" charset="-122"/>
              <a:ea typeface="微软雅黑" panose="020B0503020204020204" pitchFamily="34" charset="-122"/>
            </a:rPr>
            <a:t>贷款申请</a:t>
          </a:r>
          <a:endParaRPr lang="zh-CN" altLang="en-US" b="1" dirty="0">
            <a:solidFill>
              <a:schemeClr val="bg1"/>
            </a:solidFill>
          </a:endParaRPr>
        </a:p>
      </dgm:t>
    </dgm:pt>
    <dgm:pt modelId="{521962C9-B993-44C4-B5CB-F8643DCB3A5E}" type="parTrans" cxnId="{B830135C-1FFC-40B6-8558-75D94A67BDA6}">
      <dgm:prSet/>
      <dgm:spPr/>
      <dgm:t>
        <a:bodyPr/>
        <a:lstStyle/>
        <a:p>
          <a:endParaRPr lang="zh-CN" altLang="en-US" b="1"/>
        </a:p>
      </dgm:t>
    </dgm:pt>
    <dgm:pt modelId="{0CA6F7B3-0BA2-499F-ADBC-AB66240609A1}" type="sibTrans" cxnId="{B830135C-1FFC-40B6-8558-75D94A67BDA6}">
      <dgm:prSet/>
      <dgm:spPr/>
      <dgm:t>
        <a:bodyPr/>
        <a:lstStyle/>
        <a:p>
          <a:endParaRPr lang="zh-CN" altLang="en-US" b="1"/>
        </a:p>
      </dgm:t>
    </dgm:pt>
    <dgm:pt modelId="{CAA9EDB2-7F28-49D3-8A8B-63B0CE7B82E0}">
      <dgm:prSet phldrT="[文本]"/>
      <dgm:spPr>
        <a:solidFill>
          <a:schemeClr val="bg1"/>
        </a:solidFill>
      </dgm:spPr>
      <dgm:t>
        <a:bodyPr/>
        <a:lstStyle/>
        <a:p>
          <a:r>
            <a:rPr lang="zh-CN" altLang="en-US" b="1" i="1" dirty="0" smtClean="0">
              <a:solidFill>
                <a:srgbClr val="FFC000"/>
              </a:solidFill>
              <a:latin typeface="微软雅黑" panose="020B0503020204020204" pitchFamily="34" charset="-122"/>
              <a:ea typeface="微软雅黑" panose="020B0503020204020204" pitchFamily="34" charset="-122"/>
            </a:rPr>
            <a:t>贷款审批</a:t>
          </a:r>
          <a:endParaRPr lang="zh-CN" altLang="en-US" b="1" dirty="0">
            <a:solidFill>
              <a:srgbClr val="FFC000"/>
            </a:solidFill>
          </a:endParaRPr>
        </a:p>
      </dgm:t>
    </dgm:pt>
    <dgm:pt modelId="{9694E5FE-F1AB-42F9-9E4B-50939E2964DD}" type="parTrans" cxnId="{EF14E843-0FB7-4FC8-B4AE-56FF7CABE308}">
      <dgm:prSet/>
      <dgm:spPr/>
      <dgm:t>
        <a:bodyPr/>
        <a:lstStyle/>
        <a:p>
          <a:endParaRPr lang="zh-CN" altLang="en-US" b="1"/>
        </a:p>
      </dgm:t>
    </dgm:pt>
    <dgm:pt modelId="{B362110D-939A-4A4A-9A62-08EB5CDBDA39}" type="sibTrans" cxnId="{EF14E843-0FB7-4FC8-B4AE-56FF7CABE308}">
      <dgm:prSet/>
      <dgm:spPr/>
      <dgm:t>
        <a:bodyPr/>
        <a:lstStyle/>
        <a:p>
          <a:endParaRPr lang="zh-CN" altLang="en-US" b="1"/>
        </a:p>
      </dgm:t>
    </dgm:pt>
    <dgm:pt modelId="{9CF8EBD8-4F35-4A10-8FB6-C9B92AC922E5}" type="pres">
      <dgm:prSet presAssocID="{B9B490EF-32E5-4496-BC0D-072F95C5724C}" presName="rootnode" presStyleCnt="0">
        <dgm:presLayoutVars>
          <dgm:chMax/>
          <dgm:chPref/>
          <dgm:dir/>
          <dgm:animLvl val="lvl"/>
        </dgm:presLayoutVars>
      </dgm:prSet>
      <dgm:spPr/>
      <dgm:t>
        <a:bodyPr/>
        <a:lstStyle/>
        <a:p>
          <a:endParaRPr lang="zh-CN" altLang="en-US"/>
        </a:p>
      </dgm:t>
    </dgm:pt>
    <dgm:pt modelId="{8539F7E0-C5AB-44EE-89D9-D55143C65048}" type="pres">
      <dgm:prSet presAssocID="{E90A9EA3-36A2-4DBB-BF23-E49F8E60B5DF}" presName="composite" presStyleCnt="0"/>
      <dgm:spPr/>
    </dgm:pt>
    <dgm:pt modelId="{EB09DE9F-363F-4438-9967-0CD5D41FA86B}" type="pres">
      <dgm:prSet presAssocID="{E90A9EA3-36A2-4DBB-BF23-E49F8E60B5DF}" presName="LShape" presStyleLbl="alignNode1" presStyleIdx="0" presStyleCnt="5"/>
      <dgm:spPr>
        <a:solidFill>
          <a:schemeClr val="tx2">
            <a:lumMod val="75000"/>
          </a:schemeClr>
        </a:solidFill>
        <a:ln>
          <a:noFill/>
        </a:ln>
      </dgm:spPr>
    </dgm:pt>
    <dgm:pt modelId="{928EA79B-980E-41C9-BCC7-081F2DE0682E}" type="pres">
      <dgm:prSet presAssocID="{E90A9EA3-36A2-4DBB-BF23-E49F8E60B5DF}" presName="ParentText" presStyleLbl="revTx" presStyleIdx="0" presStyleCnt="3">
        <dgm:presLayoutVars>
          <dgm:chMax val="0"/>
          <dgm:chPref val="0"/>
          <dgm:bulletEnabled val="1"/>
        </dgm:presLayoutVars>
      </dgm:prSet>
      <dgm:spPr/>
      <dgm:t>
        <a:bodyPr/>
        <a:lstStyle/>
        <a:p>
          <a:endParaRPr lang="zh-CN" altLang="en-US"/>
        </a:p>
      </dgm:t>
    </dgm:pt>
    <dgm:pt modelId="{7444D725-7D56-4AB4-838E-CFB73B82AD4D}" type="pres">
      <dgm:prSet presAssocID="{E90A9EA3-36A2-4DBB-BF23-E49F8E60B5DF}" presName="Triangle" presStyleLbl="alignNode1" presStyleIdx="1" presStyleCnt="5"/>
      <dgm:spPr>
        <a:solidFill>
          <a:schemeClr val="tx2">
            <a:lumMod val="75000"/>
          </a:schemeClr>
        </a:solidFill>
        <a:ln>
          <a:noFill/>
        </a:ln>
      </dgm:spPr>
    </dgm:pt>
    <dgm:pt modelId="{675CDF5A-0EE7-4D50-8B41-066E19EDCF62}" type="pres">
      <dgm:prSet presAssocID="{DD5A0B1A-B010-4C59-B3E0-EB90CD2F77C8}" presName="sibTrans" presStyleCnt="0"/>
      <dgm:spPr/>
    </dgm:pt>
    <dgm:pt modelId="{EFFDF2E3-7F0B-4487-9280-084BEA61A25C}" type="pres">
      <dgm:prSet presAssocID="{DD5A0B1A-B010-4C59-B3E0-EB90CD2F77C8}" presName="space" presStyleCnt="0"/>
      <dgm:spPr/>
    </dgm:pt>
    <dgm:pt modelId="{A8F73CC8-2E5B-48EC-8A72-B4A7CB532DF3}" type="pres">
      <dgm:prSet presAssocID="{CD54D082-C704-4700-BA43-603CD9E113B7}" presName="composite" presStyleCnt="0"/>
      <dgm:spPr/>
    </dgm:pt>
    <dgm:pt modelId="{86E8548A-C34A-40A8-9124-70B544B91244}" type="pres">
      <dgm:prSet presAssocID="{CD54D082-C704-4700-BA43-603CD9E113B7}" presName="LShape" presStyleLbl="alignNode1" presStyleIdx="2" presStyleCnt="5"/>
      <dgm:spPr>
        <a:solidFill>
          <a:schemeClr val="tx2">
            <a:lumMod val="75000"/>
          </a:schemeClr>
        </a:solidFill>
        <a:ln>
          <a:noFill/>
        </a:ln>
      </dgm:spPr>
    </dgm:pt>
    <dgm:pt modelId="{55FD7CCC-9874-4731-B289-6EB94D073256}" type="pres">
      <dgm:prSet presAssocID="{CD54D082-C704-4700-BA43-603CD9E113B7}" presName="ParentText" presStyleLbl="revTx" presStyleIdx="1" presStyleCnt="3">
        <dgm:presLayoutVars>
          <dgm:chMax val="0"/>
          <dgm:chPref val="0"/>
          <dgm:bulletEnabled val="1"/>
        </dgm:presLayoutVars>
      </dgm:prSet>
      <dgm:spPr/>
      <dgm:t>
        <a:bodyPr/>
        <a:lstStyle/>
        <a:p>
          <a:endParaRPr lang="zh-CN" altLang="en-US"/>
        </a:p>
      </dgm:t>
    </dgm:pt>
    <dgm:pt modelId="{6B44618C-D907-4388-AD7F-F1ECF96C55B6}" type="pres">
      <dgm:prSet presAssocID="{CD54D082-C704-4700-BA43-603CD9E113B7}" presName="Triangle" presStyleLbl="alignNode1" presStyleIdx="3" presStyleCnt="5"/>
      <dgm:spPr>
        <a:solidFill>
          <a:schemeClr val="tx2">
            <a:lumMod val="75000"/>
          </a:schemeClr>
        </a:solidFill>
        <a:ln>
          <a:solidFill>
            <a:schemeClr val="tx2">
              <a:lumMod val="75000"/>
            </a:schemeClr>
          </a:solidFill>
        </a:ln>
      </dgm:spPr>
      <dgm:t>
        <a:bodyPr/>
        <a:lstStyle/>
        <a:p>
          <a:endParaRPr lang="zh-CN" altLang="en-US"/>
        </a:p>
      </dgm:t>
    </dgm:pt>
    <dgm:pt modelId="{E28C0DFE-6636-4382-89ED-6D0B08A55395}" type="pres">
      <dgm:prSet presAssocID="{0CA6F7B3-0BA2-499F-ADBC-AB66240609A1}" presName="sibTrans" presStyleCnt="0"/>
      <dgm:spPr/>
    </dgm:pt>
    <dgm:pt modelId="{9AE2DD27-531A-4014-8C5D-F95A03FF7922}" type="pres">
      <dgm:prSet presAssocID="{0CA6F7B3-0BA2-499F-ADBC-AB66240609A1}" presName="space" presStyleCnt="0"/>
      <dgm:spPr/>
    </dgm:pt>
    <dgm:pt modelId="{B0D00AAE-DD37-40D2-A0A2-AA0F3AA1274D}" type="pres">
      <dgm:prSet presAssocID="{CAA9EDB2-7F28-49D3-8A8B-63B0CE7B82E0}" presName="composite" presStyleCnt="0"/>
      <dgm:spPr/>
    </dgm:pt>
    <dgm:pt modelId="{C8D4EDE5-0A4F-473A-AFAD-82DF8297B7DD}" type="pres">
      <dgm:prSet presAssocID="{CAA9EDB2-7F28-49D3-8A8B-63B0CE7B82E0}" presName="LShape" presStyleLbl="alignNode1" presStyleIdx="4" presStyleCnt="5"/>
      <dgm:spPr>
        <a:solidFill>
          <a:schemeClr val="tx2">
            <a:lumMod val="75000"/>
          </a:schemeClr>
        </a:solidFill>
        <a:ln>
          <a:noFill/>
        </a:ln>
      </dgm:spPr>
      <dgm:t>
        <a:bodyPr/>
        <a:lstStyle/>
        <a:p>
          <a:endParaRPr lang="zh-CN" altLang="en-US"/>
        </a:p>
      </dgm:t>
    </dgm:pt>
    <dgm:pt modelId="{079C1684-9E91-4C89-BB3E-A43D0E944FC9}" type="pres">
      <dgm:prSet presAssocID="{CAA9EDB2-7F28-49D3-8A8B-63B0CE7B82E0}" presName="ParentText" presStyleLbl="revTx" presStyleIdx="2" presStyleCnt="3">
        <dgm:presLayoutVars>
          <dgm:chMax val="0"/>
          <dgm:chPref val="0"/>
          <dgm:bulletEnabled val="1"/>
        </dgm:presLayoutVars>
      </dgm:prSet>
      <dgm:spPr/>
      <dgm:t>
        <a:bodyPr/>
        <a:lstStyle/>
        <a:p>
          <a:endParaRPr lang="zh-CN" altLang="en-US"/>
        </a:p>
      </dgm:t>
    </dgm:pt>
  </dgm:ptLst>
  <dgm:cxnLst>
    <dgm:cxn modelId="{CFA9BFC9-84ED-4EC1-B0E8-25AFCFE94037}" type="presOf" srcId="{CD54D082-C704-4700-BA43-603CD9E113B7}" destId="{55FD7CCC-9874-4731-B289-6EB94D073256}" srcOrd="0" destOrd="0" presId="urn:microsoft.com/office/officeart/2009/3/layout/StepUpProcess"/>
    <dgm:cxn modelId="{EF14E843-0FB7-4FC8-B4AE-56FF7CABE308}" srcId="{B9B490EF-32E5-4496-BC0D-072F95C5724C}" destId="{CAA9EDB2-7F28-49D3-8A8B-63B0CE7B82E0}" srcOrd="2" destOrd="0" parTransId="{9694E5FE-F1AB-42F9-9E4B-50939E2964DD}" sibTransId="{B362110D-939A-4A4A-9A62-08EB5CDBDA39}"/>
    <dgm:cxn modelId="{B830135C-1FFC-40B6-8558-75D94A67BDA6}" srcId="{B9B490EF-32E5-4496-BC0D-072F95C5724C}" destId="{CD54D082-C704-4700-BA43-603CD9E113B7}" srcOrd="1" destOrd="0" parTransId="{521962C9-B993-44C4-B5CB-F8643DCB3A5E}" sibTransId="{0CA6F7B3-0BA2-499F-ADBC-AB66240609A1}"/>
    <dgm:cxn modelId="{2BF45F17-04F7-4E51-9D15-290FB0661F1B}" type="presOf" srcId="{E90A9EA3-36A2-4DBB-BF23-E49F8E60B5DF}" destId="{928EA79B-980E-41C9-BCC7-081F2DE0682E}" srcOrd="0" destOrd="0" presId="urn:microsoft.com/office/officeart/2009/3/layout/StepUpProcess"/>
    <dgm:cxn modelId="{47DD1F29-7C53-40F7-BD52-8F0143E1DC10}" srcId="{B9B490EF-32E5-4496-BC0D-072F95C5724C}" destId="{E90A9EA3-36A2-4DBB-BF23-E49F8E60B5DF}" srcOrd="0" destOrd="0" parTransId="{BEDE3D57-0434-4DCF-9F22-981849EF78CF}" sibTransId="{DD5A0B1A-B010-4C59-B3E0-EB90CD2F77C8}"/>
    <dgm:cxn modelId="{95575BA2-05FF-475E-9287-09521D5812B8}" type="presOf" srcId="{B9B490EF-32E5-4496-BC0D-072F95C5724C}" destId="{9CF8EBD8-4F35-4A10-8FB6-C9B92AC922E5}" srcOrd="0" destOrd="0" presId="urn:microsoft.com/office/officeart/2009/3/layout/StepUpProcess"/>
    <dgm:cxn modelId="{47C440A9-E951-4455-B0AE-40601528A321}" type="presOf" srcId="{CAA9EDB2-7F28-49D3-8A8B-63B0CE7B82E0}" destId="{079C1684-9E91-4C89-BB3E-A43D0E944FC9}" srcOrd="0" destOrd="0" presId="urn:microsoft.com/office/officeart/2009/3/layout/StepUpProcess"/>
    <dgm:cxn modelId="{EFC91644-BDA8-428C-B7AD-B360D3A335AF}" type="presParOf" srcId="{9CF8EBD8-4F35-4A10-8FB6-C9B92AC922E5}" destId="{8539F7E0-C5AB-44EE-89D9-D55143C65048}" srcOrd="0" destOrd="0" presId="urn:microsoft.com/office/officeart/2009/3/layout/StepUpProcess"/>
    <dgm:cxn modelId="{84128AA0-51AE-4C5D-8BA3-030EEBA31B52}" type="presParOf" srcId="{8539F7E0-C5AB-44EE-89D9-D55143C65048}" destId="{EB09DE9F-363F-4438-9967-0CD5D41FA86B}" srcOrd="0" destOrd="0" presId="urn:microsoft.com/office/officeart/2009/3/layout/StepUpProcess"/>
    <dgm:cxn modelId="{C056E15C-0835-423E-B30D-1CC31F9BA031}" type="presParOf" srcId="{8539F7E0-C5AB-44EE-89D9-D55143C65048}" destId="{928EA79B-980E-41C9-BCC7-081F2DE0682E}" srcOrd="1" destOrd="0" presId="urn:microsoft.com/office/officeart/2009/3/layout/StepUpProcess"/>
    <dgm:cxn modelId="{B0C914D4-2733-430C-A797-EEEE90EEF92A}" type="presParOf" srcId="{8539F7E0-C5AB-44EE-89D9-D55143C65048}" destId="{7444D725-7D56-4AB4-838E-CFB73B82AD4D}" srcOrd="2" destOrd="0" presId="urn:microsoft.com/office/officeart/2009/3/layout/StepUpProcess"/>
    <dgm:cxn modelId="{9A5FD74E-62FB-42EE-924A-F52F69A6382E}" type="presParOf" srcId="{9CF8EBD8-4F35-4A10-8FB6-C9B92AC922E5}" destId="{675CDF5A-0EE7-4D50-8B41-066E19EDCF62}" srcOrd="1" destOrd="0" presId="urn:microsoft.com/office/officeart/2009/3/layout/StepUpProcess"/>
    <dgm:cxn modelId="{1FB8500D-C207-4F07-87D8-8A721159EE4A}" type="presParOf" srcId="{675CDF5A-0EE7-4D50-8B41-066E19EDCF62}" destId="{EFFDF2E3-7F0B-4487-9280-084BEA61A25C}" srcOrd="0" destOrd="0" presId="urn:microsoft.com/office/officeart/2009/3/layout/StepUpProcess"/>
    <dgm:cxn modelId="{E49ABFD1-52EC-49FF-A1B5-CC254DC56545}" type="presParOf" srcId="{9CF8EBD8-4F35-4A10-8FB6-C9B92AC922E5}" destId="{A8F73CC8-2E5B-48EC-8A72-B4A7CB532DF3}" srcOrd="2" destOrd="0" presId="urn:microsoft.com/office/officeart/2009/3/layout/StepUpProcess"/>
    <dgm:cxn modelId="{C10E7029-E657-4A17-A681-C46A3E98A53C}" type="presParOf" srcId="{A8F73CC8-2E5B-48EC-8A72-B4A7CB532DF3}" destId="{86E8548A-C34A-40A8-9124-70B544B91244}" srcOrd="0" destOrd="0" presId="urn:microsoft.com/office/officeart/2009/3/layout/StepUpProcess"/>
    <dgm:cxn modelId="{EEA3CBFE-A1BE-4CD3-BAAD-E44DE871E1EC}" type="presParOf" srcId="{A8F73CC8-2E5B-48EC-8A72-B4A7CB532DF3}" destId="{55FD7CCC-9874-4731-B289-6EB94D073256}" srcOrd="1" destOrd="0" presId="urn:microsoft.com/office/officeart/2009/3/layout/StepUpProcess"/>
    <dgm:cxn modelId="{4D232AB8-23C9-4885-8056-B4DAB9D58665}" type="presParOf" srcId="{A8F73CC8-2E5B-48EC-8A72-B4A7CB532DF3}" destId="{6B44618C-D907-4388-AD7F-F1ECF96C55B6}" srcOrd="2" destOrd="0" presId="urn:microsoft.com/office/officeart/2009/3/layout/StepUpProcess"/>
    <dgm:cxn modelId="{AC3F91C9-3709-4632-AA64-6CA1515EC9F6}" type="presParOf" srcId="{9CF8EBD8-4F35-4A10-8FB6-C9B92AC922E5}" destId="{E28C0DFE-6636-4382-89ED-6D0B08A55395}" srcOrd="3" destOrd="0" presId="urn:microsoft.com/office/officeart/2009/3/layout/StepUpProcess"/>
    <dgm:cxn modelId="{9BF4EDA0-C297-40D9-880E-E6EF2ED4A643}" type="presParOf" srcId="{E28C0DFE-6636-4382-89ED-6D0B08A55395}" destId="{9AE2DD27-531A-4014-8C5D-F95A03FF7922}" srcOrd="0" destOrd="0" presId="urn:microsoft.com/office/officeart/2009/3/layout/StepUpProcess"/>
    <dgm:cxn modelId="{D7BED308-88D9-46A1-94D0-17D89D65DD9D}" type="presParOf" srcId="{9CF8EBD8-4F35-4A10-8FB6-C9B92AC922E5}" destId="{B0D00AAE-DD37-40D2-A0A2-AA0F3AA1274D}" srcOrd="4" destOrd="0" presId="urn:microsoft.com/office/officeart/2009/3/layout/StepUpProcess"/>
    <dgm:cxn modelId="{F50A69AE-0504-4DF6-A274-6FE0E4B8AFFC}" type="presParOf" srcId="{B0D00AAE-DD37-40D2-A0A2-AA0F3AA1274D}" destId="{C8D4EDE5-0A4F-473A-AFAD-82DF8297B7DD}" srcOrd="0" destOrd="0" presId="urn:microsoft.com/office/officeart/2009/3/layout/StepUpProcess"/>
    <dgm:cxn modelId="{A8EDAE36-9A9F-4A51-8C78-18CD22450A18}" type="presParOf" srcId="{B0D00AAE-DD37-40D2-A0A2-AA0F3AA1274D}" destId="{079C1684-9E91-4C89-BB3E-A43D0E944FC9}"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1DE51-F73A-4B70-B929-EBB04B7F9E44}">
      <dsp:nvSpPr>
        <dsp:cNvPr id="0" name=""/>
        <dsp:cNvSpPr/>
      </dsp:nvSpPr>
      <dsp:spPr>
        <a:xfrm rot="5400000">
          <a:off x="2766714" y="91472"/>
          <a:ext cx="1376852" cy="1197861"/>
        </a:xfrm>
        <a:prstGeom prst="hexagon">
          <a:avLst>
            <a:gd name="adj" fmla="val 25000"/>
            <a:gd name="vf" fmla="val 115470"/>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成数</a:t>
          </a:r>
          <a:endParaRPr lang="zh-CN" altLang="en-US" sz="2000" b="1" kern="1200" dirty="0">
            <a:latin typeface="微软雅黑" panose="020B0503020204020204" pitchFamily="34" charset="-122"/>
            <a:ea typeface="微软雅黑" panose="020B0503020204020204" pitchFamily="34" charset="-122"/>
          </a:endParaRPr>
        </a:p>
      </dsp:txBody>
      <dsp:txXfrm rot="-5400000">
        <a:off x="3042876" y="216536"/>
        <a:ext cx="824527" cy="947734"/>
      </dsp:txXfrm>
    </dsp:sp>
    <dsp:sp modelId="{398C8423-158B-4AF6-BA5B-DE181909A35C}">
      <dsp:nvSpPr>
        <dsp:cNvPr id="0" name=""/>
        <dsp:cNvSpPr/>
      </dsp:nvSpPr>
      <dsp:spPr>
        <a:xfrm>
          <a:off x="4090420" y="277347"/>
          <a:ext cx="1536567" cy="826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endParaRPr lang="zh-CN" altLang="en-US" sz="3600" kern="1200" dirty="0"/>
        </a:p>
      </dsp:txBody>
      <dsp:txXfrm>
        <a:off x="4090420" y="277347"/>
        <a:ext cx="1536567" cy="826111"/>
      </dsp:txXfrm>
    </dsp:sp>
    <dsp:sp modelId="{E8536058-A882-4381-9403-D71A438BE89E}">
      <dsp:nvSpPr>
        <dsp:cNvPr id="0" name=""/>
        <dsp:cNvSpPr/>
      </dsp:nvSpPr>
      <dsp:spPr>
        <a:xfrm rot="5400000">
          <a:off x="1473023" y="91472"/>
          <a:ext cx="1376852" cy="1197861"/>
        </a:xfrm>
        <a:prstGeom prst="hexagon">
          <a:avLst>
            <a:gd name="adj" fmla="val 25000"/>
            <a:gd name="vf" fmla="val 115470"/>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金额和期限</a:t>
          </a:r>
          <a:endParaRPr lang="zh-CN" altLang="en-US" sz="2000" b="1" kern="1200" dirty="0">
            <a:latin typeface="微软雅黑" panose="020B0503020204020204" pitchFamily="34" charset="-122"/>
            <a:ea typeface="微软雅黑" panose="020B0503020204020204" pitchFamily="34" charset="-122"/>
          </a:endParaRPr>
        </a:p>
      </dsp:txBody>
      <dsp:txXfrm rot="-5400000">
        <a:off x="1749185" y="216536"/>
        <a:ext cx="824527" cy="947734"/>
      </dsp:txXfrm>
    </dsp:sp>
    <dsp:sp modelId="{55926064-0426-46ED-8FD7-B93D486C69F0}">
      <dsp:nvSpPr>
        <dsp:cNvPr id="0" name=""/>
        <dsp:cNvSpPr/>
      </dsp:nvSpPr>
      <dsp:spPr>
        <a:xfrm rot="5400000">
          <a:off x="2117390" y="1260144"/>
          <a:ext cx="1376852" cy="1197861"/>
        </a:xfrm>
        <a:prstGeom prst="hexagon">
          <a:avLst>
            <a:gd name="adj" fmla="val 25000"/>
            <a:gd name="vf" fmla="val 115470"/>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zh-CN" altLang="en-US" sz="4400" b="1" kern="1200" dirty="0" smtClean="0">
              <a:solidFill>
                <a:srgbClr val="C00000"/>
              </a:solidFill>
              <a:latin typeface="微软雅黑" panose="020B0503020204020204" pitchFamily="34" charset="-122"/>
              <a:ea typeface="微软雅黑" panose="020B0503020204020204" pitchFamily="34" charset="-122"/>
            </a:rPr>
            <a:t>？</a:t>
          </a:r>
        </a:p>
        <a:p>
          <a:pPr lvl="0" algn="ctr" defTabSz="889000">
            <a:lnSpc>
              <a:spcPct val="90000"/>
            </a:lnSpc>
            <a:spcBef>
              <a:spcPct val="0"/>
            </a:spcBef>
            <a:spcAft>
              <a:spcPct val="35000"/>
            </a:spcAft>
          </a:pPr>
          <a:endParaRPr lang="zh-CN" altLang="en-US" sz="2000" b="1" kern="1200" dirty="0"/>
        </a:p>
      </dsp:txBody>
      <dsp:txXfrm rot="-5400000">
        <a:off x="2393552" y="1385208"/>
        <a:ext cx="824527" cy="947734"/>
      </dsp:txXfrm>
    </dsp:sp>
    <dsp:sp modelId="{B7B5739A-F177-4500-B4DE-EB3C070495A7}">
      <dsp:nvSpPr>
        <dsp:cNvPr id="0" name=""/>
        <dsp:cNvSpPr/>
      </dsp:nvSpPr>
      <dsp:spPr>
        <a:xfrm>
          <a:off x="0" y="1348109"/>
          <a:ext cx="1487000" cy="826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r" defTabSz="1422400">
            <a:lnSpc>
              <a:spcPct val="90000"/>
            </a:lnSpc>
            <a:spcBef>
              <a:spcPct val="0"/>
            </a:spcBef>
            <a:spcAft>
              <a:spcPct val="35000"/>
            </a:spcAft>
          </a:pPr>
          <a:r>
            <a:rPr lang="zh-CN" altLang="en-US" sz="3200" b="1" kern="1200" dirty="0" smtClean="0">
              <a:solidFill>
                <a:schemeClr val="bg1">
                  <a:lumMod val="50000"/>
                </a:schemeClr>
              </a:solidFill>
              <a:latin typeface="微软雅黑" panose="020B0503020204020204" pitchFamily="34" charset="-122"/>
              <a:ea typeface="微软雅黑" panose="020B0503020204020204" pitchFamily="34" charset="-122"/>
            </a:rPr>
            <a:t>要素</a:t>
          </a:r>
          <a:endParaRPr lang="zh-CN" altLang="en-US" sz="3200" b="1" kern="1200" dirty="0">
            <a:solidFill>
              <a:schemeClr val="bg1">
                <a:lumMod val="50000"/>
              </a:schemeClr>
            </a:solidFill>
            <a:latin typeface="微软雅黑" panose="020B0503020204020204" pitchFamily="34" charset="-122"/>
            <a:ea typeface="微软雅黑" panose="020B0503020204020204" pitchFamily="34" charset="-122"/>
          </a:endParaRPr>
        </a:p>
      </dsp:txBody>
      <dsp:txXfrm>
        <a:off x="0" y="1348109"/>
        <a:ext cx="1487000" cy="826111"/>
      </dsp:txXfrm>
    </dsp:sp>
    <dsp:sp modelId="{3FF6B406-52F7-4BD2-90C8-23B803F0C37F}">
      <dsp:nvSpPr>
        <dsp:cNvPr id="0" name=""/>
        <dsp:cNvSpPr/>
      </dsp:nvSpPr>
      <dsp:spPr>
        <a:xfrm rot="5400000">
          <a:off x="3411081" y="1260144"/>
          <a:ext cx="1376852" cy="1197861"/>
        </a:xfrm>
        <a:prstGeom prst="hexagon">
          <a:avLst>
            <a:gd name="adj" fmla="val 25000"/>
            <a:gd name="vf" fmla="val 115470"/>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zh-CN" altLang="en-US" sz="1800" b="1" kern="1200" dirty="0" smtClean="0">
              <a:latin typeface="微软雅黑" pitchFamily="34" charset="-122"/>
              <a:ea typeface="微软雅黑" pitchFamily="34" charset="-122"/>
            </a:rPr>
            <a:t>利率</a:t>
          </a:r>
          <a:endParaRPr lang="zh-CN" altLang="en-US" sz="1800" b="1" kern="1200" dirty="0" smtClean="0"/>
        </a:p>
        <a:p>
          <a:pPr lvl="0" algn="ctr" defTabSz="1600200">
            <a:lnSpc>
              <a:spcPct val="90000"/>
            </a:lnSpc>
            <a:spcBef>
              <a:spcPct val="0"/>
            </a:spcBef>
            <a:spcAft>
              <a:spcPct val="35000"/>
            </a:spcAft>
          </a:pPr>
          <a:endParaRPr lang="zh-CN" altLang="en-US" kern="1200" dirty="0"/>
        </a:p>
      </dsp:txBody>
      <dsp:txXfrm rot="-5400000">
        <a:off x="3687243" y="1385208"/>
        <a:ext cx="824527" cy="947734"/>
      </dsp:txXfrm>
    </dsp:sp>
    <dsp:sp modelId="{4AC5D87D-E794-40E2-97B7-B64B89D97675}">
      <dsp:nvSpPr>
        <dsp:cNvPr id="0" name=""/>
        <dsp:cNvSpPr/>
      </dsp:nvSpPr>
      <dsp:spPr>
        <a:xfrm rot="5400000">
          <a:off x="2754831" y="2430794"/>
          <a:ext cx="1376852" cy="1197861"/>
        </a:xfrm>
        <a:prstGeom prst="hexagon">
          <a:avLst>
            <a:gd name="adj" fmla="val 25000"/>
            <a:gd name="vf" fmla="val 115470"/>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itchFamily="34" charset="-122"/>
              <a:ea typeface="微软雅黑" pitchFamily="34" charset="-122"/>
            </a:rPr>
            <a:t>还款方式</a:t>
          </a:r>
          <a:endParaRPr lang="zh-CN" altLang="en-US" sz="2000" b="1" kern="1200" dirty="0">
            <a:solidFill>
              <a:schemeClr val="tx1"/>
            </a:solidFill>
          </a:endParaRPr>
        </a:p>
      </dsp:txBody>
      <dsp:txXfrm rot="-5400000">
        <a:off x="3030993" y="2555858"/>
        <a:ext cx="824527" cy="947734"/>
      </dsp:txXfrm>
    </dsp:sp>
    <dsp:sp modelId="{E2E9A8E8-A532-478D-9A65-B4E407997BB6}">
      <dsp:nvSpPr>
        <dsp:cNvPr id="0" name=""/>
        <dsp:cNvSpPr/>
      </dsp:nvSpPr>
      <dsp:spPr>
        <a:xfrm>
          <a:off x="4090420" y="2614692"/>
          <a:ext cx="1536567" cy="826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altLang="zh-CN" sz="3600" kern="1200" dirty="0" smtClean="0"/>
            <a:t> </a:t>
          </a:r>
          <a:endParaRPr lang="zh-CN" altLang="en-US" sz="3600" kern="1200" dirty="0"/>
        </a:p>
      </dsp:txBody>
      <dsp:txXfrm>
        <a:off x="4090420" y="2614692"/>
        <a:ext cx="1536567" cy="826111"/>
      </dsp:txXfrm>
    </dsp:sp>
    <dsp:sp modelId="{668D63DE-B134-4E1B-B43F-1E4A59766100}">
      <dsp:nvSpPr>
        <dsp:cNvPr id="0" name=""/>
        <dsp:cNvSpPr/>
      </dsp:nvSpPr>
      <dsp:spPr>
        <a:xfrm rot="5400000">
          <a:off x="1473023" y="2428817"/>
          <a:ext cx="1376852" cy="1197861"/>
        </a:xfrm>
        <a:prstGeom prst="hexagon">
          <a:avLst>
            <a:gd name="adj" fmla="val 25000"/>
            <a:gd name="vf" fmla="val 115470"/>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还款账户</a:t>
          </a:r>
          <a:endParaRPr lang="zh-CN" altLang="en-US" sz="2000" b="1" kern="1200" dirty="0">
            <a:latin typeface="微软雅黑" panose="020B0503020204020204" pitchFamily="34" charset="-122"/>
            <a:ea typeface="微软雅黑" panose="020B0503020204020204" pitchFamily="34" charset="-122"/>
          </a:endParaRPr>
        </a:p>
      </dsp:txBody>
      <dsp:txXfrm rot="-5400000">
        <a:off x="1749185" y="2553881"/>
        <a:ext cx="824527" cy="9477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09DE9F-363F-4438-9967-0CD5D41FA86B}">
      <dsp:nvSpPr>
        <dsp:cNvPr id="0" name=""/>
        <dsp:cNvSpPr/>
      </dsp:nvSpPr>
      <dsp:spPr>
        <a:xfrm rot="5400000">
          <a:off x="219953" y="715598"/>
          <a:ext cx="660914" cy="1099746"/>
        </a:xfrm>
        <a:prstGeom prst="corner">
          <a:avLst>
            <a:gd name="adj1" fmla="val 16120"/>
            <a:gd name="adj2" fmla="val 16110"/>
          </a:avLst>
        </a:prstGeom>
        <a:solidFill>
          <a:schemeClr val="tx2">
            <a:lumMod val="7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8EA79B-980E-41C9-BCC7-081F2DE0682E}">
      <dsp:nvSpPr>
        <dsp:cNvPr id="0" name=""/>
        <dsp:cNvSpPr/>
      </dsp:nvSpPr>
      <dsp:spPr>
        <a:xfrm>
          <a:off x="109630" y="1044185"/>
          <a:ext cx="992856" cy="870297"/>
        </a:xfrm>
        <a:prstGeom prst="rect">
          <a:avLst/>
        </a:prstGeom>
        <a:solidFill>
          <a:schemeClr val="bg1">
            <a:lumMod val="5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b="1" i="1" kern="1200" dirty="0" smtClean="0">
              <a:solidFill>
                <a:srgbClr val="FFC000"/>
              </a:solidFill>
              <a:latin typeface="微软雅黑" panose="020B0503020204020204" pitchFamily="34" charset="-122"/>
              <a:ea typeface="微软雅黑" panose="020B0503020204020204" pitchFamily="34" charset="-122"/>
            </a:rPr>
            <a:t>预审批</a:t>
          </a:r>
          <a:endParaRPr lang="zh-CN" altLang="en-US" sz="1800" b="1" kern="1200" dirty="0">
            <a:solidFill>
              <a:srgbClr val="FFC000"/>
            </a:solidFill>
          </a:endParaRPr>
        </a:p>
      </dsp:txBody>
      <dsp:txXfrm>
        <a:off x="109630" y="1044185"/>
        <a:ext cx="992856" cy="870297"/>
      </dsp:txXfrm>
    </dsp:sp>
    <dsp:sp modelId="{7444D725-7D56-4AB4-838E-CFB73B82AD4D}">
      <dsp:nvSpPr>
        <dsp:cNvPr id="0" name=""/>
        <dsp:cNvSpPr/>
      </dsp:nvSpPr>
      <dsp:spPr>
        <a:xfrm>
          <a:off x="915156" y="634633"/>
          <a:ext cx="187331" cy="187331"/>
        </a:xfrm>
        <a:prstGeom prst="triangle">
          <a:avLst>
            <a:gd name="adj" fmla="val 100000"/>
          </a:avLst>
        </a:prstGeom>
        <a:solidFill>
          <a:schemeClr val="tx2">
            <a:lumMod val="7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E8548A-C34A-40A8-9124-70B544B91244}">
      <dsp:nvSpPr>
        <dsp:cNvPr id="0" name=""/>
        <dsp:cNvSpPr/>
      </dsp:nvSpPr>
      <dsp:spPr>
        <a:xfrm rot="5400000">
          <a:off x="1435404" y="414833"/>
          <a:ext cx="660914" cy="1099746"/>
        </a:xfrm>
        <a:prstGeom prst="corner">
          <a:avLst>
            <a:gd name="adj1" fmla="val 16120"/>
            <a:gd name="adj2" fmla="val 16110"/>
          </a:avLst>
        </a:prstGeom>
        <a:solidFill>
          <a:schemeClr val="tx2">
            <a:lumMod val="7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FD7CCC-9874-4731-B289-6EB94D073256}">
      <dsp:nvSpPr>
        <dsp:cNvPr id="0" name=""/>
        <dsp:cNvSpPr/>
      </dsp:nvSpPr>
      <dsp:spPr>
        <a:xfrm>
          <a:off x="1325081" y="743420"/>
          <a:ext cx="992856" cy="870297"/>
        </a:xfrm>
        <a:prstGeom prst="rect">
          <a:avLst/>
        </a:prstGeom>
        <a:solidFill>
          <a:schemeClr val="tx1"/>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b="1" i="1" kern="1200" dirty="0" smtClean="0">
              <a:solidFill>
                <a:schemeClr val="bg1"/>
              </a:solidFill>
              <a:latin typeface="微软雅黑" panose="020B0503020204020204" pitchFamily="34" charset="-122"/>
              <a:ea typeface="微软雅黑" panose="020B0503020204020204" pitchFamily="34" charset="-122"/>
            </a:rPr>
            <a:t>贷款申请</a:t>
          </a:r>
          <a:endParaRPr lang="zh-CN" altLang="en-US" sz="1800" b="1" kern="1200" dirty="0">
            <a:solidFill>
              <a:schemeClr val="bg1"/>
            </a:solidFill>
          </a:endParaRPr>
        </a:p>
      </dsp:txBody>
      <dsp:txXfrm>
        <a:off x="1325081" y="743420"/>
        <a:ext cx="992856" cy="870297"/>
      </dsp:txXfrm>
    </dsp:sp>
    <dsp:sp modelId="{6B44618C-D907-4388-AD7F-F1ECF96C55B6}">
      <dsp:nvSpPr>
        <dsp:cNvPr id="0" name=""/>
        <dsp:cNvSpPr/>
      </dsp:nvSpPr>
      <dsp:spPr>
        <a:xfrm>
          <a:off x="2130606" y="333869"/>
          <a:ext cx="187331" cy="187331"/>
        </a:xfrm>
        <a:prstGeom prst="triangle">
          <a:avLst>
            <a:gd name="adj" fmla="val 100000"/>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sp>
    <dsp:sp modelId="{C8D4EDE5-0A4F-473A-AFAD-82DF8297B7DD}">
      <dsp:nvSpPr>
        <dsp:cNvPr id="0" name=""/>
        <dsp:cNvSpPr/>
      </dsp:nvSpPr>
      <dsp:spPr>
        <a:xfrm rot="5400000">
          <a:off x="2650855" y="114069"/>
          <a:ext cx="660914" cy="1099746"/>
        </a:xfrm>
        <a:prstGeom prst="corner">
          <a:avLst>
            <a:gd name="adj1" fmla="val 16120"/>
            <a:gd name="adj2" fmla="val 16110"/>
          </a:avLst>
        </a:prstGeom>
        <a:solidFill>
          <a:schemeClr val="tx2">
            <a:lumMod val="7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9C1684-9E91-4C89-BB3E-A43D0E944FC9}">
      <dsp:nvSpPr>
        <dsp:cNvPr id="0" name=""/>
        <dsp:cNvSpPr/>
      </dsp:nvSpPr>
      <dsp:spPr>
        <a:xfrm>
          <a:off x="2540532" y="442656"/>
          <a:ext cx="992856" cy="870297"/>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b="1" i="1" kern="1200" dirty="0" smtClean="0">
              <a:solidFill>
                <a:srgbClr val="FFC000"/>
              </a:solidFill>
              <a:latin typeface="微软雅黑" panose="020B0503020204020204" pitchFamily="34" charset="-122"/>
              <a:ea typeface="微软雅黑" panose="020B0503020204020204" pitchFamily="34" charset="-122"/>
            </a:rPr>
            <a:t>贷款审批</a:t>
          </a:r>
          <a:endParaRPr lang="zh-CN" altLang="en-US" sz="1800" b="1" kern="1200" dirty="0">
            <a:solidFill>
              <a:srgbClr val="FFC000"/>
            </a:solidFill>
          </a:endParaRPr>
        </a:p>
      </dsp:txBody>
      <dsp:txXfrm>
        <a:off x="2540532" y="442656"/>
        <a:ext cx="992856" cy="870297"/>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5427"/>
          </a:xfrm>
          <a:prstGeom prst="rect">
            <a:avLst/>
          </a:prstGeom>
        </p:spPr>
        <p:txBody>
          <a:bodyPr vert="horz" lIns="91440" tIns="45720" rIns="91440" bIns="45720" rtlCol="0"/>
          <a:lstStyle>
            <a:lvl1pPr algn="r">
              <a:defRPr sz="1200"/>
            </a:lvl1pPr>
          </a:lstStyle>
          <a:p>
            <a:fld id="{8F35B574-4F30-41B5-BB56-9A7F5E098F8E}" type="datetimeFigureOut">
              <a:rPr lang="zh-CN" altLang="en-US" smtClean="0"/>
              <a:t>2017/12/10</a:t>
            </a:fld>
            <a:endParaRPr lang="zh-CN" altLang="en-US"/>
          </a:p>
        </p:txBody>
      </p:sp>
      <p:sp>
        <p:nvSpPr>
          <p:cNvPr id="4" name="页脚占位符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D27DAF7B-4336-481D-8282-D50656F5FC90}" type="slidenum">
              <a:rPr lang="zh-CN" altLang="en-US" smtClean="0"/>
              <a:t>‹#›</a:t>
            </a:fld>
            <a:endParaRPr lang="zh-CN" altLang="en-US"/>
          </a:p>
        </p:txBody>
      </p:sp>
    </p:spTree>
    <p:extLst>
      <p:ext uri="{BB962C8B-B14F-4D97-AF65-F5344CB8AC3E}">
        <p14:creationId xmlns:p14="http://schemas.microsoft.com/office/powerpoint/2010/main" val="1145786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5659" cy="49371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1"/>
            <a:ext cx="2945659" cy="493712"/>
          </a:xfrm>
          <a:prstGeom prst="rect">
            <a:avLst/>
          </a:prstGeom>
        </p:spPr>
        <p:txBody>
          <a:bodyPr vert="horz" lIns="91440" tIns="45720" rIns="91440" bIns="45720" rtlCol="0"/>
          <a:lstStyle>
            <a:lvl1pPr algn="r">
              <a:defRPr sz="1200"/>
            </a:lvl1pPr>
          </a:lstStyle>
          <a:p>
            <a:fld id="{A7E4FFA8-7E0C-4803-A4C6-3DDD6AB6E33B}" type="datetimeFigureOut">
              <a:rPr lang="zh-CN" altLang="en-US" smtClean="0"/>
              <a:pPr/>
              <a:t>2017/12/10</a:t>
            </a:fld>
            <a:endParaRPr lang="zh-CN" altLang="en-US"/>
          </a:p>
        </p:txBody>
      </p:sp>
      <p:sp>
        <p:nvSpPr>
          <p:cNvPr id="4" name="幻灯片图像占位符 3"/>
          <p:cNvSpPr>
            <a:spLocks noGrp="1" noRot="1" noChangeAspect="1"/>
          </p:cNvSpPr>
          <p:nvPr>
            <p:ph type="sldImg" idx="2"/>
          </p:nvPr>
        </p:nvSpPr>
        <p:spPr>
          <a:xfrm>
            <a:off x="106363" y="739775"/>
            <a:ext cx="6584950" cy="37036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690269"/>
            <a:ext cx="5438140" cy="4443412"/>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78825"/>
            <a:ext cx="2945659" cy="49371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378825"/>
            <a:ext cx="2945659" cy="493712"/>
          </a:xfrm>
          <a:prstGeom prst="rect">
            <a:avLst/>
          </a:prstGeom>
        </p:spPr>
        <p:txBody>
          <a:bodyPr vert="horz" lIns="91440" tIns="45720" rIns="91440" bIns="45720" rtlCol="0" anchor="b"/>
          <a:lstStyle>
            <a:lvl1pPr algn="r">
              <a:defRPr sz="1200"/>
            </a:lvl1pPr>
          </a:lstStyle>
          <a:p>
            <a:fld id="{DF7CD64D-B72C-4FF8-85BB-4AA899BC1DF5}" type="slidenum">
              <a:rPr lang="zh-CN" altLang="en-US" smtClean="0"/>
              <a:pPr/>
              <a:t>‹#›</a:t>
            </a:fld>
            <a:endParaRPr lang="zh-CN" altLang="en-US"/>
          </a:p>
        </p:txBody>
      </p:sp>
    </p:spTree>
    <p:extLst>
      <p:ext uri="{BB962C8B-B14F-4D97-AF65-F5344CB8AC3E}">
        <p14:creationId xmlns:p14="http://schemas.microsoft.com/office/powerpoint/2010/main" val="3982716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1</a:t>
            </a:fld>
            <a:endParaRPr lang="zh-CN" altLang="en-US"/>
          </a:p>
        </p:txBody>
      </p:sp>
    </p:spTree>
    <p:extLst>
      <p:ext uri="{BB962C8B-B14F-4D97-AF65-F5344CB8AC3E}">
        <p14:creationId xmlns:p14="http://schemas.microsoft.com/office/powerpoint/2010/main" val="1441218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2</a:t>
            </a:fld>
            <a:endParaRPr lang="zh-CN" altLang="en-US"/>
          </a:p>
        </p:txBody>
      </p:sp>
    </p:spTree>
    <p:extLst>
      <p:ext uri="{BB962C8B-B14F-4D97-AF65-F5344CB8AC3E}">
        <p14:creationId xmlns:p14="http://schemas.microsoft.com/office/powerpoint/2010/main" val="2258858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3</a:t>
            </a:fld>
            <a:endParaRPr lang="zh-CN" altLang="en-US"/>
          </a:p>
        </p:txBody>
      </p:sp>
    </p:spTree>
    <p:extLst>
      <p:ext uri="{BB962C8B-B14F-4D97-AF65-F5344CB8AC3E}">
        <p14:creationId xmlns:p14="http://schemas.microsoft.com/office/powerpoint/2010/main" val="1178707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4</a:t>
            </a:fld>
            <a:endParaRPr lang="zh-CN" altLang="en-US"/>
          </a:p>
        </p:txBody>
      </p:sp>
    </p:spTree>
    <p:extLst>
      <p:ext uri="{BB962C8B-B14F-4D97-AF65-F5344CB8AC3E}">
        <p14:creationId xmlns:p14="http://schemas.microsoft.com/office/powerpoint/2010/main" val="3445001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5</a:t>
            </a:fld>
            <a:endParaRPr lang="zh-CN" altLang="en-US"/>
          </a:p>
        </p:txBody>
      </p:sp>
    </p:spTree>
    <p:extLst>
      <p:ext uri="{BB962C8B-B14F-4D97-AF65-F5344CB8AC3E}">
        <p14:creationId xmlns:p14="http://schemas.microsoft.com/office/powerpoint/2010/main" val="3895056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6</a:t>
            </a:fld>
            <a:endParaRPr lang="zh-CN" altLang="en-US"/>
          </a:p>
        </p:txBody>
      </p:sp>
    </p:spTree>
    <p:extLst>
      <p:ext uri="{BB962C8B-B14F-4D97-AF65-F5344CB8AC3E}">
        <p14:creationId xmlns:p14="http://schemas.microsoft.com/office/powerpoint/2010/main" val="2371214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7</a:t>
            </a:fld>
            <a:endParaRPr lang="zh-CN" altLang="en-US"/>
          </a:p>
        </p:txBody>
      </p:sp>
    </p:spTree>
    <p:extLst>
      <p:ext uri="{BB962C8B-B14F-4D97-AF65-F5344CB8AC3E}">
        <p14:creationId xmlns:p14="http://schemas.microsoft.com/office/powerpoint/2010/main" val="3589942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8</a:t>
            </a:fld>
            <a:endParaRPr lang="zh-CN" altLang="en-US"/>
          </a:p>
        </p:txBody>
      </p:sp>
    </p:spTree>
    <p:extLst>
      <p:ext uri="{BB962C8B-B14F-4D97-AF65-F5344CB8AC3E}">
        <p14:creationId xmlns:p14="http://schemas.microsoft.com/office/powerpoint/2010/main" val="1802062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06363" y="739775"/>
            <a:ext cx="6584950" cy="3703638"/>
          </a:xfrm>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70433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a:t>单击此处编辑母版标题样式</a:t>
            </a:r>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B3E24BF-67B8-48BD-9ABF-36DACBACC99B}" type="datetimeFigureOut">
              <a:rPr lang="zh-CN" altLang="en-US" smtClean="0"/>
              <a:pPr/>
              <a:t>2017/12/10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464AD9-C849-45B6-BBCC-5E990A5EEF54}" type="slidenum">
              <a:rPr lang="zh-CN" altLang="en-US" smtClean="0"/>
              <a:pPr/>
              <a:t>‹#›</a:t>
            </a:fld>
            <a:endParaRPr lang="zh-CN" altLang="en-US"/>
          </a:p>
        </p:txBody>
      </p:sp>
    </p:spTree>
  </p:cSld>
  <p:clrMapOvr>
    <a:masterClrMapping/>
  </p:clrMapOvr>
  <p:transition advTm="300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3E24BF-67B8-48BD-9ABF-36DACBACC99B}" type="datetimeFigureOut">
              <a:rPr lang="zh-CN" altLang="en-US" smtClean="0"/>
              <a:pPr/>
              <a:t>2017/12/10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1464AD9-C849-45B6-BBCC-5E990A5EEF54}" type="slidenum">
              <a:rPr lang="zh-CN" altLang="en-US" smtClean="0"/>
              <a:pPr/>
              <a:t>‹#›</a:t>
            </a:fld>
            <a:endParaRPr lang="zh-CN" altLang="en-US"/>
          </a:p>
        </p:txBody>
      </p:sp>
    </p:spTree>
  </p:cSld>
  <p:clrMapOvr>
    <a:masterClrMapping/>
  </p:clrMapOvr>
  <p:transition advTm="300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email">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E24BF-67B8-48BD-9ABF-36DACBACC99B}" type="datetimeFigureOut">
              <a:rPr lang="zh-CN" altLang="en-US" smtClean="0"/>
              <a:pPr/>
              <a:t>2017/12/10</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64AD9-C849-45B6-BBCC-5E990A5EEF5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transition advTm="3000"/>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flipH="1">
            <a:off x="1250" y="6595759"/>
            <a:ext cx="12192671" cy="2889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9" name="TextBox 88"/>
          <p:cNvSpPr txBox="1"/>
          <p:nvPr/>
        </p:nvSpPr>
        <p:spPr>
          <a:xfrm>
            <a:off x="13514139" y="7029364"/>
            <a:ext cx="843501" cy="355034"/>
          </a:xfrm>
          <a:prstGeom prst="rect">
            <a:avLst/>
          </a:prstGeom>
          <a:noFill/>
        </p:spPr>
        <p:txBody>
          <a:bodyPr wrap="none" rtlCol="0">
            <a:spAutoFit/>
          </a:bodyPr>
          <a:lstStyle/>
          <a:p>
            <a:r>
              <a:rPr lang="zh-CN" altLang="en-US" sz="1705" dirty="0"/>
              <a:t>延时符</a:t>
            </a:r>
          </a:p>
        </p:txBody>
      </p:sp>
      <p:cxnSp>
        <p:nvCxnSpPr>
          <p:cNvPr id="13" name="直接连接符 12"/>
          <p:cNvCxnSpPr/>
          <p:nvPr/>
        </p:nvCxnSpPr>
        <p:spPr>
          <a:xfrm>
            <a:off x="2065139" y="3429000"/>
            <a:ext cx="7779888"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929235" y="1556792"/>
            <a:ext cx="5724644" cy="1191993"/>
          </a:xfrm>
          <a:prstGeom prst="rect">
            <a:avLst/>
          </a:prstGeom>
        </p:spPr>
        <p:txBody>
          <a:bodyPr wrap="none">
            <a:spAutoFit/>
          </a:bodyPr>
          <a:lstStyle/>
          <a:p>
            <a:pPr algn="ctr">
              <a:lnSpc>
                <a:spcPct val="150000"/>
              </a:lnSpc>
              <a:spcBef>
                <a:spcPct val="0"/>
              </a:spcBef>
            </a:pPr>
            <a:r>
              <a:rPr lang="zh-CN" altLang="en-US" sz="5400" b="1" dirty="0">
                <a:solidFill>
                  <a:srgbClr val="0070C0"/>
                </a:solidFill>
                <a:latin typeface="微软雅黑" panose="020B0503020204020204" pitchFamily="34" charset="-122"/>
                <a:ea typeface="微软雅黑" panose="020B0503020204020204" pitchFamily="34" charset="-122"/>
              </a:rPr>
              <a:t>人保车贷业务简介</a:t>
            </a:r>
          </a:p>
        </p:txBody>
      </p:sp>
      <p:sp>
        <p:nvSpPr>
          <p:cNvPr id="9" name="矩形 5"/>
          <p:cNvSpPr>
            <a:spLocks noChangeArrowheads="1"/>
          </p:cNvSpPr>
          <p:nvPr/>
        </p:nvSpPr>
        <p:spPr bwMode="auto">
          <a:xfrm>
            <a:off x="3361283" y="4400385"/>
            <a:ext cx="457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2"/>
                </a:solidFill>
                <a:latin typeface="Arial" panose="020B0604020202020204" pitchFamily="34" charset="0"/>
                <a:ea typeface="宋体" panose="02010600030101010101" pitchFamily="2" charset="-122"/>
              </a:defRPr>
            </a:lvl1pPr>
            <a:lvl2pPr marL="742950" indent="-285750">
              <a:defRPr>
                <a:solidFill>
                  <a:schemeClr val="tx2"/>
                </a:solidFill>
                <a:latin typeface="Arial" panose="020B0604020202020204" pitchFamily="34" charset="0"/>
                <a:ea typeface="宋体" panose="02010600030101010101" pitchFamily="2" charset="-122"/>
              </a:defRPr>
            </a:lvl2pPr>
            <a:lvl3pPr marL="1143000" indent="-228600">
              <a:defRPr>
                <a:solidFill>
                  <a:schemeClr val="tx2"/>
                </a:solidFill>
                <a:latin typeface="Arial" panose="020B0604020202020204" pitchFamily="34" charset="0"/>
                <a:ea typeface="宋体" panose="02010600030101010101" pitchFamily="2" charset="-122"/>
              </a:defRPr>
            </a:lvl3pPr>
            <a:lvl4pPr marL="1600200" indent="-228600">
              <a:defRPr>
                <a:solidFill>
                  <a:schemeClr val="tx2"/>
                </a:solidFill>
                <a:latin typeface="Arial" panose="020B0604020202020204" pitchFamily="34" charset="0"/>
                <a:ea typeface="宋体" panose="02010600030101010101" pitchFamily="2" charset="-122"/>
              </a:defRPr>
            </a:lvl4pPr>
            <a:lvl5pPr marL="2057400" indent="-228600">
              <a:defRPr>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9pPr>
          </a:lstStyle>
          <a:p>
            <a:pPr algn="ctr" eaLnBrk="1" hangingPunct="1">
              <a:spcBef>
                <a:spcPts val="600"/>
              </a:spcBef>
            </a:pPr>
            <a:r>
              <a:rPr kumimoji="1" lang="en-US" altLang="zh-CN" sz="2000" b="1" dirty="0">
                <a:solidFill>
                  <a:srgbClr val="0070C0"/>
                </a:solidFill>
                <a:latin typeface="微软雅黑" panose="020B0503020204020204" pitchFamily="34" charset="-122"/>
                <a:ea typeface="微软雅黑" panose="020B0503020204020204" pitchFamily="34" charset="-122"/>
              </a:rPr>
              <a:t>2017.12</a:t>
            </a:r>
          </a:p>
        </p:txBody>
      </p:sp>
    </p:spTree>
    <p:extLst>
      <p:ext uri="{BB962C8B-B14F-4D97-AF65-F5344CB8AC3E}">
        <p14:creationId xmlns:p14="http://schemas.microsoft.com/office/powerpoint/2010/main" val="1431138508"/>
      </p:ext>
    </p:extLst>
  </p:cSld>
  <p:clrMapOvr>
    <a:masterClrMapping/>
  </p:clrMapOvr>
  <mc:AlternateContent xmlns:mc="http://schemas.openxmlformats.org/markup-compatibility/2006" xmlns:p14="http://schemas.microsoft.com/office/powerpoint/2010/main">
    <mc:Choice Requires="p14">
      <p:transition p14:dur="9" advTm="3000"/>
    </mc:Choice>
    <mc:Fallback xmlns="">
      <p:transition advTm="3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8995" y="476672"/>
            <a:ext cx="11264622" cy="584775"/>
          </a:xfrm>
          <a:prstGeom prst="rect">
            <a:avLst/>
          </a:prstGeom>
          <a:noFill/>
        </p:spPr>
        <p:txBody>
          <a:bodyPr wrap="none" rtlCol="0">
            <a:spAutoFit/>
          </a:bodyPr>
          <a:lstStyle/>
          <a:p>
            <a:r>
              <a:rPr lang="zh-CN" altLang="en-US" sz="3200" dirty="0" smtClean="0">
                <a:solidFill>
                  <a:srgbClr val="0000FF"/>
                </a:solidFill>
              </a:rPr>
              <a:t>宁波人保财险汽车金融保险部要求事项（</a:t>
            </a:r>
            <a:r>
              <a:rPr lang="zh-CN" altLang="en-US" sz="3200" dirty="0" smtClean="0">
                <a:solidFill>
                  <a:srgbClr val="0000FF"/>
                </a:solidFill>
                <a:sym typeface="Wingdings" panose="05000000000000000000" pitchFamily="2" charset="2"/>
              </a:rPr>
              <a:t>以下由刘俊虹完成）</a:t>
            </a:r>
            <a:endParaRPr lang="zh-CN" altLang="en-US" sz="3200" dirty="0">
              <a:solidFill>
                <a:srgbClr val="0000FF"/>
              </a:solidFill>
            </a:endParaRPr>
          </a:p>
        </p:txBody>
      </p:sp>
      <p:sp>
        <p:nvSpPr>
          <p:cNvPr id="3" name="文本框 2"/>
          <p:cNvSpPr txBox="1"/>
          <p:nvPr/>
        </p:nvSpPr>
        <p:spPr>
          <a:xfrm>
            <a:off x="192931" y="1268761"/>
            <a:ext cx="11737304" cy="5078313"/>
          </a:xfrm>
          <a:prstGeom prst="rect">
            <a:avLst/>
          </a:prstGeom>
          <a:noFill/>
        </p:spPr>
        <p:txBody>
          <a:bodyPr wrap="square" rtlCol="0">
            <a:spAutoFit/>
          </a:bodyPr>
          <a:lstStyle/>
          <a:p>
            <a:r>
              <a:rPr lang="zh-CN" altLang="en-US" dirty="0" smtClean="0"/>
              <a:t>一、客户准入</a:t>
            </a:r>
            <a:endParaRPr lang="en-US" altLang="zh-CN" dirty="0" smtClean="0"/>
          </a:p>
          <a:p>
            <a:r>
              <a:rPr lang="zh-CN" altLang="zh-CN" b="1" dirty="0"/>
              <a:t>借款人应同时符合以下基本准入条件：</a:t>
            </a:r>
            <a:endParaRPr lang="zh-CN" altLang="zh-CN" dirty="0"/>
          </a:p>
          <a:p>
            <a:r>
              <a:rPr lang="en-US" altLang="zh-CN" dirty="0" smtClean="0"/>
              <a:t>11</a:t>
            </a:r>
            <a:r>
              <a:rPr lang="zh-CN" altLang="zh-CN" dirty="0"/>
              <a:t>）借款人应持有驾照，客户本人无驾照的，可接受其直系亲属（仅限父母、配偶、子女）的驾照，且该直系亲属必须担保。</a:t>
            </a:r>
          </a:p>
          <a:p>
            <a:r>
              <a:rPr lang="en-US" altLang="zh-CN" dirty="0"/>
              <a:t>12</a:t>
            </a:r>
            <a:r>
              <a:rPr lang="zh-CN" altLang="zh-CN" dirty="0"/>
              <a:t>）借款人原则上为本地常住</a:t>
            </a:r>
            <a:r>
              <a:rPr lang="zh-CN" altLang="zh-CN" baseline="30000" dirty="0"/>
              <a:t>※</a:t>
            </a:r>
            <a:r>
              <a:rPr lang="zh-CN" altLang="zh-CN" dirty="0"/>
              <a:t>。</a:t>
            </a:r>
          </a:p>
          <a:p>
            <a:r>
              <a:rPr lang="en-US" altLang="zh-CN" dirty="0"/>
              <a:t>13</a:t>
            </a:r>
            <a:r>
              <a:rPr lang="zh-CN" altLang="zh-CN" dirty="0"/>
              <a:t>）抵押人必须为借款人，实际用车人必须做为担保人且只能为借款人直系亲属（父母、配偶、子女）；</a:t>
            </a:r>
          </a:p>
          <a:p>
            <a:r>
              <a:rPr lang="en-US" altLang="zh-CN" dirty="0"/>
              <a:t>14</a:t>
            </a:r>
            <a:r>
              <a:rPr lang="zh-CN" altLang="zh-CN" dirty="0"/>
              <a:t>）借款人在我行最多可申请两笔人保车贷，申请第二笔时配偶必须担保，一个家庭最多在我行申请两笔人保车贷，家庭名下未结清车贷不超过两笔；</a:t>
            </a:r>
          </a:p>
          <a:p>
            <a:r>
              <a:rPr lang="en-US" altLang="zh-CN" dirty="0"/>
              <a:t>15</a:t>
            </a:r>
            <a:r>
              <a:rPr lang="zh-CN" altLang="zh-CN" dirty="0"/>
              <a:t>）信用空白</a:t>
            </a:r>
            <a:r>
              <a:rPr lang="zh-CN" altLang="zh-CN" baseline="30000" dirty="0"/>
              <a:t>※</a:t>
            </a:r>
            <a:r>
              <a:rPr lang="zh-CN" altLang="zh-CN" dirty="0"/>
              <a:t>客户申请新车贷款金额不超净车价</a:t>
            </a:r>
            <a:r>
              <a:rPr lang="zh-CN" altLang="zh-CN" baseline="30000" dirty="0"/>
              <a:t>※</a:t>
            </a:r>
            <a:r>
              <a:rPr lang="en-US" altLang="zh-CN" dirty="0"/>
              <a:t>70%</a:t>
            </a:r>
            <a:r>
              <a:rPr lang="zh-CN" altLang="zh-CN" dirty="0"/>
              <a:t>，二手车不超过净车价</a:t>
            </a:r>
            <a:r>
              <a:rPr lang="zh-CN" altLang="zh-CN" baseline="30000" dirty="0"/>
              <a:t>※</a:t>
            </a:r>
            <a:r>
              <a:rPr lang="zh-CN" altLang="zh-CN" dirty="0"/>
              <a:t>（实际成交价格与评估价格取低）的</a:t>
            </a:r>
            <a:r>
              <a:rPr lang="en-US" altLang="zh-CN" dirty="0"/>
              <a:t>60%</a:t>
            </a:r>
            <a:r>
              <a:rPr lang="zh-CN" altLang="zh-CN" dirty="0" smtClean="0"/>
              <a:t>。</a:t>
            </a:r>
            <a:endParaRPr lang="en-US" altLang="zh-CN" dirty="0" smtClean="0"/>
          </a:p>
          <a:p>
            <a:r>
              <a:rPr lang="zh-CN" altLang="zh-CN" dirty="0"/>
              <a:t>注※：本地常住定义：指借款人户口为本地、本地居住、工作为本地，以上三点满足任何两点即为本地常住。</a:t>
            </a:r>
          </a:p>
          <a:p>
            <a:r>
              <a:rPr lang="zh-CN" altLang="zh-CN" dirty="0"/>
              <a:t>信贷记录为空白（无贷款及贷记卡）或是无“信息概要”。</a:t>
            </a:r>
          </a:p>
          <a:p>
            <a:r>
              <a:rPr lang="zh-CN" altLang="zh-CN" dirty="0"/>
              <a:t>净车价：对新车是指汽车实际成交价格（扣除政府补贴，且不含各类附加税、费及保费等）与汽车生产商公布价格较低者，对二手车是指汽车实际成交价格（扣车政府补贴，且不含各类附加税、费及保费等）与人保评估价格的较低者。</a:t>
            </a:r>
          </a:p>
          <a:p>
            <a:endParaRPr lang="zh-CN" altLang="zh-CN" dirty="0"/>
          </a:p>
          <a:p>
            <a:endParaRPr lang="en-US" altLang="zh-CN" dirty="0" smtClean="0"/>
          </a:p>
          <a:p>
            <a:endParaRPr lang="en-US" altLang="zh-CN" dirty="0"/>
          </a:p>
        </p:txBody>
      </p:sp>
    </p:spTree>
    <p:extLst>
      <p:ext uri="{BB962C8B-B14F-4D97-AF65-F5344CB8AC3E}">
        <p14:creationId xmlns:p14="http://schemas.microsoft.com/office/powerpoint/2010/main" val="2405573842"/>
      </p:ext>
    </p:extLst>
  </p:cSld>
  <p:clrMapOvr>
    <a:masterClrMapping/>
  </p:clrMapOvr>
  <p:transition advTm="3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8995" y="476672"/>
            <a:ext cx="11264622" cy="584775"/>
          </a:xfrm>
          <a:prstGeom prst="rect">
            <a:avLst/>
          </a:prstGeom>
          <a:noFill/>
        </p:spPr>
        <p:txBody>
          <a:bodyPr wrap="none" rtlCol="0">
            <a:spAutoFit/>
          </a:bodyPr>
          <a:lstStyle/>
          <a:p>
            <a:r>
              <a:rPr lang="zh-CN" altLang="en-US" sz="3200" dirty="0" smtClean="0">
                <a:solidFill>
                  <a:srgbClr val="0000FF"/>
                </a:solidFill>
              </a:rPr>
              <a:t>宁波人保财险汽车金融保险部要求事项（</a:t>
            </a:r>
            <a:r>
              <a:rPr lang="zh-CN" altLang="en-US" sz="3200" dirty="0" smtClean="0">
                <a:solidFill>
                  <a:srgbClr val="0000FF"/>
                </a:solidFill>
                <a:sym typeface="Wingdings" panose="05000000000000000000" pitchFamily="2" charset="2"/>
              </a:rPr>
              <a:t>以下由刘俊虹完成）</a:t>
            </a:r>
            <a:endParaRPr lang="zh-CN" altLang="en-US" sz="3200" dirty="0">
              <a:solidFill>
                <a:srgbClr val="0000FF"/>
              </a:solidFill>
            </a:endParaRPr>
          </a:p>
        </p:txBody>
      </p:sp>
      <p:sp>
        <p:nvSpPr>
          <p:cNvPr id="3" name="文本框 2"/>
          <p:cNvSpPr txBox="1"/>
          <p:nvPr/>
        </p:nvSpPr>
        <p:spPr>
          <a:xfrm>
            <a:off x="768995" y="1268760"/>
            <a:ext cx="10873208" cy="1477328"/>
          </a:xfrm>
          <a:prstGeom prst="rect">
            <a:avLst/>
          </a:prstGeom>
          <a:noFill/>
        </p:spPr>
        <p:txBody>
          <a:bodyPr wrap="square" rtlCol="0">
            <a:spAutoFit/>
          </a:bodyPr>
          <a:lstStyle/>
          <a:p>
            <a:endParaRPr lang="en-US" altLang="zh-CN" dirty="0"/>
          </a:p>
          <a:p>
            <a:r>
              <a:rPr lang="zh-CN" altLang="en-US" dirty="0" smtClean="0"/>
              <a:t>二、征信及评分要求</a:t>
            </a:r>
            <a:endParaRPr lang="en-US" altLang="zh-CN" dirty="0" smtClean="0"/>
          </a:p>
          <a:p>
            <a:r>
              <a:rPr lang="en-US" altLang="zh-CN" dirty="0"/>
              <a:t> </a:t>
            </a:r>
            <a:r>
              <a:rPr lang="en-US" altLang="zh-CN" dirty="0" smtClean="0"/>
              <a:t>      </a:t>
            </a:r>
            <a:endParaRPr lang="en-US" altLang="zh-CN" dirty="0"/>
          </a:p>
          <a:p>
            <a:endParaRPr lang="en-US" altLang="zh-CN" dirty="0" smtClean="0"/>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988686820"/>
              </p:ext>
            </p:extLst>
          </p:nvPr>
        </p:nvGraphicFramePr>
        <p:xfrm>
          <a:off x="2641203" y="2238853"/>
          <a:ext cx="4752528" cy="3887311"/>
        </p:xfrm>
        <a:graphic>
          <a:graphicData uri="http://schemas.openxmlformats.org/drawingml/2006/table">
            <a:tbl>
              <a:tblPr/>
              <a:tblGrid>
                <a:gridCol w="1000989"/>
                <a:gridCol w="1000989"/>
                <a:gridCol w="1501485"/>
                <a:gridCol w="1249065"/>
              </a:tblGrid>
              <a:tr h="269131">
                <a:tc gridSpan="4">
                  <a:txBody>
                    <a:bodyPr/>
                    <a:lstStyle/>
                    <a:p>
                      <a:r>
                        <a:rPr lang="zh-CN" altLang="en-US" sz="1600" b="1" dirty="0"/>
                        <a:t>资信评估表</a:t>
                      </a:r>
                      <a:endParaRPr lang="zh-CN" altLang="en-US" sz="1600" dirty="0"/>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065310">
                <a:tc>
                  <a:txBody>
                    <a:bodyPr/>
                    <a:lstStyle/>
                    <a:p>
                      <a:r>
                        <a:rPr lang="zh-CN" altLang="en-US" sz="1600" b="1">
                          <a:effectLst/>
                        </a:rPr>
                        <a:t>分值</a:t>
                      </a:r>
                    </a:p>
                  </a:txBody>
                  <a:tcPr marL="34923" marR="34923" marT="34923" marB="34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b="1" dirty="0">
                          <a:effectLst/>
                        </a:rPr>
                        <a:t>最高贷款比例</a:t>
                      </a:r>
                    </a:p>
                  </a:txBody>
                  <a:tcPr marL="34923" marR="34923" marT="34923" marB="34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b="1" dirty="0">
                          <a:effectLst/>
                        </a:rPr>
                        <a:t>基准费率上浮</a:t>
                      </a:r>
                      <a:r>
                        <a:rPr lang="en-US" altLang="zh-CN" sz="1600" b="1" dirty="0">
                          <a:effectLst/>
                        </a:rPr>
                        <a:t>10%</a:t>
                      </a:r>
                      <a:r>
                        <a:rPr lang="zh-CN" altLang="en-US" sz="1600" b="1" dirty="0">
                          <a:effectLst/>
                        </a:rPr>
                        <a:t>且责任比例上浮</a:t>
                      </a:r>
                      <a:r>
                        <a:rPr lang="en-US" altLang="zh-CN" sz="1600" b="1" dirty="0">
                          <a:effectLst/>
                        </a:rPr>
                        <a:t>10%</a:t>
                      </a:r>
                    </a:p>
                  </a:txBody>
                  <a:tcPr marL="34923" marR="34923" marT="34923" marB="34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b="1">
                          <a:effectLst/>
                        </a:rPr>
                        <a:t>基准费率上浮</a:t>
                      </a:r>
                      <a:r>
                        <a:rPr lang="en-US" altLang="zh-CN" sz="1600" b="1">
                          <a:effectLst/>
                        </a:rPr>
                        <a:t>20%</a:t>
                      </a:r>
                      <a:r>
                        <a:rPr lang="zh-CN" altLang="en-US" sz="1600" b="1">
                          <a:effectLst/>
                        </a:rPr>
                        <a:t>且责任比例上浮</a:t>
                      </a:r>
                      <a:r>
                        <a:rPr lang="en-US" altLang="zh-CN" sz="1600" b="1">
                          <a:effectLst/>
                        </a:rPr>
                        <a:t>20%</a:t>
                      </a:r>
                    </a:p>
                  </a:txBody>
                  <a:tcPr marL="34923" marR="34923" marT="34923" marB="34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765">
                <a:tc>
                  <a:txBody>
                    <a:bodyPr/>
                    <a:lstStyle/>
                    <a:p>
                      <a:r>
                        <a:rPr lang="en-US" altLang="zh-CN" sz="1600">
                          <a:effectLst/>
                        </a:rPr>
                        <a:t>80</a:t>
                      </a:r>
                      <a:r>
                        <a:rPr lang="zh-CN" altLang="en-US" sz="1600">
                          <a:effectLst/>
                        </a:rPr>
                        <a:t>分及以上</a:t>
                      </a:r>
                    </a:p>
                  </a:txBody>
                  <a:tcPr marL="34923" marR="34923" marT="34923" marB="34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a:effectLst/>
                        </a:rPr>
                        <a:t>70</a:t>
                      </a:r>
                    </a:p>
                  </a:txBody>
                  <a:tcPr marL="34923" marR="34923" marT="34923" marB="34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effectLst/>
                        </a:rPr>
                        <a:t>∕</a:t>
                      </a:r>
                    </a:p>
                  </a:txBody>
                  <a:tcPr marL="34923" marR="34923" marT="34923" marB="34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effectLst/>
                        </a:rPr>
                        <a:t>∕</a:t>
                      </a:r>
                    </a:p>
                  </a:txBody>
                  <a:tcPr marL="34923" marR="34923" marT="34923" marB="34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765">
                <a:tc>
                  <a:txBody>
                    <a:bodyPr/>
                    <a:lstStyle/>
                    <a:p>
                      <a:r>
                        <a:rPr lang="en-US" altLang="zh-CN" sz="1600">
                          <a:effectLst/>
                        </a:rPr>
                        <a:t>80-70</a:t>
                      </a:r>
                      <a:r>
                        <a:rPr lang="zh-CN" altLang="en-US" sz="1600">
                          <a:effectLst/>
                        </a:rPr>
                        <a:t>分</a:t>
                      </a:r>
                    </a:p>
                  </a:txBody>
                  <a:tcPr marL="34923" marR="34923" marT="34923" marB="34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a:effectLst/>
                        </a:rPr>
                        <a:t>60</a:t>
                      </a:r>
                    </a:p>
                  </a:txBody>
                  <a:tcPr marL="34923" marR="34923" marT="34923" marB="34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a:effectLst/>
                        </a:rPr>
                        <a:t>70</a:t>
                      </a:r>
                    </a:p>
                  </a:txBody>
                  <a:tcPr marL="34923" marR="34923" marT="34923" marB="34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a:effectLst/>
                        </a:rPr>
                        <a:t>/</a:t>
                      </a:r>
                    </a:p>
                  </a:txBody>
                  <a:tcPr marL="34923" marR="34923" marT="34923" marB="34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765">
                <a:tc>
                  <a:txBody>
                    <a:bodyPr/>
                    <a:lstStyle/>
                    <a:p>
                      <a:r>
                        <a:rPr lang="en-US" altLang="zh-CN" sz="1600">
                          <a:effectLst/>
                        </a:rPr>
                        <a:t>70-60</a:t>
                      </a:r>
                      <a:r>
                        <a:rPr lang="zh-CN" altLang="en-US" sz="1600">
                          <a:effectLst/>
                        </a:rPr>
                        <a:t>分</a:t>
                      </a:r>
                    </a:p>
                  </a:txBody>
                  <a:tcPr marL="34923" marR="34923" marT="34923" marB="34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a:effectLst/>
                        </a:rPr>
                        <a:t>50</a:t>
                      </a:r>
                    </a:p>
                  </a:txBody>
                  <a:tcPr marL="34923" marR="34923" marT="34923" marB="34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a:effectLst/>
                        </a:rPr>
                        <a:t>60</a:t>
                      </a:r>
                    </a:p>
                  </a:txBody>
                  <a:tcPr marL="34923" marR="34923" marT="34923" marB="34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a:effectLst/>
                        </a:rPr>
                        <a:t>70</a:t>
                      </a:r>
                    </a:p>
                  </a:txBody>
                  <a:tcPr marL="34923" marR="34923" marT="34923" marB="34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765">
                <a:tc>
                  <a:txBody>
                    <a:bodyPr/>
                    <a:lstStyle/>
                    <a:p>
                      <a:r>
                        <a:rPr lang="en-US" altLang="zh-CN" sz="1600">
                          <a:effectLst/>
                        </a:rPr>
                        <a:t>60-50</a:t>
                      </a:r>
                      <a:r>
                        <a:rPr lang="zh-CN" altLang="en-US" sz="1600">
                          <a:effectLst/>
                        </a:rPr>
                        <a:t>分</a:t>
                      </a:r>
                    </a:p>
                  </a:txBody>
                  <a:tcPr marL="34923" marR="34923" marT="34923" marB="34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a:effectLst/>
                        </a:rPr>
                        <a:t>原则上不承保</a:t>
                      </a:r>
                    </a:p>
                  </a:txBody>
                  <a:tcPr marL="34923" marR="34923" marT="34923" marB="34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a:effectLst/>
                        </a:rPr>
                        <a:t>50</a:t>
                      </a:r>
                    </a:p>
                  </a:txBody>
                  <a:tcPr marL="34923" marR="34923" marT="34923" marB="34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a:effectLst/>
                        </a:rPr>
                        <a:t>60</a:t>
                      </a:r>
                    </a:p>
                  </a:txBody>
                  <a:tcPr marL="34923" marR="34923" marT="34923" marB="34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765">
                <a:tc>
                  <a:txBody>
                    <a:bodyPr/>
                    <a:lstStyle/>
                    <a:p>
                      <a:r>
                        <a:rPr lang="en-US" altLang="zh-CN" sz="1600">
                          <a:effectLst/>
                        </a:rPr>
                        <a:t>50</a:t>
                      </a:r>
                      <a:r>
                        <a:rPr lang="zh-CN" altLang="en-US" sz="1600">
                          <a:effectLst/>
                        </a:rPr>
                        <a:t>分以下</a:t>
                      </a:r>
                    </a:p>
                  </a:txBody>
                  <a:tcPr marL="34923" marR="34923" marT="34923" marB="34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a:effectLst/>
                        </a:rPr>
                        <a:t>不承保</a:t>
                      </a:r>
                    </a:p>
                  </a:txBody>
                  <a:tcPr marL="34923" marR="34923" marT="34923" marB="34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a:effectLst/>
                        </a:rPr>
                        <a:t>/</a:t>
                      </a:r>
                    </a:p>
                  </a:txBody>
                  <a:tcPr marL="34923" marR="34923" marT="34923" marB="34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a:effectLst/>
                        </a:rPr>
                        <a:t>/</a:t>
                      </a:r>
                    </a:p>
                  </a:txBody>
                  <a:tcPr marL="34923" marR="34923" marT="34923" marB="34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54861803"/>
      </p:ext>
    </p:extLst>
  </p:cSld>
  <p:clrMapOvr>
    <a:masterClrMapping/>
  </p:clrMapOvr>
  <p:transition advTm="3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8995" y="476672"/>
            <a:ext cx="11264622" cy="584775"/>
          </a:xfrm>
          <a:prstGeom prst="rect">
            <a:avLst/>
          </a:prstGeom>
          <a:noFill/>
        </p:spPr>
        <p:txBody>
          <a:bodyPr wrap="none" rtlCol="0">
            <a:spAutoFit/>
          </a:bodyPr>
          <a:lstStyle/>
          <a:p>
            <a:r>
              <a:rPr lang="zh-CN" altLang="en-US" sz="3200" dirty="0" smtClean="0">
                <a:solidFill>
                  <a:srgbClr val="0000FF"/>
                </a:solidFill>
              </a:rPr>
              <a:t>宁波人保财险汽车金融保险部要求事项（</a:t>
            </a:r>
            <a:r>
              <a:rPr lang="zh-CN" altLang="en-US" sz="3200" dirty="0" smtClean="0">
                <a:solidFill>
                  <a:srgbClr val="0000FF"/>
                </a:solidFill>
                <a:sym typeface="Wingdings" panose="05000000000000000000" pitchFamily="2" charset="2"/>
              </a:rPr>
              <a:t>以下由刘俊虹完成）</a:t>
            </a:r>
            <a:endParaRPr lang="zh-CN" altLang="en-US" sz="3200" dirty="0">
              <a:solidFill>
                <a:srgbClr val="0000FF"/>
              </a:solidFill>
            </a:endParaRPr>
          </a:p>
        </p:txBody>
      </p:sp>
      <p:sp>
        <p:nvSpPr>
          <p:cNvPr id="3" name="文本框 2"/>
          <p:cNvSpPr txBox="1"/>
          <p:nvPr/>
        </p:nvSpPr>
        <p:spPr>
          <a:xfrm>
            <a:off x="768995" y="1268760"/>
            <a:ext cx="10873208" cy="4801314"/>
          </a:xfrm>
          <a:prstGeom prst="rect">
            <a:avLst/>
          </a:prstGeom>
          <a:noFill/>
        </p:spPr>
        <p:txBody>
          <a:bodyPr wrap="square" rtlCol="0">
            <a:spAutoFit/>
          </a:bodyPr>
          <a:lstStyle/>
          <a:p>
            <a:endParaRPr lang="en-US" altLang="zh-CN" dirty="0" smtClean="0"/>
          </a:p>
          <a:p>
            <a:r>
              <a:rPr lang="zh-CN" altLang="en-US" dirty="0" smtClean="0"/>
              <a:t>三、风控要求，特别是宁波市外业务：</a:t>
            </a:r>
            <a:endParaRPr lang="en-US" altLang="zh-CN" dirty="0" smtClean="0"/>
          </a:p>
          <a:p>
            <a:r>
              <a:rPr lang="en-US" altLang="zh-CN" dirty="0" smtClean="0"/>
              <a:t>1</a:t>
            </a:r>
            <a:r>
              <a:rPr lang="zh-CN" altLang="en-US" dirty="0" smtClean="0"/>
              <a:t>、家访要求</a:t>
            </a:r>
            <a:endParaRPr lang="en-US" altLang="zh-CN" dirty="0" smtClean="0"/>
          </a:p>
          <a:p>
            <a:r>
              <a:rPr lang="zh-CN" altLang="en-US" dirty="0" smtClean="0"/>
              <a:t>贷款金额超过人民币</a:t>
            </a:r>
            <a:r>
              <a:rPr lang="en-US" altLang="zh-CN" dirty="0" smtClean="0"/>
              <a:t>10</a:t>
            </a:r>
            <a:r>
              <a:rPr lang="zh-CN" altLang="en-US" dirty="0" smtClean="0"/>
              <a:t>万元的要求必须家访</a:t>
            </a:r>
            <a:endParaRPr lang="en-US" altLang="zh-CN" dirty="0" smtClean="0"/>
          </a:p>
          <a:p>
            <a:r>
              <a:rPr lang="en-US" altLang="zh-CN" dirty="0" smtClean="0"/>
              <a:t>2</a:t>
            </a:r>
            <a:r>
              <a:rPr lang="zh-CN" altLang="en-US" dirty="0" smtClean="0"/>
              <a:t>：什么情况可以免家访</a:t>
            </a:r>
            <a:r>
              <a:rPr lang="zh-CN" altLang="en-US" dirty="0"/>
              <a:t>？（满足条件（</a:t>
            </a:r>
            <a:r>
              <a:rPr lang="en-US" altLang="zh-CN" dirty="0"/>
              <a:t>1</a:t>
            </a:r>
            <a:r>
              <a:rPr lang="zh-CN" altLang="en-US" dirty="0" smtClean="0"/>
              <a:t>）和（</a:t>
            </a:r>
            <a:r>
              <a:rPr lang="en-US" altLang="zh-CN" dirty="0" smtClean="0"/>
              <a:t>2</a:t>
            </a:r>
            <a:r>
              <a:rPr lang="zh-CN" altLang="en-US" dirty="0" smtClean="0"/>
              <a:t>）的</a:t>
            </a:r>
            <a:r>
              <a:rPr lang="zh-CN" altLang="en-US" dirty="0"/>
              <a:t>同时，满足</a:t>
            </a:r>
            <a:r>
              <a:rPr lang="zh-CN" altLang="en-US" dirty="0" smtClean="0"/>
              <a:t>（</a:t>
            </a:r>
            <a:r>
              <a:rPr lang="en-US" altLang="zh-CN" dirty="0" smtClean="0"/>
              <a:t>3</a:t>
            </a:r>
            <a:r>
              <a:rPr lang="zh-CN" altLang="en-US" dirty="0" smtClean="0"/>
              <a:t>）</a:t>
            </a:r>
            <a:r>
              <a:rPr lang="en-US" altLang="zh-CN" dirty="0"/>
              <a:t>——</a:t>
            </a:r>
            <a:r>
              <a:rPr lang="zh-CN" altLang="en-US" dirty="0"/>
              <a:t>（</a:t>
            </a:r>
            <a:r>
              <a:rPr lang="en-US" altLang="zh-CN" dirty="0"/>
              <a:t>4</a:t>
            </a:r>
            <a:r>
              <a:rPr lang="zh-CN" altLang="en-US" dirty="0"/>
              <a:t>）的</a:t>
            </a:r>
            <a:r>
              <a:rPr lang="zh-CN" altLang="en-US" dirty="0" smtClean="0"/>
              <a:t>任意种</a:t>
            </a:r>
            <a:r>
              <a:rPr lang="zh-CN" altLang="en-US" dirty="0"/>
              <a:t>情况</a:t>
            </a:r>
            <a:r>
              <a:rPr lang="zh-CN" altLang="en-US" dirty="0" smtClean="0"/>
              <a:t>）</a:t>
            </a:r>
            <a:endParaRPr lang="en-US" altLang="zh-CN" dirty="0" smtClean="0"/>
          </a:p>
          <a:p>
            <a:r>
              <a:rPr lang="zh-CN" altLang="en-US" dirty="0" smtClean="0"/>
              <a:t>（</a:t>
            </a:r>
            <a:r>
              <a:rPr lang="en-US" altLang="zh-CN" dirty="0" smtClean="0"/>
              <a:t>1</a:t>
            </a:r>
            <a:r>
              <a:rPr lang="zh-CN" altLang="en-US" dirty="0" smtClean="0"/>
              <a:t>）贷款金额</a:t>
            </a:r>
            <a:r>
              <a:rPr lang="zh-CN" altLang="en-US" dirty="0"/>
              <a:t>低于</a:t>
            </a:r>
            <a:r>
              <a:rPr lang="zh-CN" altLang="en-US" dirty="0" smtClean="0"/>
              <a:t>人民币</a:t>
            </a:r>
            <a:r>
              <a:rPr lang="en-US" altLang="zh-CN" dirty="0"/>
              <a:t>10</a:t>
            </a:r>
            <a:r>
              <a:rPr lang="zh-CN" altLang="en-US" dirty="0"/>
              <a:t>万</a:t>
            </a:r>
            <a:r>
              <a:rPr lang="zh-CN" altLang="en-US" dirty="0" smtClean="0"/>
              <a:t>元</a:t>
            </a:r>
            <a:endParaRPr lang="en-US" altLang="zh-CN" dirty="0" smtClean="0"/>
          </a:p>
          <a:p>
            <a:r>
              <a:rPr lang="zh-CN" altLang="en-US" dirty="0" smtClean="0"/>
              <a:t>（</a:t>
            </a:r>
            <a:r>
              <a:rPr lang="en-US" altLang="zh-CN" dirty="0" smtClean="0"/>
              <a:t>2</a:t>
            </a:r>
            <a:r>
              <a:rPr lang="zh-CN" altLang="en-US" dirty="0" smtClean="0"/>
              <a:t>）</a:t>
            </a:r>
            <a:r>
              <a:rPr lang="zh-CN" altLang="en-US" dirty="0"/>
              <a:t>网络信用分数小于</a:t>
            </a:r>
            <a:r>
              <a:rPr lang="en-US" altLang="zh-CN" dirty="0"/>
              <a:t>50</a:t>
            </a:r>
            <a:r>
              <a:rPr lang="zh-CN" altLang="en-US" dirty="0"/>
              <a:t>分，央行征信非白户且征信没有</a:t>
            </a:r>
            <a:r>
              <a:rPr lang="en-US" altLang="zh-CN" dirty="0"/>
              <a:t>《</a:t>
            </a:r>
            <a:r>
              <a:rPr lang="zh-CN" altLang="en-US" dirty="0"/>
              <a:t>资信问询表</a:t>
            </a:r>
            <a:r>
              <a:rPr lang="en-US" altLang="zh-CN" dirty="0"/>
              <a:t>》</a:t>
            </a:r>
            <a:r>
              <a:rPr lang="zh-CN" altLang="en-US" dirty="0"/>
              <a:t>中条件</a:t>
            </a:r>
            <a:r>
              <a:rPr lang="en-US" altLang="zh-CN" dirty="0"/>
              <a:t>1-3</a:t>
            </a:r>
            <a:r>
              <a:rPr lang="zh-CN" altLang="en-US" dirty="0"/>
              <a:t>情况</a:t>
            </a:r>
            <a:r>
              <a:rPr lang="zh-CN" altLang="en-US" dirty="0" smtClean="0"/>
              <a:t>存在</a:t>
            </a:r>
            <a:endParaRPr lang="en-US" altLang="zh-CN" dirty="0" smtClean="0"/>
          </a:p>
          <a:p>
            <a:r>
              <a:rPr lang="zh-CN" altLang="en-US" dirty="0" smtClean="0"/>
              <a:t>（</a:t>
            </a:r>
            <a:r>
              <a:rPr lang="en-US" altLang="zh-CN" dirty="0" smtClean="0"/>
              <a:t>3</a:t>
            </a:r>
            <a:r>
              <a:rPr lang="zh-CN" altLang="en-US" dirty="0" smtClean="0"/>
              <a:t>）</a:t>
            </a:r>
            <a:r>
              <a:rPr lang="zh-CN" altLang="en-US" dirty="0"/>
              <a:t>借款人本地已婚双签或借款人异地已婚双签且提供本地居住</a:t>
            </a:r>
            <a:r>
              <a:rPr lang="en-US" altLang="zh-CN" dirty="0"/>
              <a:t>1</a:t>
            </a:r>
            <a:r>
              <a:rPr lang="zh-CN" altLang="en-US" dirty="0"/>
              <a:t>年以上</a:t>
            </a:r>
            <a:r>
              <a:rPr lang="zh-CN" altLang="en-US" dirty="0" smtClean="0"/>
              <a:t>证明</a:t>
            </a:r>
            <a:endParaRPr lang="en-US" altLang="zh-CN" dirty="0" smtClean="0"/>
          </a:p>
          <a:p>
            <a:r>
              <a:rPr lang="zh-CN" altLang="en-US" dirty="0" smtClean="0"/>
              <a:t>（</a:t>
            </a:r>
            <a:r>
              <a:rPr lang="en-US" altLang="zh-CN" dirty="0" smtClean="0"/>
              <a:t>4</a:t>
            </a:r>
            <a:r>
              <a:rPr lang="zh-CN" altLang="en-US" dirty="0" smtClean="0"/>
              <a:t>）借款人主动提供</a:t>
            </a:r>
            <a:r>
              <a:rPr lang="en-US" altLang="zh-CN" dirty="0" smtClean="0"/>
              <a:t>6</a:t>
            </a:r>
            <a:r>
              <a:rPr lang="zh-CN" altLang="en-US" dirty="0" smtClean="0"/>
              <a:t>个月通话详单的</a:t>
            </a:r>
            <a:endParaRPr lang="en-US" altLang="zh-CN" dirty="0"/>
          </a:p>
          <a:p>
            <a:endParaRPr lang="en-US" altLang="zh-CN" dirty="0" smtClean="0"/>
          </a:p>
          <a:p>
            <a:r>
              <a:rPr lang="en-US" altLang="zh-CN" dirty="0"/>
              <a:t> </a:t>
            </a:r>
            <a:r>
              <a:rPr lang="en-US" altLang="zh-CN" dirty="0" smtClean="0"/>
              <a:t>  </a:t>
            </a:r>
            <a:r>
              <a:rPr lang="zh-CN" altLang="en-US" dirty="0" smtClean="0"/>
              <a:t>如要求特殊免家访的，</a:t>
            </a:r>
            <a:r>
              <a:rPr lang="en-US" altLang="zh-CN" dirty="0" smtClean="0"/>
              <a:t> </a:t>
            </a:r>
            <a:r>
              <a:rPr lang="zh-CN" altLang="en-US" dirty="0" smtClean="0"/>
              <a:t>风控可以用什么取代？</a:t>
            </a:r>
            <a:endParaRPr lang="en-US" altLang="zh-CN" dirty="0" smtClean="0"/>
          </a:p>
          <a:p>
            <a:r>
              <a:rPr lang="zh-CN" altLang="en-US" dirty="0" smtClean="0"/>
              <a:t>（</a:t>
            </a:r>
            <a:r>
              <a:rPr lang="en-US" altLang="zh-CN" dirty="0" smtClean="0"/>
              <a:t>1</a:t>
            </a:r>
            <a:r>
              <a:rPr lang="zh-CN" altLang="en-US" dirty="0" smtClean="0"/>
              <a:t>）首付比例提高</a:t>
            </a:r>
            <a:r>
              <a:rPr lang="en-US" altLang="zh-CN" dirty="0" smtClean="0"/>
              <a:t>50%</a:t>
            </a:r>
            <a:r>
              <a:rPr lang="zh-CN" altLang="en-US" dirty="0" smtClean="0"/>
              <a:t>以上</a:t>
            </a:r>
            <a:endParaRPr lang="en-US" altLang="zh-CN" dirty="0" smtClean="0"/>
          </a:p>
          <a:p>
            <a:r>
              <a:rPr lang="zh-CN" altLang="en-US" dirty="0" smtClean="0"/>
              <a:t>（</a:t>
            </a:r>
            <a:r>
              <a:rPr lang="en-US" altLang="zh-CN" dirty="0" smtClean="0"/>
              <a:t>2</a:t>
            </a:r>
            <a:r>
              <a:rPr lang="zh-CN" altLang="en-US" dirty="0" smtClean="0"/>
              <a:t>）渠道商责任比例提高</a:t>
            </a:r>
            <a:r>
              <a:rPr lang="en-US" altLang="zh-CN" dirty="0" smtClean="0"/>
              <a:t>20%</a:t>
            </a:r>
            <a:r>
              <a:rPr lang="zh-CN" altLang="en-US" dirty="0" smtClean="0"/>
              <a:t>，保险费率提高</a:t>
            </a:r>
            <a:r>
              <a:rPr lang="en-US" altLang="zh-CN" dirty="0" smtClean="0"/>
              <a:t>20%</a:t>
            </a:r>
            <a:r>
              <a:rPr lang="zh-CN" altLang="en-US" dirty="0" smtClean="0"/>
              <a:t>（渠道商责任比例通过追缴   </a:t>
            </a:r>
            <a:r>
              <a:rPr lang="en-US" altLang="zh-CN" dirty="0" smtClean="0"/>
              <a:t>%</a:t>
            </a:r>
            <a:r>
              <a:rPr lang="zh-CN" altLang="en-US" dirty="0" smtClean="0"/>
              <a:t>的保证金体现）</a:t>
            </a:r>
            <a:endParaRPr lang="en-US" altLang="zh-CN" dirty="0" smtClean="0"/>
          </a:p>
          <a:p>
            <a:r>
              <a:rPr lang="zh-CN" altLang="en-US" dirty="0" smtClean="0"/>
              <a:t>（</a:t>
            </a:r>
            <a:r>
              <a:rPr lang="en-US" altLang="zh-CN" dirty="0" smtClean="0"/>
              <a:t>3</a:t>
            </a:r>
            <a:r>
              <a:rPr lang="zh-CN" altLang="en-US" dirty="0" smtClean="0"/>
              <a:t>）要求提供借款人、共同还款人（担保人）至少</a:t>
            </a:r>
            <a:r>
              <a:rPr lang="en-US" altLang="zh-CN" dirty="0" smtClean="0"/>
              <a:t>6</a:t>
            </a:r>
            <a:r>
              <a:rPr lang="zh-CN" altLang="en-US" dirty="0" smtClean="0"/>
              <a:t>个月的通话详单</a:t>
            </a:r>
            <a:endParaRPr lang="en-US" altLang="zh-CN" dirty="0" smtClean="0"/>
          </a:p>
          <a:p>
            <a:r>
              <a:rPr lang="zh-CN" altLang="en-US" dirty="0" smtClean="0"/>
              <a:t>（</a:t>
            </a:r>
            <a:r>
              <a:rPr lang="en-US" altLang="zh-CN" dirty="0" smtClean="0"/>
              <a:t>4</a:t>
            </a:r>
            <a:r>
              <a:rPr lang="zh-CN" altLang="en-US" dirty="0" smtClean="0"/>
              <a:t>）提供</a:t>
            </a:r>
            <a:r>
              <a:rPr lang="en-US" altLang="zh-CN" dirty="0" smtClean="0"/>
              <a:t>5</a:t>
            </a:r>
            <a:r>
              <a:rPr lang="zh-CN" altLang="en-US" dirty="0" smtClean="0"/>
              <a:t>个以上的紧急联系人（承保时，随机抽取</a:t>
            </a:r>
            <a:r>
              <a:rPr lang="en-US" altLang="zh-CN" dirty="0" smtClean="0"/>
              <a:t>1-2</a:t>
            </a:r>
            <a:r>
              <a:rPr lang="zh-CN" altLang="en-US" dirty="0" smtClean="0"/>
              <a:t>个进行电访）</a:t>
            </a:r>
            <a:endParaRPr lang="en-US" altLang="zh-CN" dirty="0" smtClean="0"/>
          </a:p>
          <a:p>
            <a:r>
              <a:rPr lang="zh-CN" altLang="en-US" dirty="0" smtClean="0"/>
              <a:t>（</a:t>
            </a:r>
            <a:r>
              <a:rPr lang="en-US" altLang="zh-CN" dirty="0" smtClean="0"/>
              <a:t>5</a:t>
            </a:r>
            <a:r>
              <a:rPr lang="zh-CN" altLang="en-US" dirty="0" smtClean="0"/>
              <a:t>）采用视频面签承保，电话录音承保</a:t>
            </a:r>
            <a:endParaRPr lang="en-US" altLang="zh-CN" dirty="0" smtClean="0"/>
          </a:p>
          <a:p>
            <a:endParaRPr lang="en-US" altLang="zh-CN" dirty="0"/>
          </a:p>
        </p:txBody>
      </p:sp>
    </p:spTree>
    <p:extLst>
      <p:ext uri="{BB962C8B-B14F-4D97-AF65-F5344CB8AC3E}">
        <p14:creationId xmlns:p14="http://schemas.microsoft.com/office/powerpoint/2010/main" val="2043261569"/>
      </p:ext>
    </p:extLst>
  </p:cSld>
  <p:clrMapOvr>
    <a:masterClrMapping/>
  </p:clrMapOvr>
  <p:transition advTm="3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8995" y="476672"/>
            <a:ext cx="11264622" cy="584775"/>
          </a:xfrm>
          <a:prstGeom prst="rect">
            <a:avLst/>
          </a:prstGeom>
          <a:noFill/>
        </p:spPr>
        <p:txBody>
          <a:bodyPr wrap="none" rtlCol="0">
            <a:spAutoFit/>
          </a:bodyPr>
          <a:lstStyle/>
          <a:p>
            <a:r>
              <a:rPr lang="zh-CN" altLang="en-US" sz="3200" dirty="0" smtClean="0">
                <a:solidFill>
                  <a:srgbClr val="0000FF"/>
                </a:solidFill>
              </a:rPr>
              <a:t>宁波人保财险汽车金融保险部要求事项（</a:t>
            </a:r>
            <a:r>
              <a:rPr lang="zh-CN" altLang="en-US" sz="3200" dirty="0" smtClean="0">
                <a:solidFill>
                  <a:srgbClr val="0000FF"/>
                </a:solidFill>
                <a:sym typeface="Wingdings" panose="05000000000000000000" pitchFamily="2" charset="2"/>
              </a:rPr>
              <a:t>以下由刘俊虹完成）</a:t>
            </a:r>
            <a:endParaRPr lang="zh-CN" altLang="en-US" sz="3200" dirty="0">
              <a:solidFill>
                <a:srgbClr val="0000FF"/>
              </a:solidFill>
            </a:endParaRPr>
          </a:p>
        </p:txBody>
      </p:sp>
      <p:sp>
        <p:nvSpPr>
          <p:cNvPr id="3" name="文本框 2"/>
          <p:cNvSpPr txBox="1"/>
          <p:nvPr/>
        </p:nvSpPr>
        <p:spPr>
          <a:xfrm>
            <a:off x="768995" y="1268760"/>
            <a:ext cx="10873208" cy="5909310"/>
          </a:xfrm>
          <a:prstGeom prst="rect">
            <a:avLst/>
          </a:prstGeom>
          <a:noFill/>
        </p:spPr>
        <p:txBody>
          <a:bodyPr wrap="square" rtlCol="0">
            <a:spAutoFit/>
          </a:bodyPr>
          <a:lstStyle/>
          <a:p>
            <a:endParaRPr lang="en-US" altLang="zh-CN" dirty="0"/>
          </a:p>
          <a:p>
            <a:r>
              <a:rPr lang="zh-CN" altLang="en-US" dirty="0" smtClean="0"/>
              <a:t>四、关于渠道商前端竞争策略</a:t>
            </a:r>
            <a:endParaRPr lang="en-US" altLang="zh-CN" dirty="0" smtClean="0"/>
          </a:p>
          <a:p>
            <a:r>
              <a:rPr lang="en-US" altLang="zh-CN" dirty="0" smtClean="0"/>
              <a:t>1</a:t>
            </a:r>
            <a:r>
              <a:rPr lang="zh-CN" altLang="en-US" dirty="0" smtClean="0"/>
              <a:t>：</a:t>
            </a:r>
            <a:r>
              <a:rPr lang="en-US" altLang="zh-CN" dirty="0" smtClean="0"/>
              <a:t>30</a:t>
            </a:r>
            <a:r>
              <a:rPr lang="zh-CN" altLang="en-US" dirty="0" smtClean="0"/>
              <a:t>分内确定是否承保？</a:t>
            </a:r>
            <a:endParaRPr lang="en-US" altLang="zh-CN" dirty="0" smtClean="0"/>
          </a:p>
          <a:p>
            <a:r>
              <a:rPr lang="zh-CN" altLang="en-US" dirty="0" smtClean="0"/>
              <a:t>目前人员配置，基本可实现上午提交的单子下午出审核意见，下午</a:t>
            </a:r>
            <a:r>
              <a:rPr lang="en-US" altLang="zh-CN" dirty="0"/>
              <a:t>2</a:t>
            </a:r>
            <a:r>
              <a:rPr lang="zh-CN" altLang="en-US" dirty="0" smtClean="0"/>
              <a:t>点之前提交的单子当日下班</a:t>
            </a:r>
            <a:r>
              <a:rPr lang="en-US" altLang="zh-CN" dirty="0" smtClean="0"/>
              <a:t>5:00</a:t>
            </a:r>
            <a:r>
              <a:rPr lang="zh-CN" altLang="en-US" dirty="0" smtClean="0"/>
              <a:t>出审核意见，</a:t>
            </a:r>
            <a:r>
              <a:rPr lang="en-US" altLang="zh-CN" dirty="0"/>
              <a:t>2</a:t>
            </a:r>
            <a:r>
              <a:rPr lang="zh-CN" altLang="en-US" dirty="0" smtClean="0"/>
              <a:t>点之后提交的次日上午</a:t>
            </a:r>
            <a:r>
              <a:rPr lang="en-US" altLang="zh-CN" dirty="0" smtClean="0"/>
              <a:t>11:30</a:t>
            </a:r>
            <a:r>
              <a:rPr lang="zh-CN" altLang="en-US" dirty="0" smtClean="0"/>
              <a:t>出审核意见。</a:t>
            </a:r>
            <a:endParaRPr lang="en-US" altLang="zh-CN" dirty="0" smtClean="0"/>
          </a:p>
          <a:p>
            <a:r>
              <a:rPr lang="en-US" altLang="zh-CN" dirty="0" smtClean="0"/>
              <a:t>2</a:t>
            </a:r>
            <a:r>
              <a:rPr lang="zh-CN" altLang="en-US" dirty="0" smtClean="0"/>
              <a:t>：具备什么条件可以明确告知可以承保？（满足条件（</a:t>
            </a:r>
            <a:r>
              <a:rPr lang="en-US" altLang="zh-CN" dirty="0" smtClean="0"/>
              <a:t>1</a:t>
            </a:r>
            <a:r>
              <a:rPr lang="zh-CN" altLang="en-US" dirty="0" smtClean="0"/>
              <a:t>）的同时，满足（</a:t>
            </a:r>
            <a:r>
              <a:rPr lang="en-US" altLang="zh-CN" dirty="0" smtClean="0"/>
              <a:t>2</a:t>
            </a:r>
            <a:r>
              <a:rPr lang="zh-CN" altLang="en-US" dirty="0" smtClean="0"/>
              <a:t>）</a:t>
            </a:r>
            <a:r>
              <a:rPr lang="en-US" altLang="zh-CN" dirty="0" smtClean="0"/>
              <a:t>——</a:t>
            </a:r>
            <a:r>
              <a:rPr lang="zh-CN" altLang="en-US" dirty="0" smtClean="0"/>
              <a:t>（</a:t>
            </a:r>
            <a:r>
              <a:rPr lang="en-US" altLang="zh-CN" dirty="0" smtClean="0"/>
              <a:t>4</a:t>
            </a:r>
            <a:r>
              <a:rPr lang="zh-CN" altLang="en-US" dirty="0" smtClean="0"/>
              <a:t>）的任意一种情况）</a:t>
            </a:r>
            <a:endParaRPr lang="en-US" altLang="zh-CN" dirty="0" smtClean="0"/>
          </a:p>
          <a:p>
            <a:r>
              <a:rPr lang="zh-CN" altLang="en-US" dirty="0" smtClean="0"/>
              <a:t>（</a:t>
            </a:r>
            <a:r>
              <a:rPr lang="en-US" altLang="zh-CN" dirty="0" smtClean="0"/>
              <a:t>1</a:t>
            </a:r>
            <a:r>
              <a:rPr lang="zh-CN" altLang="en-US" dirty="0" smtClean="0"/>
              <a:t>）购置新车且贷款金额不超过人民币</a:t>
            </a:r>
            <a:r>
              <a:rPr lang="en-US" altLang="zh-CN" dirty="0" smtClean="0"/>
              <a:t>15</a:t>
            </a:r>
            <a:r>
              <a:rPr lang="zh-CN" altLang="en-US" dirty="0" smtClean="0"/>
              <a:t>万元</a:t>
            </a:r>
            <a:r>
              <a:rPr lang="zh-CN" altLang="en-US" dirty="0" smtClean="0">
                <a:solidFill>
                  <a:srgbClr val="0000FF"/>
                </a:solidFill>
              </a:rPr>
              <a:t>？</a:t>
            </a:r>
            <a:r>
              <a:rPr lang="en-US" altLang="zh-CN" dirty="0" smtClean="0">
                <a:solidFill>
                  <a:srgbClr val="0000FF"/>
                </a:solidFill>
              </a:rPr>
              <a:t>(</a:t>
            </a:r>
            <a:r>
              <a:rPr lang="zh-CN" altLang="en-US" dirty="0" smtClean="0">
                <a:solidFill>
                  <a:srgbClr val="0000FF"/>
                </a:solidFill>
              </a:rPr>
              <a:t>东部地区贷款金额不超过</a:t>
            </a:r>
            <a:r>
              <a:rPr lang="en-US" altLang="zh-CN" dirty="0" smtClean="0">
                <a:solidFill>
                  <a:srgbClr val="0000FF"/>
                </a:solidFill>
              </a:rPr>
              <a:t>15</a:t>
            </a:r>
            <a:r>
              <a:rPr lang="zh-CN" altLang="en-US" dirty="0" smtClean="0">
                <a:solidFill>
                  <a:srgbClr val="0000FF"/>
                </a:solidFill>
              </a:rPr>
              <a:t>万；西部地区贷款金额不超过</a:t>
            </a:r>
            <a:r>
              <a:rPr lang="en-US" altLang="zh-CN" dirty="0" smtClean="0">
                <a:solidFill>
                  <a:srgbClr val="0000FF"/>
                </a:solidFill>
              </a:rPr>
              <a:t>10</a:t>
            </a:r>
            <a:r>
              <a:rPr lang="zh-CN" altLang="en-US" dirty="0" smtClean="0">
                <a:solidFill>
                  <a:srgbClr val="0000FF"/>
                </a:solidFill>
              </a:rPr>
              <a:t>万元</a:t>
            </a:r>
            <a:r>
              <a:rPr lang="zh-CN" altLang="en-US" dirty="0">
                <a:solidFill>
                  <a:srgbClr val="0000FF"/>
                </a:solidFill>
              </a:rPr>
              <a:t>）</a:t>
            </a:r>
            <a:endParaRPr lang="en-US" altLang="zh-CN" dirty="0" smtClean="0">
              <a:solidFill>
                <a:srgbClr val="0000FF"/>
              </a:solidFill>
            </a:endParaRPr>
          </a:p>
          <a:p>
            <a:r>
              <a:rPr lang="zh-CN" altLang="en-US" dirty="0" smtClean="0"/>
              <a:t>（</a:t>
            </a:r>
            <a:r>
              <a:rPr lang="en-US" altLang="zh-CN" dirty="0" smtClean="0"/>
              <a:t>2</a:t>
            </a:r>
            <a:r>
              <a:rPr lang="zh-CN" altLang="en-US" dirty="0" smtClean="0"/>
              <a:t>）借款人本地已婚双签且提供房产的</a:t>
            </a:r>
            <a:endParaRPr lang="en-US" altLang="zh-CN" dirty="0" smtClean="0"/>
          </a:p>
          <a:p>
            <a:r>
              <a:rPr lang="zh-CN" altLang="en-US" dirty="0" smtClean="0"/>
              <a:t>（</a:t>
            </a:r>
            <a:r>
              <a:rPr lang="en-US" altLang="zh-CN" dirty="0" smtClean="0"/>
              <a:t>3</a:t>
            </a:r>
            <a:r>
              <a:rPr lang="zh-CN" altLang="en-US" dirty="0" smtClean="0"/>
              <a:t>）借款人异地已婚双签且提供本地养老金、公积金等缴纳</a:t>
            </a:r>
            <a:r>
              <a:rPr lang="en-US" altLang="zh-CN" dirty="0" smtClean="0"/>
              <a:t>2</a:t>
            </a:r>
            <a:r>
              <a:rPr lang="zh-CN" altLang="en-US" dirty="0" smtClean="0"/>
              <a:t>年以上证明或房产的</a:t>
            </a:r>
            <a:endParaRPr lang="en-US" altLang="zh-CN" dirty="0" smtClean="0"/>
          </a:p>
          <a:p>
            <a:r>
              <a:rPr lang="zh-CN" altLang="en-US" dirty="0" smtClean="0"/>
              <a:t>（</a:t>
            </a:r>
            <a:r>
              <a:rPr lang="en-US" altLang="zh-CN" dirty="0" smtClean="0"/>
              <a:t>4</a:t>
            </a:r>
            <a:r>
              <a:rPr lang="zh-CN" altLang="en-US" dirty="0" smtClean="0"/>
              <a:t>）</a:t>
            </a:r>
            <a:r>
              <a:rPr lang="zh-CN" altLang="zh-CN" dirty="0"/>
              <a:t>国家公务员、事业单位，教育、医疗、金融、银行、新闻出版、广电、公用事业等行业从业人员，以及其他在社会公认的优质行业和知名企业工作的从业人员，以上人员必须为正式</a:t>
            </a:r>
            <a:r>
              <a:rPr lang="zh-CN" altLang="zh-CN" dirty="0" smtClean="0"/>
              <a:t>员工</a:t>
            </a:r>
            <a:r>
              <a:rPr lang="en-US" altLang="zh-CN" dirty="0" smtClean="0"/>
              <a:t>(</a:t>
            </a:r>
            <a:r>
              <a:rPr lang="zh-CN" altLang="en-US" dirty="0" smtClean="0"/>
              <a:t>提供单位出具的证明或相关职业资格证书）</a:t>
            </a:r>
            <a:endParaRPr lang="en-US" altLang="zh-CN" dirty="0" smtClean="0"/>
          </a:p>
          <a:p>
            <a:endParaRPr lang="en-US" altLang="zh-CN" dirty="0" smtClean="0"/>
          </a:p>
          <a:p>
            <a:r>
              <a:rPr lang="en-US" altLang="zh-CN" dirty="0" smtClean="0"/>
              <a:t>3</a:t>
            </a:r>
            <a:r>
              <a:rPr lang="zh-CN" altLang="en-US" dirty="0" smtClean="0"/>
              <a:t>：前端已经告知客户可以承保，但核保通不过如何处置？</a:t>
            </a:r>
            <a:endParaRPr lang="en-US" altLang="zh-CN" dirty="0" smtClean="0"/>
          </a:p>
          <a:p>
            <a:r>
              <a:rPr lang="zh-CN" altLang="en-US" dirty="0" smtClean="0"/>
              <a:t>这类客户单证占比最高比例为已经承保的</a:t>
            </a:r>
            <a:r>
              <a:rPr lang="en-US" altLang="zh-CN" dirty="0" smtClean="0"/>
              <a:t>2%</a:t>
            </a:r>
            <a:r>
              <a:rPr lang="zh-CN" altLang="en-US" dirty="0" smtClean="0"/>
              <a:t>（</a:t>
            </a:r>
            <a:r>
              <a:rPr lang="zh-CN" altLang="en-US" dirty="0" smtClean="0">
                <a:solidFill>
                  <a:srgbClr val="0000FF"/>
                </a:solidFill>
              </a:rPr>
              <a:t>此类客户承保提交系统核保时须由合作渠道商总经理或风控总监签字，须在系统中有明显痕迹可查</a:t>
            </a:r>
            <a:r>
              <a:rPr lang="zh-CN" altLang="en-US" dirty="0" smtClean="0"/>
              <a:t>），超过此比例，但已经告知客户或垫资的，</a:t>
            </a:r>
            <a:r>
              <a:rPr lang="zh-CN" altLang="en-US" dirty="0" smtClean="0">
                <a:solidFill>
                  <a:srgbClr val="0000FF"/>
                </a:solidFill>
              </a:rPr>
              <a:t>初次核保通不过（应告知明确原因）</a:t>
            </a:r>
            <a:endParaRPr lang="en-US" altLang="zh-CN" dirty="0" smtClean="0">
              <a:solidFill>
                <a:srgbClr val="0000FF"/>
              </a:solidFill>
            </a:endParaRPr>
          </a:p>
          <a:p>
            <a:r>
              <a:rPr lang="zh-CN" altLang="en-US" dirty="0" smtClean="0"/>
              <a:t>则渠道提高</a:t>
            </a:r>
            <a:r>
              <a:rPr lang="zh-CN" altLang="en-US" dirty="0"/>
              <a:t>承</a:t>
            </a:r>
            <a:r>
              <a:rPr lang="zh-CN" altLang="en-US" dirty="0" smtClean="0"/>
              <a:t>保比例：</a:t>
            </a:r>
            <a:r>
              <a:rPr lang="en-US" altLang="zh-CN" dirty="0" smtClean="0"/>
              <a:t>20%</a:t>
            </a:r>
            <a:r>
              <a:rPr lang="zh-CN" altLang="en-US" dirty="0" smtClean="0"/>
              <a:t>，保险费提高</a:t>
            </a:r>
            <a:r>
              <a:rPr lang="en-US" altLang="zh-CN" dirty="0" smtClean="0"/>
              <a:t>20%</a:t>
            </a:r>
            <a:r>
              <a:rPr lang="zh-CN" altLang="en-US" dirty="0" smtClean="0"/>
              <a:t>，并由经营单位补办：流转审批。</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78233050"/>
      </p:ext>
    </p:extLst>
  </p:cSld>
  <p:clrMapOvr>
    <a:masterClrMapping/>
  </p:clrMapOvr>
  <p:transition advTm="3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3011" y="332656"/>
            <a:ext cx="10873208" cy="584775"/>
          </a:xfrm>
          <a:prstGeom prst="rect">
            <a:avLst/>
          </a:prstGeom>
        </p:spPr>
        <p:txBody>
          <a:bodyPr wrap="square">
            <a:spAutoFit/>
          </a:bodyPr>
          <a:lstStyle/>
          <a:p>
            <a:r>
              <a:rPr lang="zh-CN" altLang="en-US" sz="3200" dirty="0">
                <a:solidFill>
                  <a:srgbClr val="0000FF"/>
                </a:solidFill>
              </a:rPr>
              <a:t>宁波人保财险汽车金融保险部要求</a:t>
            </a:r>
            <a:r>
              <a:rPr lang="zh-CN" altLang="en-US" sz="3200" dirty="0" smtClean="0">
                <a:solidFill>
                  <a:srgbClr val="0000FF"/>
                </a:solidFill>
              </a:rPr>
              <a:t>事项（以下由鹿玉</a:t>
            </a:r>
            <a:r>
              <a:rPr lang="zh-CN" altLang="en-US" sz="3200" dirty="0">
                <a:solidFill>
                  <a:srgbClr val="0000FF"/>
                </a:solidFill>
              </a:rPr>
              <a:t>完成</a:t>
            </a:r>
            <a:r>
              <a:rPr lang="zh-CN" altLang="en-US" sz="3200" dirty="0" smtClean="0">
                <a:solidFill>
                  <a:srgbClr val="0000FF"/>
                </a:solidFill>
              </a:rPr>
              <a:t>）</a:t>
            </a:r>
            <a:endParaRPr lang="zh-CN" altLang="en-US" sz="3200" dirty="0">
              <a:solidFill>
                <a:srgbClr val="0000FF"/>
              </a:solidFill>
            </a:endParaRPr>
          </a:p>
        </p:txBody>
      </p:sp>
      <p:sp>
        <p:nvSpPr>
          <p:cNvPr id="3" name="文本框 2"/>
          <p:cNvSpPr txBox="1"/>
          <p:nvPr/>
        </p:nvSpPr>
        <p:spPr>
          <a:xfrm>
            <a:off x="768995" y="1124744"/>
            <a:ext cx="10945216" cy="2308324"/>
          </a:xfrm>
          <a:prstGeom prst="rect">
            <a:avLst/>
          </a:prstGeom>
          <a:noFill/>
        </p:spPr>
        <p:txBody>
          <a:bodyPr wrap="square" rtlCol="0">
            <a:spAutoFit/>
          </a:bodyPr>
          <a:lstStyle/>
          <a:p>
            <a:r>
              <a:rPr lang="zh-CN" altLang="en-US" dirty="0" smtClean="0"/>
              <a:t>六：</a:t>
            </a:r>
            <a:r>
              <a:rPr lang="zh-CN" altLang="en-US" dirty="0"/>
              <a:t>关于抵办理及采用什么手段核实？</a:t>
            </a:r>
            <a:r>
              <a:rPr lang="zh-CN" altLang="en-US" dirty="0" smtClean="0"/>
              <a:t>（</a:t>
            </a:r>
            <a:r>
              <a:rPr lang="zh-CN" altLang="en-US" dirty="0">
                <a:solidFill>
                  <a:srgbClr val="0000FF"/>
                </a:solidFill>
              </a:rPr>
              <a:t>以下由鹿玉完成</a:t>
            </a:r>
            <a:r>
              <a:rPr lang="zh-CN" altLang="en-US" dirty="0" smtClean="0"/>
              <a:t>）</a:t>
            </a:r>
            <a:endParaRPr lang="en-US" altLang="zh-CN" dirty="0"/>
          </a:p>
          <a:p>
            <a:endParaRPr lang="en-US" altLang="zh-CN" dirty="0" smtClean="0"/>
          </a:p>
          <a:p>
            <a:r>
              <a:rPr lang="en-US" altLang="zh-CN" dirty="0" smtClean="0"/>
              <a:t>1</a:t>
            </a:r>
            <a:r>
              <a:rPr lang="zh-CN" altLang="en-US" dirty="0" smtClean="0"/>
              <a:t>：新车：国产车抵押时间要求：</a:t>
            </a:r>
            <a:endParaRPr lang="en-US" altLang="zh-CN" dirty="0" smtClean="0"/>
          </a:p>
          <a:p>
            <a:r>
              <a:rPr lang="en-US" altLang="zh-CN" dirty="0" smtClean="0"/>
              <a:t>2</a:t>
            </a:r>
            <a:r>
              <a:rPr lang="zh-CN" altLang="en-US" dirty="0" smtClean="0"/>
              <a:t>：进口车抵押时间要求：</a:t>
            </a:r>
            <a:endParaRPr lang="en-US" altLang="zh-CN" dirty="0" smtClean="0"/>
          </a:p>
          <a:p>
            <a:r>
              <a:rPr lang="en-US" altLang="zh-CN" dirty="0" smtClean="0"/>
              <a:t>3</a:t>
            </a:r>
            <a:r>
              <a:rPr lang="zh-CN" altLang="en-US" dirty="0" smtClean="0"/>
              <a:t>：二手车抵押时间要求：</a:t>
            </a:r>
            <a:endParaRPr lang="en-US" altLang="zh-CN" dirty="0" smtClean="0"/>
          </a:p>
          <a:p>
            <a:r>
              <a:rPr lang="en-US" altLang="zh-CN" dirty="0" smtClean="0"/>
              <a:t>4</a:t>
            </a:r>
            <a:r>
              <a:rPr lang="zh-CN" altLang="en-US" dirty="0" smtClean="0"/>
              <a:t>：如何核实抵押权及需要什么证照？</a:t>
            </a:r>
            <a:endParaRPr lang="en-US" altLang="zh-CN" dirty="0" smtClean="0"/>
          </a:p>
          <a:p>
            <a:r>
              <a:rPr lang="en-US" altLang="zh-CN" dirty="0" smtClean="0"/>
              <a:t>5</a:t>
            </a:r>
            <a:r>
              <a:rPr lang="zh-CN" altLang="en-US" dirty="0" smtClean="0"/>
              <a:t>：档案归档要求？</a:t>
            </a:r>
            <a:endParaRPr lang="en-US" altLang="zh-CN" dirty="0" smtClean="0"/>
          </a:p>
          <a:p>
            <a:r>
              <a:rPr lang="en-US" altLang="zh-CN" dirty="0" smtClean="0"/>
              <a:t>6</a:t>
            </a:r>
            <a:r>
              <a:rPr lang="zh-CN" altLang="en-US" dirty="0" smtClean="0"/>
              <a:t>：其它：单证领用要求：</a:t>
            </a:r>
            <a:endParaRPr lang="zh-CN" altLang="en-US" dirty="0"/>
          </a:p>
        </p:txBody>
      </p:sp>
    </p:spTree>
    <p:extLst>
      <p:ext uri="{BB962C8B-B14F-4D97-AF65-F5344CB8AC3E}">
        <p14:creationId xmlns:p14="http://schemas.microsoft.com/office/powerpoint/2010/main" val="716388229"/>
      </p:ext>
    </p:extLst>
  </p:cSld>
  <p:clrMapOvr>
    <a:masterClrMapping/>
  </p:clrMapOvr>
  <p:transition advTm="3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260945" y="138364"/>
            <a:ext cx="2755310" cy="565875"/>
          </a:xfrm>
          <a:prstGeom prst="rect">
            <a:avLst/>
          </a:prstGeom>
        </p:spPr>
      </p:pic>
      <p:sp>
        <p:nvSpPr>
          <p:cNvPr id="9" name="TextBox 4"/>
          <p:cNvSpPr txBox="1"/>
          <p:nvPr/>
        </p:nvSpPr>
        <p:spPr>
          <a:xfrm>
            <a:off x="4801443" y="2708920"/>
            <a:ext cx="1952779" cy="1015663"/>
          </a:xfrm>
          <a:prstGeom prst="rect">
            <a:avLst/>
          </a:prstGeom>
          <a:noFill/>
        </p:spPr>
        <p:txBody>
          <a:bodyPr wrap="none" rtlCol="0">
            <a:spAutoFit/>
          </a:bodyPr>
          <a:lstStyle/>
          <a:p>
            <a:pPr algn="ctr">
              <a:defRPr/>
            </a:pPr>
            <a:r>
              <a:rPr lang="zh-CN" altLang="en-US" sz="6000" b="1" dirty="0" smtClean="0">
                <a:solidFill>
                  <a:srgbClr val="0070C0"/>
                </a:solidFill>
                <a:latin typeface="微软雅黑" panose="020B0503020204020204" pitchFamily="34" charset="-122"/>
                <a:ea typeface="微软雅黑" panose="020B0503020204020204" pitchFamily="34" charset="-122"/>
              </a:rPr>
              <a:t>谢 谢</a:t>
            </a:r>
            <a:endParaRPr lang="zh-CN" altLang="en-US" sz="60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7779458"/>
      </p:ext>
    </p:extLst>
  </p:cSld>
  <p:clrMapOvr>
    <a:masterClrMapping/>
  </p:clrMapOvr>
  <mc:AlternateContent xmlns:mc="http://schemas.openxmlformats.org/markup-compatibility/2006" xmlns:p14="http://schemas.microsoft.com/office/powerpoint/2010/main">
    <mc:Choice Requires="p14">
      <p:transition p14:dur="9" advClick="0" advTm="3000">
        <p14:prism/>
      </p:transition>
    </mc:Choice>
    <mc:Fallback xmlns="">
      <p:transition advClick="0" advTm="3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p:cNvSpPr/>
          <p:nvPr/>
        </p:nvSpPr>
        <p:spPr>
          <a:xfrm flipH="1">
            <a:off x="1251" y="6524709"/>
            <a:ext cx="12192671" cy="360436"/>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5" name="矩形 84"/>
          <p:cNvSpPr/>
          <p:nvPr/>
        </p:nvSpPr>
        <p:spPr>
          <a:xfrm flipH="1">
            <a:off x="1250" y="6595759"/>
            <a:ext cx="12192671" cy="2889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6" name="矩形 5"/>
          <p:cNvSpPr/>
          <p:nvPr/>
        </p:nvSpPr>
        <p:spPr>
          <a:xfrm>
            <a:off x="9975772" y="6492514"/>
            <a:ext cx="1018084" cy="111792"/>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7" name="矩形 86"/>
          <p:cNvSpPr/>
          <p:nvPr/>
        </p:nvSpPr>
        <p:spPr>
          <a:xfrm>
            <a:off x="10066731" y="6492513"/>
            <a:ext cx="1070380" cy="39216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8" name="Rectangle 4"/>
          <p:cNvSpPr txBox="1">
            <a:spLocks noChangeArrowheads="1"/>
          </p:cNvSpPr>
          <p:nvPr/>
        </p:nvSpPr>
        <p:spPr bwMode="auto">
          <a:xfrm>
            <a:off x="9985220" y="6492513"/>
            <a:ext cx="1151892" cy="392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01</a:t>
            </a:r>
            <a:endParaRPr lang="zh-CN" altLang="en-US" dirty="0">
              <a:latin typeface="方正兰亭超细黑简体" panose="02000000000000000000" pitchFamily="2" charset="-122"/>
              <a:ea typeface="方正兰亭超细黑简体" panose="02000000000000000000" pitchFamily="2" charset="-122"/>
            </a:endParaRPr>
          </a:p>
        </p:txBody>
      </p:sp>
      <p:sp>
        <p:nvSpPr>
          <p:cNvPr id="89" name="TextBox 88"/>
          <p:cNvSpPr txBox="1"/>
          <p:nvPr/>
        </p:nvSpPr>
        <p:spPr>
          <a:xfrm>
            <a:off x="13514139" y="7029364"/>
            <a:ext cx="843501" cy="355034"/>
          </a:xfrm>
          <a:prstGeom prst="rect">
            <a:avLst/>
          </a:prstGeom>
          <a:noFill/>
        </p:spPr>
        <p:txBody>
          <a:bodyPr wrap="none" rtlCol="0">
            <a:spAutoFit/>
          </a:bodyPr>
          <a:lstStyle/>
          <a:p>
            <a:r>
              <a:rPr lang="zh-CN" altLang="en-US" sz="1705" dirty="0"/>
              <a:t>延时符</a:t>
            </a:r>
          </a:p>
        </p:txBody>
      </p:sp>
      <p:sp>
        <p:nvSpPr>
          <p:cNvPr id="12" name="椭圆 11">
            <a:extLst>
              <a:ext uri="{FF2B5EF4-FFF2-40B4-BE49-F238E27FC236}"/>
            </a:extLst>
          </p:cNvPr>
          <p:cNvSpPr/>
          <p:nvPr/>
        </p:nvSpPr>
        <p:spPr>
          <a:xfrm>
            <a:off x="1417067" y="332656"/>
            <a:ext cx="2430463" cy="2430463"/>
          </a:xfrm>
          <a:prstGeom prst="ellipse">
            <a:avLst/>
          </a:prstGeom>
          <a:solidFill>
            <a:srgbClr val="206ADA">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altLang="zh-CN" sz="844" b="1" kern="0" dirty="0">
              <a:solidFill>
                <a:prstClr val="white"/>
              </a:solidFill>
              <a:ea typeface="微软雅黑" panose="020B0503020204020204" pitchFamily="34" charset="-122"/>
              <a:sym typeface="+mn-ea"/>
            </a:endParaRPr>
          </a:p>
          <a:p>
            <a:pPr algn="ctr">
              <a:defRPr/>
            </a:pPr>
            <a:endParaRPr lang="zh-CN" altLang="en-US" sz="844">
              <a:solidFill>
                <a:prstClr val="white"/>
              </a:solidFill>
            </a:endParaRPr>
          </a:p>
        </p:txBody>
      </p:sp>
      <p:sp>
        <p:nvSpPr>
          <p:cNvPr id="13" name="椭圆 12">
            <a:extLst>
              <a:ext uri="{FF2B5EF4-FFF2-40B4-BE49-F238E27FC236}"/>
            </a:extLst>
          </p:cNvPr>
          <p:cNvSpPr/>
          <p:nvPr/>
        </p:nvSpPr>
        <p:spPr>
          <a:xfrm>
            <a:off x="1629792" y="545381"/>
            <a:ext cx="2005013" cy="2005013"/>
          </a:xfrm>
          <a:prstGeom prst="ellipse">
            <a:avLst/>
          </a:prstGeom>
          <a:solidFill>
            <a:srgbClr val="206ADA">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altLang="zh-CN" sz="844" b="1" kern="0" dirty="0">
              <a:solidFill>
                <a:prstClr val="white"/>
              </a:solidFill>
              <a:ea typeface="微软雅黑" panose="020B0503020204020204" pitchFamily="34" charset="-122"/>
              <a:sym typeface="+mn-ea"/>
            </a:endParaRPr>
          </a:p>
          <a:p>
            <a:pPr algn="ctr">
              <a:defRPr/>
            </a:pPr>
            <a:endParaRPr lang="zh-CN" altLang="en-US" sz="844">
              <a:solidFill>
                <a:prstClr val="white"/>
              </a:solidFill>
            </a:endParaRPr>
          </a:p>
        </p:txBody>
      </p:sp>
      <p:grpSp>
        <p:nvGrpSpPr>
          <p:cNvPr id="14" name="组合 96"/>
          <p:cNvGrpSpPr>
            <a:grpSpLocks/>
          </p:cNvGrpSpPr>
          <p:nvPr/>
        </p:nvGrpSpPr>
        <p:grpSpPr bwMode="auto">
          <a:xfrm>
            <a:off x="5242942" y="2253531"/>
            <a:ext cx="3844925" cy="725488"/>
            <a:chOff x="10450" y="4426"/>
            <a:chExt cx="7728" cy="1623"/>
          </a:xfrm>
        </p:grpSpPr>
        <p:sp>
          <p:nvSpPr>
            <p:cNvPr id="15" name="圆角矩形 14">
              <a:extLst>
                <a:ext uri="{FF2B5EF4-FFF2-40B4-BE49-F238E27FC236}"/>
              </a:extLst>
            </p:cNvPr>
            <p:cNvSpPr/>
            <p:nvPr/>
          </p:nvSpPr>
          <p:spPr>
            <a:xfrm>
              <a:off x="10450" y="4426"/>
              <a:ext cx="7712" cy="1623"/>
            </a:xfrm>
            <a:prstGeom prst="roundRect">
              <a:avLst/>
            </a:prstGeom>
            <a:solidFill>
              <a:schemeClr val="bg1"/>
            </a:solid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44">
                <a:solidFill>
                  <a:prstClr val="white"/>
                </a:solidFill>
              </a:endParaRPr>
            </a:p>
          </p:txBody>
        </p:sp>
        <p:sp>
          <p:nvSpPr>
            <p:cNvPr id="16" name="TextBox 111">
              <a:extLst>
                <a:ext uri="{FF2B5EF4-FFF2-40B4-BE49-F238E27FC236}"/>
              </a:extLst>
            </p:cNvPr>
            <p:cNvSpPr txBox="1"/>
            <p:nvPr/>
          </p:nvSpPr>
          <p:spPr>
            <a:xfrm>
              <a:off x="10948" y="4632"/>
              <a:ext cx="7230" cy="1172"/>
            </a:xfrm>
            <a:prstGeom prst="rect">
              <a:avLst/>
            </a:prstGeom>
            <a:noFill/>
          </p:spPr>
          <p:txBody>
            <a:bodyPr>
              <a:spAutoFit/>
            </a:bodyPr>
            <a:lstStyle/>
            <a:p>
              <a:pPr marL="1587" lvl="1" eaLnBrk="1" hangingPunct="1">
                <a:buClr>
                  <a:srgbClr val="009BCC"/>
                </a:buClr>
                <a:defRPr/>
              </a:pPr>
              <a:r>
                <a:rPr lang="zh-CN" altLang="en-US" sz="2800" kern="0" dirty="0">
                  <a:solidFill>
                    <a:srgbClr val="004182"/>
                  </a:solidFill>
                  <a:latin typeface="黑体" panose="02010609060101010101" pitchFamily="49" charset="-122"/>
                  <a:ea typeface="黑体" panose="02010609060101010101" pitchFamily="49" charset="-122"/>
                  <a:cs typeface="Arial"/>
                </a:rPr>
                <a:t>产品要素</a:t>
              </a:r>
              <a:endParaRPr lang="en-US" altLang="zh-CN" sz="2800" kern="0" dirty="0">
                <a:solidFill>
                  <a:srgbClr val="004182"/>
                </a:solidFill>
                <a:latin typeface="黑体" panose="02010609060101010101" pitchFamily="49" charset="-122"/>
                <a:ea typeface="黑体" panose="02010609060101010101" pitchFamily="49" charset="-122"/>
                <a:cs typeface="Arial"/>
              </a:endParaRPr>
            </a:p>
          </p:txBody>
        </p:sp>
      </p:grpSp>
      <p:grpSp>
        <p:nvGrpSpPr>
          <p:cNvPr id="17" name="组合 89"/>
          <p:cNvGrpSpPr>
            <a:grpSpLocks/>
          </p:cNvGrpSpPr>
          <p:nvPr/>
        </p:nvGrpSpPr>
        <p:grpSpPr bwMode="auto">
          <a:xfrm>
            <a:off x="4149155" y="2169394"/>
            <a:ext cx="901700" cy="901700"/>
            <a:chOff x="7999" y="4237"/>
            <a:chExt cx="2020" cy="2020"/>
          </a:xfrm>
        </p:grpSpPr>
        <p:sp>
          <p:nvSpPr>
            <p:cNvPr id="18" name="圆角矩形 17">
              <a:extLst>
                <a:ext uri="{FF2B5EF4-FFF2-40B4-BE49-F238E27FC236}"/>
              </a:extLst>
            </p:cNvPr>
            <p:cNvSpPr/>
            <p:nvPr/>
          </p:nvSpPr>
          <p:spPr>
            <a:xfrm>
              <a:off x="8187" y="4425"/>
              <a:ext cx="1643" cy="1643"/>
            </a:xfrm>
            <a:prstGeom prst="roundRect">
              <a:avLst/>
            </a:prstGeom>
            <a:solidFill>
              <a:srgbClr val="206ADA"/>
            </a:solidFill>
            <a:ln>
              <a:solidFill>
                <a:srgbClr val="206ADA"/>
              </a:solidFill>
            </a:ln>
            <a:effectLst>
              <a:outerShdw blurRad="177800" dist="63500" dir="8100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375" b="1" kern="0" dirty="0">
                  <a:solidFill>
                    <a:prstClr val="white"/>
                  </a:solidFill>
                  <a:latin typeface="Arial" panose="020B0604020202020204" pitchFamily="34" charset="0"/>
                  <a:ea typeface="微软雅黑" panose="020B0503020204020204" pitchFamily="34" charset="-122"/>
                  <a:sym typeface="+mn-ea"/>
                </a:rPr>
                <a:t>01</a:t>
              </a:r>
            </a:p>
          </p:txBody>
        </p:sp>
        <p:sp>
          <p:nvSpPr>
            <p:cNvPr id="19" name="圆角矩形 18">
              <a:extLst>
                <a:ext uri="{FF2B5EF4-FFF2-40B4-BE49-F238E27FC236}"/>
              </a:extLst>
            </p:cNvPr>
            <p:cNvSpPr/>
            <p:nvPr/>
          </p:nvSpPr>
          <p:spPr>
            <a:xfrm>
              <a:off x="7999" y="4237"/>
              <a:ext cx="2020" cy="2020"/>
            </a:xfrm>
            <a:prstGeom prst="roundRect">
              <a:avLst/>
            </a:prstGeom>
            <a:noFill/>
            <a:ln>
              <a:solidFill>
                <a:schemeClr val="accent1"/>
              </a:solidFill>
            </a:ln>
            <a:effectLst>
              <a:outerShdw blurRad="266700" dist="76200" dir="8100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5626">
                <a:solidFill>
                  <a:prstClr val="white"/>
                </a:solidFill>
              </a:endParaRPr>
            </a:p>
          </p:txBody>
        </p:sp>
      </p:grpSp>
      <p:grpSp>
        <p:nvGrpSpPr>
          <p:cNvPr id="20" name="组合 90"/>
          <p:cNvGrpSpPr>
            <a:grpSpLocks/>
          </p:cNvGrpSpPr>
          <p:nvPr/>
        </p:nvGrpSpPr>
        <p:grpSpPr bwMode="auto">
          <a:xfrm>
            <a:off x="4149155" y="3177456"/>
            <a:ext cx="901700" cy="901700"/>
            <a:chOff x="7999" y="6804"/>
            <a:chExt cx="2020" cy="2020"/>
          </a:xfrm>
        </p:grpSpPr>
        <p:sp>
          <p:nvSpPr>
            <p:cNvPr id="21" name="圆角矩形 20">
              <a:extLst>
                <a:ext uri="{FF2B5EF4-FFF2-40B4-BE49-F238E27FC236}"/>
              </a:extLst>
            </p:cNvPr>
            <p:cNvSpPr/>
            <p:nvPr/>
          </p:nvSpPr>
          <p:spPr>
            <a:xfrm>
              <a:off x="8187" y="6992"/>
              <a:ext cx="1643" cy="1643"/>
            </a:xfrm>
            <a:prstGeom prst="roundRect">
              <a:avLst/>
            </a:prstGeom>
            <a:solidFill>
              <a:srgbClr val="206ADA"/>
            </a:solidFill>
            <a:ln>
              <a:solidFill>
                <a:srgbClr val="206ADA"/>
              </a:solidFill>
            </a:ln>
            <a:effectLst>
              <a:outerShdw blurRad="177800" dist="63500" dir="8100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375" b="1" kern="0" dirty="0">
                  <a:solidFill>
                    <a:prstClr val="white"/>
                  </a:solidFill>
                  <a:latin typeface="Arial" panose="020B0604020202020204" pitchFamily="34" charset="0"/>
                  <a:ea typeface="微软雅黑" panose="020B0503020204020204" pitchFamily="34" charset="-122"/>
                  <a:sym typeface="+mn-ea"/>
                </a:rPr>
                <a:t>02</a:t>
              </a:r>
            </a:p>
          </p:txBody>
        </p:sp>
        <p:sp>
          <p:nvSpPr>
            <p:cNvPr id="22" name="圆角矩形 21">
              <a:extLst>
                <a:ext uri="{FF2B5EF4-FFF2-40B4-BE49-F238E27FC236}"/>
              </a:extLst>
            </p:cNvPr>
            <p:cNvSpPr/>
            <p:nvPr/>
          </p:nvSpPr>
          <p:spPr>
            <a:xfrm>
              <a:off x="7999" y="6804"/>
              <a:ext cx="2020" cy="2020"/>
            </a:xfrm>
            <a:prstGeom prst="roundRect">
              <a:avLst/>
            </a:prstGeom>
            <a:noFill/>
            <a:ln>
              <a:solidFill>
                <a:schemeClr val="accent1"/>
              </a:solidFill>
            </a:ln>
            <a:effectLst>
              <a:outerShdw blurRad="266700" dist="76200" dir="8100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5626">
                <a:solidFill>
                  <a:prstClr val="white"/>
                </a:solidFill>
              </a:endParaRPr>
            </a:p>
          </p:txBody>
        </p:sp>
      </p:grpSp>
      <p:grpSp>
        <p:nvGrpSpPr>
          <p:cNvPr id="23" name="组合 88"/>
          <p:cNvGrpSpPr>
            <a:grpSpLocks/>
          </p:cNvGrpSpPr>
          <p:nvPr/>
        </p:nvGrpSpPr>
        <p:grpSpPr bwMode="auto">
          <a:xfrm>
            <a:off x="1829817" y="743819"/>
            <a:ext cx="1604963" cy="1606550"/>
            <a:chOff x="1820" y="1178"/>
            <a:chExt cx="3596" cy="3596"/>
          </a:xfrm>
        </p:grpSpPr>
        <p:sp>
          <p:nvSpPr>
            <p:cNvPr id="24" name="椭圆 23">
              <a:extLst>
                <a:ext uri="{FF2B5EF4-FFF2-40B4-BE49-F238E27FC236}"/>
              </a:extLst>
            </p:cNvPr>
            <p:cNvSpPr/>
            <p:nvPr/>
          </p:nvSpPr>
          <p:spPr>
            <a:xfrm>
              <a:off x="1820" y="1178"/>
              <a:ext cx="3596" cy="3596"/>
            </a:xfrm>
            <a:prstGeom prst="ellipse">
              <a:avLst/>
            </a:prstGeom>
            <a:solidFill>
              <a:srgbClr val="206ADA"/>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altLang="zh-CN" sz="844" b="1" kern="0" dirty="0">
                <a:solidFill>
                  <a:prstClr val="white"/>
                </a:solidFill>
                <a:ea typeface="微软雅黑" panose="020B0503020204020204" pitchFamily="34" charset="-122"/>
                <a:sym typeface="+mn-ea"/>
              </a:endParaRPr>
            </a:p>
            <a:p>
              <a:pPr algn="ctr">
                <a:defRPr/>
              </a:pPr>
              <a:endParaRPr lang="zh-CN" altLang="en-US" sz="844">
                <a:solidFill>
                  <a:prstClr val="white"/>
                </a:solidFill>
              </a:endParaRPr>
            </a:p>
          </p:txBody>
        </p:sp>
        <p:sp>
          <p:nvSpPr>
            <p:cNvPr id="25" name="椭圆 24">
              <a:extLst>
                <a:ext uri="{FF2B5EF4-FFF2-40B4-BE49-F238E27FC236}"/>
              </a:extLst>
            </p:cNvPr>
            <p:cNvSpPr/>
            <p:nvPr/>
          </p:nvSpPr>
          <p:spPr>
            <a:xfrm>
              <a:off x="1820" y="1178"/>
              <a:ext cx="3596" cy="3596"/>
            </a:xfrm>
            <a:prstGeom prst="ellipse">
              <a:avLst/>
            </a:prstGeom>
            <a:solidFill>
              <a:srgbClr val="206ADA"/>
            </a:solidFill>
            <a:ln>
              <a:noFill/>
            </a:ln>
            <a:effectLst>
              <a:innerShdw blurRad="266700" dist="88900" dir="162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94" b="1" kern="0" dirty="0">
                  <a:solidFill>
                    <a:prstClr val="white"/>
                  </a:solidFill>
                  <a:latin typeface="微软雅黑" panose="020B0503020204020204" pitchFamily="34" charset="-122"/>
                  <a:ea typeface="微软雅黑" panose="020B0503020204020204" pitchFamily="34" charset="-122"/>
                  <a:sym typeface="+mn-ea"/>
                </a:rPr>
                <a:t>目 录</a:t>
              </a:r>
              <a:endParaRPr lang="zh-CN" altLang="en-US" sz="844">
                <a:solidFill>
                  <a:prstClr val="white"/>
                </a:solidFill>
              </a:endParaRPr>
            </a:p>
          </p:txBody>
        </p:sp>
      </p:grpSp>
      <p:grpSp>
        <p:nvGrpSpPr>
          <p:cNvPr id="26" name="组合 95"/>
          <p:cNvGrpSpPr>
            <a:grpSpLocks/>
          </p:cNvGrpSpPr>
          <p:nvPr/>
        </p:nvGrpSpPr>
        <p:grpSpPr bwMode="auto">
          <a:xfrm>
            <a:off x="5133405" y="3266356"/>
            <a:ext cx="3903662" cy="723900"/>
            <a:chOff x="10218" y="7002"/>
            <a:chExt cx="7943" cy="1624"/>
          </a:xfrm>
        </p:grpSpPr>
        <p:sp>
          <p:nvSpPr>
            <p:cNvPr id="27" name="圆角矩形 26">
              <a:extLst>
                <a:ext uri="{FF2B5EF4-FFF2-40B4-BE49-F238E27FC236}"/>
              </a:extLst>
            </p:cNvPr>
            <p:cNvSpPr/>
            <p:nvPr/>
          </p:nvSpPr>
          <p:spPr>
            <a:xfrm>
              <a:off x="10451" y="7002"/>
              <a:ext cx="7710" cy="1624"/>
            </a:xfrm>
            <a:prstGeom prst="roundRect">
              <a:avLst/>
            </a:prstGeom>
            <a:solidFill>
              <a:schemeClr val="bg1"/>
            </a:solid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44">
                <a:solidFill>
                  <a:prstClr val="white"/>
                </a:solidFill>
              </a:endParaRPr>
            </a:p>
          </p:txBody>
        </p:sp>
        <p:sp>
          <p:nvSpPr>
            <p:cNvPr id="29" name="TextBox 111">
              <a:extLst>
                <a:ext uri="{FF2B5EF4-FFF2-40B4-BE49-F238E27FC236}"/>
              </a:extLst>
            </p:cNvPr>
            <p:cNvSpPr txBox="1"/>
            <p:nvPr/>
          </p:nvSpPr>
          <p:spPr>
            <a:xfrm>
              <a:off x="10218" y="7244"/>
              <a:ext cx="7885" cy="1175"/>
            </a:xfrm>
            <a:prstGeom prst="rect">
              <a:avLst/>
            </a:prstGeom>
            <a:noFill/>
          </p:spPr>
          <p:txBody>
            <a:bodyPr>
              <a:spAutoFit/>
            </a:bodyPr>
            <a:lstStyle/>
            <a:p>
              <a:pPr marL="1587" lvl="1" eaLnBrk="1" hangingPunct="1">
                <a:buClr>
                  <a:srgbClr val="009BCC"/>
                </a:buClr>
                <a:defRPr/>
              </a:pPr>
              <a:r>
                <a:rPr lang="zh-CN" altLang="en-US" sz="2800" kern="0" dirty="0">
                  <a:solidFill>
                    <a:srgbClr val="004182"/>
                  </a:solidFill>
                  <a:latin typeface="黑体" panose="02010609060101010101" pitchFamily="49" charset="-122"/>
                  <a:ea typeface="黑体" panose="02010609060101010101" pitchFamily="49" charset="-122"/>
                  <a:cs typeface="Arial"/>
                </a:rPr>
                <a:t>  业务流程</a:t>
              </a:r>
              <a:endParaRPr lang="en-US" altLang="zh-CN" sz="2800" kern="0" dirty="0">
                <a:solidFill>
                  <a:srgbClr val="004182"/>
                </a:solidFill>
                <a:latin typeface="黑体" panose="02010609060101010101" pitchFamily="49" charset="-122"/>
                <a:ea typeface="黑体" panose="02010609060101010101" pitchFamily="49" charset="-122"/>
                <a:cs typeface="Arial"/>
              </a:endParaRPr>
            </a:p>
          </p:txBody>
        </p:sp>
      </p:grpSp>
      <p:grpSp>
        <p:nvGrpSpPr>
          <p:cNvPr id="30" name="组合 96"/>
          <p:cNvGrpSpPr>
            <a:grpSpLocks/>
          </p:cNvGrpSpPr>
          <p:nvPr/>
        </p:nvGrpSpPr>
        <p:grpSpPr bwMode="auto">
          <a:xfrm>
            <a:off x="5242942" y="4269656"/>
            <a:ext cx="3844925" cy="725488"/>
            <a:chOff x="10450" y="4426"/>
            <a:chExt cx="7728" cy="1623"/>
          </a:xfrm>
        </p:grpSpPr>
        <p:sp>
          <p:nvSpPr>
            <p:cNvPr id="31" name="圆角矩形 30">
              <a:extLst>
                <a:ext uri="{FF2B5EF4-FFF2-40B4-BE49-F238E27FC236}"/>
              </a:extLst>
            </p:cNvPr>
            <p:cNvSpPr/>
            <p:nvPr/>
          </p:nvSpPr>
          <p:spPr>
            <a:xfrm>
              <a:off x="10450" y="4426"/>
              <a:ext cx="7712" cy="1623"/>
            </a:xfrm>
            <a:prstGeom prst="roundRect">
              <a:avLst/>
            </a:prstGeom>
            <a:solidFill>
              <a:schemeClr val="bg1"/>
            </a:solid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44">
                <a:solidFill>
                  <a:prstClr val="white"/>
                </a:solidFill>
              </a:endParaRPr>
            </a:p>
          </p:txBody>
        </p:sp>
        <p:sp>
          <p:nvSpPr>
            <p:cNvPr id="32" name="TextBox 111">
              <a:extLst>
                <a:ext uri="{FF2B5EF4-FFF2-40B4-BE49-F238E27FC236}"/>
              </a:extLst>
            </p:cNvPr>
            <p:cNvSpPr txBox="1"/>
            <p:nvPr/>
          </p:nvSpPr>
          <p:spPr>
            <a:xfrm>
              <a:off x="10948" y="4632"/>
              <a:ext cx="7230" cy="1172"/>
            </a:xfrm>
            <a:prstGeom prst="rect">
              <a:avLst/>
            </a:prstGeom>
            <a:noFill/>
          </p:spPr>
          <p:txBody>
            <a:bodyPr>
              <a:spAutoFit/>
            </a:bodyPr>
            <a:lstStyle/>
            <a:p>
              <a:pPr marL="1587" lvl="1" eaLnBrk="1" hangingPunct="1">
                <a:buClr>
                  <a:srgbClr val="009BCC"/>
                </a:buClr>
                <a:defRPr/>
              </a:pPr>
              <a:r>
                <a:rPr lang="zh-CN" altLang="en-US" sz="2800" kern="0" dirty="0">
                  <a:solidFill>
                    <a:srgbClr val="004182"/>
                  </a:solidFill>
                  <a:latin typeface="黑体" panose="02010609060101010101" pitchFamily="49" charset="-122"/>
                  <a:ea typeface="黑体" panose="02010609060101010101" pitchFamily="49" charset="-122"/>
                  <a:cs typeface="Arial"/>
                </a:rPr>
                <a:t>其他注意事项</a:t>
              </a:r>
              <a:endParaRPr lang="en-US" altLang="zh-CN" sz="2800" kern="0" dirty="0">
                <a:solidFill>
                  <a:srgbClr val="004182"/>
                </a:solidFill>
                <a:latin typeface="黑体" panose="02010609060101010101" pitchFamily="49" charset="-122"/>
                <a:ea typeface="黑体" panose="02010609060101010101" pitchFamily="49" charset="-122"/>
                <a:cs typeface="Arial"/>
              </a:endParaRPr>
            </a:p>
          </p:txBody>
        </p:sp>
      </p:grpSp>
      <p:grpSp>
        <p:nvGrpSpPr>
          <p:cNvPr id="34" name="组合 89"/>
          <p:cNvGrpSpPr>
            <a:grpSpLocks/>
          </p:cNvGrpSpPr>
          <p:nvPr/>
        </p:nvGrpSpPr>
        <p:grpSpPr bwMode="auto">
          <a:xfrm>
            <a:off x="4149155" y="4185519"/>
            <a:ext cx="901700" cy="901700"/>
            <a:chOff x="7999" y="4237"/>
            <a:chExt cx="2020" cy="2020"/>
          </a:xfrm>
        </p:grpSpPr>
        <p:sp>
          <p:nvSpPr>
            <p:cNvPr id="35" name="圆角矩形 34">
              <a:extLst>
                <a:ext uri="{FF2B5EF4-FFF2-40B4-BE49-F238E27FC236}"/>
              </a:extLst>
            </p:cNvPr>
            <p:cNvSpPr/>
            <p:nvPr/>
          </p:nvSpPr>
          <p:spPr>
            <a:xfrm>
              <a:off x="8187" y="4425"/>
              <a:ext cx="1643" cy="1643"/>
            </a:xfrm>
            <a:prstGeom prst="roundRect">
              <a:avLst/>
            </a:prstGeom>
            <a:solidFill>
              <a:srgbClr val="206ADA"/>
            </a:solidFill>
            <a:ln>
              <a:solidFill>
                <a:srgbClr val="206ADA"/>
              </a:solidFill>
            </a:ln>
            <a:effectLst>
              <a:outerShdw blurRad="177800" dist="63500" dir="8100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375" b="1" kern="0" dirty="0">
                  <a:solidFill>
                    <a:prstClr val="white"/>
                  </a:solidFill>
                  <a:latin typeface="Arial" panose="020B0604020202020204" pitchFamily="34" charset="0"/>
                  <a:ea typeface="微软雅黑" panose="020B0503020204020204" pitchFamily="34" charset="-122"/>
                  <a:sym typeface="+mn-ea"/>
                </a:rPr>
                <a:t>03</a:t>
              </a:r>
            </a:p>
          </p:txBody>
        </p:sp>
        <p:sp>
          <p:nvSpPr>
            <p:cNvPr id="36" name="圆角矩形 35">
              <a:extLst>
                <a:ext uri="{FF2B5EF4-FFF2-40B4-BE49-F238E27FC236}"/>
              </a:extLst>
            </p:cNvPr>
            <p:cNvSpPr/>
            <p:nvPr/>
          </p:nvSpPr>
          <p:spPr>
            <a:xfrm>
              <a:off x="7999" y="4237"/>
              <a:ext cx="2020" cy="2020"/>
            </a:xfrm>
            <a:prstGeom prst="roundRect">
              <a:avLst/>
            </a:prstGeom>
            <a:noFill/>
            <a:ln>
              <a:solidFill>
                <a:schemeClr val="accent1"/>
              </a:solidFill>
            </a:ln>
            <a:effectLst>
              <a:outerShdw blurRad="266700" dist="76200" dir="8100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5626">
                <a:solidFill>
                  <a:prstClr val="white"/>
                </a:solidFill>
              </a:endParaRPr>
            </a:p>
          </p:txBody>
        </p:sp>
      </p:grpSp>
    </p:spTree>
    <p:extLst>
      <p:ext uri="{BB962C8B-B14F-4D97-AF65-F5344CB8AC3E}">
        <p14:creationId xmlns:p14="http://schemas.microsoft.com/office/powerpoint/2010/main" val="2290887300"/>
      </p:ext>
    </p:extLst>
  </p:cSld>
  <p:clrMapOvr>
    <a:masterClrMapping/>
  </p:clrMapOvr>
  <mc:AlternateContent xmlns:mc="http://schemas.openxmlformats.org/markup-compatibility/2006" xmlns:p14="http://schemas.microsoft.com/office/powerpoint/2010/main">
    <mc:Choice Requires="p14">
      <p:transition p14:dur="9" advTm="3000"/>
    </mc:Choice>
    <mc:Fallback xmlns="">
      <p:transition advTm="3000"/>
    </mc:Fallback>
  </mc:AlternateContent>
  <p:timing>
    <p:tnLst>
      <p:par>
        <p:cTn id="1" dur="indefinite" restart="never" nodeType="tmRoot"/>
      </p:par>
    </p:tnLst>
    <p:bldLst>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p:cNvSpPr/>
          <p:nvPr/>
        </p:nvSpPr>
        <p:spPr>
          <a:xfrm flipH="1">
            <a:off x="1251" y="6524709"/>
            <a:ext cx="12192671" cy="360436"/>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5" name="矩形 84"/>
          <p:cNvSpPr/>
          <p:nvPr/>
        </p:nvSpPr>
        <p:spPr>
          <a:xfrm flipH="1">
            <a:off x="1250" y="6595759"/>
            <a:ext cx="12192671" cy="2889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6" name="矩形 5"/>
          <p:cNvSpPr/>
          <p:nvPr/>
        </p:nvSpPr>
        <p:spPr>
          <a:xfrm>
            <a:off x="9975772" y="6492514"/>
            <a:ext cx="1018084" cy="111792"/>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7" name="矩形 86"/>
          <p:cNvSpPr/>
          <p:nvPr/>
        </p:nvSpPr>
        <p:spPr>
          <a:xfrm>
            <a:off x="10066731" y="6492513"/>
            <a:ext cx="1070380" cy="39216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8" name="Rectangle 4"/>
          <p:cNvSpPr txBox="1">
            <a:spLocks noChangeArrowheads="1"/>
          </p:cNvSpPr>
          <p:nvPr/>
        </p:nvSpPr>
        <p:spPr bwMode="auto">
          <a:xfrm>
            <a:off x="9985220" y="6492513"/>
            <a:ext cx="1151892" cy="392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02</a:t>
            </a:r>
            <a:endParaRPr lang="zh-CN" altLang="en-US" dirty="0">
              <a:latin typeface="方正兰亭超细黑简体" panose="02000000000000000000" pitchFamily="2" charset="-122"/>
              <a:ea typeface="方正兰亭超细黑简体" panose="02000000000000000000" pitchFamily="2" charset="-122"/>
            </a:endParaRPr>
          </a:p>
        </p:txBody>
      </p:sp>
      <p:sp>
        <p:nvSpPr>
          <p:cNvPr id="89" name="TextBox 88"/>
          <p:cNvSpPr txBox="1"/>
          <p:nvPr/>
        </p:nvSpPr>
        <p:spPr>
          <a:xfrm>
            <a:off x="13514139" y="7029364"/>
            <a:ext cx="843501" cy="355034"/>
          </a:xfrm>
          <a:prstGeom prst="rect">
            <a:avLst/>
          </a:prstGeom>
          <a:noFill/>
        </p:spPr>
        <p:txBody>
          <a:bodyPr wrap="none" rtlCol="0">
            <a:spAutoFit/>
          </a:bodyPr>
          <a:lstStyle/>
          <a:p>
            <a:r>
              <a:rPr lang="zh-CN" altLang="en-US" sz="1705" dirty="0"/>
              <a:t>延时符</a:t>
            </a:r>
          </a:p>
        </p:txBody>
      </p:sp>
      <p:sp>
        <p:nvSpPr>
          <p:cNvPr id="33" name="淘宝网Chenying0907出品 9"/>
          <p:cNvSpPr txBox="1">
            <a:spLocks noChangeArrowheads="1"/>
          </p:cNvSpPr>
          <p:nvPr/>
        </p:nvSpPr>
        <p:spPr bwMode="auto">
          <a:xfrm>
            <a:off x="1223963" y="301625"/>
            <a:ext cx="615632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8226" tIns="24113" rIns="48226" bIns="24113">
            <a:spAutoFit/>
          </a:bodyPr>
          <a:lstStyle>
            <a:lvl1pPr>
              <a:defRPr>
                <a:solidFill>
                  <a:schemeClr val="tx2"/>
                </a:solidFill>
                <a:latin typeface="Arial" panose="020B0604020202020204" pitchFamily="34" charset="0"/>
                <a:ea typeface="宋体" panose="02010600030101010101" pitchFamily="2" charset="-122"/>
              </a:defRPr>
            </a:lvl1pPr>
            <a:lvl2pPr marL="742950" indent="-285750">
              <a:defRPr>
                <a:solidFill>
                  <a:schemeClr val="tx2"/>
                </a:solidFill>
                <a:latin typeface="Arial" panose="020B0604020202020204" pitchFamily="34" charset="0"/>
                <a:ea typeface="宋体" panose="02010600030101010101" pitchFamily="2" charset="-122"/>
              </a:defRPr>
            </a:lvl2pPr>
            <a:lvl3pPr marL="1143000" indent="-228600">
              <a:defRPr>
                <a:solidFill>
                  <a:schemeClr val="tx2"/>
                </a:solidFill>
                <a:latin typeface="Arial" panose="020B0604020202020204" pitchFamily="34" charset="0"/>
                <a:ea typeface="宋体" panose="02010600030101010101" pitchFamily="2" charset="-122"/>
              </a:defRPr>
            </a:lvl3pPr>
            <a:lvl4pPr marL="1600200" indent="-228600">
              <a:defRPr>
                <a:solidFill>
                  <a:schemeClr val="tx2"/>
                </a:solidFill>
                <a:latin typeface="Arial" panose="020B0604020202020204" pitchFamily="34" charset="0"/>
                <a:ea typeface="宋体" panose="02010600030101010101" pitchFamily="2" charset="-122"/>
              </a:defRPr>
            </a:lvl4pPr>
            <a:lvl5pPr marL="2057400" indent="-228600">
              <a:defRPr>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9pPr>
          </a:lstStyle>
          <a:p>
            <a:pPr eaLnBrk="1" hangingPunct="1"/>
            <a:r>
              <a:rPr lang="zh-CN" altLang="en-US" sz="2000" b="1">
                <a:solidFill>
                  <a:schemeClr val="tx1"/>
                </a:solidFill>
                <a:latin typeface="黑体" panose="02010609060101010101" pitchFamily="49" charset="-122"/>
                <a:ea typeface="黑体" panose="02010609060101010101" pitchFamily="49" charset="-122"/>
              </a:rPr>
              <a:t>产品要素</a:t>
            </a:r>
          </a:p>
        </p:txBody>
      </p:sp>
      <p:cxnSp>
        <p:nvCxnSpPr>
          <p:cNvPr id="37" name="淘宝网Chenying0907出品 12"/>
          <p:cNvCxnSpPr>
            <a:cxnSpLocks noChangeShapeType="1"/>
          </p:cNvCxnSpPr>
          <p:nvPr/>
        </p:nvCxnSpPr>
        <p:spPr bwMode="auto">
          <a:xfrm>
            <a:off x="1295400" y="722313"/>
            <a:ext cx="6992938" cy="0"/>
          </a:xfrm>
          <a:prstGeom prst="line">
            <a:avLst/>
          </a:prstGeom>
          <a:noFill/>
          <a:ln w="6350" algn="ctr">
            <a:solidFill>
              <a:srgbClr val="206ADA"/>
            </a:solidFill>
            <a:miter lim="800000"/>
            <a:headEnd/>
            <a:tailEnd/>
          </a:ln>
          <a:extLst>
            <a:ext uri="{909E8E84-426E-40DD-AFC4-6F175D3DCCD1}">
              <a14:hiddenFill xmlns:a14="http://schemas.microsoft.com/office/drawing/2010/main">
                <a:noFill/>
              </a14:hiddenFill>
            </a:ext>
          </a:extLst>
        </p:spPr>
      </p:cxnSp>
      <p:sp>
        <p:nvSpPr>
          <p:cNvPr id="38" name="圆角矩形 37">
            <a:extLst>
              <a:ext uri="{FF2B5EF4-FFF2-40B4-BE49-F238E27FC236}"/>
            </a:extLst>
          </p:cNvPr>
          <p:cNvSpPr/>
          <p:nvPr/>
        </p:nvSpPr>
        <p:spPr>
          <a:xfrm>
            <a:off x="425450" y="327025"/>
            <a:ext cx="441325" cy="395288"/>
          </a:xfrm>
          <a:prstGeom prst="roundRect">
            <a:avLst/>
          </a:prstGeom>
          <a:solidFill>
            <a:srgbClr val="206ADA"/>
          </a:solidFill>
          <a:ln w="12700" cap="flat" cmpd="sng" algn="ctr">
            <a:solidFill>
              <a:srgbClr val="206ADA"/>
            </a:solidFill>
            <a:prstDash val="solid"/>
            <a:miter lim="800000"/>
          </a:ln>
          <a:effectLst/>
          <a:extLst/>
        </p:spPr>
        <p:txBody>
          <a:bodyPr anchor="ctr"/>
          <a:lstStyle/>
          <a:p>
            <a:pPr algn="ctr" eaLnBrk="1" fontAlgn="auto" hangingPunct="1">
              <a:spcBef>
                <a:spcPts val="0"/>
              </a:spcBef>
              <a:spcAft>
                <a:spcPts val="0"/>
              </a:spcAft>
              <a:defRPr/>
            </a:pPr>
            <a:r>
              <a:rPr lang="en-US" altLang="zh-CN" sz="1688" kern="0" dirty="0">
                <a:solidFill>
                  <a:schemeClr val="bg1"/>
                </a:solidFill>
                <a:latin typeface="Calibri"/>
              </a:rPr>
              <a:t>01</a:t>
            </a:r>
          </a:p>
        </p:txBody>
      </p:sp>
      <p:sp>
        <p:nvSpPr>
          <p:cNvPr id="39" name="菱形 38">
            <a:extLst>
              <a:ext uri="{FF2B5EF4-FFF2-40B4-BE49-F238E27FC236}"/>
            </a:extLst>
          </p:cNvPr>
          <p:cNvSpPr/>
          <p:nvPr/>
        </p:nvSpPr>
        <p:spPr>
          <a:xfrm>
            <a:off x="866775" y="349250"/>
            <a:ext cx="352425" cy="352425"/>
          </a:xfrm>
          <a:prstGeom prst="diamond">
            <a:avLst/>
          </a:prstGeom>
          <a:solidFill>
            <a:srgbClr val="206ADA">
              <a:alpha val="45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844" kern="0">
              <a:latin typeface="Calibri"/>
            </a:endParaRPr>
          </a:p>
        </p:txBody>
      </p:sp>
      <p:graphicFrame>
        <p:nvGraphicFramePr>
          <p:cNvPr id="40" name="图示 39"/>
          <p:cNvGraphicFramePr/>
          <p:nvPr>
            <p:extLst>
              <p:ext uri="{D42A27DB-BD31-4B8C-83A1-F6EECF244321}">
                <p14:modId xmlns:p14="http://schemas.microsoft.com/office/powerpoint/2010/main" val="3461193426"/>
              </p:ext>
            </p:extLst>
          </p:nvPr>
        </p:nvGraphicFramePr>
        <p:xfrm>
          <a:off x="2497187" y="1412776"/>
          <a:ext cx="6297306" cy="37181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1" name="直接连接符 40"/>
          <p:cNvCxnSpPr/>
          <p:nvPr/>
        </p:nvCxnSpPr>
        <p:spPr>
          <a:xfrm>
            <a:off x="3792215" y="1945595"/>
            <a:ext cx="295275" cy="215900"/>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479352" y="1945595"/>
            <a:ext cx="1330325" cy="0"/>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矩形 59"/>
          <p:cNvSpPr>
            <a:spLocks noChangeArrowheads="1"/>
          </p:cNvSpPr>
          <p:nvPr/>
        </p:nvSpPr>
        <p:spPr bwMode="auto">
          <a:xfrm>
            <a:off x="2422202" y="1299483"/>
            <a:ext cx="13398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2"/>
                </a:solidFill>
                <a:latin typeface="Arial" panose="020B0604020202020204" pitchFamily="34" charset="0"/>
                <a:ea typeface="宋体" panose="02010600030101010101" pitchFamily="2" charset="-122"/>
              </a:defRPr>
            </a:lvl1pPr>
            <a:lvl2pPr marL="742950" indent="-285750">
              <a:defRPr>
                <a:solidFill>
                  <a:schemeClr val="tx2"/>
                </a:solidFill>
                <a:latin typeface="Arial" panose="020B0604020202020204" pitchFamily="34" charset="0"/>
                <a:ea typeface="宋体" panose="02010600030101010101" pitchFamily="2" charset="-122"/>
              </a:defRPr>
            </a:lvl2pPr>
            <a:lvl3pPr marL="1143000" indent="-228600">
              <a:defRPr>
                <a:solidFill>
                  <a:schemeClr val="tx2"/>
                </a:solidFill>
                <a:latin typeface="Arial" panose="020B0604020202020204" pitchFamily="34" charset="0"/>
                <a:ea typeface="宋体" panose="02010600030101010101" pitchFamily="2" charset="-122"/>
              </a:defRPr>
            </a:lvl3pPr>
            <a:lvl4pPr marL="1600200" indent="-228600">
              <a:defRPr>
                <a:solidFill>
                  <a:schemeClr val="tx2"/>
                </a:solidFill>
                <a:latin typeface="Arial" panose="020B0604020202020204" pitchFamily="34" charset="0"/>
                <a:ea typeface="宋体" panose="02010600030101010101" pitchFamily="2" charset="-122"/>
              </a:defRPr>
            </a:lvl4pPr>
            <a:lvl5pPr marL="2057400" indent="-228600">
              <a:defRPr>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sz="1200">
                <a:solidFill>
                  <a:schemeClr val="tx1"/>
                </a:solidFill>
                <a:latin typeface="微软雅黑" panose="020B0503020204020204" pitchFamily="34" charset="-122"/>
                <a:ea typeface="微软雅黑" panose="020B0503020204020204" pitchFamily="34" charset="-122"/>
              </a:rPr>
              <a:t>3—50</a:t>
            </a:r>
            <a:r>
              <a:rPr lang="zh-CN" altLang="en-US" sz="1200">
                <a:solidFill>
                  <a:schemeClr val="tx1"/>
                </a:solidFill>
                <a:latin typeface="微软雅黑" panose="020B0503020204020204" pitchFamily="34" charset="-122"/>
                <a:ea typeface="微软雅黑" panose="020B0503020204020204" pitchFamily="34" charset="-122"/>
              </a:rPr>
              <a:t>万元；</a:t>
            </a:r>
            <a:endParaRPr lang="en-US" altLang="zh-CN" sz="120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200">
                <a:solidFill>
                  <a:schemeClr val="tx1"/>
                </a:solidFill>
                <a:latin typeface="微软雅黑" panose="020B0503020204020204" pitchFamily="34" charset="-122"/>
                <a:ea typeface="微软雅黑" panose="020B0503020204020204" pitchFamily="34" charset="-122"/>
              </a:rPr>
              <a:t>12</a:t>
            </a:r>
            <a:r>
              <a:rPr lang="zh-CN" altLang="en-US" sz="1200">
                <a:solidFill>
                  <a:schemeClr val="tx1"/>
                </a:solidFill>
                <a:latin typeface="微软雅黑" panose="020B0503020204020204" pitchFamily="34" charset="-122"/>
                <a:ea typeface="微软雅黑" panose="020B0503020204020204" pitchFamily="34" charset="-122"/>
              </a:rPr>
              <a:t>、</a:t>
            </a:r>
            <a:r>
              <a:rPr lang="en-US" altLang="zh-CN" sz="1200">
                <a:solidFill>
                  <a:schemeClr val="tx1"/>
                </a:solidFill>
                <a:latin typeface="微软雅黑" panose="020B0503020204020204" pitchFamily="34" charset="-122"/>
                <a:ea typeface="微软雅黑" panose="020B0503020204020204" pitchFamily="34" charset="-122"/>
              </a:rPr>
              <a:t>24</a:t>
            </a:r>
            <a:r>
              <a:rPr lang="zh-CN" altLang="en-US" sz="1200">
                <a:solidFill>
                  <a:schemeClr val="tx1"/>
                </a:solidFill>
                <a:latin typeface="微软雅黑" panose="020B0503020204020204" pitchFamily="34" charset="-122"/>
                <a:ea typeface="微软雅黑" panose="020B0503020204020204" pitchFamily="34" charset="-122"/>
              </a:rPr>
              <a:t>、</a:t>
            </a:r>
            <a:r>
              <a:rPr lang="en-US" altLang="zh-CN" sz="1200">
                <a:solidFill>
                  <a:schemeClr val="tx1"/>
                </a:solidFill>
                <a:latin typeface="微软雅黑" panose="020B0503020204020204" pitchFamily="34" charset="-122"/>
                <a:ea typeface="微软雅黑" panose="020B0503020204020204" pitchFamily="34" charset="-122"/>
              </a:rPr>
              <a:t>36</a:t>
            </a:r>
            <a:r>
              <a:rPr lang="zh-CN" altLang="en-US" sz="1200">
                <a:solidFill>
                  <a:schemeClr val="tx1"/>
                </a:solidFill>
                <a:latin typeface="微软雅黑" panose="020B0503020204020204" pitchFamily="34" charset="-122"/>
                <a:ea typeface="微软雅黑" panose="020B0503020204020204" pitchFamily="34" charset="-122"/>
              </a:rPr>
              <a:t>个月</a:t>
            </a:r>
            <a:endParaRPr lang="en-US" altLang="zh-CN" sz="1200">
              <a:solidFill>
                <a:schemeClr val="tx1"/>
              </a:solidFill>
              <a:latin typeface="微软雅黑" panose="020B0503020204020204" pitchFamily="34" charset="-122"/>
              <a:ea typeface="微软雅黑" panose="020B0503020204020204" pitchFamily="34" charset="-122"/>
            </a:endParaRPr>
          </a:p>
        </p:txBody>
      </p:sp>
      <p:sp>
        <p:nvSpPr>
          <p:cNvPr id="44" name="矩形 60"/>
          <p:cNvSpPr>
            <a:spLocks noChangeArrowheads="1"/>
          </p:cNvSpPr>
          <p:nvPr/>
        </p:nvSpPr>
        <p:spPr bwMode="auto">
          <a:xfrm>
            <a:off x="6889427" y="896258"/>
            <a:ext cx="3686175"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2"/>
                </a:solidFill>
                <a:latin typeface="Arial" panose="020B0604020202020204" pitchFamily="34" charset="0"/>
                <a:ea typeface="宋体" panose="02010600030101010101" pitchFamily="2" charset="-122"/>
              </a:defRPr>
            </a:lvl1pPr>
            <a:lvl2pPr marL="742950" indent="-285750">
              <a:defRPr>
                <a:solidFill>
                  <a:schemeClr val="tx2"/>
                </a:solidFill>
                <a:latin typeface="Arial" panose="020B0604020202020204" pitchFamily="34" charset="0"/>
                <a:ea typeface="宋体" panose="02010600030101010101" pitchFamily="2" charset="-122"/>
              </a:defRPr>
            </a:lvl2pPr>
            <a:lvl3pPr marL="1143000" indent="-228600">
              <a:defRPr>
                <a:solidFill>
                  <a:schemeClr val="tx2"/>
                </a:solidFill>
                <a:latin typeface="Arial" panose="020B0604020202020204" pitchFamily="34" charset="0"/>
                <a:ea typeface="宋体" panose="02010600030101010101" pitchFamily="2" charset="-122"/>
              </a:defRPr>
            </a:lvl3pPr>
            <a:lvl4pPr marL="1600200" indent="-228600">
              <a:defRPr>
                <a:solidFill>
                  <a:schemeClr val="tx2"/>
                </a:solidFill>
                <a:latin typeface="Arial" panose="020B0604020202020204" pitchFamily="34" charset="0"/>
                <a:ea typeface="宋体" panose="02010600030101010101" pitchFamily="2" charset="-122"/>
              </a:defRPr>
            </a:lvl4pPr>
            <a:lvl5pPr marL="2057400" indent="-228600">
              <a:defRPr>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9pPr>
          </a:lstStyle>
          <a:p>
            <a:pPr>
              <a:lnSpc>
                <a:spcPct val="150000"/>
              </a:lnSpc>
            </a:pPr>
            <a:r>
              <a:rPr lang="zh-CN" altLang="en-US" sz="1200">
                <a:solidFill>
                  <a:schemeClr val="tx1"/>
                </a:solidFill>
                <a:latin typeface="微软雅黑" panose="020B0503020204020204" pitchFamily="34" charset="-122"/>
                <a:ea typeface="微软雅黑" panose="020B0503020204020204" pitchFamily="34" charset="-122"/>
              </a:rPr>
              <a:t>一手车最高</a:t>
            </a:r>
            <a:r>
              <a:rPr lang="zh-CN" altLang="zh-CN" sz="1200">
                <a:solidFill>
                  <a:schemeClr val="tx1"/>
                </a:solidFill>
                <a:latin typeface="微软雅黑" panose="020B0503020204020204" pitchFamily="34" charset="-122"/>
                <a:ea typeface="微软雅黑" panose="020B0503020204020204" pitchFamily="34" charset="-122"/>
              </a:rPr>
              <a:t>净车价</a:t>
            </a:r>
            <a:r>
              <a:rPr lang="en-US" altLang="zh-CN" sz="1200">
                <a:solidFill>
                  <a:schemeClr val="tx1"/>
                </a:solidFill>
                <a:latin typeface="微软雅黑" panose="020B0503020204020204" pitchFamily="34" charset="-122"/>
                <a:ea typeface="微软雅黑" panose="020B0503020204020204" pitchFamily="34" charset="-122"/>
              </a:rPr>
              <a:t>8</a:t>
            </a:r>
            <a:r>
              <a:rPr lang="zh-CN" altLang="en-US" sz="1200">
                <a:solidFill>
                  <a:schemeClr val="tx1"/>
                </a:solidFill>
                <a:latin typeface="微软雅黑" panose="020B0503020204020204" pitchFamily="34" charset="-122"/>
                <a:ea typeface="微软雅黑" panose="020B0503020204020204" pitchFamily="34" charset="-122"/>
              </a:rPr>
              <a:t>成；二手车最高</a:t>
            </a:r>
            <a:r>
              <a:rPr lang="zh-CN" altLang="zh-CN" sz="1200">
                <a:solidFill>
                  <a:schemeClr val="tx1"/>
                </a:solidFill>
                <a:latin typeface="微软雅黑" panose="020B0503020204020204" pitchFamily="34" charset="-122"/>
                <a:ea typeface="微软雅黑" panose="020B0503020204020204" pitchFamily="34" charset="-122"/>
              </a:rPr>
              <a:t>净车价</a:t>
            </a:r>
            <a:r>
              <a:rPr lang="en-US" altLang="zh-CN" sz="1200">
                <a:solidFill>
                  <a:schemeClr val="tx1"/>
                </a:solidFill>
                <a:latin typeface="微软雅黑" panose="020B0503020204020204" pitchFamily="34" charset="-122"/>
                <a:ea typeface="微软雅黑" panose="020B0503020204020204" pitchFamily="34" charset="-122"/>
              </a:rPr>
              <a:t>7</a:t>
            </a:r>
            <a:r>
              <a:rPr lang="zh-CN" altLang="en-US" sz="1200">
                <a:solidFill>
                  <a:schemeClr val="tx1"/>
                </a:solidFill>
                <a:latin typeface="微软雅黑" panose="020B0503020204020204" pitchFamily="34" charset="-122"/>
                <a:ea typeface="微软雅黑" panose="020B0503020204020204" pitchFamily="34" charset="-122"/>
              </a:rPr>
              <a:t>成。仅限</a:t>
            </a:r>
            <a:r>
              <a:rPr lang="en-US" altLang="zh-CN" sz="1200">
                <a:solidFill>
                  <a:schemeClr val="tx1"/>
                </a:solidFill>
                <a:latin typeface="微软雅黑" panose="020B0503020204020204" pitchFamily="34" charset="-122"/>
                <a:ea typeface="微软雅黑" panose="020B0503020204020204" pitchFamily="34" charset="-122"/>
              </a:rPr>
              <a:t>7</a:t>
            </a:r>
            <a:r>
              <a:rPr lang="zh-CN" altLang="en-US" sz="1200">
                <a:solidFill>
                  <a:schemeClr val="tx1"/>
                </a:solidFill>
                <a:latin typeface="微软雅黑" panose="020B0503020204020204" pitchFamily="34" charset="-122"/>
                <a:ea typeface="微软雅黑" panose="020B0503020204020204" pitchFamily="34" charset="-122"/>
              </a:rPr>
              <a:t>座以下乘用车。</a:t>
            </a:r>
            <a:endParaRPr lang="en-US" altLang="zh-CN" sz="1200">
              <a:solidFill>
                <a:schemeClr val="tx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flipV="1">
            <a:off x="6427465" y="1521733"/>
            <a:ext cx="431800" cy="311150"/>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6859265" y="1521733"/>
            <a:ext cx="3284537" cy="0"/>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7105327" y="2407558"/>
            <a:ext cx="685800" cy="423862"/>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8" name="矩形 66"/>
          <p:cNvSpPr>
            <a:spLocks noChangeArrowheads="1"/>
          </p:cNvSpPr>
          <p:nvPr/>
        </p:nvSpPr>
        <p:spPr bwMode="auto">
          <a:xfrm>
            <a:off x="7089452" y="4544333"/>
            <a:ext cx="3595856"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2"/>
                </a:solidFill>
                <a:latin typeface="Arial" panose="020B0604020202020204" pitchFamily="34" charset="0"/>
                <a:ea typeface="宋体" panose="02010600030101010101" pitchFamily="2" charset="-122"/>
              </a:defRPr>
            </a:lvl1pPr>
            <a:lvl2pPr marL="742950" indent="-285750">
              <a:defRPr>
                <a:solidFill>
                  <a:schemeClr val="tx2"/>
                </a:solidFill>
                <a:latin typeface="Arial" panose="020B0604020202020204" pitchFamily="34" charset="0"/>
                <a:ea typeface="宋体" panose="02010600030101010101" pitchFamily="2" charset="-122"/>
              </a:defRPr>
            </a:lvl2pPr>
            <a:lvl3pPr marL="1143000" indent="-228600">
              <a:defRPr>
                <a:solidFill>
                  <a:schemeClr val="tx2"/>
                </a:solidFill>
                <a:latin typeface="Arial" panose="020B0604020202020204" pitchFamily="34" charset="0"/>
                <a:ea typeface="宋体" panose="02010600030101010101" pitchFamily="2" charset="-122"/>
              </a:defRPr>
            </a:lvl3pPr>
            <a:lvl4pPr marL="1600200" indent="-228600">
              <a:defRPr>
                <a:solidFill>
                  <a:schemeClr val="tx2"/>
                </a:solidFill>
                <a:latin typeface="Arial" panose="020B0604020202020204" pitchFamily="34" charset="0"/>
                <a:ea typeface="宋体" panose="02010600030101010101" pitchFamily="2" charset="-122"/>
              </a:defRPr>
            </a:lvl4pPr>
            <a:lvl5pPr marL="2057400" indent="-228600">
              <a:defRPr>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9pPr>
          </a:lstStyle>
          <a:p>
            <a:pPr>
              <a:lnSpc>
                <a:spcPct val="150000"/>
              </a:lnSpc>
            </a:pPr>
            <a:r>
              <a:rPr lang="zh-CN" altLang="en-US" sz="1200">
                <a:solidFill>
                  <a:schemeClr val="tx1"/>
                </a:solidFill>
                <a:latin typeface="微软雅黑" panose="020B0503020204020204" pitchFamily="34" charset="-122"/>
                <a:ea typeface="微软雅黑" panose="020B0503020204020204" pitchFamily="34" charset="-122"/>
              </a:rPr>
              <a:t>固定日等额本息的还款方式，还款日统一为</a:t>
            </a:r>
            <a:r>
              <a:rPr lang="en-US" altLang="zh-CN" sz="1200">
                <a:solidFill>
                  <a:schemeClr val="tx1"/>
                </a:solidFill>
                <a:latin typeface="微软雅黑" panose="020B0503020204020204" pitchFamily="34" charset="-122"/>
                <a:ea typeface="微软雅黑" panose="020B0503020204020204" pitchFamily="34" charset="-122"/>
              </a:rPr>
              <a:t>20</a:t>
            </a:r>
            <a:r>
              <a:rPr lang="zh-CN" altLang="en-US" sz="1200">
                <a:solidFill>
                  <a:schemeClr val="tx1"/>
                </a:solidFill>
                <a:latin typeface="微软雅黑" panose="020B0503020204020204" pitchFamily="34" charset="-122"/>
                <a:ea typeface="微软雅黑" panose="020B0503020204020204" pitchFamily="34" charset="-122"/>
              </a:rPr>
              <a:t>日。</a:t>
            </a:r>
            <a:endParaRPr lang="en-US" altLang="zh-CN" sz="1200">
              <a:solidFill>
                <a:schemeClr val="tx1"/>
              </a:solidFill>
              <a:latin typeface="微软雅黑" panose="020B0503020204020204" pitchFamily="34" charset="-122"/>
              <a:ea typeface="微软雅黑" panose="020B0503020204020204" pitchFamily="34" charset="-122"/>
            </a:endParaRPr>
          </a:p>
        </p:txBody>
      </p:sp>
      <p:cxnSp>
        <p:nvCxnSpPr>
          <p:cNvPr id="49" name="直接连接符 48"/>
          <p:cNvCxnSpPr/>
          <p:nvPr/>
        </p:nvCxnSpPr>
        <p:spPr>
          <a:xfrm>
            <a:off x="6516365" y="4517345"/>
            <a:ext cx="588962" cy="411163"/>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4370065" y="4914220"/>
            <a:ext cx="396875" cy="446088"/>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7105327" y="4914220"/>
            <a:ext cx="3321050" cy="14288"/>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2280915" y="5360308"/>
            <a:ext cx="2089150" cy="0"/>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53" name="矩形 71"/>
          <p:cNvSpPr>
            <a:spLocks noChangeArrowheads="1"/>
          </p:cNvSpPr>
          <p:nvPr/>
        </p:nvSpPr>
        <p:spPr bwMode="auto">
          <a:xfrm>
            <a:off x="2295202" y="5006295"/>
            <a:ext cx="15700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2"/>
                </a:solidFill>
                <a:latin typeface="Arial" panose="020B0604020202020204" pitchFamily="34" charset="0"/>
                <a:ea typeface="宋体" panose="02010600030101010101" pitchFamily="2" charset="-122"/>
              </a:defRPr>
            </a:lvl1pPr>
            <a:lvl2pPr marL="742950" indent="-285750">
              <a:defRPr>
                <a:solidFill>
                  <a:schemeClr val="tx2"/>
                </a:solidFill>
                <a:latin typeface="Arial" panose="020B0604020202020204" pitchFamily="34" charset="0"/>
                <a:ea typeface="宋体" panose="02010600030101010101" pitchFamily="2" charset="-122"/>
              </a:defRPr>
            </a:lvl2pPr>
            <a:lvl3pPr marL="1143000" indent="-228600">
              <a:defRPr>
                <a:solidFill>
                  <a:schemeClr val="tx2"/>
                </a:solidFill>
                <a:latin typeface="Arial" panose="020B0604020202020204" pitchFamily="34" charset="0"/>
                <a:ea typeface="宋体" panose="02010600030101010101" pitchFamily="2" charset="-122"/>
              </a:defRPr>
            </a:lvl3pPr>
            <a:lvl4pPr marL="1600200" indent="-228600">
              <a:defRPr>
                <a:solidFill>
                  <a:schemeClr val="tx2"/>
                </a:solidFill>
                <a:latin typeface="Arial" panose="020B0604020202020204" pitchFamily="34" charset="0"/>
                <a:ea typeface="宋体" panose="02010600030101010101" pitchFamily="2" charset="-122"/>
              </a:defRPr>
            </a:lvl4pPr>
            <a:lvl5pPr marL="2057400" indent="-228600">
              <a:defRPr>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9pPr>
          </a:lstStyle>
          <a:p>
            <a:r>
              <a:rPr lang="zh-CN" altLang="en-US" sz="1200">
                <a:solidFill>
                  <a:schemeClr val="tx1"/>
                </a:solidFill>
                <a:latin typeface="微软雅黑" panose="020B0503020204020204" pitchFamily="34" charset="-122"/>
                <a:ea typeface="微软雅黑" panose="020B0503020204020204" pitchFamily="34" charset="-122"/>
              </a:rPr>
              <a:t>电子账户专属子账户</a:t>
            </a:r>
            <a:endParaRPr lang="zh-CN" altLang="en-US" sz="1200">
              <a:solidFill>
                <a:schemeClr val="tx1"/>
              </a:solidFill>
            </a:endParaRPr>
          </a:p>
        </p:txBody>
      </p:sp>
      <p:sp>
        <p:nvSpPr>
          <p:cNvPr id="26" name="矩形 63"/>
          <p:cNvSpPr>
            <a:spLocks noChangeArrowheads="1"/>
          </p:cNvSpPr>
          <p:nvPr/>
        </p:nvSpPr>
        <p:spPr bwMode="auto">
          <a:xfrm>
            <a:off x="7681763" y="1933813"/>
            <a:ext cx="313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2"/>
                </a:solidFill>
                <a:latin typeface="Arial" panose="020B0604020202020204" pitchFamily="34" charset="0"/>
                <a:ea typeface="宋体" panose="02010600030101010101" pitchFamily="2" charset="-122"/>
              </a:defRPr>
            </a:lvl1pPr>
            <a:lvl2pPr marL="742950" indent="-285750">
              <a:defRPr>
                <a:solidFill>
                  <a:schemeClr val="tx2"/>
                </a:solidFill>
                <a:latin typeface="Arial" panose="020B0604020202020204" pitchFamily="34" charset="0"/>
                <a:ea typeface="宋体" panose="02010600030101010101" pitchFamily="2" charset="-122"/>
              </a:defRPr>
            </a:lvl2pPr>
            <a:lvl3pPr marL="1143000" indent="-228600">
              <a:defRPr>
                <a:solidFill>
                  <a:schemeClr val="tx2"/>
                </a:solidFill>
                <a:latin typeface="Arial" panose="020B0604020202020204" pitchFamily="34" charset="0"/>
                <a:ea typeface="宋体" panose="02010600030101010101" pitchFamily="2" charset="-122"/>
              </a:defRPr>
            </a:lvl3pPr>
            <a:lvl4pPr marL="1600200" indent="-228600">
              <a:defRPr>
                <a:solidFill>
                  <a:schemeClr val="tx2"/>
                </a:solidFill>
                <a:latin typeface="Arial" panose="020B0604020202020204" pitchFamily="34" charset="0"/>
                <a:ea typeface="宋体" panose="02010600030101010101" pitchFamily="2" charset="-122"/>
              </a:defRPr>
            </a:lvl4pPr>
            <a:lvl5pPr marL="2057400" indent="-228600">
              <a:defRPr>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9pPr>
          </a:lstStyle>
          <a:p>
            <a:r>
              <a:rPr lang="zh-CN" altLang="en-US" sz="1200" dirty="0">
                <a:solidFill>
                  <a:schemeClr val="tx1"/>
                </a:solidFill>
                <a:latin typeface="微软雅黑" panose="020B0503020204020204" pitchFamily="34" charset="-122"/>
                <a:ea typeface="微软雅黑" panose="020B0503020204020204" pitchFamily="34" charset="-122"/>
              </a:rPr>
              <a:t>固定利率，贷款期间不随中国人民银行贷款基准利率的调整而调整。</a:t>
            </a:r>
            <a:endParaRPr lang="zh-CN" altLang="en-US" sz="1200" dirty="0">
              <a:solidFill>
                <a:schemeClr val="tx1"/>
              </a:solidFill>
            </a:endParaRPr>
          </a:p>
        </p:txBody>
      </p:sp>
      <p:cxnSp>
        <p:nvCxnSpPr>
          <p:cNvPr id="27" name="直接连接符 26"/>
          <p:cNvCxnSpPr/>
          <p:nvPr/>
        </p:nvCxnSpPr>
        <p:spPr>
          <a:xfrm>
            <a:off x="7791573" y="2420888"/>
            <a:ext cx="3130550" cy="0"/>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65774"/>
      </p:ext>
    </p:extLst>
  </p:cSld>
  <p:clrMapOvr>
    <a:masterClrMapping/>
  </p:clrMapOvr>
  <mc:AlternateContent xmlns:mc="http://schemas.openxmlformats.org/markup-compatibility/2006" xmlns:p14="http://schemas.microsoft.com/office/powerpoint/2010/main">
    <mc:Choice Requires="p14">
      <p:transition p14:dur="9" advTm="3000"/>
    </mc:Choice>
    <mc:Fallback xmlns="">
      <p:transition advTm="3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p:cNvSpPr/>
          <p:nvPr/>
        </p:nvSpPr>
        <p:spPr>
          <a:xfrm flipH="1">
            <a:off x="1251" y="6524709"/>
            <a:ext cx="12192671" cy="360436"/>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5" name="矩形 84"/>
          <p:cNvSpPr/>
          <p:nvPr/>
        </p:nvSpPr>
        <p:spPr>
          <a:xfrm flipH="1">
            <a:off x="1250" y="6595759"/>
            <a:ext cx="12192671" cy="2889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6" name="矩形 5"/>
          <p:cNvSpPr/>
          <p:nvPr/>
        </p:nvSpPr>
        <p:spPr>
          <a:xfrm>
            <a:off x="9975772" y="6492514"/>
            <a:ext cx="1018084" cy="111792"/>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7" name="矩形 86"/>
          <p:cNvSpPr/>
          <p:nvPr/>
        </p:nvSpPr>
        <p:spPr>
          <a:xfrm>
            <a:off x="10066731" y="6492513"/>
            <a:ext cx="1070380" cy="39216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8" name="Rectangle 4"/>
          <p:cNvSpPr txBox="1">
            <a:spLocks noChangeArrowheads="1"/>
          </p:cNvSpPr>
          <p:nvPr/>
        </p:nvSpPr>
        <p:spPr bwMode="auto">
          <a:xfrm>
            <a:off x="9985220" y="6492513"/>
            <a:ext cx="1151892" cy="392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03</a:t>
            </a:r>
            <a:endParaRPr lang="zh-CN" altLang="en-US" dirty="0">
              <a:latin typeface="方正兰亭超细黑简体" panose="02000000000000000000" pitchFamily="2" charset="-122"/>
              <a:ea typeface="方正兰亭超细黑简体" panose="02000000000000000000" pitchFamily="2" charset="-122"/>
            </a:endParaRPr>
          </a:p>
        </p:txBody>
      </p:sp>
      <p:sp>
        <p:nvSpPr>
          <p:cNvPr id="89" name="TextBox 88"/>
          <p:cNvSpPr txBox="1"/>
          <p:nvPr/>
        </p:nvSpPr>
        <p:spPr>
          <a:xfrm>
            <a:off x="13514139" y="7029364"/>
            <a:ext cx="843501" cy="355034"/>
          </a:xfrm>
          <a:prstGeom prst="rect">
            <a:avLst/>
          </a:prstGeom>
          <a:noFill/>
        </p:spPr>
        <p:txBody>
          <a:bodyPr wrap="none" rtlCol="0">
            <a:spAutoFit/>
          </a:bodyPr>
          <a:lstStyle/>
          <a:p>
            <a:r>
              <a:rPr lang="zh-CN" altLang="en-US" sz="1705" dirty="0"/>
              <a:t>延时符</a:t>
            </a:r>
          </a:p>
        </p:txBody>
      </p:sp>
      <p:graphicFrame>
        <p:nvGraphicFramePr>
          <p:cNvPr id="33" name="图示 32"/>
          <p:cNvGraphicFramePr/>
          <p:nvPr>
            <p:extLst>
              <p:ext uri="{D42A27DB-BD31-4B8C-83A1-F6EECF244321}">
                <p14:modId xmlns:p14="http://schemas.microsoft.com/office/powerpoint/2010/main" val="851384100"/>
              </p:ext>
            </p:extLst>
          </p:nvPr>
        </p:nvGraphicFramePr>
        <p:xfrm>
          <a:off x="2160171" y="2076942"/>
          <a:ext cx="3533927" cy="22479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7" name="L 形 36"/>
          <p:cNvSpPr/>
          <p:nvPr/>
        </p:nvSpPr>
        <p:spPr>
          <a:xfrm rot="5400000">
            <a:off x="6050681" y="1807120"/>
            <a:ext cx="661988" cy="1100138"/>
          </a:xfrm>
          <a:prstGeom prst="corner">
            <a:avLst>
              <a:gd name="adj1" fmla="val 16120"/>
              <a:gd name="adj2" fmla="val 16110"/>
            </a:avLst>
          </a:prstGeom>
          <a:solidFill>
            <a:schemeClr val="tx2">
              <a:lumMod val="75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等腰三角形 37"/>
          <p:cNvSpPr/>
          <p:nvPr/>
        </p:nvSpPr>
        <p:spPr>
          <a:xfrm>
            <a:off x="5507756" y="2111920"/>
            <a:ext cx="187325" cy="187325"/>
          </a:xfrm>
          <a:prstGeom prst="triangle">
            <a:avLst>
              <a:gd name="adj" fmla="val 100000"/>
            </a:avLst>
          </a:prstGeom>
          <a:solidFill>
            <a:schemeClr val="tx2">
              <a:lumMod val="75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L 形 38"/>
          <p:cNvSpPr/>
          <p:nvPr/>
        </p:nvSpPr>
        <p:spPr>
          <a:xfrm rot="5400000">
            <a:off x="7269088" y="1455489"/>
            <a:ext cx="660400" cy="1100137"/>
          </a:xfrm>
          <a:prstGeom prst="corner">
            <a:avLst>
              <a:gd name="adj1" fmla="val 16120"/>
              <a:gd name="adj2" fmla="val 16110"/>
            </a:avLst>
          </a:prstGeom>
          <a:solidFill>
            <a:schemeClr val="tx2">
              <a:lumMod val="75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等腰三角形 39"/>
          <p:cNvSpPr/>
          <p:nvPr/>
        </p:nvSpPr>
        <p:spPr>
          <a:xfrm>
            <a:off x="6744419" y="1675358"/>
            <a:ext cx="187325" cy="187325"/>
          </a:xfrm>
          <a:prstGeom prst="triangle">
            <a:avLst>
              <a:gd name="adj" fmla="val 100000"/>
            </a:avLst>
          </a:prstGeom>
          <a:solidFill>
            <a:schemeClr val="tx2">
              <a:lumMod val="75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L 形 40"/>
          <p:cNvSpPr/>
          <p:nvPr/>
        </p:nvSpPr>
        <p:spPr>
          <a:xfrm rot="5400000">
            <a:off x="8487494" y="1048295"/>
            <a:ext cx="660400" cy="1098550"/>
          </a:xfrm>
          <a:prstGeom prst="corner">
            <a:avLst>
              <a:gd name="adj1" fmla="val 16120"/>
              <a:gd name="adj2" fmla="val 16110"/>
            </a:avLst>
          </a:prstGeom>
          <a:solidFill>
            <a:schemeClr val="tx2">
              <a:lumMod val="75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等腰三角形 41"/>
          <p:cNvSpPr/>
          <p:nvPr/>
        </p:nvSpPr>
        <p:spPr>
          <a:xfrm>
            <a:off x="7946156" y="1267370"/>
            <a:ext cx="187325" cy="187325"/>
          </a:xfrm>
          <a:prstGeom prst="triangle">
            <a:avLst>
              <a:gd name="adj" fmla="val 100000"/>
            </a:avLst>
          </a:prstGeom>
          <a:solidFill>
            <a:schemeClr val="tx2">
              <a:lumMod val="75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43" name="组合 39"/>
          <p:cNvGrpSpPr>
            <a:grpSpLocks/>
          </p:cNvGrpSpPr>
          <p:nvPr/>
        </p:nvGrpSpPr>
        <p:grpSpPr bwMode="auto">
          <a:xfrm>
            <a:off x="5826845" y="1890787"/>
            <a:ext cx="1104901" cy="868833"/>
            <a:chOff x="1619166" y="990854"/>
            <a:chExt cx="1472222" cy="1161329"/>
          </a:xfrm>
        </p:grpSpPr>
        <p:sp>
          <p:nvSpPr>
            <p:cNvPr id="44" name="矩形 43"/>
            <p:cNvSpPr/>
            <p:nvPr/>
          </p:nvSpPr>
          <p:spPr>
            <a:xfrm>
              <a:off x="1767235" y="991485"/>
              <a:ext cx="1324153" cy="1160698"/>
            </a:xfrm>
            <a:prstGeom prst="rect">
              <a:avLst/>
            </a:prstGeom>
            <a:solidFill>
              <a:schemeClr val="tx1"/>
            </a:solid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45" name="矩形 44"/>
            <p:cNvSpPr/>
            <p:nvPr/>
          </p:nvSpPr>
          <p:spPr>
            <a:xfrm>
              <a:off x="1619166" y="990854"/>
              <a:ext cx="1460356" cy="113162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68562" tIns="68562" rIns="68562" bIns="68562" spcCol="1270"/>
            <a:lstStyle/>
            <a:p>
              <a:pPr algn="ctr">
                <a:defRPr/>
              </a:pPr>
              <a:r>
                <a:rPr lang="zh-CN" altLang="en-US" b="1" i="1" dirty="0">
                  <a:solidFill>
                    <a:schemeClr val="bg1"/>
                  </a:solidFill>
                  <a:latin typeface="微软雅黑" panose="020B0503020204020204" pitchFamily="34" charset="-122"/>
                  <a:ea typeface="微软雅黑" panose="020B0503020204020204" pitchFamily="34" charset="-122"/>
                </a:rPr>
                <a:t>签约和放款</a:t>
              </a:r>
            </a:p>
          </p:txBody>
        </p:sp>
      </p:grpSp>
      <p:sp>
        <p:nvSpPr>
          <p:cNvPr id="46" name="矩形 6"/>
          <p:cNvSpPr>
            <a:spLocks noChangeArrowheads="1"/>
          </p:cNvSpPr>
          <p:nvPr/>
        </p:nvSpPr>
        <p:spPr bwMode="auto">
          <a:xfrm>
            <a:off x="7152406" y="1835695"/>
            <a:ext cx="889397"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2"/>
                </a:solidFill>
                <a:latin typeface="Arial" panose="020B0604020202020204" pitchFamily="34" charset="0"/>
                <a:ea typeface="宋体" panose="02010600030101010101" pitchFamily="2" charset="-122"/>
              </a:defRPr>
            </a:lvl1pPr>
            <a:lvl2pPr marL="742950" indent="-285750">
              <a:defRPr>
                <a:solidFill>
                  <a:schemeClr val="tx2"/>
                </a:solidFill>
                <a:latin typeface="Arial" panose="020B0604020202020204" pitchFamily="34" charset="0"/>
                <a:ea typeface="宋体" panose="02010600030101010101" pitchFamily="2" charset="-122"/>
              </a:defRPr>
            </a:lvl2pPr>
            <a:lvl3pPr marL="1143000" indent="-228600">
              <a:defRPr>
                <a:solidFill>
                  <a:schemeClr val="tx2"/>
                </a:solidFill>
                <a:latin typeface="Arial" panose="020B0604020202020204" pitchFamily="34" charset="0"/>
                <a:ea typeface="宋体" panose="02010600030101010101" pitchFamily="2" charset="-122"/>
              </a:defRPr>
            </a:lvl3pPr>
            <a:lvl4pPr marL="1600200" indent="-228600">
              <a:defRPr>
                <a:solidFill>
                  <a:schemeClr val="tx2"/>
                </a:solidFill>
                <a:latin typeface="Arial" panose="020B0604020202020204" pitchFamily="34" charset="0"/>
                <a:ea typeface="宋体" panose="02010600030101010101" pitchFamily="2" charset="-122"/>
              </a:defRPr>
            </a:lvl4pPr>
            <a:lvl5pPr marL="2057400" indent="-228600">
              <a:defRPr>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9pPr>
          </a:lstStyle>
          <a:p>
            <a:pPr algn="ctr">
              <a:lnSpc>
                <a:spcPct val="150000"/>
              </a:lnSpc>
            </a:pPr>
            <a:r>
              <a:rPr lang="zh-CN" altLang="en-US" b="1" i="1" dirty="0">
                <a:solidFill>
                  <a:schemeClr val="tx1"/>
                </a:solidFill>
                <a:latin typeface="微软雅黑" panose="020B0503020204020204" pitchFamily="34" charset="-122"/>
                <a:ea typeface="微软雅黑" panose="020B0503020204020204" pitchFamily="34" charset="-122"/>
              </a:rPr>
              <a:t>抵押登记</a:t>
            </a:r>
          </a:p>
        </p:txBody>
      </p:sp>
      <p:grpSp>
        <p:nvGrpSpPr>
          <p:cNvPr id="47" name="组合 42"/>
          <p:cNvGrpSpPr>
            <a:grpSpLocks/>
          </p:cNvGrpSpPr>
          <p:nvPr/>
        </p:nvGrpSpPr>
        <p:grpSpPr bwMode="auto">
          <a:xfrm>
            <a:off x="8374781" y="1362620"/>
            <a:ext cx="992188" cy="869950"/>
            <a:chOff x="1767235" y="991485"/>
            <a:chExt cx="1324153" cy="1160698"/>
          </a:xfrm>
        </p:grpSpPr>
        <p:sp>
          <p:nvSpPr>
            <p:cNvPr id="48" name="矩形 47"/>
            <p:cNvSpPr/>
            <p:nvPr/>
          </p:nvSpPr>
          <p:spPr>
            <a:xfrm>
              <a:off x="1767235" y="991485"/>
              <a:ext cx="1324153" cy="1160698"/>
            </a:xfrm>
            <a:prstGeom prst="rect">
              <a:avLst/>
            </a:prstGeom>
            <a:solidFill>
              <a:schemeClr val="tx1"/>
            </a:solid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49" name="矩形 48"/>
            <p:cNvSpPr/>
            <p:nvPr/>
          </p:nvSpPr>
          <p:spPr>
            <a:xfrm>
              <a:off x="1767235" y="991485"/>
              <a:ext cx="1324153" cy="116069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68562" tIns="68562" rIns="68562" bIns="68562" spcCol="1270"/>
            <a:lstStyle/>
            <a:p>
              <a:pPr algn="ctr">
                <a:defRPr/>
              </a:pPr>
              <a:r>
                <a:rPr lang="zh-CN" altLang="en-US" b="1" i="1" dirty="0">
                  <a:solidFill>
                    <a:schemeClr val="bg1"/>
                  </a:solidFill>
                  <a:latin typeface="微软雅黑" panose="020B0503020204020204" pitchFamily="34" charset="-122"/>
                  <a:ea typeface="微软雅黑" panose="020B0503020204020204" pitchFamily="34" charset="-122"/>
                </a:rPr>
                <a:t>还款</a:t>
              </a:r>
            </a:p>
          </p:txBody>
        </p:sp>
      </p:grpSp>
      <p:cxnSp>
        <p:nvCxnSpPr>
          <p:cNvPr id="50" name="直接连接符 49"/>
          <p:cNvCxnSpPr/>
          <p:nvPr/>
        </p:nvCxnSpPr>
        <p:spPr>
          <a:xfrm>
            <a:off x="2699469" y="1159420"/>
            <a:ext cx="0" cy="1889125"/>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2494681" y="748258"/>
            <a:ext cx="409575" cy="39528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rPr>
              <a:t>1</a:t>
            </a:r>
            <a:endParaRPr lang="zh-CN" altLang="en-US" b="1" dirty="0">
              <a:solidFill>
                <a:schemeClr val="tx1"/>
              </a:solidFill>
            </a:endParaRPr>
          </a:p>
        </p:txBody>
      </p:sp>
      <p:cxnSp>
        <p:nvCxnSpPr>
          <p:cNvPr id="52" name="直接连接符 51"/>
          <p:cNvCxnSpPr/>
          <p:nvPr/>
        </p:nvCxnSpPr>
        <p:spPr>
          <a:xfrm flipH="1">
            <a:off x="3874219" y="1143545"/>
            <a:ext cx="14287" cy="1598613"/>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3677369" y="767308"/>
            <a:ext cx="409575" cy="393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rPr>
              <a:t>2</a:t>
            </a:r>
            <a:endParaRPr lang="zh-CN" altLang="en-US" b="1" dirty="0">
              <a:solidFill>
                <a:schemeClr val="tx1"/>
              </a:solidFill>
            </a:endParaRPr>
          </a:p>
        </p:txBody>
      </p:sp>
      <p:sp>
        <p:nvSpPr>
          <p:cNvPr id="54" name="椭圆 53"/>
          <p:cNvSpPr/>
          <p:nvPr/>
        </p:nvSpPr>
        <p:spPr>
          <a:xfrm>
            <a:off x="4858469" y="767308"/>
            <a:ext cx="409575" cy="393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rPr>
              <a:t>3</a:t>
            </a:r>
            <a:endParaRPr lang="zh-CN" altLang="en-US" b="1" dirty="0">
              <a:solidFill>
                <a:schemeClr val="tx1"/>
              </a:solidFill>
            </a:endParaRPr>
          </a:p>
        </p:txBody>
      </p:sp>
      <p:sp>
        <p:nvSpPr>
          <p:cNvPr id="55" name="椭圆 54"/>
          <p:cNvSpPr/>
          <p:nvPr/>
        </p:nvSpPr>
        <p:spPr>
          <a:xfrm>
            <a:off x="6039569" y="764133"/>
            <a:ext cx="409575" cy="39528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rPr>
              <a:t>4</a:t>
            </a:r>
            <a:endParaRPr lang="zh-CN" altLang="en-US" b="1" dirty="0">
              <a:solidFill>
                <a:schemeClr val="tx1"/>
              </a:solidFill>
            </a:endParaRPr>
          </a:p>
        </p:txBody>
      </p:sp>
      <p:sp>
        <p:nvSpPr>
          <p:cNvPr id="56" name="椭圆 55"/>
          <p:cNvSpPr/>
          <p:nvPr/>
        </p:nvSpPr>
        <p:spPr>
          <a:xfrm>
            <a:off x="7190506" y="748258"/>
            <a:ext cx="409575" cy="39528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rPr>
              <a:t>5</a:t>
            </a:r>
            <a:endParaRPr lang="zh-CN" altLang="en-US" b="1" dirty="0">
              <a:solidFill>
                <a:schemeClr val="tx1"/>
              </a:solidFill>
            </a:endParaRPr>
          </a:p>
        </p:txBody>
      </p:sp>
      <p:sp>
        <p:nvSpPr>
          <p:cNvPr id="57" name="椭圆 56"/>
          <p:cNvSpPr/>
          <p:nvPr/>
        </p:nvSpPr>
        <p:spPr>
          <a:xfrm>
            <a:off x="8443044" y="716508"/>
            <a:ext cx="428625" cy="42386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rPr>
              <a:t>6</a:t>
            </a:r>
            <a:endParaRPr lang="zh-CN" altLang="en-US" b="1" dirty="0">
              <a:solidFill>
                <a:schemeClr val="tx1"/>
              </a:solidFill>
            </a:endParaRPr>
          </a:p>
        </p:txBody>
      </p:sp>
      <p:cxnSp>
        <p:nvCxnSpPr>
          <p:cNvPr id="58" name="直接连接符 57"/>
          <p:cNvCxnSpPr>
            <a:stCxn id="54" idx="4"/>
          </p:cNvCxnSpPr>
          <p:nvPr/>
        </p:nvCxnSpPr>
        <p:spPr>
          <a:xfrm>
            <a:off x="5063256" y="1161008"/>
            <a:ext cx="19050" cy="1236662"/>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5" idx="4"/>
          </p:cNvCxnSpPr>
          <p:nvPr/>
        </p:nvCxnSpPr>
        <p:spPr>
          <a:xfrm>
            <a:off x="6244356" y="1159420"/>
            <a:ext cx="12700" cy="846138"/>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7419106" y="1102270"/>
            <a:ext cx="14288" cy="582613"/>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8666881" y="1102270"/>
            <a:ext cx="0" cy="147638"/>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62" name="淘宝网Chenying0907出品 9"/>
          <p:cNvSpPr txBox="1">
            <a:spLocks noChangeArrowheads="1"/>
          </p:cNvSpPr>
          <p:nvPr/>
        </p:nvSpPr>
        <p:spPr bwMode="auto">
          <a:xfrm>
            <a:off x="2429594" y="181520"/>
            <a:ext cx="615632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8226" tIns="24113" rIns="48226" bIns="24113">
            <a:spAutoFit/>
          </a:bodyPr>
          <a:lstStyle>
            <a:lvl1pPr>
              <a:defRPr>
                <a:solidFill>
                  <a:schemeClr val="tx2"/>
                </a:solidFill>
                <a:latin typeface="Arial" panose="020B0604020202020204" pitchFamily="34" charset="0"/>
                <a:ea typeface="宋体" panose="02010600030101010101" pitchFamily="2" charset="-122"/>
              </a:defRPr>
            </a:lvl1pPr>
            <a:lvl2pPr marL="742950" indent="-285750">
              <a:defRPr>
                <a:solidFill>
                  <a:schemeClr val="tx2"/>
                </a:solidFill>
                <a:latin typeface="Arial" panose="020B0604020202020204" pitchFamily="34" charset="0"/>
                <a:ea typeface="宋体" panose="02010600030101010101" pitchFamily="2" charset="-122"/>
              </a:defRPr>
            </a:lvl2pPr>
            <a:lvl3pPr marL="1143000" indent="-228600">
              <a:defRPr>
                <a:solidFill>
                  <a:schemeClr val="tx2"/>
                </a:solidFill>
                <a:latin typeface="Arial" panose="020B0604020202020204" pitchFamily="34" charset="0"/>
                <a:ea typeface="宋体" panose="02010600030101010101" pitchFamily="2" charset="-122"/>
              </a:defRPr>
            </a:lvl3pPr>
            <a:lvl4pPr marL="1600200" indent="-228600">
              <a:defRPr>
                <a:solidFill>
                  <a:schemeClr val="tx2"/>
                </a:solidFill>
                <a:latin typeface="Arial" panose="020B0604020202020204" pitchFamily="34" charset="0"/>
                <a:ea typeface="宋体" panose="02010600030101010101" pitchFamily="2" charset="-122"/>
              </a:defRPr>
            </a:lvl4pPr>
            <a:lvl5pPr marL="2057400" indent="-228600">
              <a:defRPr>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9pPr>
          </a:lstStyle>
          <a:p>
            <a:pPr eaLnBrk="1" hangingPunct="1"/>
            <a:r>
              <a:rPr lang="zh-CN" altLang="en-US" sz="2000" b="1">
                <a:solidFill>
                  <a:schemeClr val="tx1"/>
                </a:solidFill>
                <a:latin typeface="黑体" panose="02010609060101010101" pitchFamily="49" charset="-122"/>
                <a:ea typeface="黑体" panose="02010609060101010101" pitchFamily="49" charset="-122"/>
              </a:rPr>
              <a:t>业务流程</a:t>
            </a:r>
          </a:p>
        </p:txBody>
      </p:sp>
      <p:cxnSp>
        <p:nvCxnSpPr>
          <p:cNvPr id="63" name="淘宝网Chenying0907出品 12"/>
          <p:cNvCxnSpPr>
            <a:cxnSpLocks noChangeShapeType="1"/>
          </p:cNvCxnSpPr>
          <p:nvPr/>
        </p:nvCxnSpPr>
        <p:spPr bwMode="auto">
          <a:xfrm>
            <a:off x="2501031" y="602208"/>
            <a:ext cx="6992938" cy="0"/>
          </a:xfrm>
          <a:prstGeom prst="line">
            <a:avLst/>
          </a:prstGeom>
          <a:noFill/>
          <a:ln w="6350" algn="ctr">
            <a:solidFill>
              <a:srgbClr val="206ADA"/>
            </a:solidFill>
            <a:miter lim="800000"/>
            <a:headEnd/>
            <a:tailEnd/>
          </a:ln>
          <a:extLst>
            <a:ext uri="{909E8E84-426E-40DD-AFC4-6F175D3DCCD1}">
              <a14:hiddenFill xmlns:a14="http://schemas.microsoft.com/office/drawing/2010/main">
                <a:noFill/>
              </a14:hiddenFill>
            </a:ext>
          </a:extLst>
        </p:spPr>
      </p:cxnSp>
      <p:sp>
        <p:nvSpPr>
          <p:cNvPr id="64" name="圆角矩形 63">
            <a:extLst>
              <a:ext uri="{FF2B5EF4-FFF2-40B4-BE49-F238E27FC236}"/>
            </a:extLst>
          </p:cNvPr>
          <p:cNvSpPr/>
          <p:nvPr/>
        </p:nvSpPr>
        <p:spPr>
          <a:xfrm>
            <a:off x="1631081" y="206920"/>
            <a:ext cx="441325" cy="395288"/>
          </a:xfrm>
          <a:prstGeom prst="roundRect">
            <a:avLst/>
          </a:prstGeom>
          <a:solidFill>
            <a:srgbClr val="206ADA"/>
          </a:solidFill>
          <a:ln w="12700" cap="flat" cmpd="sng" algn="ctr">
            <a:solidFill>
              <a:srgbClr val="206ADA"/>
            </a:solidFill>
            <a:prstDash val="solid"/>
            <a:miter lim="800000"/>
          </a:ln>
          <a:effectLst/>
          <a:extLst/>
        </p:spPr>
        <p:txBody>
          <a:bodyPr anchor="ctr"/>
          <a:lstStyle/>
          <a:p>
            <a:pPr algn="ctr" eaLnBrk="1" fontAlgn="auto" hangingPunct="1">
              <a:spcBef>
                <a:spcPts val="0"/>
              </a:spcBef>
              <a:spcAft>
                <a:spcPts val="0"/>
              </a:spcAft>
              <a:defRPr/>
            </a:pPr>
            <a:r>
              <a:rPr lang="en-US" altLang="zh-CN" sz="1688" kern="0" dirty="0">
                <a:solidFill>
                  <a:schemeClr val="bg1"/>
                </a:solidFill>
                <a:latin typeface="Calibri"/>
              </a:rPr>
              <a:t>02</a:t>
            </a:r>
          </a:p>
        </p:txBody>
      </p:sp>
      <p:sp>
        <p:nvSpPr>
          <p:cNvPr id="65" name="菱形 64">
            <a:extLst>
              <a:ext uri="{FF2B5EF4-FFF2-40B4-BE49-F238E27FC236}"/>
            </a:extLst>
          </p:cNvPr>
          <p:cNvSpPr/>
          <p:nvPr/>
        </p:nvSpPr>
        <p:spPr>
          <a:xfrm>
            <a:off x="2072406" y="229145"/>
            <a:ext cx="352425" cy="352425"/>
          </a:xfrm>
          <a:prstGeom prst="diamond">
            <a:avLst/>
          </a:prstGeom>
          <a:solidFill>
            <a:srgbClr val="206ADA">
              <a:alpha val="45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844" kern="0">
              <a:latin typeface="Calibri"/>
            </a:endParaRPr>
          </a:p>
        </p:txBody>
      </p:sp>
      <p:sp>
        <p:nvSpPr>
          <p:cNvPr id="66" name="矩形 65"/>
          <p:cNvSpPr/>
          <p:nvPr/>
        </p:nvSpPr>
        <p:spPr>
          <a:xfrm>
            <a:off x="2248619" y="4075658"/>
            <a:ext cx="1008062" cy="1427162"/>
          </a:xfrm>
          <a:prstGeom prst="rect">
            <a:avLst/>
          </a:prstGeom>
          <a:noFill/>
          <a:ln w="38100" cap="flat" cmpd="sng" algn="ctr">
            <a:solidFill>
              <a:srgbClr val="253C8F"/>
            </a:solidFill>
            <a:prstDash val="solid"/>
            <a:miter lim="800000"/>
          </a:ln>
          <a:effectLst/>
        </p:spPr>
        <p:txBody>
          <a:bodyPr anchor="ctr"/>
          <a:lstStyle/>
          <a:p>
            <a:pPr algn="ctr" defTabSz="685800" eaLnBrk="1" fontAlgn="auto" hangingPunct="1">
              <a:spcBef>
                <a:spcPts val="0"/>
              </a:spcBef>
              <a:spcAft>
                <a:spcPts val="0"/>
              </a:spcAft>
              <a:defRPr/>
            </a:pPr>
            <a:endParaRPr lang="zh-CN" altLang="en-US" sz="1350" kern="0">
              <a:latin typeface="Calibri" panose="020F0502020204030204"/>
              <a:ea typeface="宋体"/>
            </a:endParaRPr>
          </a:p>
        </p:txBody>
      </p:sp>
      <p:sp>
        <p:nvSpPr>
          <p:cNvPr id="67" name="矩形 2"/>
          <p:cNvSpPr>
            <a:spLocks noChangeArrowheads="1"/>
          </p:cNvSpPr>
          <p:nvPr/>
        </p:nvSpPr>
        <p:spPr bwMode="auto">
          <a:xfrm>
            <a:off x="2177181" y="4118520"/>
            <a:ext cx="10795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2"/>
                </a:solidFill>
                <a:latin typeface="Arial" panose="020B0604020202020204" pitchFamily="34" charset="0"/>
                <a:ea typeface="宋体" panose="02010600030101010101" pitchFamily="2" charset="-122"/>
              </a:defRPr>
            </a:lvl1pPr>
            <a:lvl2pPr marL="742950" indent="-285750">
              <a:defRPr>
                <a:solidFill>
                  <a:schemeClr val="tx2"/>
                </a:solidFill>
                <a:latin typeface="Arial" panose="020B0604020202020204" pitchFamily="34" charset="0"/>
                <a:ea typeface="宋体" panose="02010600030101010101" pitchFamily="2" charset="-122"/>
              </a:defRPr>
            </a:lvl2pPr>
            <a:lvl3pPr marL="1143000" indent="-228600">
              <a:defRPr>
                <a:solidFill>
                  <a:schemeClr val="tx2"/>
                </a:solidFill>
                <a:latin typeface="Arial" panose="020B0604020202020204" pitchFamily="34" charset="0"/>
                <a:ea typeface="宋体" panose="02010600030101010101" pitchFamily="2" charset="-122"/>
              </a:defRPr>
            </a:lvl3pPr>
            <a:lvl4pPr marL="1600200" indent="-228600">
              <a:defRPr>
                <a:solidFill>
                  <a:schemeClr val="tx2"/>
                </a:solidFill>
                <a:latin typeface="Arial" panose="020B0604020202020204" pitchFamily="34" charset="0"/>
                <a:ea typeface="宋体" panose="02010600030101010101" pitchFamily="2" charset="-122"/>
              </a:defRPr>
            </a:lvl4pPr>
            <a:lvl5pPr marL="2057400" indent="-228600">
              <a:defRPr>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9pPr>
          </a:lstStyle>
          <a:p>
            <a:r>
              <a:rPr lang="en-US" altLang="zh-CN" sz="1000" dirty="0">
                <a:solidFill>
                  <a:schemeClr val="tx1"/>
                </a:solidFill>
                <a:latin typeface="微软雅黑" panose="020B0503020204020204" pitchFamily="34" charset="-122"/>
                <a:ea typeface="微软雅黑" panose="020B0503020204020204" pitchFamily="34" charset="-122"/>
              </a:rPr>
              <a:t>1</a:t>
            </a:r>
            <a:r>
              <a:rPr lang="zh-CN" altLang="en-US" sz="1000" dirty="0">
                <a:solidFill>
                  <a:schemeClr val="tx1"/>
                </a:solidFill>
                <a:latin typeface="微软雅黑" panose="020B0503020204020204" pitchFamily="34" charset="-122"/>
                <a:ea typeface="微软雅黑" panose="020B0503020204020204" pitchFamily="34" charset="-122"/>
              </a:rPr>
              <a:t>、客户身份证</a:t>
            </a:r>
            <a:endParaRPr lang="en-US" altLang="zh-CN" sz="1000" dirty="0">
              <a:solidFill>
                <a:schemeClr val="tx1"/>
              </a:solidFill>
              <a:latin typeface="微软雅黑" panose="020B0503020204020204" pitchFamily="34" charset="-122"/>
              <a:ea typeface="微软雅黑" panose="020B0503020204020204" pitchFamily="34" charset="-122"/>
            </a:endParaRPr>
          </a:p>
          <a:p>
            <a:r>
              <a:rPr lang="en-US" altLang="zh-CN" sz="1000" dirty="0">
                <a:solidFill>
                  <a:schemeClr val="tx1"/>
                </a:solidFill>
                <a:latin typeface="微软雅黑" panose="020B0503020204020204" pitchFamily="34" charset="-122"/>
                <a:ea typeface="微软雅黑" panose="020B0503020204020204" pitchFamily="34" charset="-122"/>
              </a:rPr>
              <a:t>2</a:t>
            </a:r>
            <a:r>
              <a:rPr lang="zh-CN" altLang="en-US" sz="1000" dirty="0">
                <a:solidFill>
                  <a:schemeClr val="tx1"/>
                </a:solidFill>
                <a:latin typeface="微软雅黑" panose="020B0503020204020204" pitchFamily="34" charset="-122"/>
                <a:ea typeface="微软雅黑" panose="020B0503020204020204" pitchFamily="34" charset="-122"/>
              </a:rPr>
              <a:t>、征信查询授权书</a:t>
            </a:r>
            <a:endParaRPr lang="en-US" altLang="zh-CN" sz="1000" dirty="0">
              <a:solidFill>
                <a:schemeClr val="tx1"/>
              </a:solidFill>
              <a:latin typeface="微软雅黑" panose="020B0503020204020204" pitchFamily="34" charset="-122"/>
              <a:ea typeface="微软雅黑" panose="020B0503020204020204" pitchFamily="34" charset="-122"/>
            </a:endParaRPr>
          </a:p>
          <a:p>
            <a:r>
              <a:rPr lang="zh-CN" altLang="en-US" sz="1000" dirty="0">
                <a:solidFill>
                  <a:schemeClr val="tx1"/>
                </a:solidFill>
                <a:latin typeface="微软雅黑" panose="020B0503020204020204" pitchFamily="34" charset="-122"/>
                <a:ea typeface="微软雅黑" panose="020B0503020204020204" pitchFamily="34" charset="-122"/>
              </a:rPr>
              <a:t>     签署日期距贷款申请日期不超过一个月。</a:t>
            </a:r>
          </a:p>
          <a:p>
            <a:r>
              <a:rPr lang="en-US" altLang="zh-CN" sz="1000" dirty="0">
                <a:solidFill>
                  <a:schemeClr val="tx1"/>
                </a:solidFill>
                <a:latin typeface="微软雅黑" panose="020B0503020204020204" pitchFamily="34" charset="-122"/>
                <a:ea typeface="微软雅黑" panose="020B0503020204020204" pitchFamily="34" charset="-122"/>
              </a:rPr>
              <a:t>3</a:t>
            </a:r>
            <a:r>
              <a:rPr lang="zh-CN" altLang="en-US" sz="1000" dirty="0">
                <a:solidFill>
                  <a:schemeClr val="tx1"/>
                </a:solidFill>
                <a:latin typeface="微软雅黑" panose="020B0503020204020204" pitchFamily="34" charset="-122"/>
                <a:ea typeface="微软雅黑" panose="020B0503020204020204" pitchFamily="34" charset="-122"/>
              </a:rPr>
              <a:t>、预审批有效期为</a:t>
            </a:r>
            <a:r>
              <a:rPr lang="en-US" altLang="zh-CN" sz="1000" dirty="0">
                <a:solidFill>
                  <a:schemeClr val="tx1"/>
                </a:solidFill>
                <a:latin typeface="微软雅黑" panose="020B0503020204020204" pitchFamily="34" charset="-122"/>
                <a:ea typeface="微软雅黑" panose="020B0503020204020204" pitchFamily="34" charset="-122"/>
              </a:rPr>
              <a:t>15</a:t>
            </a:r>
            <a:r>
              <a:rPr lang="zh-CN" altLang="en-US" sz="1000" dirty="0">
                <a:solidFill>
                  <a:schemeClr val="tx1"/>
                </a:solidFill>
                <a:latin typeface="微软雅黑" panose="020B0503020204020204" pitchFamily="34" charset="-122"/>
                <a:ea typeface="微软雅黑" panose="020B0503020204020204" pitchFamily="34" charset="-122"/>
              </a:rPr>
              <a:t>天。</a:t>
            </a:r>
            <a:endParaRPr lang="en-US" altLang="zh-CN" sz="1000" dirty="0">
              <a:solidFill>
                <a:schemeClr val="tx1"/>
              </a:solidFill>
              <a:latin typeface="微软雅黑" panose="020B0503020204020204" pitchFamily="34" charset="-122"/>
              <a:ea typeface="微软雅黑" panose="020B0503020204020204" pitchFamily="34" charset="-122"/>
            </a:endParaRPr>
          </a:p>
        </p:txBody>
      </p:sp>
      <p:sp>
        <p:nvSpPr>
          <p:cNvPr id="68" name="矩形 67"/>
          <p:cNvSpPr/>
          <p:nvPr/>
        </p:nvSpPr>
        <p:spPr>
          <a:xfrm>
            <a:off x="4658444" y="3524795"/>
            <a:ext cx="1008062" cy="1079500"/>
          </a:xfrm>
          <a:prstGeom prst="rect">
            <a:avLst/>
          </a:prstGeom>
          <a:noFill/>
          <a:ln w="38100" cap="flat" cmpd="sng" algn="ctr">
            <a:solidFill>
              <a:srgbClr val="253C8F"/>
            </a:solidFill>
            <a:prstDash val="solid"/>
            <a:miter lim="800000"/>
          </a:ln>
          <a:effectLst/>
        </p:spPr>
        <p:txBody>
          <a:bodyPr anchor="ctr"/>
          <a:lstStyle/>
          <a:p>
            <a:pPr algn="ctr" defTabSz="685800" eaLnBrk="1" fontAlgn="auto" hangingPunct="1">
              <a:spcBef>
                <a:spcPts val="0"/>
              </a:spcBef>
              <a:spcAft>
                <a:spcPts val="0"/>
              </a:spcAft>
              <a:defRPr/>
            </a:pPr>
            <a:endParaRPr lang="zh-CN" altLang="en-US" sz="800" kern="0" dirty="0">
              <a:latin typeface="微软雅黑" panose="020B0503020204020204" pitchFamily="34" charset="-122"/>
              <a:ea typeface="微软雅黑" panose="020B0503020204020204" pitchFamily="34" charset="-122"/>
            </a:endParaRPr>
          </a:p>
        </p:txBody>
      </p:sp>
      <p:sp>
        <p:nvSpPr>
          <p:cNvPr id="69" name="矩形 68"/>
          <p:cNvSpPr/>
          <p:nvPr/>
        </p:nvSpPr>
        <p:spPr>
          <a:xfrm>
            <a:off x="3507506" y="3786733"/>
            <a:ext cx="1008063" cy="1081087"/>
          </a:xfrm>
          <a:prstGeom prst="rect">
            <a:avLst/>
          </a:prstGeom>
          <a:noFill/>
          <a:ln w="38100" cap="flat" cmpd="sng" algn="ctr">
            <a:solidFill>
              <a:srgbClr val="253C8F"/>
            </a:solidFill>
            <a:prstDash val="solid"/>
            <a:miter lim="800000"/>
          </a:ln>
          <a:effectLst/>
        </p:spPr>
        <p:txBody>
          <a:bodyPr anchor="ctr"/>
          <a:lstStyle/>
          <a:p>
            <a:pPr defTabSz="685800" eaLnBrk="1" fontAlgn="auto" hangingPunct="1">
              <a:spcBef>
                <a:spcPts val="0"/>
              </a:spcBef>
              <a:spcAft>
                <a:spcPts val="0"/>
              </a:spcAft>
              <a:defRPr/>
            </a:pPr>
            <a:r>
              <a:rPr lang="zh-CN" altLang="en-US" sz="1000" kern="0" dirty="0">
                <a:latin typeface="微软雅黑" panose="020B0503020204020204" pitchFamily="34" charset="-122"/>
                <a:ea typeface="微软雅黑" panose="020B0503020204020204" pitchFamily="34" charset="-122"/>
              </a:rPr>
              <a:t>渠道方、人保资料的基础上，银行所需资料见后页</a:t>
            </a:r>
          </a:p>
        </p:txBody>
      </p:sp>
      <p:sp>
        <p:nvSpPr>
          <p:cNvPr id="70" name="矩形 69"/>
          <p:cNvSpPr/>
          <p:nvPr/>
        </p:nvSpPr>
        <p:spPr>
          <a:xfrm>
            <a:off x="5826845" y="2875508"/>
            <a:ext cx="1104899" cy="2281683"/>
          </a:xfrm>
          <a:prstGeom prst="rect">
            <a:avLst/>
          </a:prstGeom>
          <a:noFill/>
          <a:ln w="38100" cap="flat" cmpd="sng" algn="ctr">
            <a:solidFill>
              <a:srgbClr val="253C8F"/>
            </a:solidFill>
            <a:prstDash val="solid"/>
            <a:miter lim="800000"/>
          </a:ln>
          <a:effectLst/>
        </p:spPr>
        <p:txBody>
          <a:bodyPr anchor="ctr"/>
          <a:lstStyle/>
          <a:p>
            <a:pPr defTabSz="685800" eaLnBrk="1" fontAlgn="auto" hangingPunct="1">
              <a:spcBef>
                <a:spcPts val="0"/>
              </a:spcBef>
              <a:spcAft>
                <a:spcPts val="0"/>
              </a:spcAft>
              <a:defRPr/>
            </a:pPr>
            <a:r>
              <a:rPr lang="en-US" altLang="zh-CN" sz="1000" kern="0" dirty="0">
                <a:latin typeface="微软雅黑" panose="020B0503020204020204" pitchFamily="34" charset="-122"/>
                <a:ea typeface="微软雅黑" panose="020B0503020204020204" pitchFamily="34" charset="-122"/>
              </a:rPr>
              <a:t>1</a:t>
            </a:r>
            <a:r>
              <a:rPr lang="zh-CN" altLang="en-US" sz="1000" kern="0" dirty="0">
                <a:latin typeface="微软雅黑" panose="020B0503020204020204" pitchFamily="34" charset="-122"/>
                <a:ea typeface="微软雅黑" panose="020B0503020204020204" pitchFamily="34" charset="-122"/>
              </a:rPr>
              <a:t>、信息流：放款至借款人账户即推送客户放款成功信息。</a:t>
            </a:r>
            <a:endParaRPr lang="en-US" altLang="zh-CN" sz="1000" kern="0" dirty="0">
              <a:latin typeface="微软雅黑" panose="020B0503020204020204" pitchFamily="34" charset="-122"/>
              <a:ea typeface="微软雅黑" panose="020B0503020204020204" pitchFamily="34" charset="-122"/>
            </a:endParaRPr>
          </a:p>
          <a:p>
            <a:pPr defTabSz="685800" eaLnBrk="1" fontAlgn="auto" hangingPunct="1">
              <a:spcBef>
                <a:spcPts val="0"/>
              </a:spcBef>
              <a:spcAft>
                <a:spcPts val="0"/>
              </a:spcAft>
              <a:defRPr/>
            </a:pPr>
            <a:r>
              <a:rPr lang="en-US" altLang="zh-CN" sz="1000" kern="0" dirty="0">
                <a:latin typeface="微软雅黑" panose="020B0503020204020204" pitchFamily="34" charset="-122"/>
                <a:ea typeface="微软雅黑" panose="020B0503020204020204" pitchFamily="34" charset="-122"/>
              </a:rPr>
              <a:t>2</a:t>
            </a:r>
            <a:r>
              <a:rPr lang="zh-CN" altLang="en-US" sz="1000" kern="0" dirty="0">
                <a:latin typeface="微软雅黑" panose="020B0503020204020204" pitchFamily="34" charset="-122"/>
                <a:ea typeface="微软雅黑" panose="020B0503020204020204" pitchFamily="34" charset="-122"/>
              </a:rPr>
              <a:t>、资金流：夜间批量清算至受托支付方账户。</a:t>
            </a:r>
            <a:endParaRPr lang="en-US" altLang="zh-CN" sz="1000" kern="0" dirty="0">
              <a:latin typeface="微软雅黑" panose="020B0503020204020204" pitchFamily="34" charset="-122"/>
              <a:ea typeface="微软雅黑" panose="020B0503020204020204" pitchFamily="34" charset="-122"/>
            </a:endParaRPr>
          </a:p>
          <a:p>
            <a:pPr defTabSz="685800" eaLnBrk="1" fontAlgn="auto" hangingPunct="1">
              <a:spcBef>
                <a:spcPts val="0"/>
              </a:spcBef>
              <a:spcAft>
                <a:spcPts val="0"/>
              </a:spcAft>
              <a:defRPr/>
            </a:pPr>
            <a:r>
              <a:rPr lang="en-US" altLang="zh-CN" sz="1000" kern="0" dirty="0">
                <a:latin typeface="微软雅黑" panose="020B0503020204020204" pitchFamily="34" charset="-122"/>
                <a:ea typeface="微软雅黑" panose="020B0503020204020204" pitchFamily="34" charset="-122"/>
              </a:rPr>
              <a:t>3</a:t>
            </a:r>
            <a:r>
              <a:rPr lang="zh-CN" altLang="en-US" sz="1000" kern="0" dirty="0">
                <a:latin typeface="微软雅黑" panose="020B0503020204020204" pitchFamily="34" charset="-122"/>
                <a:ea typeface="微软雅黑" panose="020B0503020204020204" pitchFamily="34" charset="-122"/>
              </a:rPr>
              <a:t>、放款条件：借款合同</a:t>
            </a:r>
            <a:r>
              <a:rPr lang="en-US" altLang="zh-CN" sz="1000" kern="0" dirty="0">
                <a:latin typeface="微软雅黑" panose="020B0503020204020204" pitchFamily="34" charset="-122"/>
                <a:ea typeface="微软雅黑" panose="020B0503020204020204" pitchFamily="34" charset="-122"/>
              </a:rPr>
              <a:t>+</a:t>
            </a:r>
            <a:r>
              <a:rPr lang="zh-CN" altLang="en-US" sz="1000" kern="0" dirty="0" smtClean="0">
                <a:latin typeface="微软雅黑" panose="020B0503020204020204" pitchFamily="34" charset="-122"/>
                <a:ea typeface="微软雅黑" panose="020B0503020204020204" pitchFamily="34" charset="-122"/>
              </a:rPr>
              <a:t>保单＋（</a:t>
            </a:r>
            <a:r>
              <a:rPr lang="zh-CN" altLang="en-US" sz="1000" b="1" kern="0" dirty="0" smtClean="0">
                <a:solidFill>
                  <a:srgbClr val="0000FF"/>
                </a:solidFill>
                <a:latin typeface="微软雅黑" panose="020B0503020204020204" pitchFamily="34" charset="-122"/>
                <a:ea typeface="微软雅黑" panose="020B0503020204020204" pitchFamily="34" charset="-122"/>
              </a:rPr>
              <a:t>合格证</a:t>
            </a:r>
            <a:r>
              <a:rPr lang="en-US" altLang="zh-CN" sz="1000" b="1" kern="0" dirty="0" smtClean="0">
                <a:solidFill>
                  <a:srgbClr val="0000FF"/>
                </a:solidFill>
                <a:latin typeface="微软雅黑" panose="020B0503020204020204" pitchFamily="34" charset="-122"/>
                <a:ea typeface="微软雅黑" panose="020B0503020204020204" pitchFamily="34" charset="-122"/>
              </a:rPr>
              <a:t>+</a:t>
            </a:r>
            <a:r>
              <a:rPr lang="zh-CN" altLang="en-US" sz="1000" b="1" kern="0" dirty="0" smtClean="0">
                <a:solidFill>
                  <a:srgbClr val="0000FF"/>
                </a:solidFill>
                <a:latin typeface="微软雅黑" panose="020B0503020204020204" pitchFamily="34" charset="-122"/>
                <a:ea typeface="微软雅黑" panose="020B0503020204020204" pitchFamily="34" charset="-122"/>
              </a:rPr>
              <a:t>发票</a:t>
            </a:r>
            <a:r>
              <a:rPr lang="en-US" altLang="zh-CN" sz="1000" b="1" kern="0" dirty="0" smtClean="0">
                <a:solidFill>
                  <a:srgbClr val="0000FF"/>
                </a:solidFill>
                <a:latin typeface="微软雅黑" panose="020B0503020204020204" pitchFamily="34" charset="-122"/>
                <a:ea typeface="微软雅黑" panose="020B0503020204020204" pitchFamily="34" charset="-122"/>
              </a:rPr>
              <a:t>+</a:t>
            </a:r>
            <a:r>
              <a:rPr lang="zh-CN" altLang="en-US" sz="1000" b="1" kern="0" dirty="0" smtClean="0">
                <a:solidFill>
                  <a:srgbClr val="0000FF"/>
                </a:solidFill>
                <a:latin typeface="微软雅黑" panose="020B0503020204020204" pitchFamily="34" charset="-122"/>
                <a:ea typeface="微软雅黑" panose="020B0503020204020204" pitchFamily="34" charset="-122"/>
              </a:rPr>
              <a:t>二手车机动车辆登记证书）？</a:t>
            </a:r>
            <a:endParaRPr lang="zh-CN" altLang="en-US" sz="1000" b="1" kern="0" dirty="0">
              <a:solidFill>
                <a:srgbClr val="0000FF"/>
              </a:solidFill>
              <a:latin typeface="微软雅黑" panose="020B0503020204020204" pitchFamily="34" charset="-122"/>
              <a:ea typeface="微软雅黑" panose="020B0503020204020204" pitchFamily="34" charset="-122"/>
            </a:endParaRPr>
          </a:p>
        </p:txBody>
      </p:sp>
      <p:sp>
        <p:nvSpPr>
          <p:cNvPr id="71" name="矩形 70"/>
          <p:cNvSpPr/>
          <p:nvPr/>
        </p:nvSpPr>
        <p:spPr>
          <a:xfrm>
            <a:off x="7134944" y="2875508"/>
            <a:ext cx="1008062" cy="1270000"/>
          </a:xfrm>
          <a:prstGeom prst="rect">
            <a:avLst/>
          </a:prstGeom>
          <a:noFill/>
          <a:ln w="38100" cap="flat" cmpd="sng" algn="ctr">
            <a:solidFill>
              <a:srgbClr val="253C8F"/>
            </a:solidFill>
            <a:prstDash val="solid"/>
            <a:miter lim="800000"/>
          </a:ln>
          <a:effectLst/>
        </p:spPr>
        <p:txBody>
          <a:bodyPr anchor="ctr"/>
          <a:lstStyle/>
          <a:p>
            <a:pPr defTabSz="685800">
              <a:defRPr/>
            </a:pPr>
            <a:r>
              <a:rPr lang="zh-CN" altLang="en-US" sz="1000" kern="0" dirty="0">
                <a:latin typeface="微软雅黑" panose="020B0503020204020204" pitchFamily="34" charset="-122"/>
                <a:ea typeface="微软雅黑" panose="020B0503020204020204" pitchFamily="34" charset="-122"/>
              </a:rPr>
              <a:t>放款</a:t>
            </a:r>
            <a:r>
              <a:rPr lang="zh-CN" altLang="en-US" sz="1000" kern="0" dirty="0" smtClean="0">
                <a:latin typeface="微软雅黑" panose="020B0503020204020204" pitchFamily="34" charset="-122"/>
                <a:ea typeface="微软雅黑" panose="020B0503020204020204" pitchFamily="34" charset="-122"/>
              </a:rPr>
              <a:t>后一般</a:t>
            </a:r>
            <a:r>
              <a:rPr lang="en-US" altLang="zh-CN" sz="1000" b="1" kern="0" dirty="0" smtClean="0">
                <a:solidFill>
                  <a:srgbClr val="0000FF"/>
                </a:solidFill>
                <a:latin typeface="微软雅黑" panose="020B0503020204020204" pitchFamily="34" charset="-122"/>
                <a:ea typeface="微软雅黑" panose="020B0503020204020204" pitchFamily="34" charset="-122"/>
              </a:rPr>
              <a:t>30</a:t>
            </a:r>
            <a:r>
              <a:rPr lang="zh-CN" altLang="en-US" sz="1000" b="1" kern="0" dirty="0" smtClean="0">
                <a:solidFill>
                  <a:srgbClr val="0000FF"/>
                </a:solidFill>
                <a:latin typeface="微软雅黑" panose="020B0503020204020204" pitchFamily="34" charset="-122"/>
                <a:ea typeface="微软雅黑" panose="020B0503020204020204" pitchFamily="34" charset="-122"/>
              </a:rPr>
              <a:t>天内（进口车</a:t>
            </a:r>
            <a:r>
              <a:rPr lang="en-US" altLang="zh-CN" sz="1000" b="1" kern="0" dirty="0" smtClean="0">
                <a:solidFill>
                  <a:srgbClr val="0000FF"/>
                </a:solidFill>
                <a:latin typeface="微软雅黑" panose="020B0503020204020204" pitchFamily="34" charset="-122"/>
                <a:ea typeface="微软雅黑" panose="020B0503020204020204" pitchFamily="34" charset="-122"/>
              </a:rPr>
              <a:t>45</a:t>
            </a:r>
            <a:r>
              <a:rPr lang="zh-CN" altLang="en-US" sz="1000" b="1" kern="0" dirty="0" smtClean="0">
                <a:solidFill>
                  <a:srgbClr val="0000FF"/>
                </a:solidFill>
                <a:latin typeface="微软雅黑" panose="020B0503020204020204" pitchFamily="34" charset="-122"/>
                <a:ea typeface="微软雅黑" panose="020B0503020204020204" pitchFamily="34" charset="-122"/>
              </a:rPr>
              <a:t>天）</a:t>
            </a:r>
            <a:r>
              <a:rPr lang="zh-CN" altLang="en-US" sz="1000" kern="0" dirty="0" smtClean="0">
                <a:latin typeface="微软雅黑" panose="020B0503020204020204" pitchFamily="34" charset="-122"/>
                <a:ea typeface="微软雅黑" panose="020B0503020204020204" pitchFamily="34" charset="-122"/>
              </a:rPr>
              <a:t>办理完成；</a:t>
            </a:r>
            <a:r>
              <a:rPr lang="zh-CN" altLang="en-US" sz="1000" b="1" kern="0" dirty="0" smtClean="0">
                <a:solidFill>
                  <a:srgbClr val="0000FF"/>
                </a:solidFill>
                <a:latin typeface="微软雅黑" panose="020B0503020204020204" pitchFamily="34" charset="-122"/>
                <a:ea typeface="微软雅黑" panose="020B0503020204020204" pitchFamily="34" charset="-122"/>
              </a:rPr>
              <a:t>二手车</a:t>
            </a:r>
            <a:r>
              <a:rPr lang="zh-CN" altLang="en-US" sz="1000" b="1" kern="0" dirty="0">
                <a:solidFill>
                  <a:srgbClr val="0000FF"/>
                </a:solidFill>
                <a:latin typeface="微软雅黑" panose="020B0503020204020204" pitchFamily="34" charset="-122"/>
                <a:ea typeface="微软雅黑" panose="020B0503020204020204" pitchFamily="34" charset="-122"/>
              </a:rPr>
              <a:t>放款前办理</a:t>
            </a:r>
            <a:r>
              <a:rPr lang="zh-CN" altLang="en-US" sz="1000" b="1" kern="0" dirty="0" smtClean="0">
                <a:solidFill>
                  <a:srgbClr val="0000FF"/>
                </a:solidFill>
                <a:latin typeface="微软雅黑" panose="020B0503020204020204" pitchFamily="34" charset="-122"/>
                <a:ea typeface="微软雅黑" panose="020B0503020204020204" pitchFamily="34" charset="-122"/>
              </a:rPr>
              <a:t>完成机动车辆登记证书内的抵押手续</a:t>
            </a:r>
            <a:endParaRPr lang="zh-CN" altLang="en-US" sz="1000" b="1" kern="0" dirty="0">
              <a:solidFill>
                <a:srgbClr val="0000FF"/>
              </a:solidFill>
              <a:latin typeface="微软雅黑" panose="020B0503020204020204" pitchFamily="34" charset="-122"/>
              <a:ea typeface="微软雅黑" panose="020B0503020204020204" pitchFamily="34" charset="-122"/>
            </a:endParaRPr>
          </a:p>
          <a:p>
            <a:pPr defTabSz="685800" eaLnBrk="1" fontAlgn="auto" hangingPunct="1">
              <a:spcBef>
                <a:spcPts val="0"/>
              </a:spcBef>
              <a:spcAft>
                <a:spcPts val="0"/>
              </a:spcAft>
              <a:defRPr/>
            </a:pPr>
            <a:endParaRPr lang="zh-CN" altLang="en-US" sz="1000" kern="0" dirty="0">
              <a:solidFill>
                <a:srgbClr val="0000FF"/>
              </a:solidFill>
              <a:latin typeface="微软雅黑" panose="020B0503020204020204" pitchFamily="34" charset="-122"/>
              <a:ea typeface="微软雅黑" panose="020B0503020204020204" pitchFamily="34" charset="-122"/>
            </a:endParaRPr>
          </a:p>
        </p:txBody>
      </p:sp>
      <p:sp>
        <p:nvSpPr>
          <p:cNvPr id="72" name="矩形 71"/>
          <p:cNvSpPr/>
          <p:nvPr/>
        </p:nvSpPr>
        <p:spPr>
          <a:xfrm>
            <a:off x="8383685" y="2397670"/>
            <a:ext cx="1110284" cy="2225676"/>
          </a:xfrm>
          <a:prstGeom prst="rect">
            <a:avLst/>
          </a:prstGeom>
          <a:noFill/>
          <a:ln w="38100" cap="flat" cmpd="sng" algn="ctr">
            <a:solidFill>
              <a:srgbClr val="253C8F"/>
            </a:solidFill>
            <a:prstDash val="solid"/>
            <a:miter lim="800000"/>
          </a:ln>
          <a:effectLst/>
        </p:spPr>
        <p:txBody>
          <a:bodyPr anchor="ctr"/>
          <a:lstStyle/>
          <a:p>
            <a:pPr defTabSz="685800" eaLnBrk="1" fontAlgn="auto" hangingPunct="1">
              <a:spcBef>
                <a:spcPts val="0"/>
              </a:spcBef>
              <a:spcAft>
                <a:spcPts val="0"/>
              </a:spcAft>
              <a:defRPr/>
            </a:pPr>
            <a:r>
              <a:rPr lang="en-US" altLang="zh-CN" sz="1000" kern="0" dirty="0">
                <a:latin typeface="微软雅黑" panose="020B0503020204020204" pitchFamily="34" charset="-122"/>
                <a:ea typeface="微软雅黑" panose="020B0503020204020204" pitchFamily="34" charset="-122"/>
              </a:rPr>
              <a:t>1</a:t>
            </a:r>
            <a:r>
              <a:rPr lang="zh-CN" altLang="en-US" sz="1000" kern="0" dirty="0">
                <a:latin typeface="微软雅黑" panose="020B0503020204020204" pitchFamily="34" charset="-122"/>
                <a:ea typeface="微软雅黑" panose="020B0503020204020204" pitchFamily="34" charset="-122"/>
              </a:rPr>
              <a:t>、银行每月</a:t>
            </a:r>
            <a:r>
              <a:rPr lang="en-US" altLang="zh-CN" sz="1000" kern="0" dirty="0">
                <a:latin typeface="微软雅黑" panose="020B0503020204020204" pitchFamily="34" charset="-122"/>
                <a:ea typeface="微软雅黑" panose="020B0503020204020204" pitchFamily="34" charset="-122"/>
              </a:rPr>
              <a:t>20</a:t>
            </a:r>
            <a:r>
              <a:rPr lang="zh-CN" altLang="en-US" sz="1000" kern="0" dirty="0">
                <a:latin typeface="微软雅黑" panose="020B0503020204020204" pitchFamily="34" charset="-122"/>
                <a:ea typeface="微软雅黑" panose="020B0503020204020204" pitchFamily="34" charset="-122"/>
              </a:rPr>
              <a:t>日中午</a:t>
            </a:r>
            <a:r>
              <a:rPr lang="en-US" altLang="zh-CN" sz="1000" kern="0" dirty="0">
                <a:latin typeface="微软雅黑" panose="020B0503020204020204" pitchFamily="34" charset="-122"/>
                <a:ea typeface="微软雅黑" panose="020B0503020204020204" pitchFamily="34" charset="-122"/>
              </a:rPr>
              <a:t>12</a:t>
            </a:r>
            <a:r>
              <a:rPr lang="zh-CN" altLang="en-US" sz="1000" kern="0" dirty="0">
                <a:latin typeface="微软雅黑" panose="020B0503020204020204" pitchFamily="34" charset="-122"/>
                <a:ea typeface="微软雅黑" panose="020B0503020204020204" pitchFamily="34" charset="-122"/>
              </a:rPr>
              <a:t>点前扣款，客户跨行转账需预留时间提早存月供。</a:t>
            </a:r>
            <a:endParaRPr lang="en-US" altLang="zh-CN" sz="1000" kern="0" dirty="0">
              <a:latin typeface="微软雅黑" panose="020B0503020204020204" pitchFamily="34" charset="-122"/>
              <a:ea typeface="微软雅黑" panose="020B0503020204020204" pitchFamily="34" charset="-122"/>
            </a:endParaRPr>
          </a:p>
          <a:p>
            <a:pPr defTabSz="685800" eaLnBrk="1" fontAlgn="auto" hangingPunct="1">
              <a:spcBef>
                <a:spcPts val="0"/>
              </a:spcBef>
              <a:spcAft>
                <a:spcPts val="0"/>
              </a:spcAft>
              <a:defRPr/>
            </a:pPr>
            <a:r>
              <a:rPr lang="en-US" altLang="zh-CN" sz="1000" kern="0" dirty="0">
                <a:latin typeface="微软雅黑" panose="020B0503020204020204" pitchFamily="34" charset="-122"/>
                <a:ea typeface="微软雅黑" panose="020B0503020204020204" pitchFamily="34" charset="-122"/>
              </a:rPr>
              <a:t>2</a:t>
            </a:r>
            <a:r>
              <a:rPr lang="zh-CN" altLang="en-US" sz="1000" kern="0" dirty="0">
                <a:latin typeface="微软雅黑" panose="020B0503020204020204" pitchFamily="34" charset="-122"/>
                <a:ea typeface="微软雅黑" panose="020B0503020204020204" pitchFamily="34" charset="-122"/>
              </a:rPr>
              <a:t>、需从绑定卡转账至电子账户专属子账户，其他银行卡无法转账成功。</a:t>
            </a:r>
            <a:endParaRPr lang="en-US" altLang="zh-CN" sz="1000" kern="0" dirty="0">
              <a:latin typeface="微软雅黑" panose="020B0503020204020204" pitchFamily="34" charset="-122"/>
              <a:ea typeface="微软雅黑" panose="020B0503020204020204" pitchFamily="34" charset="-122"/>
            </a:endParaRPr>
          </a:p>
          <a:p>
            <a:pPr defTabSz="685800" eaLnBrk="1" fontAlgn="auto" hangingPunct="1">
              <a:spcBef>
                <a:spcPts val="0"/>
              </a:spcBef>
              <a:spcAft>
                <a:spcPts val="0"/>
              </a:spcAft>
              <a:defRPr/>
            </a:pPr>
            <a:r>
              <a:rPr lang="en-US" altLang="zh-CN" sz="1000" kern="0" dirty="0">
                <a:latin typeface="微软雅黑" panose="020B0503020204020204" pitchFamily="34" charset="-122"/>
                <a:ea typeface="微软雅黑" panose="020B0503020204020204" pitchFamily="34" charset="-122"/>
              </a:rPr>
              <a:t>3</a:t>
            </a:r>
            <a:r>
              <a:rPr lang="zh-CN" altLang="en-US" sz="1000" kern="0" dirty="0">
                <a:latin typeface="微软雅黑" panose="020B0503020204020204" pitchFamily="34" charset="-122"/>
                <a:ea typeface="微软雅黑" panose="020B0503020204020204" pitchFamily="34" charset="-122"/>
              </a:rPr>
              <a:t>、全额提前还款功能二期开发</a:t>
            </a:r>
            <a:r>
              <a:rPr lang="zh-CN" altLang="en-US" sz="900" kern="0" dirty="0">
                <a:latin typeface="微软雅黑" panose="020B0503020204020204" pitchFamily="34" charset="-122"/>
                <a:ea typeface="微软雅黑" panose="020B0503020204020204" pitchFamily="34" charset="-122"/>
              </a:rPr>
              <a:t>。</a:t>
            </a:r>
            <a:endParaRPr lang="en-US" altLang="zh-CN" sz="900" kern="0" dirty="0">
              <a:latin typeface="微软雅黑" panose="020B0503020204020204" pitchFamily="34" charset="-122"/>
              <a:ea typeface="微软雅黑" panose="020B0503020204020204" pitchFamily="34" charset="-122"/>
            </a:endParaRPr>
          </a:p>
          <a:p>
            <a:pPr defTabSz="685800" eaLnBrk="1" fontAlgn="auto" hangingPunct="1">
              <a:spcBef>
                <a:spcPts val="0"/>
              </a:spcBef>
              <a:spcAft>
                <a:spcPts val="0"/>
              </a:spcAft>
              <a:defRPr/>
            </a:pPr>
            <a:endParaRPr lang="zh-CN" altLang="en-US" sz="900" kern="0" dirty="0">
              <a:latin typeface="微软雅黑" panose="020B0503020204020204" pitchFamily="34" charset="-122"/>
              <a:ea typeface="微软雅黑" panose="020B0503020204020204" pitchFamily="34" charset="-122"/>
            </a:endParaRPr>
          </a:p>
        </p:txBody>
      </p:sp>
      <p:sp>
        <p:nvSpPr>
          <p:cNvPr id="73" name="圆角矩形 72"/>
          <p:cNvSpPr/>
          <p:nvPr/>
        </p:nvSpPr>
        <p:spPr>
          <a:xfrm>
            <a:off x="4585419" y="5301208"/>
            <a:ext cx="4679950" cy="795337"/>
          </a:xfrm>
          <a:prstGeom prst="roundRect">
            <a:avLst/>
          </a:prstGeom>
          <a:noFill/>
          <a:ln w="38100" cap="flat" cmpd="sng" algn="ctr">
            <a:solidFill>
              <a:srgbClr val="253C8F"/>
            </a:solidFill>
            <a:prstDash val="solid"/>
            <a:miter lim="800000"/>
          </a:ln>
          <a:effectLst/>
        </p:spPr>
        <p:txBody>
          <a:bodyPr anchor="ctr"/>
          <a:lstStyle/>
          <a:p>
            <a:pPr defTabSz="685800"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预审批、贷款审批、放款申请请在周一至周日的</a:t>
            </a:r>
            <a:r>
              <a:rPr lang="en-US" altLang="zh-CN" sz="1200" kern="0" dirty="0">
                <a:latin typeface="微软雅黑" panose="020B0503020204020204" pitchFamily="34" charset="-122"/>
                <a:ea typeface="微软雅黑" panose="020B0503020204020204" pitchFamily="34" charset="-122"/>
              </a:rPr>
              <a:t>8:00-18:00</a:t>
            </a:r>
            <a:r>
              <a:rPr lang="zh-CN" altLang="en-US" sz="1200" kern="0" dirty="0">
                <a:latin typeface="微软雅黑" panose="020B0503020204020204" pitchFamily="34" charset="-122"/>
                <a:ea typeface="微软雅黑" panose="020B0503020204020204" pitchFamily="34" charset="-122"/>
              </a:rPr>
              <a:t>进行系统推送，其他时间请勿推送业务，否则系统报错贷款需从预审批流程开始再走一遍。</a:t>
            </a:r>
            <a:endParaRPr lang="zh-CN" altLang="en-US" sz="1350" kern="0" dirty="0">
              <a:latin typeface="Calibri" panose="020F0502020204030204"/>
              <a:ea typeface="宋体"/>
            </a:endParaRPr>
          </a:p>
        </p:txBody>
      </p:sp>
    </p:spTree>
    <p:extLst>
      <p:ext uri="{BB962C8B-B14F-4D97-AF65-F5344CB8AC3E}">
        <p14:creationId xmlns:p14="http://schemas.microsoft.com/office/powerpoint/2010/main" val="1173016976"/>
      </p:ext>
    </p:extLst>
  </p:cSld>
  <p:clrMapOvr>
    <a:masterClrMapping/>
  </p:clrMapOvr>
  <mc:AlternateContent xmlns:mc="http://schemas.openxmlformats.org/markup-compatibility/2006" xmlns:p14="http://schemas.microsoft.com/office/powerpoint/2010/main">
    <mc:Choice Requires="p14">
      <p:transition p14:dur="9" advTm="3000"/>
    </mc:Choice>
    <mc:Fallback xmlns="">
      <p:transition advTm="3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p:cNvSpPr/>
          <p:nvPr/>
        </p:nvSpPr>
        <p:spPr>
          <a:xfrm flipH="1">
            <a:off x="1251" y="6524709"/>
            <a:ext cx="12192671" cy="360436"/>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5" name="矩形 84"/>
          <p:cNvSpPr/>
          <p:nvPr/>
        </p:nvSpPr>
        <p:spPr>
          <a:xfrm flipH="1">
            <a:off x="1250" y="6595759"/>
            <a:ext cx="12192671" cy="2889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6" name="矩形 5"/>
          <p:cNvSpPr/>
          <p:nvPr/>
        </p:nvSpPr>
        <p:spPr>
          <a:xfrm>
            <a:off x="9975772" y="6492514"/>
            <a:ext cx="1018084" cy="111792"/>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7" name="矩形 86"/>
          <p:cNvSpPr/>
          <p:nvPr/>
        </p:nvSpPr>
        <p:spPr>
          <a:xfrm>
            <a:off x="10066731" y="6492513"/>
            <a:ext cx="1070380" cy="39216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8" name="Rectangle 4"/>
          <p:cNvSpPr txBox="1">
            <a:spLocks noChangeArrowheads="1"/>
          </p:cNvSpPr>
          <p:nvPr/>
        </p:nvSpPr>
        <p:spPr bwMode="auto">
          <a:xfrm>
            <a:off x="9985220" y="6492513"/>
            <a:ext cx="1151892" cy="392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04</a:t>
            </a:r>
            <a:endParaRPr lang="zh-CN" altLang="en-US" dirty="0">
              <a:latin typeface="方正兰亭超细黑简体" panose="02000000000000000000" pitchFamily="2" charset="-122"/>
              <a:ea typeface="方正兰亭超细黑简体" panose="02000000000000000000" pitchFamily="2" charset="-122"/>
            </a:endParaRPr>
          </a:p>
        </p:txBody>
      </p:sp>
      <p:sp>
        <p:nvSpPr>
          <p:cNvPr id="89" name="TextBox 88"/>
          <p:cNvSpPr txBox="1"/>
          <p:nvPr/>
        </p:nvSpPr>
        <p:spPr>
          <a:xfrm>
            <a:off x="13514139" y="7029364"/>
            <a:ext cx="843501" cy="355034"/>
          </a:xfrm>
          <a:prstGeom prst="rect">
            <a:avLst/>
          </a:prstGeom>
          <a:noFill/>
        </p:spPr>
        <p:txBody>
          <a:bodyPr wrap="none" rtlCol="0">
            <a:spAutoFit/>
          </a:bodyPr>
          <a:lstStyle/>
          <a:p>
            <a:r>
              <a:rPr lang="zh-CN" altLang="en-US" sz="1705" dirty="0"/>
              <a:t>延时符</a:t>
            </a:r>
          </a:p>
        </p:txBody>
      </p:sp>
      <p:sp>
        <p:nvSpPr>
          <p:cNvPr id="8" name="淘宝网Chenying0907出品 9"/>
          <p:cNvSpPr txBox="1">
            <a:spLocks noChangeArrowheads="1"/>
          </p:cNvSpPr>
          <p:nvPr/>
        </p:nvSpPr>
        <p:spPr bwMode="auto">
          <a:xfrm>
            <a:off x="2143572" y="472203"/>
            <a:ext cx="615632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8226" tIns="24113" rIns="48226" bIns="24113">
            <a:spAutoFit/>
          </a:bodyPr>
          <a:lstStyle>
            <a:lvl1pPr>
              <a:defRPr>
                <a:solidFill>
                  <a:schemeClr val="tx2"/>
                </a:solidFill>
                <a:latin typeface="Arial" panose="020B0604020202020204" pitchFamily="34" charset="0"/>
                <a:ea typeface="宋体" panose="02010600030101010101" pitchFamily="2" charset="-122"/>
              </a:defRPr>
            </a:lvl1pPr>
            <a:lvl2pPr marL="742950" indent="-285750">
              <a:defRPr>
                <a:solidFill>
                  <a:schemeClr val="tx2"/>
                </a:solidFill>
                <a:latin typeface="Arial" panose="020B0604020202020204" pitchFamily="34" charset="0"/>
                <a:ea typeface="宋体" panose="02010600030101010101" pitchFamily="2" charset="-122"/>
              </a:defRPr>
            </a:lvl2pPr>
            <a:lvl3pPr marL="1143000" indent="-228600">
              <a:defRPr>
                <a:solidFill>
                  <a:schemeClr val="tx2"/>
                </a:solidFill>
                <a:latin typeface="Arial" panose="020B0604020202020204" pitchFamily="34" charset="0"/>
                <a:ea typeface="宋体" panose="02010600030101010101" pitchFamily="2" charset="-122"/>
              </a:defRPr>
            </a:lvl3pPr>
            <a:lvl4pPr marL="1600200" indent="-228600">
              <a:defRPr>
                <a:solidFill>
                  <a:schemeClr val="tx2"/>
                </a:solidFill>
                <a:latin typeface="Arial" panose="020B0604020202020204" pitchFamily="34" charset="0"/>
                <a:ea typeface="宋体" panose="02010600030101010101" pitchFamily="2" charset="-122"/>
              </a:defRPr>
            </a:lvl4pPr>
            <a:lvl5pPr marL="2057400" indent="-228600">
              <a:defRPr>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9pPr>
          </a:lstStyle>
          <a:p>
            <a:pPr eaLnBrk="1" hangingPunct="1"/>
            <a:r>
              <a:rPr lang="zh-CN" altLang="en-US" sz="2000" b="1">
                <a:solidFill>
                  <a:schemeClr val="tx1"/>
                </a:solidFill>
                <a:latin typeface="黑体" panose="02010609060101010101" pitchFamily="49" charset="-122"/>
                <a:ea typeface="黑体" panose="02010609060101010101" pitchFamily="49" charset="-122"/>
              </a:rPr>
              <a:t>业务流程</a:t>
            </a:r>
          </a:p>
        </p:txBody>
      </p:sp>
      <p:cxnSp>
        <p:nvCxnSpPr>
          <p:cNvPr id="9" name="淘宝网Chenying0907出品 12"/>
          <p:cNvCxnSpPr>
            <a:cxnSpLocks noChangeShapeType="1"/>
          </p:cNvCxnSpPr>
          <p:nvPr/>
        </p:nvCxnSpPr>
        <p:spPr bwMode="auto">
          <a:xfrm>
            <a:off x="2215009" y="892891"/>
            <a:ext cx="6992938" cy="0"/>
          </a:xfrm>
          <a:prstGeom prst="line">
            <a:avLst/>
          </a:prstGeom>
          <a:noFill/>
          <a:ln w="6350" algn="ctr">
            <a:solidFill>
              <a:srgbClr val="206ADA"/>
            </a:solidFill>
            <a:miter lim="800000"/>
            <a:headEnd/>
            <a:tailEnd/>
          </a:ln>
          <a:extLst>
            <a:ext uri="{909E8E84-426E-40DD-AFC4-6F175D3DCCD1}">
              <a14:hiddenFill xmlns:a14="http://schemas.microsoft.com/office/drawing/2010/main">
                <a:noFill/>
              </a14:hiddenFill>
            </a:ext>
          </a:extLst>
        </p:spPr>
      </p:cxnSp>
      <p:sp>
        <p:nvSpPr>
          <p:cNvPr id="10" name="圆角矩形 9">
            <a:extLst>
              <a:ext uri="{FF2B5EF4-FFF2-40B4-BE49-F238E27FC236}"/>
            </a:extLst>
          </p:cNvPr>
          <p:cNvSpPr/>
          <p:nvPr/>
        </p:nvSpPr>
        <p:spPr>
          <a:xfrm>
            <a:off x="1345059" y="497603"/>
            <a:ext cx="441325" cy="395288"/>
          </a:xfrm>
          <a:prstGeom prst="roundRect">
            <a:avLst/>
          </a:prstGeom>
          <a:solidFill>
            <a:srgbClr val="206ADA"/>
          </a:solidFill>
          <a:ln w="12700" cap="flat" cmpd="sng" algn="ctr">
            <a:solidFill>
              <a:srgbClr val="206ADA"/>
            </a:solidFill>
            <a:prstDash val="solid"/>
            <a:miter lim="800000"/>
          </a:ln>
          <a:effectLst/>
          <a:extLst/>
        </p:spPr>
        <p:txBody>
          <a:bodyPr anchor="ctr"/>
          <a:lstStyle/>
          <a:p>
            <a:pPr algn="ctr" eaLnBrk="1" fontAlgn="auto" hangingPunct="1">
              <a:spcBef>
                <a:spcPts val="0"/>
              </a:spcBef>
              <a:spcAft>
                <a:spcPts val="0"/>
              </a:spcAft>
              <a:defRPr/>
            </a:pPr>
            <a:r>
              <a:rPr lang="en-US" altLang="zh-CN" sz="1688" kern="0" dirty="0">
                <a:solidFill>
                  <a:schemeClr val="bg1"/>
                </a:solidFill>
                <a:latin typeface="Calibri"/>
              </a:rPr>
              <a:t>02</a:t>
            </a:r>
          </a:p>
        </p:txBody>
      </p:sp>
      <p:sp>
        <p:nvSpPr>
          <p:cNvPr id="11" name="菱形 10">
            <a:extLst>
              <a:ext uri="{FF2B5EF4-FFF2-40B4-BE49-F238E27FC236}"/>
            </a:extLst>
          </p:cNvPr>
          <p:cNvSpPr/>
          <p:nvPr/>
        </p:nvSpPr>
        <p:spPr>
          <a:xfrm>
            <a:off x="1786384" y="519828"/>
            <a:ext cx="352425" cy="352425"/>
          </a:xfrm>
          <a:prstGeom prst="diamond">
            <a:avLst/>
          </a:prstGeom>
          <a:solidFill>
            <a:srgbClr val="206ADA">
              <a:alpha val="45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844" kern="0">
              <a:latin typeface="Calibri"/>
            </a:endParaRPr>
          </a:p>
        </p:txBody>
      </p:sp>
      <p:sp>
        <p:nvSpPr>
          <p:cNvPr id="12" name="文本框 6"/>
          <p:cNvSpPr txBox="1">
            <a:spLocks noChangeArrowheads="1"/>
          </p:cNvSpPr>
          <p:nvPr/>
        </p:nvSpPr>
        <p:spPr bwMode="auto">
          <a:xfrm>
            <a:off x="1340237" y="1546086"/>
            <a:ext cx="7962900"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46304" rIns="182880" bIns="146304">
            <a:spAutoFit/>
          </a:bodyPr>
          <a:lstStyle>
            <a:lvl1pPr>
              <a:defRPr>
                <a:solidFill>
                  <a:schemeClr val="tx2"/>
                </a:solidFill>
                <a:latin typeface="Arial" panose="020B0604020202020204" pitchFamily="34" charset="0"/>
                <a:ea typeface="宋体" panose="02010600030101010101" pitchFamily="2" charset="-122"/>
              </a:defRPr>
            </a:lvl1pPr>
            <a:lvl2pPr marL="742950" indent="-285750">
              <a:defRPr>
                <a:solidFill>
                  <a:schemeClr val="tx2"/>
                </a:solidFill>
                <a:latin typeface="Arial" panose="020B0604020202020204" pitchFamily="34" charset="0"/>
                <a:ea typeface="宋体" panose="02010600030101010101" pitchFamily="2" charset="-122"/>
              </a:defRPr>
            </a:lvl2pPr>
            <a:lvl3pPr marL="1143000" indent="-228600">
              <a:defRPr>
                <a:solidFill>
                  <a:schemeClr val="tx2"/>
                </a:solidFill>
                <a:latin typeface="Arial" panose="020B0604020202020204" pitchFamily="34" charset="0"/>
                <a:ea typeface="宋体" panose="02010600030101010101" pitchFamily="2" charset="-122"/>
              </a:defRPr>
            </a:lvl3pPr>
            <a:lvl4pPr marL="1600200" indent="-228600">
              <a:defRPr>
                <a:solidFill>
                  <a:schemeClr val="tx2"/>
                </a:solidFill>
                <a:latin typeface="Arial" panose="020B0604020202020204" pitchFamily="34" charset="0"/>
                <a:ea typeface="宋体" panose="02010600030101010101" pitchFamily="2" charset="-122"/>
              </a:defRPr>
            </a:lvl4pPr>
            <a:lvl5pPr marL="2057400" indent="-228600">
              <a:defRPr>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9pPr>
          </a:lstStyle>
          <a:p>
            <a:pPr>
              <a:lnSpc>
                <a:spcPct val="150000"/>
              </a:lnSpc>
              <a:spcAft>
                <a:spcPts val="600"/>
              </a:spcAft>
            </a:pPr>
            <a:r>
              <a:rPr lang="en-US" altLang="zh-CN" sz="1400" dirty="0">
                <a:solidFill>
                  <a:schemeClr val="tx1"/>
                </a:solidFill>
                <a:latin typeface="微软雅黑" panose="020B0503020204020204" pitchFamily="34" charset="-122"/>
                <a:ea typeface="微软雅黑" panose="020B0503020204020204" pitchFamily="34" charset="-122"/>
              </a:rPr>
              <a:t>1</a:t>
            </a:r>
            <a:r>
              <a:rPr lang="zh-CN" altLang="zh-CN" sz="1400" dirty="0">
                <a:solidFill>
                  <a:schemeClr val="tx1"/>
                </a:solidFill>
                <a:latin typeface="微软雅黑" panose="020B0503020204020204" pitchFamily="34" charset="-122"/>
                <a:ea typeface="微软雅黑" panose="020B0503020204020204" pitchFamily="34" charset="-122"/>
              </a:rPr>
              <a:t>、上海银行《个人汽车消费贷款申请表》。</a:t>
            </a:r>
          </a:p>
          <a:p>
            <a:pPr>
              <a:lnSpc>
                <a:spcPct val="150000"/>
              </a:lnSpc>
            </a:pPr>
            <a:r>
              <a:rPr lang="en-US" altLang="zh-CN" sz="1400" dirty="0">
                <a:solidFill>
                  <a:schemeClr val="tx1"/>
                </a:solidFill>
                <a:latin typeface="微软雅黑" panose="020B0503020204020204" pitchFamily="34" charset="-122"/>
                <a:ea typeface="微软雅黑" panose="020B0503020204020204" pitchFamily="34" charset="-122"/>
              </a:rPr>
              <a:t>2</a:t>
            </a:r>
            <a:r>
              <a:rPr lang="zh-CN" altLang="zh-CN" sz="1400" dirty="0">
                <a:solidFill>
                  <a:schemeClr val="tx1"/>
                </a:solidFill>
                <a:latin typeface="微软雅黑" panose="020B0503020204020204" pitchFamily="34" charset="-122"/>
                <a:ea typeface="微软雅黑" panose="020B0503020204020204" pitchFamily="34" charset="-122"/>
              </a:rPr>
              <a:t>、上海银行《个人汽车消费贷款合同》。</a:t>
            </a:r>
          </a:p>
          <a:p>
            <a:pPr>
              <a:lnSpc>
                <a:spcPct val="150000"/>
              </a:lnSpc>
            </a:pPr>
            <a:r>
              <a:rPr lang="en-US" altLang="zh-CN" sz="1400" dirty="0">
                <a:solidFill>
                  <a:schemeClr val="tx1"/>
                </a:solidFill>
                <a:latin typeface="微软雅黑" panose="020B0503020204020204" pitchFamily="34" charset="-122"/>
                <a:ea typeface="微软雅黑" panose="020B0503020204020204" pitchFamily="34" charset="-122"/>
              </a:rPr>
              <a:t>3</a:t>
            </a:r>
            <a:r>
              <a:rPr lang="zh-CN" altLang="zh-CN" sz="1400" dirty="0">
                <a:solidFill>
                  <a:schemeClr val="tx1"/>
                </a:solidFill>
                <a:latin typeface="微软雅黑" panose="020B0503020204020204" pitchFamily="34" charset="-122"/>
                <a:ea typeface="微软雅黑" panose="020B0503020204020204" pitchFamily="34" charset="-122"/>
              </a:rPr>
              <a:t>、征信查询授权书，需客户面签的原件。</a:t>
            </a:r>
          </a:p>
          <a:p>
            <a:pPr>
              <a:lnSpc>
                <a:spcPct val="150000"/>
              </a:lnSpc>
            </a:pPr>
            <a:r>
              <a:rPr lang="en-US" altLang="zh-CN" sz="1400" dirty="0">
                <a:solidFill>
                  <a:schemeClr val="tx1"/>
                </a:solidFill>
                <a:latin typeface="微软雅黑" panose="020B0503020204020204" pitchFamily="34" charset="-122"/>
                <a:ea typeface="微软雅黑" panose="020B0503020204020204" pitchFamily="34" charset="-122"/>
              </a:rPr>
              <a:t>4</a:t>
            </a:r>
            <a:r>
              <a:rPr lang="zh-CN" altLang="zh-CN" sz="1400" dirty="0">
                <a:solidFill>
                  <a:schemeClr val="tx1"/>
                </a:solidFill>
                <a:latin typeface="微软雅黑" panose="020B0503020204020204" pitchFamily="34" charset="-122"/>
                <a:ea typeface="微软雅黑" panose="020B0503020204020204" pitchFamily="34" charset="-122"/>
              </a:rPr>
              <a:t>、与经销商签订的购车协议、合同或者购车意向书。</a:t>
            </a:r>
          </a:p>
          <a:p>
            <a:pPr>
              <a:lnSpc>
                <a:spcPct val="150000"/>
              </a:lnSpc>
            </a:pPr>
            <a:r>
              <a:rPr lang="en-US" altLang="zh-CN" sz="1400" dirty="0">
                <a:solidFill>
                  <a:schemeClr val="tx1"/>
                </a:solidFill>
                <a:latin typeface="微软雅黑" panose="020B0503020204020204" pitchFamily="34" charset="-122"/>
                <a:ea typeface="微软雅黑" panose="020B0503020204020204" pitchFamily="34" charset="-122"/>
              </a:rPr>
              <a:t>5</a:t>
            </a:r>
            <a:r>
              <a:rPr lang="zh-CN" altLang="zh-CN" sz="1400" dirty="0">
                <a:solidFill>
                  <a:schemeClr val="tx1"/>
                </a:solidFill>
                <a:latin typeface="微软雅黑" panose="020B0503020204020204" pitchFamily="34" charset="-122"/>
                <a:ea typeface="微软雅黑" panose="020B0503020204020204" pitchFamily="34" charset="-122"/>
              </a:rPr>
              <a:t>、身份证、婚姻证明（如需，结婚证、夫妻关系具结书等）。</a:t>
            </a:r>
          </a:p>
          <a:p>
            <a:pPr>
              <a:lnSpc>
                <a:spcPct val="150000"/>
              </a:lnSpc>
            </a:pPr>
            <a:r>
              <a:rPr lang="en-US" altLang="zh-CN" sz="1400" dirty="0">
                <a:solidFill>
                  <a:schemeClr val="tx1"/>
                </a:solidFill>
                <a:latin typeface="微软雅黑" panose="020B0503020204020204" pitchFamily="34" charset="-122"/>
                <a:ea typeface="微软雅黑" panose="020B0503020204020204" pitchFamily="34" charset="-122"/>
              </a:rPr>
              <a:t>6</a:t>
            </a:r>
            <a:r>
              <a:rPr lang="zh-CN" altLang="zh-CN" sz="1400" dirty="0">
                <a:solidFill>
                  <a:schemeClr val="tx1"/>
                </a:solidFill>
                <a:latin typeface="微软雅黑" panose="020B0503020204020204" pitchFamily="34" charset="-122"/>
                <a:ea typeface="微软雅黑" panose="020B0503020204020204" pitchFamily="34" charset="-122"/>
              </a:rPr>
              <a:t>、资信证明材料，包括工资流水、收入证明、资产证明等。</a:t>
            </a:r>
          </a:p>
          <a:p>
            <a:pPr>
              <a:lnSpc>
                <a:spcPct val="150000"/>
              </a:lnSpc>
            </a:pPr>
            <a:r>
              <a:rPr lang="en-US" altLang="zh-CN" sz="1400" dirty="0">
                <a:solidFill>
                  <a:schemeClr val="tx1"/>
                </a:solidFill>
                <a:latin typeface="微软雅黑" panose="020B0503020204020204" pitchFamily="34" charset="-122"/>
                <a:ea typeface="微软雅黑" panose="020B0503020204020204" pitchFamily="34" charset="-122"/>
              </a:rPr>
              <a:t>7</a:t>
            </a:r>
            <a:r>
              <a:rPr lang="zh-CN" altLang="zh-CN" sz="1400" dirty="0">
                <a:solidFill>
                  <a:schemeClr val="tx1"/>
                </a:solidFill>
                <a:latin typeface="微软雅黑" panose="020B0503020204020204" pitchFamily="34" charset="-122"/>
                <a:ea typeface="微软雅黑" panose="020B0503020204020204" pitchFamily="34" charset="-122"/>
              </a:rPr>
              <a:t>、配偶资料（如需）</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zh-CN" sz="1400" dirty="0">
                <a:solidFill>
                  <a:schemeClr val="tx1"/>
                </a:solidFill>
                <a:latin typeface="微软雅黑" panose="020B0503020204020204" pitchFamily="34" charset="-122"/>
                <a:ea typeface="微软雅黑" panose="020B0503020204020204" pitchFamily="34" charset="-122"/>
              </a:rPr>
              <a:t>包括居民身份证、户口本复印件、职业收入证明、资产证明等。</a:t>
            </a:r>
          </a:p>
          <a:p>
            <a:pPr>
              <a:lnSpc>
                <a:spcPct val="150000"/>
              </a:lnSpc>
            </a:pPr>
            <a:r>
              <a:rPr lang="en-US" altLang="zh-CN" sz="1400" dirty="0">
                <a:solidFill>
                  <a:schemeClr val="tx1"/>
                </a:solidFill>
                <a:latin typeface="微软雅黑" panose="020B0503020204020204" pitchFamily="34" charset="-122"/>
                <a:ea typeface="微软雅黑" panose="020B0503020204020204" pitchFamily="34" charset="-122"/>
              </a:rPr>
              <a:t>8</a:t>
            </a:r>
            <a:r>
              <a:rPr lang="zh-CN" altLang="zh-CN" sz="1400" dirty="0">
                <a:solidFill>
                  <a:schemeClr val="tx1"/>
                </a:solidFill>
                <a:latin typeface="微软雅黑" panose="020B0503020204020204" pitchFamily="34" charset="-122"/>
                <a:ea typeface="微软雅黑" panose="020B0503020204020204" pitchFamily="34" charset="-122"/>
              </a:rPr>
              <a:t>、本人或直系亲属驾驶证。</a:t>
            </a:r>
          </a:p>
          <a:p>
            <a:pPr>
              <a:lnSpc>
                <a:spcPct val="150000"/>
              </a:lnSpc>
            </a:pPr>
            <a:r>
              <a:rPr lang="en-US" altLang="zh-CN" sz="1400" dirty="0">
                <a:solidFill>
                  <a:schemeClr val="tx1"/>
                </a:solidFill>
                <a:latin typeface="微软雅黑" panose="020B0503020204020204" pitchFamily="34" charset="-122"/>
                <a:ea typeface="微软雅黑" panose="020B0503020204020204" pitchFamily="34" charset="-122"/>
              </a:rPr>
              <a:t>9</a:t>
            </a:r>
            <a:r>
              <a:rPr lang="zh-CN" altLang="zh-CN" sz="1400" dirty="0">
                <a:solidFill>
                  <a:schemeClr val="tx1"/>
                </a:solidFill>
                <a:latin typeface="微软雅黑" panose="020B0503020204020204" pitchFamily="34" charset="-122"/>
                <a:ea typeface="微软雅黑" panose="020B0503020204020204" pitchFamily="34" charset="-122"/>
              </a:rPr>
              <a:t>、车辆贷款保证保险单原件。</a:t>
            </a:r>
          </a:p>
          <a:p>
            <a:pPr>
              <a:lnSpc>
                <a:spcPct val="150000"/>
              </a:lnSpc>
            </a:pPr>
            <a:r>
              <a:rPr lang="en-US" altLang="zh-CN" sz="1400" dirty="0">
                <a:solidFill>
                  <a:schemeClr val="tx1"/>
                </a:solidFill>
                <a:latin typeface="微软雅黑" panose="020B0503020204020204" pitchFamily="34" charset="-122"/>
                <a:ea typeface="微软雅黑" panose="020B0503020204020204" pitchFamily="34" charset="-122"/>
              </a:rPr>
              <a:t>10</a:t>
            </a:r>
            <a:r>
              <a:rPr lang="zh-CN" altLang="zh-CN" sz="1400" dirty="0">
                <a:solidFill>
                  <a:schemeClr val="tx1"/>
                </a:solidFill>
                <a:latin typeface="微软雅黑" panose="020B0503020204020204" pitchFamily="34" charset="-122"/>
                <a:ea typeface="微软雅黑" panose="020B0503020204020204" pitchFamily="34" charset="-122"/>
              </a:rPr>
              <a:t>、上海银行直销银行电子账户服务协议。</a:t>
            </a:r>
          </a:p>
          <a:p>
            <a:pPr>
              <a:lnSpc>
                <a:spcPct val="90000"/>
              </a:lnSpc>
              <a:spcAft>
                <a:spcPts val="600"/>
              </a:spcAft>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3" name="矩形 22"/>
          <p:cNvSpPr>
            <a:spLocks noChangeArrowheads="1"/>
          </p:cNvSpPr>
          <p:nvPr/>
        </p:nvSpPr>
        <p:spPr bwMode="auto">
          <a:xfrm>
            <a:off x="985019" y="1144448"/>
            <a:ext cx="3276600" cy="338137"/>
          </a:xfrm>
          <a:prstGeom prst="rect">
            <a:avLst/>
          </a:prstGeom>
          <a:solidFill>
            <a:srgbClr val="0070C0"/>
          </a:solidFill>
          <a:ln>
            <a:noFill/>
          </a:ln>
        </p:spPr>
        <p:txBody>
          <a:bodyPr>
            <a:spAutoFit/>
          </a:bodyPr>
          <a:lstStyle>
            <a:lvl1pPr>
              <a:defRPr>
                <a:solidFill>
                  <a:schemeClr val="tx2"/>
                </a:solidFill>
                <a:latin typeface="Arial" panose="020B0604020202020204" pitchFamily="34" charset="0"/>
                <a:ea typeface="宋体" panose="02010600030101010101" pitchFamily="2" charset="-122"/>
              </a:defRPr>
            </a:lvl1pPr>
            <a:lvl2pPr marL="742950" indent="-285750">
              <a:defRPr>
                <a:solidFill>
                  <a:schemeClr val="tx2"/>
                </a:solidFill>
                <a:latin typeface="Arial" panose="020B0604020202020204" pitchFamily="34" charset="0"/>
                <a:ea typeface="宋体" panose="02010600030101010101" pitchFamily="2" charset="-122"/>
              </a:defRPr>
            </a:lvl2pPr>
            <a:lvl3pPr marL="1143000" indent="-228600">
              <a:defRPr>
                <a:solidFill>
                  <a:schemeClr val="tx2"/>
                </a:solidFill>
                <a:latin typeface="Arial" panose="020B0604020202020204" pitchFamily="34" charset="0"/>
                <a:ea typeface="宋体" panose="02010600030101010101" pitchFamily="2" charset="-122"/>
              </a:defRPr>
            </a:lvl3pPr>
            <a:lvl4pPr marL="1600200" indent="-228600">
              <a:defRPr>
                <a:solidFill>
                  <a:schemeClr val="tx2"/>
                </a:solidFill>
                <a:latin typeface="Arial" panose="020B0604020202020204" pitchFamily="34" charset="0"/>
                <a:ea typeface="宋体" panose="02010600030101010101" pitchFamily="2" charset="-122"/>
              </a:defRPr>
            </a:lvl4pPr>
            <a:lvl5pPr marL="2057400" indent="-228600">
              <a:defRPr>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9pPr>
          </a:lstStyle>
          <a:p>
            <a:pPr eaLnBrk="1" hangingPunct="1"/>
            <a:r>
              <a:rPr lang="zh-CN" altLang="en-US" sz="1600" b="1" dirty="0">
                <a:solidFill>
                  <a:schemeClr val="bg1"/>
                </a:solidFill>
                <a:latin typeface="黑体" panose="02010609060101010101" pitchFamily="49" charset="-122"/>
                <a:ea typeface="黑体" panose="02010609060101010101" pitchFamily="49" charset="-122"/>
              </a:rPr>
              <a:t>贷款资料包括且不限于以下材料</a:t>
            </a:r>
            <a:endParaRPr lang="en-US" altLang="zh-CN" sz="1600" b="1"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73337196"/>
      </p:ext>
    </p:extLst>
  </p:cSld>
  <p:clrMapOvr>
    <a:masterClrMapping/>
  </p:clrMapOvr>
  <mc:AlternateContent xmlns:mc="http://schemas.openxmlformats.org/markup-compatibility/2006" xmlns:p14="http://schemas.microsoft.com/office/powerpoint/2010/main">
    <mc:Choice Requires="p14">
      <p:transition p14:dur="9" advTm="3000"/>
    </mc:Choice>
    <mc:Fallback xmlns="">
      <p:transition advTm="3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p:cNvSpPr/>
          <p:nvPr/>
        </p:nvSpPr>
        <p:spPr>
          <a:xfrm flipH="1">
            <a:off x="1251" y="6524709"/>
            <a:ext cx="12192671" cy="360436"/>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5" name="矩形 84"/>
          <p:cNvSpPr/>
          <p:nvPr/>
        </p:nvSpPr>
        <p:spPr>
          <a:xfrm flipH="1">
            <a:off x="1250" y="6595759"/>
            <a:ext cx="12192671" cy="2889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6" name="矩形 5"/>
          <p:cNvSpPr/>
          <p:nvPr/>
        </p:nvSpPr>
        <p:spPr>
          <a:xfrm>
            <a:off x="9975772" y="6492514"/>
            <a:ext cx="1018084" cy="111792"/>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7" name="矩形 86"/>
          <p:cNvSpPr/>
          <p:nvPr/>
        </p:nvSpPr>
        <p:spPr>
          <a:xfrm>
            <a:off x="10066731" y="6492513"/>
            <a:ext cx="1070380" cy="39216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8" name="Rectangle 4"/>
          <p:cNvSpPr txBox="1">
            <a:spLocks noChangeArrowheads="1"/>
          </p:cNvSpPr>
          <p:nvPr/>
        </p:nvSpPr>
        <p:spPr bwMode="auto">
          <a:xfrm>
            <a:off x="9985220" y="6492513"/>
            <a:ext cx="1151892" cy="392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05</a:t>
            </a:r>
            <a:endParaRPr lang="zh-CN" altLang="en-US" dirty="0">
              <a:latin typeface="方正兰亭超细黑简体" panose="02000000000000000000" pitchFamily="2" charset="-122"/>
              <a:ea typeface="方正兰亭超细黑简体" panose="02000000000000000000" pitchFamily="2" charset="-122"/>
            </a:endParaRPr>
          </a:p>
        </p:txBody>
      </p:sp>
      <p:sp>
        <p:nvSpPr>
          <p:cNvPr id="89" name="TextBox 88"/>
          <p:cNvSpPr txBox="1"/>
          <p:nvPr/>
        </p:nvSpPr>
        <p:spPr>
          <a:xfrm>
            <a:off x="13514139" y="7029364"/>
            <a:ext cx="843501" cy="355034"/>
          </a:xfrm>
          <a:prstGeom prst="rect">
            <a:avLst/>
          </a:prstGeom>
          <a:noFill/>
        </p:spPr>
        <p:txBody>
          <a:bodyPr wrap="none" rtlCol="0">
            <a:spAutoFit/>
          </a:bodyPr>
          <a:lstStyle/>
          <a:p>
            <a:r>
              <a:rPr lang="zh-CN" altLang="en-US" sz="1705" dirty="0"/>
              <a:t>延时符</a:t>
            </a:r>
          </a:p>
        </p:txBody>
      </p:sp>
      <p:sp>
        <p:nvSpPr>
          <p:cNvPr id="14" name="淘宝网Chenying0907出品 9"/>
          <p:cNvSpPr txBox="1">
            <a:spLocks noChangeArrowheads="1"/>
          </p:cNvSpPr>
          <p:nvPr/>
        </p:nvSpPr>
        <p:spPr bwMode="auto">
          <a:xfrm>
            <a:off x="2138933" y="733450"/>
            <a:ext cx="615632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8226" tIns="24113" rIns="48226" bIns="24113">
            <a:spAutoFit/>
          </a:bodyPr>
          <a:lstStyle>
            <a:lvl1pPr>
              <a:defRPr>
                <a:solidFill>
                  <a:schemeClr val="tx2"/>
                </a:solidFill>
                <a:latin typeface="Arial" panose="020B0604020202020204" pitchFamily="34" charset="0"/>
                <a:ea typeface="宋体" panose="02010600030101010101" pitchFamily="2" charset="-122"/>
              </a:defRPr>
            </a:lvl1pPr>
            <a:lvl2pPr marL="742950" indent="-285750">
              <a:defRPr>
                <a:solidFill>
                  <a:schemeClr val="tx2"/>
                </a:solidFill>
                <a:latin typeface="Arial" panose="020B0604020202020204" pitchFamily="34" charset="0"/>
                <a:ea typeface="宋体" panose="02010600030101010101" pitchFamily="2" charset="-122"/>
              </a:defRPr>
            </a:lvl2pPr>
            <a:lvl3pPr marL="1143000" indent="-228600">
              <a:defRPr>
                <a:solidFill>
                  <a:schemeClr val="tx2"/>
                </a:solidFill>
                <a:latin typeface="Arial" panose="020B0604020202020204" pitchFamily="34" charset="0"/>
                <a:ea typeface="宋体" panose="02010600030101010101" pitchFamily="2" charset="-122"/>
              </a:defRPr>
            </a:lvl3pPr>
            <a:lvl4pPr marL="1600200" indent="-228600">
              <a:defRPr>
                <a:solidFill>
                  <a:schemeClr val="tx2"/>
                </a:solidFill>
                <a:latin typeface="Arial" panose="020B0604020202020204" pitchFamily="34" charset="0"/>
                <a:ea typeface="宋体" panose="02010600030101010101" pitchFamily="2" charset="-122"/>
              </a:defRPr>
            </a:lvl4pPr>
            <a:lvl5pPr marL="2057400" indent="-228600">
              <a:defRPr>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9pPr>
          </a:lstStyle>
          <a:p>
            <a:pPr eaLnBrk="1" hangingPunct="1"/>
            <a:r>
              <a:rPr lang="zh-CN" altLang="en-US" sz="2000" b="1">
                <a:solidFill>
                  <a:srgbClr val="24496E"/>
                </a:solidFill>
                <a:latin typeface="黑体" panose="02010609060101010101" pitchFamily="49" charset="-122"/>
                <a:ea typeface="黑体" panose="02010609060101010101" pitchFamily="49" charset="-122"/>
              </a:rPr>
              <a:t>其他注意事项</a:t>
            </a:r>
          </a:p>
        </p:txBody>
      </p:sp>
      <p:sp>
        <p:nvSpPr>
          <p:cNvPr id="15" name="圆角矩形 14">
            <a:extLst>
              <a:ext uri="{FF2B5EF4-FFF2-40B4-BE49-F238E27FC236}"/>
            </a:extLst>
          </p:cNvPr>
          <p:cNvSpPr/>
          <p:nvPr/>
        </p:nvSpPr>
        <p:spPr>
          <a:xfrm>
            <a:off x="1340420" y="758850"/>
            <a:ext cx="441325" cy="395288"/>
          </a:xfrm>
          <a:prstGeom prst="roundRect">
            <a:avLst/>
          </a:prstGeom>
          <a:solidFill>
            <a:srgbClr val="206ADA"/>
          </a:solidFill>
          <a:ln w="12700" cap="flat" cmpd="sng" algn="ctr">
            <a:solidFill>
              <a:srgbClr val="206ADA"/>
            </a:solidFill>
            <a:prstDash val="solid"/>
            <a:miter lim="800000"/>
          </a:ln>
          <a:effectLst/>
          <a:extLst/>
        </p:spPr>
        <p:txBody>
          <a:bodyPr anchor="ctr"/>
          <a:lstStyle/>
          <a:p>
            <a:pPr algn="ctr" eaLnBrk="1" fontAlgn="auto" hangingPunct="1">
              <a:spcBef>
                <a:spcPts val="0"/>
              </a:spcBef>
              <a:spcAft>
                <a:spcPts val="0"/>
              </a:spcAft>
              <a:defRPr/>
            </a:pPr>
            <a:r>
              <a:rPr lang="en-US" altLang="zh-CN" sz="1688" kern="0" dirty="0">
                <a:solidFill>
                  <a:prstClr val="white"/>
                </a:solidFill>
                <a:latin typeface="Calibri"/>
              </a:rPr>
              <a:t>03</a:t>
            </a:r>
          </a:p>
        </p:txBody>
      </p:sp>
      <p:sp>
        <p:nvSpPr>
          <p:cNvPr id="16" name="菱形 15">
            <a:extLst>
              <a:ext uri="{FF2B5EF4-FFF2-40B4-BE49-F238E27FC236}"/>
            </a:extLst>
          </p:cNvPr>
          <p:cNvSpPr/>
          <p:nvPr/>
        </p:nvSpPr>
        <p:spPr>
          <a:xfrm>
            <a:off x="1781745" y="781075"/>
            <a:ext cx="352425" cy="352425"/>
          </a:xfrm>
          <a:prstGeom prst="diamond">
            <a:avLst/>
          </a:prstGeom>
          <a:solidFill>
            <a:srgbClr val="206ADA">
              <a:alpha val="45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844" kern="0">
              <a:solidFill>
                <a:prstClr val="white"/>
              </a:solidFill>
              <a:latin typeface="Calibri"/>
            </a:endParaRPr>
          </a:p>
        </p:txBody>
      </p:sp>
      <p:sp>
        <p:nvSpPr>
          <p:cNvPr id="17" name="矩形 16"/>
          <p:cNvSpPr/>
          <p:nvPr/>
        </p:nvSpPr>
        <p:spPr>
          <a:xfrm>
            <a:off x="1561083" y="1628800"/>
            <a:ext cx="6840537" cy="2678113"/>
          </a:xfrm>
          <a:prstGeom prst="rect">
            <a:avLst/>
          </a:prstGeom>
        </p:spPr>
        <p:txBody>
          <a:bodyPr>
            <a:spAutoFit/>
          </a:bodyPr>
          <a:lstStyle/>
          <a:p>
            <a:pPr algn="just">
              <a:lnSpc>
                <a:spcPct val="150000"/>
              </a:lnSpc>
              <a:spcAft>
                <a:spcPts val="0"/>
              </a:spcAft>
              <a:defRPr/>
            </a:pPr>
            <a:endParaRPr lang="en-US"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defRPr/>
            </a:pPr>
            <a:r>
              <a:rPr lang="en-US"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、公司成立</a:t>
            </a:r>
            <a:r>
              <a:rPr lang="en-US"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年及以上，注册资金</a:t>
            </a:r>
            <a:r>
              <a:rPr lang="en-US"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300</a:t>
            </a:r>
            <a:r>
              <a:rPr lang="zh-CN"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万元及以上，有固定办公场所</a:t>
            </a:r>
            <a:r>
              <a:rPr lang="zh-CN" altLang="en-US"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defRPr/>
            </a:pPr>
            <a:r>
              <a:rPr lang="en-US"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、第一条年限未满足情况下，若法人代表或核心管理团队成员从事汽车金融业务</a:t>
            </a:r>
            <a:r>
              <a:rPr lang="en-US"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年及以上视同满足条件</a:t>
            </a:r>
            <a:r>
              <a:rPr lang="zh-CN" altLang="en-US"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defRPr/>
            </a:pPr>
            <a:r>
              <a:rPr lang="en-US"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、企业股权结构清晰，股东构成中无</a:t>
            </a:r>
            <a:r>
              <a:rPr lang="en-US"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P2P</a:t>
            </a:r>
            <a:r>
              <a:rPr lang="zh-CN"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相关产业</a:t>
            </a:r>
            <a:r>
              <a:rPr lang="zh-CN" altLang="en-US"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defRPr/>
            </a:pPr>
            <a:r>
              <a:rPr lang="en-US"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、业务经营范围不得超过营业执照中明确规定的范围</a:t>
            </a:r>
            <a:r>
              <a:rPr lang="zh-CN" altLang="en-US"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defRPr/>
            </a:pPr>
            <a:r>
              <a:rPr lang="en-US"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、企业组织构架清晰，团队人员职责明确，要求业务端和风控端分开，有一定的风险管控机制，需现场了解</a:t>
            </a:r>
            <a:r>
              <a:rPr lang="zh-CN" altLang="en-US"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22"/>
          <p:cNvSpPr>
            <a:spLocks noChangeArrowheads="1"/>
          </p:cNvSpPr>
          <p:nvPr/>
        </p:nvSpPr>
        <p:spPr bwMode="auto">
          <a:xfrm>
            <a:off x="914970" y="1309713"/>
            <a:ext cx="2771775" cy="369887"/>
          </a:xfrm>
          <a:prstGeom prst="rect">
            <a:avLst/>
          </a:prstGeom>
          <a:solidFill>
            <a:srgbClr val="0070C0"/>
          </a:solidFill>
          <a:ln>
            <a:noFill/>
          </a:ln>
        </p:spPr>
        <p:txBody>
          <a:bodyPr>
            <a:spAutoFit/>
          </a:bodyPr>
          <a:lstStyle>
            <a:lvl1pPr>
              <a:defRPr>
                <a:solidFill>
                  <a:schemeClr val="tx2"/>
                </a:solidFill>
                <a:latin typeface="Arial" panose="020B0604020202020204" pitchFamily="34" charset="0"/>
                <a:ea typeface="宋体" panose="02010600030101010101" pitchFamily="2" charset="-122"/>
              </a:defRPr>
            </a:lvl1pPr>
            <a:lvl2pPr marL="742950" indent="-285750">
              <a:defRPr>
                <a:solidFill>
                  <a:schemeClr val="tx2"/>
                </a:solidFill>
                <a:latin typeface="Arial" panose="020B0604020202020204" pitchFamily="34" charset="0"/>
                <a:ea typeface="宋体" panose="02010600030101010101" pitchFamily="2" charset="-122"/>
              </a:defRPr>
            </a:lvl2pPr>
            <a:lvl3pPr marL="1143000" indent="-228600">
              <a:defRPr>
                <a:solidFill>
                  <a:schemeClr val="tx2"/>
                </a:solidFill>
                <a:latin typeface="Arial" panose="020B0604020202020204" pitchFamily="34" charset="0"/>
                <a:ea typeface="宋体" panose="02010600030101010101" pitchFamily="2" charset="-122"/>
              </a:defRPr>
            </a:lvl3pPr>
            <a:lvl4pPr marL="1600200" indent="-228600">
              <a:defRPr>
                <a:solidFill>
                  <a:schemeClr val="tx2"/>
                </a:solidFill>
                <a:latin typeface="Arial" panose="020B0604020202020204" pitchFamily="34" charset="0"/>
                <a:ea typeface="宋体" panose="02010600030101010101" pitchFamily="2" charset="-122"/>
              </a:defRPr>
            </a:lvl4pPr>
            <a:lvl5pPr marL="2057400" indent="-228600">
              <a:defRPr>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9pPr>
          </a:lstStyle>
          <a:p>
            <a:pPr eaLnBrk="1" hangingPunct="1"/>
            <a:r>
              <a:rPr lang="zh-CN" altLang="en-US" b="1">
                <a:solidFill>
                  <a:srgbClr val="FFFFFF"/>
                </a:solidFill>
                <a:latin typeface="黑体" panose="02010609060101010101" pitchFamily="49" charset="-122"/>
                <a:ea typeface="黑体" panose="02010609060101010101" pitchFamily="49" charset="-122"/>
              </a:rPr>
              <a:t>渠道准入</a:t>
            </a:r>
          </a:p>
        </p:txBody>
      </p:sp>
    </p:spTree>
    <p:extLst>
      <p:ext uri="{BB962C8B-B14F-4D97-AF65-F5344CB8AC3E}">
        <p14:creationId xmlns:p14="http://schemas.microsoft.com/office/powerpoint/2010/main" val="1071058603"/>
      </p:ext>
    </p:extLst>
  </p:cSld>
  <p:clrMapOvr>
    <a:masterClrMapping/>
  </p:clrMapOvr>
  <mc:AlternateContent xmlns:mc="http://schemas.openxmlformats.org/markup-compatibility/2006" xmlns:p14="http://schemas.microsoft.com/office/powerpoint/2010/main">
    <mc:Choice Requires="p14">
      <p:transition p14:dur="9" advTm="3000"/>
    </mc:Choice>
    <mc:Fallback xmlns="">
      <p:transition advTm="3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p:cNvSpPr/>
          <p:nvPr/>
        </p:nvSpPr>
        <p:spPr>
          <a:xfrm flipH="1">
            <a:off x="1251" y="6524709"/>
            <a:ext cx="12192671" cy="360436"/>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5" name="矩形 84"/>
          <p:cNvSpPr/>
          <p:nvPr/>
        </p:nvSpPr>
        <p:spPr>
          <a:xfrm flipH="1">
            <a:off x="1250" y="6595759"/>
            <a:ext cx="12192671" cy="2889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6" name="矩形 5"/>
          <p:cNvSpPr/>
          <p:nvPr/>
        </p:nvSpPr>
        <p:spPr>
          <a:xfrm>
            <a:off x="9975772" y="6492514"/>
            <a:ext cx="1018084" cy="111792"/>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7" name="矩形 86"/>
          <p:cNvSpPr/>
          <p:nvPr/>
        </p:nvSpPr>
        <p:spPr>
          <a:xfrm>
            <a:off x="10066731" y="6492513"/>
            <a:ext cx="1070380" cy="39216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8" name="Rectangle 4"/>
          <p:cNvSpPr txBox="1">
            <a:spLocks noChangeArrowheads="1"/>
          </p:cNvSpPr>
          <p:nvPr/>
        </p:nvSpPr>
        <p:spPr bwMode="auto">
          <a:xfrm>
            <a:off x="9985220" y="6492513"/>
            <a:ext cx="1151892" cy="392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06</a:t>
            </a:r>
            <a:endParaRPr lang="zh-CN" altLang="en-US" dirty="0">
              <a:latin typeface="方正兰亭超细黑简体" panose="02000000000000000000" pitchFamily="2" charset="-122"/>
              <a:ea typeface="方正兰亭超细黑简体" panose="02000000000000000000" pitchFamily="2" charset="-122"/>
            </a:endParaRPr>
          </a:p>
        </p:txBody>
      </p:sp>
      <p:sp>
        <p:nvSpPr>
          <p:cNvPr id="89" name="TextBox 88"/>
          <p:cNvSpPr txBox="1"/>
          <p:nvPr/>
        </p:nvSpPr>
        <p:spPr>
          <a:xfrm>
            <a:off x="13514139" y="7029364"/>
            <a:ext cx="843501" cy="355034"/>
          </a:xfrm>
          <a:prstGeom prst="rect">
            <a:avLst/>
          </a:prstGeom>
          <a:noFill/>
        </p:spPr>
        <p:txBody>
          <a:bodyPr wrap="none" rtlCol="0">
            <a:spAutoFit/>
          </a:bodyPr>
          <a:lstStyle/>
          <a:p>
            <a:r>
              <a:rPr lang="zh-CN" altLang="en-US" sz="1705" dirty="0"/>
              <a:t>延时符</a:t>
            </a:r>
          </a:p>
        </p:txBody>
      </p:sp>
      <p:sp>
        <p:nvSpPr>
          <p:cNvPr id="13" name="淘宝网Chenying0907出品 9"/>
          <p:cNvSpPr txBox="1">
            <a:spLocks noChangeArrowheads="1"/>
          </p:cNvSpPr>
          <p:nvPr/>
        </p:nvSpPr>
        <p:spPr bwMode="auto">
          <a:xfrm>
            <a:off x="1223963" y="301625"/>
            <a:ext cx="615632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8226" tIns="24113" rIns="48226" bIns="24113">
            <a:spAutoFit/>
          </a:bodyPr>
          <a:lstStyle>
            <a:lvl1pPr>
              <a:defRPr>
                <a:solidFill>
                  <a:schemeClr val="tx2"/>
                </a:solidFill>
                <a:latin typeface="Arial" panose="020B0604020202020204" pitchFamily="34" charset="0"/>
                <a:ea typeface="宋体" panose="02010600030101010101" pitchFamily="2" charset="-122"/>
              </a:defRPr>
            </a:lvl1pPr>
            <a:lvl2pPr marL="742950" indent="-285750">
              <a:defRPr>
                <a:solidFill>
                  <a:schemeClr val="tx2"/>
                </a:solidFill>
                <a:latin typeface="Arial" panose="020B0604020202020204" pitchFamily="34" charset="0"/>
                <a:ea typeface="宋体" panose="02010600030101010101" pitchFamily="2" charset="-122"/>
              </a:defRPr>
            </a:lvl2pPr>
            <a:lvl3pPr marL="1143000" indent="-228600">
              <a:defRPr>
                <a:solidFill>
                  <a:schemeClr val="tx2"/>
                </a:solidFill>
                <a:latin typeface="Arial" panose="020B0604020202020204" pitchFamily="34" charset="0"/>
                <a:ea typeface="宋体" panose="02010600030101010101" pitchFamily="2" charset="-122"/>
              </a:defRPr>
            </a:lvl3pPr>
            <a:lvl4pPr marL="1600200" indent="-228600">
              <a:defRPr>
                <a:solidFill>
                  <a:schemeClr val="tx2"/>
                </a:solidFill>
                <a:latin typeface="Arial" panose="020B0604020202020204" pitchFamily="34" charset="0"/>
                <a:ea typeface="宋体" panose="02010600030101010101" pitchFamily="2" charset="-122"/>
              </a:defRPr>
            </a:lvl4pPr>
            <a:lvl5pPr marL="2057400" indent="-228600">
              <a:defRPr>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9pPr>
          </a:lstStyle>
          <a:p>
            <a:pPr eaLnBrk="1" hangingPunct="1"/>
            <a:r>
              <a:rPr lang="zh-CN" altLang="en-US" sz="2000" b="1">
                <a:solidFill>
                  <a:srgbClr val="24496E"/>
                </a:solidFill>
                <a:latin typeface="黑体" panose="02010609060101010101" pitchFamily="49" charset="-122"/>
                <a:ea typeface="黑体" panose="02010609060101010101" pitchFamily="49" charset="-122"/>
              </a:rPr>
              <a:t>其他注意事项</a:t>
            </a:r>
          </a:p>
        </p:txBody>
      </p:sp>
      <p:cxnSp>
        <p:nvCxnSpPr>
          <p:cNvPr id="19" name="淘宝网Chenying0907出品 12"/>
          <p:cNvCxnSpPr>
            <a:cxnSpLocks noChangeShapeType="1"/>
          </p:cNvCxnSpPr>
          <p:nvPr/>
        </p:nvCxnSpPr>
        <p:spPr bwMode="auto">
          <a:xfrm>
            <a:off x="1295400" y="722313"/>
            <a:ext cx="6992938" cy="0"/>
          </a:xfrm>
          <a:prstGeom prst="line">
            <a:avLst/>
          </a:prstGeom>
          <a:noFill/>
          <a:ln w="6350" algn="ctr">
            <a:solidFill>
              <a:srgbClr val="206ADA"/>
            </a:solidFill>
            <a:miter lim="800000"/>
            <a:headEnd/>
            <a:tailEnd/>
          </a:ln>
          <a:extLst>
            <a:ext uri="{909E8E84-426E-40DD-AFC4-6F175D3DCCD1}">
              <a14:hiddenFill xmlns:a14="http://schemas.microsoft.com/office/drawing/2010/main">
                <a:noFill/>
              </a14:hiddenFill>
            </a:ext>
          </a:extLst>
        </p:spPr>
      </p:cxnSp>
      <p:sp>
        <p:nvSpPr>
          <p:cNvPr id="20" name="圆角矩形 19">
            <a:extLst>
              <a:ext uri="{FF2B5EF4-FFF2-40B4-BE49-F238E27FC236}"/>
            </a:extLst>
          </p:cNvPr>
          <p:cNvSpPr/>
          <p:nvPr/>
        </p:nvSpPr>
        <p:spPr>
          <a:xfrm>
            <a:off x="425450" y="327025"/>
            <a:ext cx="441325" cy="395288"/>
          </a:xfrm>
          <a:prstGeom prst="roundRect">
            <a:avLst/>
          </a:prstGeom>
          <a:solidFill>
            <a:srgbClr val="206ADA"/>
          </a:solidFill>
          <a:ln w="12700" cap="flat" cmpd="sng" algn="ctr">
            <a:solidFill>
              <a:srgbClr val="206ADA"/>
            </a:solidFill>
            <a:prstDash val="solid"/>
            <a:miter lim="800000"/>
          </a:ln>
          <a:effectLst/>
          <a:extLst/>
        </p:spPr>
        <p:txBody>
          <a:bodyPr anchor="ctr"/>
          <a:lstStyle/>
          <a:p>
            <a:pPr algn="ctr" eaLnBrk="1" fontAlgn="auto" hangingPunct="1">
              <a:spcBef>
                <a:spcPts val="0"/>
              </a:spcBef>
              <a:spcAft>
                <a:spcPts val="0"/>
              </a:spcAft>
              <a:defRPr/>
            </a:pPr>
            <a:r>
              <a:rPr lang="en-US" altLang="zh-CN" sz="1688" kern="0" dirty="0">
                <a:solidFill>
                  <a:prstClr val="white"/>
                </a:solidFill>
                <a:latin typeface="Calibri"/>
              </a:rPr>
              <a:t>03</a:t>
            </a:r>
          </a:p>
        </p:txBody>
      </p:sp>
      <p:sp>
        <p:nvSpPr>
          <p:cNvPr id="21" name="菱形 20">
            <a:extLst>
              <a:ext uri="{FF2B5EF4-FFF2-40B4-BE49-F238E27FC236}"/>
            </a:extLst>
          </p:cNvPr>
          <p:cNvSpPr/>
          <p:nvPr/>
        </p:nvSpPr>
        <p:spPr>
          <a:xfrm>
            <a:off x="866775" y="349250"/>
            <a:ext cx="352425" cy="352425"/>
          </a:xfrm>
          <a:prstGeom prst="diamond">
            <a:avLst/>
          </a:prstGeom>
          <a:solidFill>
            <a:srgbClr val="206ADA">
              <a:alpha val="45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844" kern="0">
              <a:solidFill>
                <a:prstClr val="white"/>
              </a:solidFill>
              <a:latin typeface="Calibri"/>
            </a:endParaRPr>
          </a:p>
        </p:txBody>
      </p:sp>
      <p:sp>
        <p:nvSpPr>
          <p:cNvPr id="22" name="矩形 22"/>
          <p:cNvSpPr>
            <a:spLocks noChangeArrowheads="1"/>
          </p:cNvSpPr>
          <p:nvPr/>
        </p:nvSpPr>
        <p:spPr bwMode="auto">
          <a:xfrm>
            <a:off x="866775" y="987073"/>
            <a:ext cx="2700338" cy="338137"/>
          </a:xfrm>
          <a:prstGeom prst="rect">
            <a:avLst/>
          </a:prstGeom>
          <a:solidFill>
            <a:srgbClr val="0070C0"/>
          </a:solidFill>
          <a:ln>
            <a:noFill/>
          </a:ln>
        </p:spPr>
        <p:txBody>
          <a:bodyPr>
            <a:spAutoFit/>
          </a:bodyPr>
          <a:lstStyle>
            <a:lvl1pPr>
              <a:defRPr>
                <a:solidFill>
                  <a:schemeClr val="tx2"/>
                </a:solidFill>
                <a:latin typeface="Arial" panose="020B0604020202020204" pitchFamily="34" charset="0"/>
                <a:ea typeface="宋体" panose="02010600030101010101" pitchFamily="2" charset="-122"/>
              </a:defRPr>
            </a:lvl1pPr>
            <a:lvl2pPr marL="742950" indent="-285750">
              <a:defRPr>
                <a:solidFill>
                  <a:schemeClr val="tx2"/>
                </a:solidFill>
                <a:latin typeface="Arial" panose="020B0604020202020204" pitchFamily="34" charset="0"/>
                <a:ea typeface="宋体" panose="02010600030101010101" pitchFamily="2" charset="-122"/>
              </a:defRPr>
            </a:lvl2pPr>
            <a:lvl3pPr marL="1143000" indent="-228600">
              <a:defRPr>
                <a:solidFill>
                  <a:schemeClr val="tx2"/>
                </a:solidFill>
                <a:latin typeface="Arial" panose="020B0604020202020204" pitchFamily="34" charset="0"/>
                <a:ea typeface="宋体" panose="02010600030101010101" pitchFamily="2" charset="-122"/>
              </a:defRPr>
            </a:lvl3pPr>
            <a:lvl4pPr marL="1600200" indent="-228600">
              <a:defRPr>
                <a:solidFill>
                  <a:schemeClr val="tx2"/>
                </a:solidFill>
                <a:latin typeface="Arial" panose="020B0604020202020204" pitchFamily="34" charset="0"/>
                <a:ea typeface="宋体" panose="02010600030101010101" pitchFamily="2" charset="-122"/>
              </a:defRPr>
            </a:lvl4pPr>
            <a:lvl5pPr marL="2057400" indent="-228600">
              <a:defRPr>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9pPr>
          </a:lstStyle>
          <a:p>
            <a:pPr eaLnBrk="1" hangingPunct="1"/>
            <a:r>
              <a:rPr lang="zh-CN" altLang="en-US" sz="1600" b="1">
                <a:solidFill>
                  <a:srgbClr val="FFFFFF"/>
                </a:solidFill>
                <a:latin typeface="黑体" panose="02010609060101010101" pitchFamily="49" charset="-122"/>
                <a:ea typeface="黑体" panose="02010609060101010101" pitchFamily="49" charset="-122"/>
              </a:rPr>
              <a:t>系统信息录入注意点</a:t>
            </a:r>
          </a:p>
        </p:txBody>
      </p:sp>
      <p:sp>
        <p:nvSpPr>
          <p:cNvPr id="23" name="矩形 22"/>
          <p:cNvSpPr>
            <a:spLocks noChangeArrowheads="1"/>
          </p:cNvSpPr>
          <p:nvPr/>
        </p:nvSpPr>
        <p:spPr bwMode="auto">
          <a:xfrm>
            <a:off x="866775" y="4476030"/>
            <a:ext cx="2706688" cy="339725"/>
          </a:xfrm>
          <a:prstGeom prst="rect">
            <a:avLst/>
          </a:prstGeom>
          <a:solidFill>
            <a:srgbClr val="0070C0"/>
          </a:solidFill>
          <a:ln w="9525">
            <a:solidFill>
              <a:srgbClr val="000000"/>
            </a:solidFill>
            <a:miter lim="800000"/>
            <a:headEnd/>
            <a:tailEnd/>
          </a:ln>
        </p:spPr>
        <p:txBody>
          <a:bodyPr>
            <a:spAutoFit/>
          </a:bodyPr>
          <a:lstStyle>
            <a:lvl1pPr>
              <a:defRPr>
                <a:solidFill>
                  <a:schemeClr val="tx2"/>
                </a:solidFill>
                <a:latin typeface="Arial" panose="020B0604020202020204" pitchFamily="34" charset="0"/>
                <a:ea typeface="宋体" panose="02010600030101010101" pitchFamily="2" charset="-122"/>
              </a:defRPr>
            </a:lvl1pPr>
            <a:lvl2pPr marL="742950" indent="-285750">
              <a:defRPr>
                <a:solidFill>
                  <a:schemeClr val="tx2"/>
                </a:solidFill>
                <a:latin typeface="Arial" panose="020B0604020202020204" pitchFamily="34" charset="0"/>
                <a:ea typeface="宋体" panose="02010600030101010101" pitchFamily="2" charset="-122"/>
              </a:defRPr>
            </a:lvl2pPr>
            <a:lvl3pPr marL="1143000" indent="-228600">
              <a:defRPr>
                <a:solidFill>
                  <a:schemeClr val="tx2"/>
                </a:solidFill>
                <a:latin typeface="Arial" panose="020B0604020202020204" pitchFamily="34" charset="0"/>
                <a:ea typeface="宋体" panose="02010600030101010101" pitchFamily="2" charset="-122"/>
              </a:defRPr>
            </a:lvl3pPr>
            <a:lvl4pPr marL="1600200" indent="-228600">
              <a:defRPr>
                <a:solidFill>
                  <a:schemeClr val="tx2"/>
                </a:solidFill>
                <a:latin typeface="Arial" panose="020B0604020202020204" pitchFamily="34" charset="0"/>
                <a:ea typeface="宋体" panose="02010600030101010101" pitchFamily="2" charset="-122"/>
              </a:defRPr>
            </a:lvl4pPr>
            <a:lvl5pPr marL="2057400" indent="-228600">
              <a:defRPr>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9pPr>
          </a:lstStyle>
          <a:p>
            <a:pPr eaLnBrk="1" hangingPunct="1"/>
            <a:r>
              <a:rPr lang="zh-CN" altLang="en-US" sz="1600" b="1" dirty="0">
                <a:solidFill>
                  <a:srgbClr val="FFFFFF"/>
                </a:solidFill>
                <a:latin typeface="黑体" panose="02010609060101010101" pitchFamily="49" charset="-122"/>
                <a:ea typeface="黑体" panose="02010609060101010101" pitchFamily="49" charset="-122"/>
              </a:rPr>
              <a:t>贷后关注</a:t>
            </a:r>
          </a:p>
        </p:txBody>
      </p:sp>
      <p:sp>
        <p:nvSpPr>
          <p:cNvPr id="24" name="矩形 22"/>
          <p:cNvSpPr>
            <a:spLocks noChangeArrowheads="1"/>
          </p:cNvSpPr>
          <p:nvPr/>
        </p:nvSpPr>
        <p:spPr bwMode="auto">
          <a:xfrm>
            <a:off x="866775" y="2865104"/>
            <a:ext cx="2706688" cy="338138"/>
          </a:xfrm>
          <a:prstGeom prst="rect">
            <a:avLst/>
          </a:prstGeom>
          <a:solidFill>
            <a:srgbClr val="0070C0"/>
          </a:solidFill>
          <a:ln>
            <a:noFill/>
          </a:ln>
        </p:spPr>
        <p:txBody>
          <a:bodyPr>
            <a:spAutoFit/>
          </a:bodyPr>
          <a:lstStyle>
            <a:lvl1pPr>
              <a:defRPr>
                <a:solidFill>
                  <a:schemeClr val="tx2"/>
                </a:solidFill>
                <a:latin typeface="Arial" panose="020B0604020202020204" pitchFamily="34" charset="0"/>
                <a:ea typeface="宋体" panose="02010600030101010101" pitchFamily="2" charset="-122"/>
              </a:defRPr>
            </a:lvl1pPr>
            <a:lvl2pPr marL="742950" indent="-285750">
              <a:defRPr>
                <a:solidFill>
                  <a:schemeClr val="tx2"/>
                </a:solidFill>
                <a:latin typeface="Arial" panose="020B0604020202020204" pitchFamily="34" charset="0"/>
                <a:ea typeface="宋体" panose="02010600030101010101" pitchFamily="2" charset="-122"/>
              </a:defRPr>
            </a:lvl2pPr>
            <a:lvl3pPr marL="1143000" indent="-228600">
              <a:defRPr>
                <a:solidFill>
                  <a:schemeClr val="tx2"/>
                </a:solidFill>
                <a:latin typeface="Arial" panose="020B0604020202020204" pitchFamily="34" charset="0"/>
                <a:ea typeface="宋体" panose="02010600030101010101" pitchFamily="2" charset="-122"/>
              </a:defRPr>
            </a:lvl3pPr>
            <a:lvl4pPr marL="1600200" indent="-228600">
              <a:defRPr>
                <a:solidFill>
                  <a:schemeClr val="tx2"/>
                </a:solidFill>
                <a:latin typeface="Arial" panose="020B0604020202020204" pitchFamily="34" charset="0"/>
                <a:ea typeface="宋体" panose="02010600030101010101" pitchFamily="2" charset="-122"/>
              </a:defRPr>
            </a:lvl4pPr>
            <a:lvl5pPr marL="2057400" indent="-228600">
              <a:defRPr>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9pPr>
          </a:lstStyle>
          <a:p>
            <a:pPr eaLnBrk="1" hangingPunct="1"/>
            <a:r>
              <a:rPr lang="zh-CN" altLang="en-US" sz="1600" b="1">
                <a:solidFill>
                  <a:srgbClr val="FFFFFF"/>
                </a:solidFill>
                <a:latin typeface="黑体" panose="02010609060101010101" pitchFamily="49" charset="-122"/>
                <a:ea typeface="黑体" panose="02010609060101010101" pitchFamily="49" charset="-122"/>
              </a:rPr>
              <a:t>还款转账说明</a:t>
            </a:r>
          </a:p>
        </p:txBody>
      </p:sp>
      <p:sp>
        <p:nvSpPr>
          <p:cNvPr id="2" name="矩形 1"/>
          <p:cNvSpPr/>
          <p:nvPr/>
        </p:nvSpPr>
        <p:spPr>
          <a:xfrm>
            <a:off x="1696959" y="1326465"/>
            <a:ext cx="8278813" cy="5124480"/>
          </a:xfrm>
          <a:prstGeom prst="rect">
            <a:avLst/>
          </a:prstGeom>
        </p:spPr>
        <p:txBody>
          <a:bodyPr wrap="square">
            <a:spAutoFit/>
          </a:bodyPr>
          <a:lstStyle/>
          <a:p>
            <a:pPr algn="just">
              <a:lnSpc>
                <a:spcPct val="150000"/>
              </a:lnSpc>
              <a:spcAft>
                <a:spcPts val="0"/>
              </a:spcAft>
              <a:defRPr/>
            </a:pPr>
            <a:r>
              <a:rPr lang="zh-CN" altLang="en-US" sz="1400" kern="0" dirty="0">
                <a:latin typeface="微软雅黑" panose="020B0503020204020204" pitchFamily="34" charset="-122"/>
                <a:ea typeface="微软雅黑" panose="020B0503020204020204" pitchFamily="34" charset="-122"/>
                <a:cs typeface="Times New Roman" panose="02020603050405020304" pitchFamily="18" charset="0"/>
              </a:rPr>
              <a:t>以下信息不录入系统将自动拒绝：</a:t>
            </a:r>
            <a:endParaRPr lang="en-US" altLang="zh-CN" sz="1400" kern="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defRPr/>
            </a:pPr>
            <a:r>
              <a:rPr lang="en-US" altLang="zh-CN" sz="1400" kern="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400" kern="0" dirty="0">
                <a:latin typeface="微软雅黑" panose="020B0503020204020204" pitchFamily="34" charset="-122"/>
                <a:ea typeface="微软雅黑" panose="020B0503020204020204" pitchFamily="34" charset="-122"/>
                <a:cs typeface="Times New Roman" panose="02020603050405020304" pitchFamily="18" charset="0"/>
              </a:rPr>
              <a:t>、新车申请金额大于</a:t>
            </a:r>
            <a:r>
              <a:rPr lang="en-US" altLang="zh-CN" sz="1400" kern="0" dirty="0">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1400" kern="0" dirty="0">
                <a:latin typeface="微软雅黑" panose="020B0503020204020204" pitchFamily="34" charset="-122"/>
                <a:ea typeface="微软雅黑" panose="020B0503020204020204" pitchFamily="34" charset="-122"/>
                <a:cs typeface="Times New Roman" panose="02020603050405020304" pitchFamily="18" charset="0"/>
              </a:rPr>
              <a:t>万元，二手车申请金额大于</a:t>
            </a:r>
            <a:r>
              <a:rPr lang="en-US" altLang="zh-CN" sz="1400" kern="0" dirty="0">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1400" kern="0" dirty="0">
                <a:latin typeface="微软雅黑" panose="020B0503020204020204" pitchFamily="34" charset="-122"/>
                <a:ea typeface="微软雅黑" panose="020B0503020204020204" pitchFamily="34" charset="-122"/>
                <a:cs typeface="Times New Roman" panose="02020603050405020304" pitchFamily="18" charset="0"/>
              </a:rPr>
              <a:t>万元，必须录入配偶身份信息字段。</a:t>
            </a:r>
            <a:endParaRPr lang="en-US" altLang="zh-CN" sz="1400" kern="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defRPr/>
            </a:pPr>
            <a:r>
              <a:rPr lang="en-US" altLang="zh-CN" sz="1400" kern="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400" kern="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0" dirty="0">
                <a:latin typeface="微软雅黑" panose="020B0503020204020204" pitchFamily="34" charset="-122"/>
                <a:ea typeface="微软雅黑" panose="020B0503020204020204" pitchFamily="34" charset="-122"/>
                <a:cs typeface="Times New Roman" panose="02020603050405020304" pitchFamily="18" charset="0"/>
              </a:rPr>
              <a:t>22</a:t>
            </a:r>
            <a:r>
              <a:rPr lang="zh-CN" altLang="en-US" sz="1400" kern="0" dirty="0">
                <a:latin typeface="微软雅黑" panose="020B0503020204020204" pitchFamily="34" charset="-122"/>
                <a:ea typeface="微软雅黑" panose="020B0503020204020204" pitchFamily="34" charset="-122"/>
                <a:cs typeface="Times New Roman" panose="02020603050405020304" pitchFamily="18" charset="0"/>
              </a:rPr>
              <a:t>周岁以下（含）未婚借款人，需提供父母之一作为担保人的字段。</a:t>
            </a:r>
            <a:endParaRPr lang="en-US" altLang="zh-CN" sz="1400" kern="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defRPr/>
            </a:pPr>
            <a:r>
              <a:rPr lang="en-US" altLang="zh-CN" sz="1400" kern="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400" kern="0" dirty="0">
                <a:latin typeface="微软雅黑" panose="020B0503020204020204" pitchFamily="34" charset="-122"/>
                <a:ea typeface="微软雅黑" panose="020B0503020204020204" pitchFamily="34" charset="-122"/>
                <a:cs typeface="Times New Roman" panose="02020603050405020304" pitchFamily="18" charset="0"/>
              </a:rPr>
              <a:t>、本人无驾照且申请贷款，但其父母、配偶、子女有驾照的，该直系亲属需担保并推送担保人字段。</a:t>
            </a:r>
            <a:endParaRPr lang="en-US" altLang="zh-CN" sz="1400" kern="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defRPr/>
            </a:pPr>
            <a:endParaRPr lang="en-US" altLang="zh-CN" sz="1400" kern="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defRPr/>
            </a:pPr>
            <a:endParaRPr lang="en-US" altLang="zh-CN" sz="1400" kern="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defRPr/>
            </a:pPr>
            <a:r>
              <a:rPr lang="zh-CN" altLang="en-US" sz="1400" kern="0" dirty="0">
                <a:latin typeface="微软雅黑" panose="020B0503020204020204" pitchFamily="34" charset="-122"/>
                <a:ea typeface="微软雅黑" panose="020B0503020204020204" pitchFamily="34" charset="-122"/>
              </a:rPr>
              <a:t>客户可绑定任何一家四大国有行或者股份制银行的本人借记卡进行还款，该卡需在贷款申请时确定，还款时需从绑定卡转账至其电子账户专属子账户（账户号在审批通过后由银行系统推送人保），其他银行卡无法转账成功。</a:t>
            </a:r>
            <a:endParaRPr lang="en-US" altLang="zh-CN" sz="1400" kern="0" dirty="0">
              <a:latin typeface="微软雅黑" panose="020B0503020204020204" pitchFamily="34" charset="-122"/>
              <a:ea typeface="微软雅黑" panose="020B0503020204020204" pitchFamily="34" charset="-122"/>
            </a:endParaRPr>
          </a:p>
          <a:p>
            <a:pPr algn="just">
              <a:lnSpc>
                <a:spcPct val="150000"/>
              </a:lnSpc>
              <a:spcAft>
                <a:spcPts val="0"/>
              </a:spcAft>
              <a:defRPr/>
            </a:pPr>
            <a:endParaRPr lang="en-US" altLang="zh-CN" sz="1400" kern="0" dirty="0">
              <a:latin typeface="微软雅黑" panose="020B0503020204020204" pitchFamily="34" charset="-122"/>
              <a:ea typeface="微软雅黑" panose="020B0503020204020204" pitchFamily="34" charset="-122"/>
            </a:endParaRPr>
          </a:p>
          <a:p>
            <a:pPr algn="just">
              <a:lnSpc>
                <a:spcPct val="150000"/>
              </a:lnSpc>
              <a:spcAft>
                <a:spcPts val="0"/>
              </a:spcAft>
              <a:defRPr/>
            </a:pPr>
            <a:endParaRPr lang="en-US" altLang="zh-CN" sz="1400" kern="0" dirty="0">
              <a:latin typeface="微软雅黑" panose="020B0503020204020204" pitchFamily="34" charset="-122"/>
              <a:ea typeface="微软雅黑" panose="020B0503020204020204" pitchFamily="34" charset="-122"/>
            </a:endParaRPr>
          </a:p>
          <a:p>
            <a:pPr algn="just">
              <a:lnSpc>
                <a:spcPct val="150000"/>
              </a:lnSpc>
              <a:spcAft>
                <a:spcPts val="0"/>
              </a:spcAft>
              <a:defRPr/>
            </a:pP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银行将</a:t>
            </a:r>
            <a:r>
              <a:rPr lang="zh-CN" altLang="zh-CN" sz="1400"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抽查渠道方用于垫付借款人汽车尾款和收取</a:t>
            </a:r>
            <a:r>
              <a:rPr lang="zh-CN" altLang="en-US" sz="1400"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银行</a:t>
            </a:r>
            <a:r>
              <a:rPr lang="zh-CN" altLang="zh-CN" sz="1400"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发放贷款资金的对公账户流水</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，监控贷款资金流向。渠道方垫付时支付对象与汽车的销售方</a:t>
            </a:r>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是否</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一致、垫付金额与</a:t>
            </a:r>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银行</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划款至渠道方的金额</a:t>
            </a:r>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是否</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不一致、垫付时间与贷款申请时间</a:t>
            </a:r>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是否合理等。</a:t>
            </a:r>
            <a:endParaRPr lang="en-US" altLang="zh-CN" sz="1400" kern="0" dirty="0">
              <a:latin typeface="微软雅黑" panose="020B0503020204020204" pitchFamily="34" charset="-122"/>
              <a:ea typeface="微软雅黑" panose="020B0503020204020204" pitchFamily="34" charset="-122"/>
            </a:endParaRPr>
          </a:p>
          <a:p>
            <a:pPr algn="just">
              <a:lnSpc>
                <a:spcPct val="150000"/>
              </a:lnSpc>
              <a:spcAft>
                <a:spcPts val="0"/>
              </a:spcAft>
              <a:defRPr/>
            </a:pPr>
            <a:endParaRPr lang="en-US" altLang="zh-CN" kern="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54732556"/>
      </p:ext>
    </p:extLst>
  </p:cSld>
  <p:clrMapOvr>
    <a:masterClrMapping/>
  </p:clrMapOvr>
  <mc:AlternateContent xmlns:mc="http://schemas.openxmlformats.org/markup-compatibility/2006" xmlns:p14="http://schemas.microsoft.com/office/powerpoint/2010/main">
    <mc:Choice Requires="p14">
      <p:transition p14:dur="9" advTm="3000"/>
    </mc:Choice>
    <mc:Fallback xmlns="">
      <p:transition advTm="3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p:cNvSpPr/>
          <p:nvPr/>
        </p:nvSpPr>
        <p:spPr>
          <a:xfrm flipH="1">
            <a:off x="1251" y="6524709"/>
            <a:ext cx="12192671" cy="360436"/>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5" name="矩形 84"/>
          <p:cNvSpPr/>
          <p:nvPr/>
        </p:nvSpPr>
        <p:spPr>
          <a:xfrm flipH="1">
            <a:off x="1250" y="6595759"/>
            <a:ext cx="12192671" cy="2889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6" name="矩形 5"/>
          <p:cNvSpPr/>
          <p:nvPr/>
        </p:nvSpPr>
        <p:spPr>
          <a:xfrm>
            <a:off x="9975772" y="6492514"/>
            <a:ext cx="1018084" cy="111792"/>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7" name="矩形 86"/>
          <p:cNvSpPr/>
          <p:nvPr/>
        </p:nvSpPr>
        <p:spPr>
          <a:xfrm>
            <a:off x="10066731" y="6492513"/>
            <a:ext cx="1070380" cy="39216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8" name="Rectangle 4"/>
          <p:cNvSpPr txBox="1">
            <a:spLocks noChangeArrowheads="1"/>
          </p:cNvSpPr>
          <p:nvPr/>
        </p:nvSpPr>
        <p:spPr bwMode="auto">
          <a:xfrm>
            <a:off x="9985220" y="6492513"/>
            <a:ext cx="1151892" cy="392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07</a:t>
            </a:r>
            <a:endParaRPr lang="zh-CN" altLang="en-US" dirty="0">
              <a:latin typeface="方正兰亭超细黑简体" panose="02000000000000000000" pitchFamily="2" charset="-122"/>
              <a:ea typeface="方正兰亭超细黑简体" panose="02000000000000000000" pitchFamily="2" charset="-122"/>
            </a:endParaRPr>
          </a:p>
        </p:txBody>
      </p:sp>
      <p:sp>
        <p:nvSpPr>
          <p:cNvPr id="89" name="TextBox 88"/>
          <p:cNvSpPr txBox="1"/>
          <p:nvPr/>
        </p:nvSpPr>
        <p:spPr>
          <a:xfrm>
            <a:off x="13514139" y="7029364"/>
            <a:ext cx="843501" cy="355034"/>
          </a:xfrm>
          <a:prstGeom prst="rect">
            <a:avLst/>
          </a:prstGeom>
          <a:noFill/>
        </p:spPr>
        <p:txBody>
          <a:bodyPr wrap="none" rtlCol="0">
            <a:spAutoFit/>
          </a:bodyPr>
          <a:lstStyle/>
          <a:p>
            <a:r>
              <a:rPr lang="zh-CN" altLang="en-US" sz="1705" dirty="0"/>
              <a:t>延时符</a:t>
            </a:r>
          </a:p>
        </p:txBody>
      </p:sp>
      <p:sp>
        <p:nvSpPr>
          <p:cNvPr id="13" name="淘宝网Chenying0907出品 9"/>
          <p:cNvSpPr txBox="1">
            <a:spLocks noChangeArrowheads="1"/>
          </p:cNvSpPr>
          <p:nvPr/>
        </p:nvSpPr>
        <p:spPr bwMode="auto">
          <a:xfrm>
            <a:off x="2083941" y="654489"/>
            <a:ext cx="615632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8226" tIns="24113" rIns="48226" bIns="24113">
            <a:spAutoFit/>
          </a:bodyPr>
          <a:lstStyle>
            <a:lvl1pPr>
              <a:defRPr>
                <a:solidFill>
                  <a:schemeClr val="tx2"/>
                </a:solidFill>
                <a:latin typeface="Arial" panose="020B0604020202020204" pitchFamily="34" charset="0"/>
                <a:ea typeface="宋体" panose="02010600030101010101" pitchFamily="2" charset="-122"/>
              </a:defRPr>
            </a:lvl1pPr>
            <a:lvl2pPr marL="742950" indent="-285750">
              <a:defRPr>
                <a:solidFill>
                  <a:schemeClr val="tx2"/>
                </a:solidFill>
                <a:latin typeface="Arial" panose="020B0604020202020204" pitchFamily="34" charset="0"/>
                <a:ea typeface="宋体" panose="02010600030101010101" pitchFamily="2" charset="-122"/>
              </a:defRPr>
            </a:lvl2pPr>
            <a:lvl3pPr marL="1143000" indent="-228600">
              <a:defRPr>
                <a:solidFill>
                  <a:schemeClr val="tx2"/>
                </a:solidFill>
                <a:latin typeface="Arial" panose="020B0604020202020204" pitchFamily="34" charset="0"/>
                <a:ea typeface="宋体" panose="02010600030101010101" pitchFamily="2" charset="-122"/>
              </a:defRPr>
            </a:lvl3pPr>
            <a:lvl4pPr marL="1600200" indent="-228600">
              <a:defRPr>
                <a:solidFill>
                  <a:schemeClr val="tx2"/>
                </a:solidFill>
                <a:latin typeface="Arial" panose="020B0604020202020204" pitchFamily="34" charset="0"/>
                <a:ea typeface="宋体" panose="02010600030101010101" pitchFamily="2" charset="-122"/>
              </a:defRPr>
            </a:lvl4pPr>
            <a:lvl5pPr marL="2057400" indent="-228600">
              <a:defRPr>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9pPr>
          </a:lstStyle>
          <a:p>
            <a:pPr eaLnBrk="1" hangingPunct="1"/>
            <a:r>
              <a:rPr lang="zh-CN" altLang="en-US" sz="2000" b="1">
                <a:solidFill>
                  <a:schemeClr val="tx1"/>
                </a:solidFill>
                <a:latin typeface="黑体" panose="02010609060101010101" pitchFamily="49" charset="-122"/>
                <a:ea typeface="黑体" panose="02010609060101010101" pitchFamily="49" charset="-122"/>
              </a:rPr>
              <a:t>其他注意事项</a:t>
            </a:r>
          </a:p>
        </p:txBody>
      </p:sp>
      <p:cxnSp>
        <p:nvCxnSpPr>
          <p:cNvPr id="19" name="淘宝网Chenying0907出品 12"/>
          <p:cNvCxnSpPr>
            <a:cxnSpLocks noChangeShapeType="1"/>
          </p:cNvCxnSpPr>
          <p:nvPr/>
        </p:nvCxnSpPr>
        <p:spPr bwMode="auto">
          <a:xfrm>
            <a:off x="2155378" y="1075177"/>
            <a:ext cx="6992938" cy="0"/>
          </a:xfrm>
          <a:prstGeom prst="line">
            <a:avLst/>
          </a:prstGeom>
          <a:noFill/>
          <a:ln w="6350" algn="ctr">
            <a:solidFill>
              <a:srgbClr val="206ADA"/>
            </a:solidFill>
            <a:miter lim="800000"/>
            <a:headEnd/>
            <a:tailEnd/>
          </a:ln>
          <a:extLst>
            <a:ext uri="{909E8E84-426E-40DD-AFC4-6F175D3DCCD1}">
              <a14:hiddenFill xmlns:a14="http://schemas.microsoft.com/office/drawing/2010/main">
                <a:noFill/>
              </a14:hiddenFill>
            </a:ext>
          </a:extLst>
        </p:spPr>
      </p:cxnSp>
      <p:sp>
        <p:nvSpPr>
          <p:cNvPr id="20" name="圆角矩形 19">
            <a:extLst>
              <a:ext uri="{FF2B5EF4-FFF2-40B4-BE49-F238E27FC236}"/>
            </a:extLst>
          </p:cNvPr>
          <p:cNvSpPr/>
          <p:nvPr/>
        </p:nvSpPr>
        <p:spPr>
          <a:xfrm>
            <a:off x="1285428" y="679889"/>
            <a:ext cx="441325" cy="395288"/>
          </a:xfrm>
          <a:prstGeom prst="roundRect">
            <a:avLst/>
          </a:prstGeom>
          <a:solidFill>
            <a:srgbClr val="206ADA"/>
          </a:solidFill>
          <a:ln w="12700" cap="flat" cmpd="sng" algn="ctr">
            <a:solidFill>
              <a:srgbClr val="206ADA"/>
            </a:solidFill>
            <a:prstDash val="solid"/>
            <a:miter lim="800000"/>
          </a:ln>
          <a:effectLst/>
          <a:extLst/>
        </p:spPr>
        <p:txBody>
          <a:bodyPr anchor="ctr"/>
          <a:lstStyle/>
          <a:p>
            <a:pPr algn="ctr" eaLnBrk="1" fontAlgn="auto" hangingPunct="1">
              <a:spcBef>
                <a:spcPts val="0"/>
              </a:spcBef>
              <a:spcAft>
                <a:spcPts val="0"/>
              </a:spcAft>
              <a:defRPr/>
            </a:pPr>
            <a:r>
              <a:rPr lang="en-US" altLang="zh-CN" sz="1688" kern="0" dirty="0">
                <a:latin typeface="Calibri"/>
              </a:rPr>
              <a:t>03</a:t>
            </a:r>
          </a:p>
        </p:txBody>
      </p:sp>
      <p:sp>
        <p:nvSpPr>
          <p:cNvPr id="21" name="菱形 20">
            <a:extLst>
              <a:ext uri="{FF2B5EF4-FFF2-40B4-BE49-F238E27FC236}"/>
            </a:extLst>
          </p:cNvPr>
          <p:cNvSpPr/>
          <p:nvPr/>
        </p:nvSpPr>
        <p:spPr>
          <a:xfrm>
            <a:off x="1726753" y="702114"/>
            <a:ext cx="352425" cy="352425"/>
          </a:xfrm>
          <a:prstGeom prst="diamond">
            <a:avLst/>
          </a:prstGeom>
          <a:solidFill>
            <a:srgbClr val="206ADA">
              <a:alpha val="45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844" kern="0">
              <a:latin typeface="Calibri"/>
            </a:endParaRPr>
          </a:p>
        </p:txBody>
      </p:sp>
      <p:sp>
        <p:nvSpPr>
          <p:cNvPr id="22" name="矩形 21"/>
          <p:cNvSpPr/>
          <p:nvPr/>
        </p:nvSpPr>
        <p:spPr>
          <a:xfrm>
            <a:off x="2060466" y="1956057"/>
            <a:ext cx="7058025" cy="2031325"/>
          </a:xfrm>
          <a:prstGeom prst="rect">
            <a:avLst/>
          </a:prstGeom>
        </p:spPr>
        <p:txBody>
          <a:bodyPr>
            <a:spAutoFit/>
          </a:bodyPr>
          <a:lstStyle/>
          <a:p>
            <a:pPr algn="just">
              <a:lnSpc>
                <a:spcPct val="150000"/>
              </a:lnSpc>
              <a:spcAft>
                <a:spcPts val="0"/>
              </a:spcAft>
              <a:defRPr/>
            </a:pPr>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defRPr/>
            </a:pPr>
            <a:r>
              <a:rPr lang="zh-CN" altLang="en-US" sz="1400" kern="100" dirty="0" smtClean="0">
                <a:latin typeface="微软雅黑" panose="020B0503020204020204" pitchFamily="34" charset="-122"/>
                <a:ea typeface="微软雅黑" panose="020B0503020204020204" pitchFamily="34" charset="-122"/>
                <a:cs typeface="Times New Roman" panose="02020603050405020304" pitchFamily="18" charset="0"/>
              </a:rPr>
              <a:t>核</a:t>
            </a:r>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身并亲见借款人签订</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上海银行个人贷款变更申请及审批书</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，将影像文件系统传送银行（资料信息包括姓名、身份证号、子账户账号、变更绑定卡原因、原绑定卡卡号、新绑定卡卡号等），并电话告知银行客户经理，由其发起行内修改流程。</a:t>
            </a:r>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defRPr/>
            </a:pPr>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defRPr/>
            </a:pP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矩形 22"/>
          <p:cNvSpPr>
            <a:spLocks noChangeArrowheads="1"/>
          </p:cNvSpPr>
          <p:nvPr/>
        </p:nvSpPr>
        <p:spPr bwMode="auto">
          <a:xfrm>
            <a:off x="1314342" y="1601822"/>
            <a:ext cx="2700338" cy="338137"/>
          </a:xfrm>
          <a:prstGeom prst="rect">
            <a:avLst/>
          </a:prstGeom>
          <a:solidFill>
            <a:srgbClr val="0070C0"/>
          </a:solidFill>
          <a:ln>
            <a:noFill/>
          </a:ln>
        </p:spPr>
        <p:txBody>
          <a:bodyPr>
            <a:spAutoFit/>
          </a:bodyPr>
          <a:lstStyle>
            <a:lvl1pPr>
              <a:defRPr>
                <a:solidFill>
                  <a:schemeClr val="tx2"/>
                </a:solidFill>
                <a:latin typeface="Arial" panose="020B0604020202020204" pitchFamily="34" charset="0"/>
                <a:ea typeface="宋体" panose="02010600030101010101" pitchFamily="2" charset="-122"/>
              </a:defRPr>
            </a:lvl1pPr>
            <a:lvl2pPr marL="742950" indent="-285750">
              <a:defRPr>
                <a:solidFill>
                  <a:schemeClr val="tx2"/>
                </a:solidFill>
                <a:latin typeface="Arial" panose="020B0604020202020204" pitchFamily="34" charset="0"/>
                <a:ea typeface="宋体" panose="02010600030101010101" pitchFamily="2" charset="-122"/>
              </a:defRPr>
            </a:lvl2pPr>
            <a:lvl3pPr marL="1143000" indent="-228600">
              <a:defRPr>
                <a:solidFill>
                  <a:schemeClr val="tx2"/>
                </a:solidFill>
                <a:latin typeface="Arial" panose="020B0604020202020204" pitchFamily="34" charset="0"/>
                <a:ea typeface="宋体" panose="02010600030101010101" pitchFamily="2" charset="-122"/>
              </a:defRPr>
            </a:lvl3pPr>
            <a:lvl4pPr marL="1600200" indent="-228600">
              <a:defRPr>
                <a:solidFill>
                  <a:schemeClr val="tx2"/>
                </a:solidFill>
                <a:latin typeface="Arial" panose="020B0604020202020204" pitchFamily="34" charset="0"/>
                <a:ea typeface="宋体" panose="02010600030101010101" pitchFamily="2" charset="-122"/>
              </a:defRPr>
            </a:lvl4pPr>
            <a:lvl5pPr marL="2057400" indent="-228600">
              <a:defRPr>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9pPr>
          </a:lstStyle>
          <a:p>
            <a:pPr eaLnBrk="1" hangingPunct="1"/>
            <a:r>
              <a:rPr lang="zh-CN" altLang="en-US" sz="1600" b="1">
                <a:solidFill>
                  <a:schemeClr val="bg1"/>
                </a:solidFill>
                <a:latin typeface="黑体" panose="02010609060101010101" pitchFamily="49" charset="-122"/>
                <a:ea typeface="黑体" panose="02010609060101010101" pitchFamily="49" charset="-122"/>
              </a:rPr>
              <a:t>还款绑定卡丢失处理方案</a:t>
            </a:r>
          </a:p>
        </p:txBody>
      </p:sp>
      <p:sp>
        <p:nvSpPr>
          <p:cNvPr id="24" name="矩形 22"/>
          <p:cNvSpPr>
            <a:spLocks noChangeArrowheads="1"/>
          </p:cNvSpPr>
          <p:nvPr/>
        </p:nvSpPr>
        <p:spPr bwMode="auto">
          <a:xfrm>
            <a:off x="1314342" y="3644825"/>
            <a:ext cx="2888828" cy="338554"/>
          </a:xfrm>
          <a:prstGeom prst="rect">
            <a:avLst/>
          </a:prstGeom>
          <a:solidFill>
            <a:srgbClr val="0070C0"/>
          </a:solidFill>
          <a:ln>
            <a:noFill/>
          </a:ln>
        </p:spPr>
        <p:txBody>
          <a:bodyPr wrap="square">
            <a:spAutoFit/>
          </a:bodyPr>
          <a:lstStyle>
            <a:lvl1pPr>
              <a:defRPr>
                <a:solidFill>
                  <a:schemeClr val="tx2"/>
                </a:solidFill>
                <a:latin typeface="Arial" panose="020B0604020202020204" pitchFamily="34" charset="0"/>
                <a:ea typeface="宋体" panose="02010600030101010101" pitchFamily="2" charset="-122"/>
              </a:defRPr>
            </a:lvl1pPr>
            <a:lvl2pPr marL="742950" indent="-285750">
              <a:defRPr>
                <a:solidFill>
                  <a:schemeClr val="tx2"/>
                </a:solidFill>
                <a:latin typeface="Arial" panose="020B0604020202020204" pitchFamily="34" charset="0"/>
                <a:ea typeface="宋体" panose="02010600030101010101" pitchFamily="2" charset="-122"/>
              </a:defRPr>
            </a:lvl2pPr>
            <a:lvl3pPr marL="1143000" indent="-228600">
              <a:defRPr>
                <a:solidFill>
                  <a:schemeClr val="tx2"/>
                </a:solidFill>
                <a:latin typeface="Arial" panose="020B0604020202020204" pitchFamily="34" charset="0"/>
                <a:ea typeface="宋体" panose="02010600030101010101" pitchFamily="2" charset="-122"/>
              </a:defRPr>
            </a:lvl3pPr>
            <a:lvl4pPr marL="1600200" indent="-228600">
              <a:defRPr>
                <a:solidFill>
                  <a:schemeClr val="tx2"/>
                </a:solidFill>
                <a:latin typeface="Arial" panose="020B0604020202020204" pitchFamily="34" charset="0"/>
                <a:ea typeface="宋体" panose="02010600030101010101" pitchFamily="2" charset="-122"/>
              </a:defRPr>
            </a:lvl4pPr>
            <a:lvl5pPr marL="2057400" indent="-228600">
              <a:defRPr>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9pPr>
          </a:lstStyle>
          <a:p>
            <a:pPr eaLnBrk="1" hangingPunct="1"/>
            <a:r>
              <a:rPr lang="zh-CN" altLang="en-US" sz="1600" b="1" dirty="0">
                <a:solidFill>
                  <a:schemeClr val="bg1"/>
                </a:solidFill>
                <a:latin typeface="黑体" panose="02010609060101010101" pitchFamily="49" charset="-122"/>
                <a:ea typeface="黑体" panose="02010609060101010101" pitchFamily="49" charset="-122"/>
              </a:rPr>
              <a:t>全额提前还款</a:t>
            </a:r>
            <a:r>
              <a:rPr lang="zh-CN" altLang="en-US" sz="1600" b="1" dirty="0" smtClean="0">
                <a:solidFill>
                  <a:schemeClr val="bg1"/>
                </a:solidFill>
                <a:latin typeface="黑体" panose="02010609060101010101" pitchFamily="49" charset="-122"/>
                <a:ea typeface="黑体" panose="02010609060101010101" pitchFamily="49" charset="-122"/>
              </a:rPr>
              <a:t>处理（暂未上线）</a:t>
            </a:r>
            <a:endParaRPr lang="zh-CN" altLang="en-US" sz="1600" b="1" dirty="0">
              <a:solidFill>
                <a:schemeClr val="bg1"/>
              </a:solidFill>
              <a:latin typeface="黑体" panose="02010609060101010101" pitchFamily="49" charset="-122"/>
              <a:ea typeface="黑体" panose="02010609060101010101" pitchFamily="49" charset="-122"/>
            </a:endParaRPr>
          </a:p>
        </p:txBody>
      </p:sp>
      <p:sp>
        <p:nvSpPr>
          <p:cNvPr id="25" name="矩形 24"/>
          <p:cNvSpPr/>
          <p:nvPr/>
        </p:nvSpPr>
        <p:spPr>
          <a:xfrm>
            <a:off x="2060467" y="4221088"/>
            <a:ext cx="7058025" cy="700576"/>
          </a:xfrm>
          <a:prstGeom prst="rect">
            <a:avLst/>
          </a:prstGeom>
        </p:spPr>
        <p:txBody>
          <a:bodyPr>
            <a:spAutoFit/>
          </a:bodyPr>
          <a:lstStyle>
            <a:lvl1pPr>
              <a:defRPr>
                <a:solidFill>
                  <a:schemeClr val="tx2"/>
                </a:solidFill>
                <a:latin typeface="Arial" panose="020B0604020202020204" pitchFamily="34" charset="0"/>
                <a:ea typeface="宋体" panose="02010600030101010101" pitchFamily="2" charset="-122"/>
              </a:defRPr>
            </a:lvl1pPr>
            <a:lvl2pPr marL="742950" indent="-285750">
              <a:defRPr>
                <a:solidFill>
                  <a:schemeClr val="tx2"/>
                </a:solidFill>
                <a:latin typeface="Arial" panose="020B0604020202020204" pitchFamily="34" charset="0"/>
                <a:ea typeface="宋体" panose="02010600030101010101" pitchFamily="2" charset="-122"/>
              </a:defRPr>
            </a:lvl2pPr>
            <a:lvl3pPr marL="1143000" indent="-228600">
              <a:defRPr>
                <a:solidFill>
                  <a:schemeClr val="tx2"/>
                </a:solidFill>
                <a:latin typeface="Arial" panose="020B0604020202020204" pitchFamily="34" charset="0"/>
                <a:ea typeface="宋体" panose="02010600030101010101" pitchFamily="2" charset="-122"/>
              </a:defRPr>
            </a:lvl3pPr>
            <a:lvl4pPr marL="1600200" indent="-228600">
              <a:defRPr>
                <a:solidFill>
                  <a:schemeClr val="tx2"/>
                </a:solidFill>
                <a:latin typeface="Arial" panose="020B0604020202020204" pitchFamily="34" charset="0"/>
                <a:ea typeface="宋体" panose="02010600030101010101" pitchFamily="2" charset="-122"/>
              </a:defRPr>
            </a:lvl4pPr>
            <a:lvl5pPr marL="2057400" indent="-228600">
              <a:defRPr>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Arial" panose="020B0604020202020204" pitchFamily="34" charset="0"/>
                <a:ea typeface="宋体" panose="02010600030101010101" pitchFamily="2" charset="-122"/>
              </a:defRPr>
            </a:lvl9pPr>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核身并亲见客户签订</a:t>
            </a:r>
            <a:r>
              <a:rPr lang="en-US" altLang="zh-CN"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上海银行个人贷款提前还款申请书</a:t>
            </a:r>
            <a:r>
              <a:rPr lang="en-US" altLang="zh-CN"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，在系统中发起试算申请，收到银行试算结果并与客户确认后，在系统中发起正式的提前还款申请。</a:t>
            </a:r>
          </a:p>
        </p:txBody>
      </p:sp>
    </p:spTree>
    <p:extLst>
      <p:ext uri="{BB962C8B-B14F-4D97-AF65-F5344CB8AC3E}">
        <p14:creationId xmlns:p14="http://schemas.microsoft.com/office/powerpoint/2010/main" val="4170136745"/>
      </p:ext>
    </p:extLst>
  </p:cSld>
  <p:clrMapOvr>
    <a:masterClrMapping/>
  </p:clrMapOvr>
  <mc:AlternateContent xmlns:mc="http://schemas.openxmlformats.org/markup-compatibility/2006" xmlns:p14="http://schemas.microsoft.com/office/powerpoint/2010/main">
    <mc:Choice Requires="p14">
      <p:transition p14:dur="9" advTm="3000"/>
    </mc:Choice>
    <mc:Fallback xmlns="">
      <p:transition advTm="3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8995" y="476672"/>
            <a:ext cx="11264622" cy="584775"/>
          </a:xfrm>
          <a:prstGeom prst="rect">
            <a:avLst/>
          </a:prstGeom>
          <a:noFill/>
        </p:spPr>
        <p:txBody>
          <a:bodyPr wrap="none" rtlCol="0">
            <a:spAutoFit/>
          </a:bodyPr>
          <a:lstStyle/>
          <a:p>
            <a:r>
              <a:rPr lang="zh-CN" altLang="en-US" sz="3200" dirty="0" smtClean="0">
                <a:solidFill>
                  <a:srgbClr val="0000FF"/>
                </a:solidFill>
              </a:rPr>
              <a:t>宁波人保财险汽车金融保险部要求事项（</a:t>
            </a:r>
            <a:r>
              <a:rPr lang="zh-CN" altLang="en-US" sz="3200" dirty="0" smtClean="0">
                <a:solidFill>
                  <a:srgbClr val="0000FF"/>
                </a:solidFill>
                <a:sym typeface="Wingdings" panose="05000000000000000000" pitchFamily="2" charset="2"/>
              </a:rPr>
              <a:t>以下由刘俊虹完成）</a:t>
            </a:r>
            <a:endParaRPr lang="zh-CN" altLang="en-US" sz="3200" dirty="0">
              <a:solidFill>
                <a:srgbClr val="0000FF"/>
              </a:solidFill>
            </a:endParaRPr>
          </a:p>
        </p:txBody>
      </p:sp>
      <p:sp>
        <p:nvSpPr>
          <p:cNvPr id="3" name="文本框 2"/>
          <p:cNvSpPr txBox="1"/>
          <p:nvPr/>
        </p:nvSpPr>
        <p:spPr>
          <a:xfrm>
            <a:off x="192931" y="1268761"/>
            <a:ext cx="11737304" cy="5909310"/>
          </a:xfrm>
          <a:prstGeom prst="rect">
            <a:avLst/>
          </a:prstGeom>
          <a:noFill/>
        </p:spPr>
        <p:txBody>
          <a:bodyPr wrap="square" rtlCol="0">
            <a:spAutoFit/>
          </a:bodyPr>
          <a:lstStyle/>
          <a:p>
            <a:r>
              <a:rPr lang="zh-CN" altLang="en-US" dirty="0" smtClean="0"/>
              <a:t>一、客户准入（与上海银行之前确定的）</a:t>
            </a:r>
            <a:endParaRPr lang="en-US" altLang="zh-CN" dirty="0" smtClean="0"/>
          </a:p>
          <a:p>
            <a:r>
              <a:rPr lang="zh-CN" altLang="zh-CN" b="1" dirty="0"/>
              <a:t>借款人应同时符合以下基本准入条件：</a:t>
            </a:r>
            <a:endParaRPr lang="zh-CN" altLang="zh-CN" dirty="0"/>
          </a:p>
          <a:p>
            <a:r>
              <a:rPr lang="en-US" altLang="zh-CN" dirty="0"/>
              <a:t>1</a:t>
            </a:r>
            <a:r>
              <a:rPr lang="zh-CN" altLang="zh-CN" dirty="0"/>
              <a:t>）个人借款人必须是中华人民共和国</a:t>
            </a:r>
            <a:r>
              <a:rPr lang="en-US" altLang="zh-CN" dirty="0"/>
              <a:t>(“</a:t>
            </a:r>
            <a:r>
              <a:rPr lang="zh-CN" altLang="zh-CN" dirty="0"/>
              <a:t>中国</a:t>
            </a:r>
            <a:r>
              <a:rPr lang="en-US" altLang="zh-CN" dirty="0"/>
              <a:t>”,</a:t>
            </a:r>
            <a:r>
              <a:rPr lang="zh-CN" altLang="zh-CN" dirty="0"/>
              <a:t>不包括香港、澳门、台湾地区</a:t>
            </a:r>
            <a:r>
              <a:rPr lang="en-US" altLang="zh-CN" dirty="0"/>
              <a:t>)</a:t>
            </a:r>
            <a:r>
              <a:rPr lang="zh-CN" altLang="zh-CN" dirty="0"/>
              <a:t>公民；</a:t>
            </a:r>
          </a:p>
          <a:p>
            <a:r>
              <a:rPr lang="en-US" altLang="zh-CN" dirty="0"/>
              <a:t>2</a:t>
            </a:r>
            <a:r>
              <a:rPr lang="zh-CN" altLang="zh-CN" dirty="0"/>
              <a:t>）借款人应具备有效二代身份证明、固定和详细住址并且具有完全民事行为能力；</a:t>
            </a:r>
          </a:p>
          <a:p>
            <a:r>
              <a:rPr lang="en-US" altLang="zh-CN" dirty="0"/>
              <a:t>3</a:t>
            </a:r>
            <a:r>
              <a:rPr lang="zh-CN" altLang="zh-CN" dirty="0"/>
              <a:t>）具有稳定的合法收入或足够偿还贷款本息的个人合法资产；</a:t>
            </a:r>
          </a:p>
          <a:p>
            <a:r>
              <a:rPr lang="en-US" altLang="zh-CN" dirty="0"/>
              <a:t>4</a:t>
            </a:r>
            <a:r>
              <a:rPr lang="zh-CN" altLang="zh-CN" dirty="0"/>
              <a:t>）个人信用良好</a:t>
            </a:r>
            <a:r>
              <a:rPr lang="en-US" altLang="zh-CN" dirty="0"/>
              <a:t>,</a:t>
            </a:r>
            <a:r>
              <a:rPr lang="zh-CN" altLang="zh-CN" dirty="0"/>
              <a:t>符合人保车贷项目双方的信用评判标准；</a:t>
            </a:r>
          </a:p>
          <a:p>
            <a:r>
              <a:rPr lang="en-US" altLang="zh-CN" dirty="0"/>
              <a:t>5</a:t>
            </a:r>
            <a:r>
              <a:rPr lang="zh-CN" altLang="zh-CN" dirty="0"/>
              <a:t>）有能力支付人保车贷项目产品规定的首付款；</a:t>
            </a:r>
          </a:p>
          <a:p>
            <a:r>
              <a:rPr lang="en-US" altLang="zh-CN" dirty="0"/>
              <a:t>6</a:t>
            </a:r>
            <a:r>
              <a:rPr lang="zh-CN" altLang="zh-CN" dirty="0"/>
              <a:t>）借款人年龄范围在</a:t>
            </a:r>
            <a:r>
              <a:rPr lang="en-US" altLang="zh-CN" dirty="0"/>
              <a:t>18</a:t>
            </a:r>
            <a:r>
              <a:rPr lang="zh-CN" altLang="zh-CN" dirty="0"/>
              <a:t>周岁（含）以上，且借款人年龄不超过 </a:t>
            </a:r>
            <a:r>
              <a:rPr lang="en-US" altLang="zh-CN" dirty="0"/>
              <a:t>60</a:t>
            </a:r>
            <a:r>
              <a:rPr lang="zh-CN" altLang="zh-CN" dirty="0"/>
              <a:t>周岁</a:t>
            </a:r>
            <a:r>
              <a:rPr lang="en-US" altLang="zh-CN" dirty="0"/>
              <a:t>(</a:t>
            </a:r>
            <a:r>
              <a:rPr lang="zh-CN" altLang="zh-CN" dirty="0"/>
              <a:t>含</a:t>
            </a:r>
            <a:r>
              <a:rPr lang="en-US" altLang="zh-CN" dirty="0"/>
              <a:t>)</a:t>
            </a:r>
            <a:r>
              <a:rPr lang="zh-CN" altLang="zh-CN" dirty="0"/>
              <a:t>；贷款年限最长</a:t>
            </a:r>
            <a:r>
              <a:rPr lang="en-US" altLang="zh-CN" dirty="0"/>
              <a:t>3</a:t>
            </a:r>
            <a:r>
              <a:rPr lang="zh-CN" altLang="zh-CN" dirty="0"/>
              <a:t>年。</a:t>
            </a:r>
          </a:p>
          <a:p>
            <a:r>
              <a:rPr lang="en-US" altLang="zh-CN" dirty="0"/>
              <a:t>7</a:t>
            </a:r>
            <a:r>
              <a:rPr lang="zh-CN" altLang="zh-CN" dirty="0"/>
              <a:t>）其他根据人保车贷项目双方规定的决策程序决定的借款人应具备的条件；</a:t>
            </a:r>
          </a:p>
          <a:p>
            <a:r>
              <a:rPr lang="en-US" altLang="zh-CN" dirty="0"/>
              <a:t>8</a:t>
            </a:r>
            <a:r>
              <a:rPr lang="zh-CN" altLang="zh-CN" dirty="0"/>
              <a:t>）担保人：仅接受借款人直系亲属（父母、配偶、子女），</a:t>
            </a:r>
            <a:r>
              <a:rPr lang="en-US" altLang="zh-CN" dirty="0"/>
              <a:t>22</a:t>
            </a:r>
            <a:r>
              <a:rPr lang="zh-CN" altLang="zh-CN" dirty="0"/>
              <a:t>周岁以下（含）的未婚借款人，需提供父母之一做担保，担保人需考察收入负债。</a:t>
            </a:r>
          </a:p>
          <a:p>
            <a:r>
              <a:rPr lang="en-US" altLang="zh-CN" dirty="0"/>
              <a:t>9</a:t>
            </a:r>
            <a:r>
              <a:rPr lang="zh-CN" altLang="zh-CN" dirty="0"/>
              <a:t>）最多仅接受一名担保人，且应符合如下资质要求：</a:t>
            </a:r>
          </a:p>
          <a:p>
            <a:pPr lvl="0"/>
            <a:r>
              <a:rPr lang="zh-CN" altLang="zh-CN" dirty="0"/>
              <a:t>担保人必须是具有完全民事行为能力的中国公民；</a:t>
            </a:r>
          </a:p>
          <a:p>
            <a:pPr lvl="0"/>
            <a:r>
              <a:rPr lang="zh-CN" altLang="zh-CN" dirty="0"/>
              <a:t>担保人相较借款人所不具备的或更优越的资产和还贷能力方面的资质，与借款人为直系亲属关系，愿意并且有能力在借款人不履行债务的时候，按照约定履行债务；</a:t>
            </a:r>
          </a:p>
          <a:p>
            <a:pPr lvl="0"/>
            <a:r>
              <a:rPr lang="zh-CN" altLang="zh-CN" dirty="0"/>
              <a:t>禁止任何形式的有偿担保，担保人和债务人的关系须经过充分调查以确认；</a:t>
            </a:r>
          </a:p>
          <a:p>
            <a:pPr lvl="0"/>
            <a:r>
              <a:rPr lang="zh-CN" altLang="zh-CN" dirty="0"/>
              <a:t>有贷款未结清</a:t>
            </a:r>
            <a:r>
              <a:rPr lang="en-US" altLang="zh-CN" dirty="0"/>
              <a:t>2</a:t>
            </a:r>
            <a:r>
              <a:rPr lang="zh-CN" altLang="zh-CN" dirty="0"/>
              <a:t>辆或已为他人担保</a:t>
            </a:r>
            <a:r>
              <a:rPr lang="en-US" altLang="zh-CN" dirty="0"/>
              <a:t>2</a:t>
            </a:r>
            <a:r>
              <a:rPr lang="zh-CN" altLang="zh-CN" dirty="0"/>
              <a:t>辆或未结清</a:t>
            </a:r>
            <a:r>
              <a:rPr lang="en-US" altLang="zh-CN" dirty="0"/>
              <a:t>1</a:t>
            </a:r>
            <a:r>
              <a:rPr lang="zh-CN" altLang="zh-CN" dirty="0"/>
              <a:t>辆和已为他人担保</a:t>
            </a:r>
            <a:r>
              <a:rPr lang="en-US" altLang="zh-CN" dirty="0"/>
              <a:t>1</a:t>
            </a:r>
            <a:r>
              <a:rPr lang="zh-CN" altLang="zh-CN" dirty="0"/>
              <a:t>辆的客户，不得为他人担保；</a:t>
            </a:r>
          </a:p>
          <a:p>
            <a:r>
              <a:rPr lang="en-US" altLang="zh-CN" dirty="0"/>
              <a:t>10</a:t>
            </a:r>
            <a:r>
              <a:rPr lang="zh-CN" altLang="zh-CN" dirty="0"/>
              <a:t>）借款人已婚的，新车申请金额大于</a:t>
            </a:r>
            <a:r>
              <a:rPr lang="en-US" altLang="zh-CN" dirty="0"/>
              <a:t>10</a:t>
            </a:r>
            <a:r>
              <a:rPr lang="zh-CN" altLang="zh-CN" dirty="0"/>
              <a:t>万，二手车申请金额大于</a:t>
            </a:r>
            <a:r>
              <a:rPr lang="en-US" altLang="zh-CN" dirty="0"/>
              <a:t>7</a:t>
            </a:r>
            <a:r>
              <a:rPr lang="zh-CN" altLang="zh-CN" dirty="0"/>
              <a:t>万，必须提供配偶身份信息（有单独的配偶字段）；新车申请金额大于</a:t>
            </a:r>
            <a:r>
              <a:rPr lang="en-US" altLang="zh-CN" dirty="0"/>
              <a:t>30</a:t>
            </a:r>
            <a:r>
              <a:rPr lang="zh-CN" altLang="zh-CN" dirty="0"/>
              <a:t>万，二手车申请金额大</a:t>
            </a:r>
            <a:r>
              <a:rPr lang="en-US" altLang="zh-CN" dirty="0"/>
              <a:t>15</a:t>
            </a:r>
            <a:r>
              <a:rPr lang="zh-CN" altLang="zh-CN" dirty="0"/>
              <a:t>万，必须提供配偶征信授权；</a:t>
            </a:r>
          </a:p>
          <a:p>
            <a:endParaRPr lang="en-US" altLang="zh-CN" dirty="0" smtClean="0"/>
          </a:p>
          <a:p>
            <a:endParaRPr lang="en-US" altLang="zh-CN" dirty="0"/>
          </a:p>
        </p:txBody>
      </p:sp>
    </p:spTree>
    <p:extLst>
      <p:ext uri="{BB962C8B-B14F-4D97-AF65-F5344CB8AC3E}">
        <p14:creationId xmlns:p14="http://schemas.microsoft.com/office/powerpoint/2010/main" val="4162288638"/>
      </p:ext>
    </p:extLst>
  </p:cSld>
  <p:clrMapOvr>
    <a:masterClrMapping/>
  </p:clrMapOvr>
  <p:transition advTm="3000"/>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3881</TotalTime>
  <Words>2550</Words>
  <Application>Microsoft Office PowerPoint</Application>
  <PresentationFormat>自定义</PresentationFormat>
  <Paragraphs>218</Paragraphs>
  <Slides>15</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方正兰亭超细黑简体</vt:lpstr>
      <vt:lpstr>黑体</vt:lpstr>
      <vt:lpstr>宋体</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vjtime</dc:creator>
  <cp:lastModifiedBy>刘俊虹</cp:lastModifiedBy>
  <cp:revision>571</cp:revision>
  <cp:lastPrinted>2017-09-20T08:17:50Z</cp:lastPrinted>
  <dcterms:created xsi:type="dcterms:W3CDTF">2015-12-21T02:26:00Z</dcterms:created>
  <dcterms:modified xsi:type="dcterms:W3CDTF">2017-12-10T09:46:31Z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