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25" r:id="rId2"/>
  </p:sldMasterIdLst>
  <p:notesMasterIdLst>
    <p:notesMasterId r:id="rId31"/>
  </p:notesMasterIdLst>
  <p:sldIdLst>
    <p:sldId id="259" r:id="rId3"/>
    <p:sldId id="260" r:id="rId4"/>
    <p:sldId id="263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7" r:id="rId19"/>
    <p:sldId id="289" r:id="rId20"/>
    <p:sldId id="276" r:id="rId21"/>
    <p:sldId id="277" r:id="rId22"/>
    <p:sldId id="286" r:id="rId23"/>
    <p:sldId id="258" r:id="rId24"/>
    <p:sldId id="290" r:id="rId25"/>
    <p:sldId id="301" r:id="rId26"/>
    <p:sldId id="302" r:id="rId27"/>
    <p:sldId id="303" r:id="rId28"/>
    <p:sldId id="304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72F2FB23-7122-4B8D-BD97-B4FC30AAA2F9}">
          <p14:sldIdLst>
            <p14:sldId id="259"/>
          </p14:sldIdLst>
        </p14:section>
        <p14:section name="Menu" id="{C16F4D2A-3AD1-42FD-A672-94D6B3F17AF0}">
          <p14:sldIdLst>
            <p14:sldId id="260"/>
          </p14:sldIdLst>
        </p14:section>
        <p14:section name="Definisi" id="{427AE401-3D86-41B3-92CC-EF487B6E0790}">
          <p14:sldIdLst>
            <p14:sldId id="263"/>
            <p14:sldId id="264"/>
          </p14:sldIdLst>
        </p14:section>
        <p14:section name="Fisika" id="{9ECD8228-D350-4294-8DE0-C9AA00EC63E9}">
          <p14:sldIdLst>
            <p14:sldId id="262"/>
            <p14:sldId id="265"/>
            <p14:sldId id="266"/>
            <p14:sldId id="267"/>
            <p14:sldId id="268"/>
          </p14:sldIdLst>
        </p14:section>
        <p14:section name="Komputer" id="{7E7CD259-B84B-4125-AA62-9A20230DC5A8}">
          <p14:sldIdLst>
            <p14:sldId id="269"/>
            <p14:sldId id="270"/>
            <p14:sldId id="271"/>
            <p14:sldId id="272"/>
          </p14:sldIdLst>
        </p14:section>
        <p14:section name="Matematika" id="{4E94132A-02CE-4A0C-BBE3-A0F5CAA1C870}">
          <p14:sldIdLst>
            <p14:sldId id="273"/>
            <p14:sldId id="274"/>
          </p14:sldIdLst>
        </p14:section>
        <p14:section name="Geometri" id="{AFF2F658-0138-4E69-970A-7F241343B5F2}">
          <p14:sldIdLst>
            <p14:sldId id="275"/>
            <p14:sldId id="287"/>
            <p14:sldId id="289"/>
            <p14:sldId id="276"/>
            <p14:sldId id="277"/>
            <p14:sldId id="286"/>
          </p14:sldIdLst>
        </p14:section>
        <p14:section name="Kesimpulan" id="{52333B80-DF74-45E5-9F38-DEBDB7F97F4B}">
          <p14:sldIdLst>
            <p14:sldId id="258"/>
          </p14:sldIdLst>
        </p14:section>
        <p14:section name="Representasi Data" id="{256DD4B1-4993-4FED-BB91-06F485AFFE81}">
          <p14:sldIdLst>
            <p14:sldId id="290"/>
            <p14:sldId id="301"/>
            <p14:sldId id="302"/>
            <p14:sldId id="303"/>
            <p14:sldId id="304"/>
          </p14:sldIdLst>
        </p14:section>
        <p14:section name="Penutup" id="{46A2980A-55CA-4F74-B819-B8A5881F7F68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A3C"/>
    <a:srgbClr val="418ACF"/>
    <a:srgbClr val="001848"/>
    <a:srgbClr val="D3F2F4"/>
    <a:srgbClr val="8A6900"/>
    <a:srgbClr val="FFCD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6404" autoAdjust="0"/>
  </p:normalViewPr>
  <p:slideViewPr>
    <p:cSldViewPr snapToGrid="0">
      <p:cViewPr>
        <p:scale>
          <a:sx n="80" d="100"/>
          <a:sy n="80" d="100"/>
        </p:scale>
        <p:origin x="142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0E24-63E1-4D6A-9563-73E25298877E}" type="datetimeFigureOut">
              <a:rPr lang="id-ID" smtClean="0"/>
              <a:t>15/05/2023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F1173-635E-4C8B-B365-04129A69FC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066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Assalamualaikum </a:t>
            </a:r>
            <a:r>
              <a:rPr lang="en-US" altLang="en-US" dirty="0" err="1"/>
              <a:t>Wr</a:t>
            </a:r>
            <a:r>
              <a:rPr lang="en-US" altLang="en-US" dirty="0"/>
              <a:t> Wb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Saya Enjun Junaeti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215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Dalam </a:t>
            </a:r>
            <a:r>
              <a:rPr lang="en-US" altLang="en-US" dirty="0" err="1"/>
              <a:t>perspektif</a:t>
            </a:r>
            <a:r>
              <a:rPr lang="en-US" altLang="en-US" dirty="0"/>
              <a:t> Ilmu </a:t>
            </a:r>
            <a:r>
              <a:rPr lang="en-US" altLang="en-US" dirty="0" err="1"/>
              <a:t>Komputer</a:t>
            </a:r>
            <a:r>
              <a:rPr lang="en-US" altLang="en-US" dirty="0"/>
              <a:t>, </a:t>
            </a:r>
            <a:r>
              <a:rPr lang="en-US" altLang="en-US" dirty="0" err="1"/>
              <a:t>vektor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daftar </a:t>
            </a:r>
            <a:r>
              <a:rPr lang="en-US" altLang="en-US" dirty="0" err="1"/>
              <a:t>angka</a:t>
            </a:r>
            <a:r>
              <a:rPr lang="en-US" altLang="en-US" dirty="0"/>
              <a:t> yang </a:t>
            </a:r>
            <a:r>
              <a:rPr lang="en-US" altLang="en-US" dirty="0" err="1"/>
              <a:t>terurut</a:t>
            </a:r>
            <a:r>
              <a:rPr lang="en-US" altLang="en-US" dirty="0"/>
              <a:t> atau array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Secara </a:t>
            </a:r>
            <a:r>
              <a:rPr lang="en-US" altLang="en-US" dirty="0" err="1"/>
              <a:t>umum</a:t>
            </a:r>
            <a:r>
              <a:rPr lang="en-US" altLang="en-US" dirty="0"/>
              <a:t> dapat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sebut</a:t>
            </a:r>
            <a:r>
              <a:rPr lang="en-US" altLang="en-US" dirty="0"/>
              <a:t> sebagai tuple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059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Sebagai contoh, </a:t>
            </a:r>
            <a:r>
              <a:rPr lang="en-US" altLang="en-US" dirty="0" err="1"/>
              <a:t>katakanlah</a:t>
            </a:r>
            <a:r>
              <a:rPr lang="en-US" altLang="en-US" dirty="0"/>
              <a:t> Anda sedang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analisis</a:t>
            </a:r>
            <a:r>
              <a:rPr lang="en-US" altLang="en-US" dirty="0"/>
              <a:t> tentang </a:t>
            </a:r>
            <a:r>
              <a:rPr lang="en-US" altLang="en-US" dirty="0" err="1"/>
              <a:t>harga</a:t>
            </a:r>
            <a:r>
              <a:rPr lang="en-US" altLang="en-US" dirty="0"/>
              <a:t> </a:t>
            </a:r>
            <a:r>
              <a:rPr lang="en-US" altLang="en-US" dirty="0" err="1"/>
              <a:t>rumah</a:t>
            </a:r>
            <a:r>
              <a:rPr lang="en-US" altLang="en-US" dirty="0"/>
              <a:t>,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dan </a:t>
            </a:r>
            <a:r>
              <a:rPr lang="en-US" altLang="en-US" dirty="0" err="1"/>
              <a:t>satu-satunya</a:t>
            </a:r>
            <a:r>
              <a:rPr lang="en-US" altLang="en-US" dirty="0"/>
              <a:t> </a:t>
            </a:r>
            <a:r>
              <a:rPr lang="en-US" altLang="en-US" dirty="0" err="1"/>
              <a:t>fitur</a:t>
            </a:r>
            <a:r>
              <a:rPr lang="en-US" altLang="en-US" dirty="0"/>
              <a:t> yang Anda </a:t>
            </a:r>
            <a:r>
              <a:rPr lang="en-US" altLang="en-US" dirty="0" err="1"/>
              <a:t>pedulikan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luas</a:t>
            </a:r>
            <a:r>
              <a:rPr lang="en-US" altLang="en-US" dirty="0"/>
              <a:t> dan </a:t>
            </a:r>
            <a:r>
              <a:rPr lang="en-US" altLang="en-US" dirty="0" err="1"/>
              <a:t>harga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Anda dapat </a:t>
            </a:r>
            <a:r>
              <a:rPr lang="en-US" altLang="en-US" dirty="0" err="1"/>
              <a:t>memodelkan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rumah</a:t>
            </a:r>
            <a:r>
              <a:rPr lang="en-US" altLang="en-US" dirty="0"/>
              <a:t> dengan </a:t>
            </a:r>
            <a:r>
              <a:rPr lang="en-US" altLang="en-US" dirty="0" err="1"/>
              <a:t>sepasang</a:t>
            </a:r>
            <a:r>
              <a:rPr lang="en-US" altLang="en-US" dirty="0"/>
              <a:t> </a:t>
            </a:r>
            <a:r>
              <a:rPr lang="en-US" altLang="en-US" dirty="0" err="1"/>
              <a:t>angka</a:t>
            </a:r>
            <a:r>
              <a:rPr lang="en-US" altLang="en-US" dirty="0"/>
              <a:t>: </a:t>
            </a:r>
            <a:r>
              <a:rPr lang="en-US" altLang="en-US" dirty="0" err="1"/>
              <a:t>angka</a:t>
            </a:r>
            <a:r>
              <a:rPr lang="en-US" altLang="en-US" dirty="0"/>
              <a:t> </a:t>
            </a:r>
            <a:r>
              <a:rPr lang="en-US" altLang="en-US" dirty="0" err="1"/>
              <a:t>pertama</a:t>
            </a:r>
            <a:r>
              <a:rPr lang="en-US" altLang="en-US" dirty="0"/>
              <a:t> menunjukkan </a:t>
            </a:r>
            <a:r>
              <a:rPr lang="en-US" altLang="en-US" dirty="0" err="1"/>
              <a:t>luas</a:t>
            </a:r>
            <a:r>
              <a:rPr lang="en-US" altLang="en-US" dirty="0"/>
              <a:t> </a:t>
            </a:r>
            <a:r>
              <a:rPr lang="en-US" altLang="en-US" dirty="0" err="1"/>
              <a:t>persegi</a:t>
            </a:r>
            <a:r>
              <a:rPr lang="en-US" altLang="en-US" dirty="0"/>
              <a:t>, dan </a:t>
            </a:r>
            <a:r>
              <a:rPr lang="en-US" altLang="en-US" dirty="0" err="1"/>
              <a:t>angka</a:t>
            </a:r>
            <a:r>
              <a:rPr lang="en-US" altLang="en-US" dirty="0"/>
              <a:t> </a:t>
            </a:r>
            <a:r>
              <a:rPr lang="en-US" altLang="en-US" dirty="0" err="1"/>
              <a:t>kedua</a:t>
            </a:r>
            <a:r>
              <a:rPr lang="en-US" altLang="en-US" dirty="0"/>
              <a:t> menunjukkan </a:t>
            </a:r>
            <a:r>
              <a:rPr lang="en-US" altLang="en-US" dirty="0" err="1"/>
              <a:t>harga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45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/>
              <a:t>Perhatikan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urutannya</a:t>
            </a:r>
            <a:r>
              <a:rPr lang="en-US" altLang="en-US" dirty="0"/>
              <a:t> </a:t>
            </a:r>
            <a:r>
              <a:rPr lang="en-US" altLang="en-US" dirty="0" err="1"/>
              <a:t>penting</a:t>
            </a:r>
            <a:r>
              <a:rPr lang="en-US" altLang="en-US" dirty="0"/>
              <a:t> di </a:t>
            </a:r>
            <a:r>
              <a:rPr lang="en-US" altLang="en-US" dirty="0" err="1"/>
              <a:t>sini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7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Dalam </a:t>
            </a:r>
            <a:r>
              <a:rPr lang="en-US" altLang="en-US" dirty="0" err="1"/>
              <a:t>istilahnya</a:t>
            </a:r>
            <a:r>
              <a:rPr lang="en-US" altLang="en-US" dirty="0"/>
              <a:t>, Anda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memodelkan</a:t>
            </a:r>
            <a:r>
              <a:rPr lang="en-US" altLang="en-US" dirty="0"/>
              <a:t> </a:t>
            </a:r>
            <a:r>
              <a:rPr lang="en-US" altLang="en-US" dirty="0" err="1"/>
              <a:t>rumah</a:t>
            </a:r>
            <a:r>
              <a:rPr lang="en-US" altLang="en-US" dirty="0"/>
              <a:t> sebagai </a:t>
            </a:r>
            <a:r>
              <a:rPr lang="en-US" altLang="en-US" dirty="0" err="1"/>
              <a:t>vektor</a:t>
            </a:r>
            <a:r>
              <a:rPr lang="en-US" altLang="en-US" dirty="0"/>
              <a:t> dua </a:t>
            </a:r>
            <a:r>
              <a:rPr lang="en-US" altLang="en-US" dirty="0" err="1"/>
              <a:t>dimensi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di mana dalam </a:t>
            </a:r>
            <a:r>
              <a:rPr lang="en-US" altLang="en-US" dirty="0" err="1"/>
              <a:t>konteks</a:t>
            </a:r>
            <a:r>
              <a:rPr lang="en-US" altLang="en-US" dirty="0"/>
              <a:t> ini, "</a:t>
            </a:r>
            <a:r>
              <a:rPr lang="en-US" altLang="en-US" dirty="0" err="1"/>
              <a:t>vektor</a:t>
            </a:r>
            <a:r>
              <a:rPr lang="en-US" altLang="en-US" dirty="0"/>
              <a:t>" </a:t>
            </a:r>
            <a:r>
              <a:rPr lang="en-US" altLang="en-US" dirty="0" err="1"/>
              <a:t>adalah</a:t>
            </a:r>
            <a:r>
              <a:rPr lang="en-US" altLang="en-US" dirty="0"/>
              <a:t> kata lain </a:t>
            </a:r>
            <a:r>
              <a:rPr lang="en-US" altLang="en-US" dirty="0" err="1"/>
              <a:t>dari</a:t>
            </a:r>
            <a:r>
              <a:rPr lang="en-US" altLang="en-US" dirty="0"/>
              <a:t> "daftar",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dan yang </a:t>
            </a:r>
            <a:r>
              <a:rPr lang="en-US" altLang="en-US" dirty="0" err="1"/>
              <a:t>membuatnya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dua </a:t>
            </a:r>
            <a:r>
              <a:rPr lang="en-US" altLang="en-US" dirty="0" err="1"/>
              <a:t>dimensi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fakta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panjang</a:t>
            </a:r>
            <a:r>
              <a:rPr lang="en-US" altLang="en-US" dirty="0"/>
              <a:t> daftar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2.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166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Di </a:t>
            </a:r>
            <a:r>
              <a:rPr lang="en-US" altLang="en-US" dirty="0" err="1"/>
              <a:t>sisi</a:t>
            </a:r>
            <a:r>
              <a:rPr lang="en-US" altLang="en-US" dirty="0"/>
              <a:t> lain, </a:t>
            </a:r>
            <a:r>
              <a:rPr lang="en-US" altLang="en-US" dirty="0" err="1"/>
              <a:t>ahli</a:t>
            </a:r>
            <a:r>
              <a:rPr lang="en-US" altLang="en-US" dirty="0"/>
              <a:t> </a:t>
            </a:r>
            <a:r>
              <a:rPr lang="en-US" altLang="en-US" dirty="0" err="1"/>
              <a:t>matematika</a:t>
            </a:r>
            <a:r>
              <a:rPr lang="en-US" altLang="en-US" dirty="0"/>
              <a:t> </a:t>
            </a:r>
            <a:r>
              <a:rPr lang="en-US" altLang="en-US" dirty="0" err="1"/>
              <a:t>berusaha</a:t>
            </a:r>
            <a:r>
              <a:rPr lang="en-US" altLang="en-US" dirty="0"/>
              <a:t> untuk </a:t>
            </a:r>
            <a:r>
              <a:rPr lang="en-US" altLang="en-US" dirty="0" err="1"/>
              <a:t>menggeneralisasi</a:t>
            </a:r>
            <a:r>
              <a:rPr lang="en-US" altLang="en-US" dirty="0"/>
              <a:t> </a:t>
            </a:r>
            <a:r>
              <a:rPr lang="en-US" altLang="en-US" dirty="0" err="1"/>
              <a:t>kedua</a:t>
            </a:r>
            <a:r>
              <a:rPr lang="en-US" altLang="en-US" dirty="0"/>
              <a:t> </a:t>
            </a:r>
            <a:r>
              <a:rPr lang="en-US" altLang="en-US" dirty="0" err="1"/>
              <a:t>pandangan</a:t>
            </a:r>
            <a:r>
              <a:rPr lang="en-US" altLang="en-US" dirty="0"/>
              <a:t> ini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pada </a:t>
            </a:r>
            <a:r>
              <a:rPr lang="en-US" altLang="en-US" dirty="0" err="1"/>
              <a:t>dasarnya</a:t>
            </a:r>
            <a:r>
              <a:rPr lang="en-US" altLang="en-US" dirty="0"/>
              <a:t> </a:t>
            </a:r>
            <a:r>
              <a:rPr lang="en-US" altLang="en-US" dirty="0" err="1"/>
              <a:t>mengatakan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 dapat </a:t>
            </a:r>
            <a:r>
              <a:rPr lang="en-US" altLang="en-US" dirty="0" err="1"/>
              <a:t>berupa</a:t>
            </a:r>
            <a:r>
              <a:rPr lang="en-US" altLang="en-US" dirty="0"/>
              <a:t> </a:t>
            </a:r>
            <a:r>
              <a:rPr lang="en-US" altLang="en-US" dirty="0" err="1"/>
              <a:t>apa</a:t>
            </a:r>
            <a:r>
              <a:rPr lang="en-US" altLang="en-US" dirty="0"/>
              <a:t> saja di mana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gagasan</a:t>
            </a:r>
            <a:r>
              <a:rPr lang="en-US" altLang="en-US" dirty="0"/>
              <a:t> yang masuk </a:t>
            </a:r>
            <a:r>
              <a:rPr lang="en-US" altLang="en-US" dirty="0" err="1"/>
              <a:t>akal</a:t>
            </a:r>
            <a:r>
              <a:rPr lang="en-US" altLang="en-US" dirty="0"/>
              <a:t> untuk </a:t>
            </a:r>
            <a:r>
              <a:rPr lang="en-US" altLang="en-US" dirty="0" err="1"/>
              <a:t>menambahkan</a:t>
            </a:r>
            <a:r>
              <a:rPr lang="en-US" altLang="en-US" dirty="0"/>
              <a:t> dua </a:t>
            </a:r>
            <a:r>
              <a:rPr lang="en-US" altLang="en-US" dirty="0" err="1"/>
              <a:t>vektor</a:t>
            </a: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dan </a:t>
            </a:r>
            <a:r>
              <a:rPr lang="en-US" altLang="en-US" dirty="0" err="1"/>
              <a:t>mengalikan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 dengan </a:t>
            </a:r>
            <a:r>
              <a:rPr lang="en-US" altLang="en-US" dirty="0" err="1"/>
              <a:t>angka</a:t>
            </a: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Dua </a:t>
            </a:r>
            <a:r>
              <a:rPr lang="en-US" altLang="en-US" dirty="0" err="1"/>
              <a:t>operasi</a:t>
            </a:r>
            <a:r>
              <a:rPr lang="en-US" altLang="en-US" dirty="0"/>
              <a:t> ini, </a:t>
            </a:r>
            <a:r>
              <a:rPr lang="en-US" altLang="en-US" dirty="0" err="1"/>
              <a:t>yaitu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penjumlahan</a:t>
            </a:r>
            <a:r>
              <a:rPr lang="en-US" altLang="en-US" dirty="0"/>
              <a:t> dan </a:t>
            </a:r>
            <a:r>
              <a:rPr lang="en-US" altLang="en-US" dirty="0" err="1"/>
              <a:t>perkalian</a:t>
            </a:r>
            <a:r>
              <a:rPr lang="en-US" altLang="en-US" dirty="0"/>
              <a:t> scalar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saya</a:t>
            </a:r>
            <a:r>
              <a:rPr lang="en-US" altLang="en-US" dirty="0"/>
              <a:t> </a:t>
            </a:r>
            <a:r>
              <a:rPr lang="en-US" altLang="en-US" dirty="0" err="1"/>
              <a:t>bicarakan</a:t>
            </a:r>
            <a:r>
              <a:rPr lang="en-US" altLang="en-US" dirty="0"/>
              <a:t> </a:t>
            </a:r>
            <a:r>
              <a:rPr lang="en-US" altLang="en-US" dirty="0" err="1"/>
              <a:t>nanti</a:t>
            </a:r>
            <a:r>
              <a:rPr lang="en-US" altLang="en-US" dirty="0"/>
              <a:t> di video lain.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863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Mari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awali</a:t>
            </a:r>
            <a:r>
              <a:rPr lang="en-US" altLang="en-US" dirty="0"/>
              <a:t> dengan </a:t>
            </a:r>
            <a:r>
              <a:rPr lang="en-US" altLang="en-US" dirty="0" err="1"/>
              <a:t>pemikiran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yang </a:t>
            </a:r>
            <a:r>
              <a:rPr lang="en-US" altLang="en-US" dirty="0" err="1"/>
              <a:t>ada</a:t>
            </a:r>
            <a:r>
              <a:rPr lang="en-US" altLang="en-US" dirty="0"/>
              <a:t> dalam </a:t>
            </a:r>
            <a:r>
              <a:rPr lang="en-US" altLang="en-US" dirty="0" err="1"/>
              <a:t>pikiran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err="1"/>
              <a:t>saya</a:t>
            </a:r>
            <a:r>
              <a:rPr lang="en-US" altLang="en-US" dirty="0"/>
              <a:t> </a:t>
            </a:r>
            <a:r>
              <a:rPr lang="en-US" altLang="en-US" dirty="0" err="1"/>
              <a:t>mengucapkan</a:t>
            </a:r>
            <a:r>
              <a:rPr lang="en-US" altLang="en-US" dirty="0"/>
              <a:t> kata "</a:t>
            </a:r>
            <a:r>
              <a:rPr lang="en-US" altLang="en-US" dirty="0" err="1"/>
              <a:t>vektor</a:t>
            </a:r>
            <a:r>
              <a:rPr lang="en-US" altLang="en-US" dirty="0"/>
              <a:t>".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Dengan menggunakan </a:t>
            </a:r>
            <a:r>
              <a:rPr lang="en-US" altLang="en-US" dirty="0" err="1"/>
              <a:t>fokus</a:t>
            </a:r>
            <a:r>
              <a:rPr lang="en-US" altLang="en-US" dirty="0"/>
              <a:t> </a:t>
            </a:r>
            <a:r>
              <a:rPr lang="en-US" altLang="en-US" dirty="0" err="1"/>
              <a:t>geometris</a:t>
            </a:r>
            <a:r>
              <a:rPr lang="en-US" altLang="en-US" dirty="0"/>
              <a:t> yang </a:t>
            </a:r>
            <a:r>
              <a:rPr lang="en-US" altLang="en-US" dirty="0" err="1"/>
              <a:t>saya</a:t>
            </a:r>
            <a:r>
              <a:rPr lang="en-US" altLang="en-US" dirty="0"/>
              <a:t> </a:t>
            </a:r>
            <a:r>
              <a:rPr lang="en-US" altLang="en-US" dirty="0" err="1"/>
              <a:t>bidik</a:t>
            </a:r>
            <a:r>
              <a:rPr lang="en-US" altLang="en-US" dirty="0"/>
              <a:t> di </a:t>
            </a:r>
            <a:r>
              <a:rPr lang="en-US" altLang="en-US" dirty="0" err="1"/>
              <a:t>sini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err="1"/>
              <a:t>setiap</a:t>
            </a:r>
            <a:r>
              <a:rPr lang="en-US" altLang="en-US" dirty="0"/>
              <a:t> kali </a:t>
            </a:r>
            <a:r>
              <a:rPr lang="en-US" altLang="en-US" dirty="0" err="1"/>
              <a:t>saya</a:t>
            </a:r>
            <a:r>
              <a:rPr lang="en-US" altLang="en-US" dirty="0"/>
              <a:t> </a:t>
            </a:r>
            <a:r>
              <a:rPr lang="en-US" altLang="en-US" dirty="0" err="1"/>
              <a:t>memperkenalkan</a:t>
            </a:r>
            <a:r>
              <a:rPr lang="en-US" altLang="en-US" dirty="0"/>
              <a:t> topik baru yang </a:t>
            </a:r>
            <a:r>
              <a:rPr lang="en-US" altLang="en-US" dirty="0" err="1"/>
              <a:t>melibatkan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050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err="1"/>
              <a:t>saya</a:t>
            </a:r>
            <a:r>
              <a:rPr lang="en-US" altLang="en-US" dirty="0"/>
              <a:t> </a:t>
            </a:r>
            <a:r>
              <a:rPr lang="en-US" altLang="en-US" dirty="0" err="1"/>
              <a:t>ingin</a:t>
            </a:r>
            <a:r>
              <a:rPr lang="en-US" altLang="en-US" dirty="0"/>
              <a:t> Anda </a:t>
            </a:r>
            <a:r>
              <a:rPr lang="en-US" altLang="en-US" dirty="0" err="1"/>
              <a:t>terlebih</a:t>
            </a:r>
            <a:r>
              <a:rPr lang="en-US" altLang="en-US" dirty="0"/>
              <a:t> </a:t>
            </a:r>
            <a:r>
              <a:rPr lang="en-US" altLang="en-US" dirty="0" err="1"/>
              <a:t>dahulu</a:t>
            </a:r>
            <a:r>
              <a:rPr lang="en-US" altLang="en-US" dirty="0"/>
              <a:t> </a:t>
            </a:r>
            <a:r>
              <a:rPr lang="en-US" altLang="en-US" dirty="0" err="1"/>
              <a:t>berpikir</a:t>
            </a:r>
            <a:r>
              <a:rPr lang="en-US" altLang="en-US" dirty="0"/>
              <a:t> tentang </a:t>
            </a:r>
            <a:r>
              <a:rPr lang="en-US" altLang="en-US" dirty="0" err="1"/>
              <a:t>panah</a:t>
            </a:r>
            <a:r>
              <a:rPr lang="en-US" altLang="en-US" dirty="0"/>
              <a:t> - dan secara </a:t>
            </a:r>
            <a:r>
              <a:rPr lang="en-US" altLang="en-US" dirty="0" err="1"/>
              <a:t>khusus</a:t>
            </a:r>
            <a:r>
              <a:rPr lang="en-US" altLang="en-US" dirty="0"/>
              <a:t>,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Pikirkan</a:t>
            </a:r>
            <a:r>
              <a:rPr lang="en-US" altLang="en-US" dirty="0"/>
              <a:t> tentang </a:t>
            </a:r>
            <a:r>
              <a:rPr lang="en-US" altLang="en-US" dirty="0" err="1"/>
              <a:t>panah</a:t>
            </a:r>
            <a:r>
              <a:rPr lang="en-US" altLang="en-US" dirty="0"/>
              <a:t> di dalam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koordinat</a:t>
            </a:r>
            <a:r>
              <a:rPr lang="en-US" altLang="en-US" dirty="0"/>
              <a:t>,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 x-y, dengan </a:t>
            </a:r>
            <a:r>
              <a:rPr lang="en-US" altLang="en-US" dirty="0" err="1"/>
              <a:t>ekornya</a:t>
            </a:r>
            <a:r>
              <a:rPr lang="en-US" altLang="en-US" dirty="0"/>
              <a:t> duduk di </a:t>
            </a:r>
            <a:r>
              <a:rPr lang="en-US" altLang="en-US" dirty="0" err="1"/>
              <a:t>titik</a:t>
            </a:r>
            <a:r>
              <a:rPr lang="en-US" altLang="en-US" dirty="0"/>
              <a:t> </a:t>
            </a:r>
            <a:r>
              <a:rPr lang="en-US" altLang="en-US" dirty="0" err="1"/>
              <a:t>asal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1712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Kita </a:t>
            </a:r>
            <a:r>
              <a:rPr lang="en-US" altLang="en-US" dirty="0" err="1"/>
              <a:t>fokuskan</a:t>
            </a:r>
            <a:r>
              <a:rPr lang="en-US" altLang="en-US" dirty="0"/>
              <a:t> </a:t>
            </a:r>
            <a:r>
              <a:rPr lang="en-US" altLang="en-US" dirty="0" err="1"/>
              <a:t>perhatian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pada dua </a:t>
            </a:r>
            <a:r>
              <a:rPr lang="en-US" altLang="en-US" dirty="0" err="1"/>
              <a:t>dimensi</a:t>
            </a:r>
            <a:r>
              <a:rPr lang="en-US" altLang="en-US" dirty="0"/>
              <a:t> untuk </a:t>
            </a:r>
            <a:r>
              <a:rPr lang="en-US" altLang="en-US" dirty="0" err="1"/>
              <a:t>saat</a:t>
            </a:r>
            <a:r>
              <a:rPr lang="en-US" altLang="en-US" dirty="0"/>
              <a:t> ini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Anda </a:t>
            </a:r>
            <a:r>
              <a:rPr lang="en-US" altLang="en-US" dirty="0" err="1"/>
              <a:t>memiliki</a:t>
            </a:r>
            <a:r>
              <a:rPr lang="en-US" altLang="en-US" dirty="0"/>
              <a:t> garis horizontal, yang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sumbu</a:t>
            </a:r>
            <a:r>
              <a:rPr lang="en-US" altLang="en-US" dirty="0"/>
              <a:t> x, dan garis </a:t>
            </a:r>
            <a:r>
              <a:rPr lang="en-US" altLang="en-US" dirty="0" err="1"/>
              <a:t>vertikal</a:t>
            </a:r>
            <a:r>
              <a:rPr lang="en-US" altLang="en-US" dirty="0"/>
              <a:t>, yang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sumbu</a:t>
            </a:r>
            <a:r>
              <a:rPr lang="en-US" altLang="en-US" dirty="0"/>
              <a:t> y. 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Tempat</a:t>
            </a:r>
            <a:r>
              <a:rPr lang="en-US" altLang="en-US" dirty="0"/>
              <a:t> di mana </a:t>
            </a:r>
            <a:r>
              <a:rPr lang="en-US" altLang="en-US" dirty="0" err="1"/>
              <a:t>mereka</a:t>
            </a:r>
            <a:r>
              <a:rPr lang="en-US" altLang="en-US" dirty="0"/>
              <a:t> </a:t>
            </a:r>
            <a:r>
              <a:rPr lang="en-US" altLang="en-US" dirty="0" err="1"/>
              <a:t>berpotongan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titik</a:t>
            </a:r>
            <a:r>
              <a:rPr lang="en-US" altLang="en-US" dirty="0"/>
              <a:t> </a:t>
            </a:r>
            <a:r>
              <a:rPr lang="en-US" altLang="en-US" dirty="0" err="1"/>
              <a:t>asal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yang harus Anda </a:t>
            </a:r>
            <a:r>
              <a:rPr lang="en-US" altLang="en-US" dirty="0" err="1"/>
              <a:t>anggap</a:t>
            </a:r>
            <a:r>
              <a:rPr lang="en-US" altLang="en-US" dirty="0"/>
              <a:t> sebagai </a:t>
            </a:r>
            <a:r>
              <a:rPr lang="en-US" altLang="en-US" dirty="0" err="1"/>
              <a:t>pusat</a:t>
            </a:r>
            <a:r>
              <a:rPr lang="en-US" altLang="en-US" dirty="0"/>
              <a:t> </a:t>
            </a:r>
            <a:r>
              <a:rPr lang="en-US" altLang="en-US" dirty="0" err="1"/>
              <a:t>ruang</a:t>
            </a:r>
            <a:r>
              <a:rPr lang="en-US" altLang="en-US" dirty="0"/>
              <a:t> dan </a:t>
            </a:r>
            <a:r>
              <a:rPr lang="en-US" altLang="en-US" dirty="0" err="1"/>
              <a:t>akar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. 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Setelah</a:t>
            </a:r>
            <a:r>
              <a:rPr lang="en-US" altLang="en-US" dirty="0"/>
              <a:t> </a:t>
            </a:r>
            <a:r>
              <a:rPr lang="en-US" altLang="en-US" dirty="0" err="1"/>
              <a:t>memilih</a:t>
            </a:r>
            <a:r>
              <a:rPr lang="en-US" altLang="en-US" dirty="0"/>
              <a:t> </a:t>
            </a:r>
            <a:r>
              <a:rPr lang="en-US" altLang="en-US" dirty="0" err="1"/>
              <a:t>panjang</a:t>
            </a:r>
            <a:r>
              <a:rPr lang="en-US" altLang="en-US" dirty="0"/>
              <a:t> </a:t>
            </a:r>
            <a:r>
              <a:rPr lang="en-US" altLang="en-US" dirty="0" err="1"/>
              <a:t>sembarang</a:t>
            </a:r>
            <a:r>
              <a:rPr lang="en-US" altLang="en-US" dirty="0"/>
              <a:t> untuk </a:t>
            </a:r>
            <a:r>
              <a:rPr lang="en-US" altLang="en-US" dirty="0" err="1"/>
              <a:t>mewakili</a:t>
            </a:r>
            <a:r>
              <a:rPr lang="en-US" altLang="en-US" dirty="0"/>
              <a:t> 1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Anda </a:t>
            </a: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tanda</a:t>
            </a:r>
            <a:r>
              <a:rPr lang="en-US" altLang="en-US" dirty="0"/>
              <a:t> </a:t>
            </a:r>
            <a:r>
              <a:rPr lang="en-US" altLang="en-US" dirty="0" err="1"/>
              <a:t>centang</a:t>
            </a:r>
            <a:r>
              <a:rPr lang="en-US" altLang="en-US" dirty="0"/>
              <a:t> pada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sumbu</a:t>
            </a:r>
            <a:r>
              <a:rPr lang="en-US" altLang="en-US" dirty="0"/>
              <a:t> untuk </a:t>
            </a:r>
            <a:r>
              <a:rPr lang="en-US" altLang="en-US" dirty="0" err="1"/>
              <a:t>mewakili</a:t>
            </a:r>
            <a:r>
              <a:rPr lang="en-US" altLang="en-US" dirty="0"/>
              <a:t> </a:t>
            </a:r>
            <a:r>
              <a:rPr lang="en-US" altLang="en-US" dirty="0" err="1"/>
              <a:t>jarak</a:t>
            </a:r>
            <a:r>
              <a:rPr lang="en-US" altLang="en-US" dirty="0"/>
              <a:t> ini.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7FBAA58-309C-4DA8-9C8B-EB6A412C112A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Untuk </a:t>
            </a:r>
            <a:r>
              <a:rPr lang="en-US" altLang="en-US" dirty="0" err="1"/>
              <a:t>menyampaikan</a:t>
            </a:r>
            <a:r>
              <a:rPr lang="en-US" altLang="en-US" dirty="0"/>
              <a:t> </a:t>
            </a:r>
            <a:r>
              <a:rPr lang="en-US" altLang="en-US" dirty="0" err="1"/>
              <a:t>gagasan</a:t>
            </a:r>
            <a:r>
              <a:rPr lang="en-US" altLang="en-US" dirty="0"/>
              <a:t> </a:t>
            </a:r>
            <a:r>
              <a:rPr lang="en-US" altLang="en-US" dirty="0" err="1"/>
              <a:t>ruang</a:t>
            </a:r>
            <a:r>
              <a:rPr lang="en-US" altLang="en-US" dirty="0"/>
              <a:t> 2 </a:t>
            </a:r>
            <a:r>
              <a:rPr lang="en-US" altLang="en-US" dirty="0" err="1"/>
              <a:t>dimensi</a:t>
            </a:r>
            <a:r>
              <a:rPr lang="en-US" altLang="en-US" dirty="0"/>
              <a:t> secara </a:t>
            </a:r>
            <a:r>
              <a:rPr lang="en-US" altLang="en-US" dirty="0" err="1"/>
              <a:t>keseluruhan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yang </a:t>
            </a:r>
            <a:r>
              <a:rPr lang="en-US" altLang="en-US" dirty="0" err="1"/>
              <a:t>akan</a:t>
            </a:r>
            <a:r>
              <a:rPr lang="en-US" altLang="en-US" dirty="0"/>
              <a:t> Anda </a:t>
            </a:r>
            <a:r>
              <a:rPr lang="en-US" altLang="en-US" dirty="0" err="1"/>
              <a:t>lihat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muncul</a:t>
            </a:r>
            <a:r>
              <a:rPr lang="en-US" altLang="en-US" dirty="0"/>
              <a:t> dalam video ini, </a:t>
            </a:r>
            <a:r>
              <a:rPr lang="en-US" altLang="en-US" dirty="0" err="1"/>
              <a:t>saya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meluaskan</a:t>
            </a:r>
            <a:r>
              <a:rPr lang="en-US" altLang="en-US" dirty="0"/>
              <a:t> </a:t>
            </a:r>
            <a:r>
              <a:rPr lang="en-US" altLang="en-US" dirty="0" err="1"/>
              <a:t>tanda</a:t>
            </a:r>
            <a:r>
              <a:rPr lang="en-US" altLang="en-US" dirty="0"/>
              <a:t> </a:t>
            </a:r>
            <a:r>
              <a:rPr lang="en-US" altLang="en-US" dirty="0" err="1"/>
              <a:t>centang</a:t>
            </a:r>
            <a:r>
              <a:rPr lang="en-US" altLang="en-US" dirty="0"/>
              <a:t> ini </a:t>
            </a:r>
            <a:r>
              <a:rPr lang="en-US" altLang="en-US" dirty="0" err="1"/>
              <a:t>menjadi</a:t>
            </a:r>
            <a:r>
              <a:rPr lang="en-US" altLang="en-US" dirty="0"/>
              <a:t> garis-garis </a:t>
            </a:r>
            <a:r>
              <a:rPr lang="en-US" altLang="en-US" dirty="0" err="1"/>
              <a:t>kisi-kisi</a:t>
            </a:r>
            <a:endParaRPr lang="en-US" alt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7FBAA58-309C-4DA8-9C8B-EB6A412C112A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40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perspektif</a:t>
            </a:r>
            <a:r>
              <a:rPr lang="en-US" altLang="en-US" dirty="0"/>
              <a:t> </a:t>
            </a:r>
            <a:r>
              <a:rPr lang="en-US" altLang="en-US" dirty="0" err="1"/>
              <a:t>siswa</a:t>
            </a:r>
            <a:r>
              <a:rPr lang="en-US" altLang="en-US" dirty="0"/>
              <a:t> </a:t>
            </a:r>
            <a:r>
              <a:rPr lang="en-US" altLang="en-US" dirty="0" err="1"/>
              <a:t>fisika</a:t>
            </a:r>
            <a:r>
              <a:rPr lang="en-US" altLang="en-US" dirty="0"/>
              <a:t>, di mana </a:t>
            </a:r>
            <a:r>
              <a:rPr lang="en-US" altLang="en-US" dirty="0" err="1"/>
              <a:t>vektor</a:t>
            </a:r>
            <a:r>
              <a:rPr lang="en-US" altLang="en-US" dirty="0"/>
              <a:t> dapat dengan </a:t>
            </a:r>
            <a:r>
              <a:rPr lang="en-US" altLang="en-US" dirty="0" err="1"/>
              <a:t>bebas</a:t>
            </a:r>
            <a:r>
              <a:rPr lang="en-US" altLang="en-US" dirty="0"/>
              <a:t> duduk di mana pun </a:t>
            </a:r>
            <a:r>
              <a:rPr lang="en-US" altLang="en-US" dirty="0" err="1"/>
              <a:t>mereka</a:t>
            </a:r>
            <a:r>
              <a:rPr lang="en-US" altLang="en-US" dirty="0"/>
              <a:t> </a:t>
            </a:r>
            <a:r>
              <a:rPr lang="en-US" altLang="en-US" dirty="0" err="1"/>
              <a:t>inginkan</a:t>
            </a:r>
            <a:r>
              <a:rPr lang="en-US" altLang="en-US" dirty="0"/>
              <a:t> di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ruang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91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Pada video ini </a:t>
            </a:r>
            <a:r>
              <a:rPr lang="en-US" altLang="en-US" dirty="0" err="1"/>
              <a:t>saya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menjelaskan</a:t>
            </a:r>
            <a:r>
              <a:rPr lang="en-US" altLang="en-US" dirty="0"/>
              <a:t> tentang </a:t>
            </a:r>
            <a:r>
              <a:rPr lang="en-US" altLang="en-US" dirty="0" err="1"/>
              <a:t>Pengenalan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 dan </a:t>
            </a:r>
            <a:r>
              <a:rPr lang="en-US" altLang="en-US" dirty="0" err="1"/>
              <a:t>Vektor</a:t>
            </a:r>
            <a:r>
              <a:rPr lang="en-US" altLang="en-US" dirty="0"/>
              <a:t> sebagai </a:t>
            </a:r>
            <a:r>
              <a:rPr lang="en-US" altLang="en-US" dirty="0" err="1"/>
              <a:t>Representasi</a:t>
            </a:r>
            <a:r>
              <a:rPr lang="en-US" altLang="en-US" dirty="0"/>
              <a:t> Data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8515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Dalam </a:t>
            </a:r>
            <a:r>
              <a:rPr lang="en-US" altLang="en-US" dirty="0" err="1"/>
              <a:t>aljabar</a:t>
            </a:r>
            <a:r>
              <a:rPr lang="en-US" altLang="en-US" dirty="0"/>
              <a:t> linier, </a:t>
            </a:r>
            <a:r>
              <a:rPr lang="en-US" altLang="en-US" dirty="0" err="1"/>
              <a:t>hampir</a:t>
            </a:r>
            <a:r>
              <a:rPr lang="en-US" altLang="en-US" dirty="0"/>
              <a:t> </a:t>
            </a:r>
            <a:r>
              <a:rPr lang="en-US" altLang="en-US" dirty="0" err="1"/>
              <a:t>selalu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 Anda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berakar</a:t>
            </a:r>
            <a:r>
              <a:rPr lang="en-US" altLang="en-US" dirty="0"/>
              <a:t> pada </a:t>
            </a:r>
            <a:r>
              <a:rPr lang="en-US" altLang="en-US" dirty="0" err="1"/>
              <a:t>titik</a:t>
            </a:r>
            <a:r>
              <a:rPr lang="en-US" altLang="en-US" dirty="0"/>
              <a:t> </a:t>
            </a:r>
            <a:r>
              <a:rPr lang="en-US" altLang="en-US" dirty="0" err="1"/>
              <a:t>asal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Kemudian</a:t>
            </a:r>
            <a:r>
              <a:rPr lang="en-US" altLang="en-US" dirty="0"/>
              <a:t>, </a:t>
            </a:r>
            <a:r>
              <a:rPr lang="en-US" altLang="en-US" dirty="0" err="1"/>
              <a:t>setelah</a:t>
            </a:r>
            <a:r>
              <a:rPr lang="en-US" altLang="en-US" dirty="0"/>
              <a:t> Anda </a:t>
            </a:r>
            <a:r>
              <a:rPr lang="en-US" altLang="en-US" dirty="0" err="1"/>
              <a:t>memahami</a:t>
            </a:r>
            <a:r>
              <a:rPr lang="en-US" altLang="en-US" dirty="0"/>
              <a:t> </a:t>
            </a:r>
            <a:r>
              <a:rPr lang="en-US" altLang="en-US" dirty="0" err="1"/>
              <a:t>konsep</a:t>
            </a:r>
            <a:r>
              <a:rPr lang="en-US" altLang="en-US" dirty="0"/>
              <a:t> baru dalam </a:t>
            </a:r>
            <a:r>
              <a:rPr lang="en-US" altLang="en-US" dirty="0" err="1"/>
              <a:t>konteks</a:t>
            </a:r>
            <a:r>
              <a:rPr lang="en-US" altLang="en-US" dirty="0"/>
              <a:t> </a:t>
            </a:r>
            <a:r>
              <a:rPr lang="en-US" altLang="en-US" dirty="0" err="1"/>
              <a:t>panah</a:t>
            </a:r>
            <a:r>
              <a:rPr lang="en-US" altLang="en-US" dirty="0"/>
              <a:t> di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ruang</a:t>
            </a:r>
            <a:r>
              <a:rPr lang="en-US" altLang="en-US" dirty="0"/>
              <a:t>,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menerjemahkannya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sudut</a:t>
            </a:r>
            <a:r>
              <a:rPr lang="en-US" altLang="en-US" dirty="0"/>
              <a:t> </a:t>
            </a:r>
            <a:r>
              <a:rPr lang="en-US" altLang="en-US" dirty="0" err="1"/>
              <a:t>pandang</a:t>
            </a:r>
            <a:r>
              <a:rPr lang="en-US" altLang="en-US" dirty="0"/>
              <a:t> tuple, yang dapat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lakukan</a:t>
            </a:r>
            <a:r>
              <a:rPr lang="en-US" altLang="en-US" dirty="0"/>
              <a:t> dengan </a:t>
            </a:r>
            <a:r>
              <a:rPr lang="en-US" altLang="en-US" dirty="0" err="1"/>
              <a:t>mempertimbangkan</a:t>
            </a:r>
            <a:r>
              <a:rPr lang="en-US" altLang="en-US" dirty="0"/>
              <a:t> </a:t>
            </a:r>
            <a:r>
              <a:rPr lang="en-US" altLang="en-US" dirty="0" err="1"/>
              <a:t>koordinat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8977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err="1"/>
              <a:t>Meskipun</a:t>
            </a:r>
            <a:r>
              <a:rPr lang="en-US" altLang="en-US" dirty="0"/>
              <a:t> </a:t>
            </a:r>
            <a:r>
              <a:rPr lang="en-US" altLang="en-US" dirty="0" err="1"/>
              <a:t>saya</a:t>
            </a:r>
            <a:r>
              <a:rPr lang="en-US" altLang="en-US" dirty="0"/>
              <a:t> </a:t>
            </a:r>
            <a:r>
              <a:rPr lang="en-US" altLang="en-US" dirty="0" err="1"/>
              <a:t>yakin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Anda yang sudah familiar dengan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koordinat</a:t>
            </a:r>
            <a:r>
              <a:rPr lang="en-US" altLang="en-US" dirty="0"/>
              <a:t> ini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Tetapi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baiknya</a:t>
            </a:r>
            <a:r>
              <a:rPr lang="en-US" altLang="en-US" dirty="0"/>
              <a:t> secara </a:t>
            </a:r>
            <a:r>
              <a:rPr lang="en-US" altLang="en-US" dirty="0" err="1"/>
              <a:t>eksplisit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jabarkan</a:t>
            </a:r>
            <a:r>
              <a:rPr lang="en-US" altLang="en-US" dirty="0"/>
              <a:t>, </a:t>
            </a:r>
            <a:r>
              <a:rPr lang="en-US" altLang="en-US" dirty="0" err="1"/>
              <a:t>karena</a:t>
            </a:r>
            <a:r>
              <a:rPr lang="en-US" altLang="en-US" dirty="0"/>
              <a:t> di </a:t>
            </a:r>
            <a:r>
              <a:rPr lang="en-US" altLang="en-US" dirty="0" err="1"/>
              <a:t>sinilah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bolak-balik</a:t>
            </a:r>
            <a:r>
              <a:rPr lang="en-US" altLang="en-US" dirty="0"/>
              <a:t> yang </a:t>
            </a:r>
            <a:r>
              <a:rPr lang="en-US" altLang="en-US" dirty="0" err="1"/>
              <a:t>penting</a:t>
            </a:r>
            <a:r>
              <a:rPr lang="en-US" altLang="en-US" dirty="0"/>
              <a:t> </a:t>
            </a:r>
            <a:r>
              <a:rPr lang="en-US" altLang="en-US" dirty="0" err="1"/>
              <a:t>terjadi</a:t>
            </a:r>
            <a:r>
              <a:rPr lang="en-US" altLang="en-US" dirty="0"/>
              <a:t> di </a:t>
            </a:r>
            <a:r>
              <a:rPr lang="en-US" altLang="en-US" dirty="0" err="1"/>
              <a:t>antara</a:t>
            </a:r>
            <a:r>
              <a:rPr lang="en-US" altLang="en-US" dirty="0"/>
              <a:t> dua </a:t>
            </a:r>
            <a:r>
              <a:rPr lang="en-US" altLang="en-US" dirty="0" err="1"/>
              <a:t>perspektif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9B790B9-EEC1-41BE-BB13-9DC762506112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Nah selanjutnya, mari kita simpulkan terlebih dahulu makna dari vector yang akan kita pelajari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8641C0A-6DF3-44F8-A17A-E037AC143EC5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err="1"/>
              <a:t>Setelah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mengetahui</a:t>
            </a:r>
            <a:r>
              <a:rPr lang="en-US" altLang="en-US" dirty="0"/>
              <a:t> definisi </a:t>
            </a:r>
            <a:r>
              <a:rPr lang="en-US" altLang="en-US" dirty="0" err="1"/>
              <a:t>vektor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err="1"/>
              <a:t>Sekarang</a:t>
            </a:r>
            <a:r>
              <a:rPr lang="en-US" altLang="en-US" dirty="0"/>
              <a:t> </a:t>
            </a:r>
            <a:r>
              <a:rPr lang="en-US" altLang="en-US" dirty="0" err="1"/>
              <a:t>mari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lihat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bagaimana </a:t>
            </a:r>
            <a:r>
              <a:rPr lang="en-US" altLang="en-US" dirty="0" err="1"/>
              <a:t>kita</a:t>
            </a:r>
            <a:r>
              <a:rPr lang="en-US" altLang="en-US" dirty="0"/>
              <a:t> dapat </a:t>
            </a:r>
            <a:r>
              <a:rPr lang="en-US" altLang="en-US" dirty="0" err="1"/>
              <a:t>merepresentasikan</a:t>
            </a:r>
            <a:r>
              <a:rPr lang="en-US" altLang="en-US" dirty="0"/>
              <a:t> data (</a:t>
            </a:r>
            <a:r>
              <a:rPr lang="en-US" altLang="en-US" dirty="0" err="1"/>
              <a:t>gambar</a:t>
            </a:r>
            <a:r>
              <a:rPr lang="en-US" altLang="en-US" dirty="0"/>
              <a:t>, </a:t>
            </a:r>
            <a:r>
              <a:rPr lang="en-US" altLang="en-US" dirty="0" err="1"/>
              <a:t>teks</a:t>
            </a:r>
            <a:r>
              <a:rPr lang="en-US" altLang="en-US" dirty="0"/>
              <a:t>, </a:t>
            </a:r>
            <a:r>
              <a:rPr lang="en-US" altLang="en-US" dirty="0" err="1"/>
              <a:t>pilihan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, </a:t>
            </a:r>
            <a:r>
              <a:rPr lang="en-US" altLang="en-US" dirty="0" err="1"/>
              <a:t>sbd</a:t>
            </a:r>
            <a:r>
              <a:rPr lang="en-US" altLang="en-US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dengan menggunakan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yang </a:t>
            </a:r>
            <a:r>
              <a:rPr lang="en-US" altLang="en-US" dirty="0" err="1"/>
              <a:t>dipahami</a:t>
            </a:r>
            <a:r>
              <a:rPr lang="en-US" altLang="en-US" dirty="0"/>
              <a:t> oleh </a:t>
            </a:r>
            <a:r>
              <a:rPr lang="en-US" altLang="en-US" dirty="0" err="1"/>
              <a:t>komputer</a:t>
            </a:r>
            <a:r>
              <a:rPr lang="en-US" altLang="en-US" dirty="0"/>
              <a:t>, </a:t>
            </a:r>
            <a:r>
              <a:rPr lang="en-US" altLang="en-US" dirty="0" err="1"/>
              <a:t>yaitu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23B367-6F78-4806-92E6-8131C9277EFA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DF0ADD-3542-4981-904A-323644C782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206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DF0ADD-3542-4981-904A-323644C782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870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DF0ADD-3542-4981-904A-323644C782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10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DF0ADD-3542-4981-904A-323644C782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818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9B790B9-EEC1-41BE-BB13-9DC762506112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01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BDE1756-DEC6-EA4D-C162-DF09B70E6D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41D48E3A-015C-3DAD-7E0E-B5C8211E88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Konsep dasar yang paling fundamental untuk mata kuliah aljabar linier dan matriks adalah vektor, jadi sebaiknya kita memastikan bahwa kita semua memiliki pemahaman yang sama tentang apa sebenarnya vektor itu.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BA3D2E8-2117-1954-D818-973BE3123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EFF014E-092E-4A05-8953-4879C52DAADE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Secara garis </a:t>
            </a:r>
            <a:r>
              <a:rPr lang="en-US" altLang="en-US" dirty="0" err="1"/>
              <a:t>besar</a:t>
            </a:r>
            <a:r>
              <a:rPr lang="en-US" altLang="en-US" dirty="0"/>
              <a:t>,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</a:t>
            </a:r>
            <a:r>
              <a:rPr lang="en-US" altLang="en-US" dirty="0" err="1"/>
              <a:t>gagasan</a:t>
            </a:r>
            <a:r>
              <a:rPr lang="en-US" altLang="en-US" dirty="0"/>
              <a:t> yang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saling</a:t>
            </a:r>
            <a:r>
              <a:rPr lang="en-US" altLang="en-US" dirty="0"/>
              <a:t> </a:t>
            </a:r>
            <a:r>
              <a:rPr lang="en-US" altLang="en-US" dirty="0" err="1"/>
              <a:t>berkaitan</a:t>
            </a:r>
            <a:r>
              <a:rPr lang="en-US" altLang="en-US" dirty="0"/>
              <a:t> tentang </a:t>
            </a:r>
            <a:r>
              <a:rPr lang="en-US" altLang="en-US" dirty="0" err="1"/>
              <a:t>vektor</a:t>
            </a:r>
            <a:r>
              <a:rPr lang="en-US" altLang="en-US" dirty="0"/>
              <a:t>, dalam </a:t>
            </a:r>
            <a:r>
              <a:rPr lang="en-US" altLang="en-US" dirty="0" err="1"/>
              <a:t>hal</a:t>
            </a:r>
            <a:r>
              <a:rPr lang="en-US" altLang="en-US" dirty="0"/>
              <a:t> ini </a:t>
            </a:r>
            <a:r>
              <a:rPr lang="en-US" altLang="en-US" dirty="0" err="1"/>
              <a:t>vektor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perspektif</a:t>
            </a:r>
            <a:r>
              <a:rPr lang="en-US" altLang="en-US" dirty="0"/>
              <a:t> mahasiswa </a:t>
            </a:r>
            <a:r>
              <a:rPr lang="en-US" altLang="en-US" dirty="0" err="1"/>
              <a:t>fisika</a:t>
            </a:r>
            <a:r>
              <a:rPr lang="en-US" altLang="en-US" dirty="0"/>
              <a:t>, </a:t>
            </a:r>
            <a:r>
              <a:rPr lang="en-US" altLang="en-US" dirty="0" err="1"/>
              <a:t>perspektif</a:t>
            </a:r>
            <a:r>
              <a:rPr lang="en-US" altLang="en-US" dirty="0"/>
              <a:t> mahasiswa </a:t>
            </a:r>
            <a:r>
              <a:rPr lang="en-US" altLang="en-US" dirty="0" err="1"/>
              <a:t>ilmu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, dan </a:t>
            </a:r>
            <a:r>
              <a:rPr lang="en-US" altLang="en-US" dirty="0" err="1"/>
              <a:t>perspektif</a:t>
            </a:r>
            <a:r>
              <a:rPr lang="en-US" altLang="en-US" dirty="0"/>
              <a:t> </a:t>
            </a:r>
            <a:r>
              <a:rPr lang="en-US" altLang="en-US" dirty="0" err="1"/>
              <a:t>matematikawan</a:t>
            </a:r>
            <a:r>
              <a:rPr lang="en-US" altLang="en-US" dirty="0"/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3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Dari </a:t>
            </a:r>
            <a:r>
              <a:rPr lang="en-US" altLang="en-US" dirty="0" err="1"/>
              <a:t>perspektif</a:t>
            </a:r>
            <a:r>
              <a:rPr lang="en-US" altLang="en-US" dirty="0"/>
              <a:t> mahasiswa </a:t>
            </a:r>
            <a:r>
              <a:rPr lang="en-US" altLang="en-US" dirty="0" err="1"/>
              <a:t>fisika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anak</a:t>
            </a:r>
            <a:r>
              <a:rPr lang="en-US" altLang="en-US" dirty="0"/>
              <a:t> </a:t>
            </a:r>
            <a:r>
              <a:rPr lang="en-US" altLang="en-US" dirty="0" err="1"/>
              <a:t>panah</a:t>
            </a:r>
            <a:r>
              <a:rPr lang="en-US" altLang="en-US" dirty="0"/>
              <a:t> dalam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ruang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Yang </a:t>
            </a:r>
            <a:r>
              <a:rPr lang="en-US" altLang="en-US" dirty="0" err="1"/>
              <a:t>mendefinisikan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panjangnya</a:t>
            </a:r>
            <a:endParaRPr lang="en-US" alt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904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dan </a:t>
            </a:r>
            <a:r>
              <a:rPr lang="en-US" altLang="en-US" dirty="0" err="1"/>
              <a:t>arah</a:t>
            </a:r>
            <a:r>
              <a:rPr lang="en-US" altLang="en-US" dirty="0"/>
              <a:t> yang </a:t>
            </a:r>
            <a:r>
              <a:rPr lang="en-US" altLang="en-US" dirty="0" err="1"/>
              <a:t>dituju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302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/>
              <a:t>Vektor</a:t>
            </a:r>
            <a:r>
              <a:rPr lang="en-US" altLang="en-US" dirty="0"/>
              <a:t> yang </a:t>
            </a:r>
            <a:r>
              <a:rPr lang="en-US" altLang="en-US" dirty="0" err="1"/>
              <a:t>berada</a:t>
            </a:r>
            <a:r>
              <a:rPr lang="en-US" altLang="en-US" dirty="0"/>
              <a:t> di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datar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vector dua </a:t>
            </a:r>
            <a:r>
              <a:rPr lang="en-US" altLang="en-US" dirty="0" err="1"/>
              <a:t>dimensi</a:t>
            </a: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87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dan </a:t>
            </a:r>
            <a:r>
              <a:rPr lang="en-US" altLang="en-US" dirty="0" err="1"/>
              <a:t>vektor</a:t>
            </a:r>
            <a:r>
              <a:rPr lang="en-US" altLang="en-US" dirty="0"/>
              <a:t> yang </a:t>
            </a:r>
            <a:r>
              <a:rPr lang="en-US" altLang="en-US" dirty="0" err="1"/>
              <a:t>berada</a:t>
            </a:r>
            <a:r>
              <a:rPr lang="en-US" altLang="en-US" dirty="0"/>
              <a:t> di </a:t>
            </a:r>
            <a:r>
              <a:rPr lang="en-US" altLang="en-US" dirty="0" err="1"/>
              <a:t>ruang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luas</a:t>
            </a:r>
            <a:r>
              <a:rPr lang="en-US" altLang="en-US" dirty="0"/>
              <a:t>, </a:t>
            </a:r>
            <a:r>
              <a:rPr lang="en-US" altLang="en-US" dirty="0" err="1"/>
              <a:t>tempat</a:t>
            </a:r>
            <a:r>
              <a:rPr lang="en-US" altLang="en-US" dirty="0"/>
              <a:t> Anda dan </a:t>
            </a:r>
            <a:r>
              <a:rPr lang="en-US" altLang="en-US" dirty="0" err="1"/>
              <a:t>saya</a:t>
            </a:r>
            <a:r>
              <a:rPr lang="en-US" altLang="en-US" dirty="0"/>
              <a:t> tinggal,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vektor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</a:t>
            </a:r>
            <a:r>
              <a:rPr lang="en-US" altLang="en-US" dirty="0" err="1"/>
              <a:t>dimensi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Mari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lihat</a:t>
            </a:r>
            <a:r>
              <a:rPr lang="en-US" altLang="en-US" dirty="0"/>
              <a:t> </a:t>
            </a:r>
            <a:r>
              <a:rPr lang="en-US" altLang="en-US" dirty="0" err="1"/>
              <a:t>ilustrasi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036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Mobil </a:t>
            </a:r>
            <a:r>
              <a:rPr lang="en-US" altLang="en-US" dirty="0" err="1"/>
              <a:t>merah</a:t>
            </a:r>
            <a:r>
              <a:rPr lang="en-US" altLang="en-US" dirty="0"/>
              <a:t> </a:t>
            </a:r>
            <a:r>
              <a:rPr lang="en-US" altLang="en-US" dirty="0" err="1"/>
              <a:t>bergerak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arah</a:t>
            </a:r>
            <a:r>
              <a:rPr lang="en-US" altLang="en-US" dirty="0"/>
              <a:t> </a:t>
            </a:r>
            <a:r>
              <a:rPr lang="en-US" altLang="en-US" dirty="0" err="1"/>
              <a:t>timur</a:t>
            </a:r>
            <a:r>
              <a:rPr lang="en-US" altLang="en-US" dirty="0"/>
              <a:t> dengan </a:t>
            </a:r>
            <a:r>
              <a:rPr lang="en-US" altLang="en-US" dirty="0" err="1"/>
              <a:t>kecepatan</a:t>
            </a:r>
            <a:r>
              <a:rPr lang="en-US" altLang="en-US" dirty="0"/>
              <a:t> </a:t>
            </a:r>
            <a:r>
              <a:rPr lang="en-US" altLang="en-US" dirty="0" err="1"/>
              <a:t>konstan</a:t>
            </a:r>
            <a:r>
              <a:rPr lang="en-US" altLang="en-US" dirty="0"/>
              <a:t> 20 meter </a:t>
            </a:r>
            <a:r>
              <a:rPr lang="en-US" altLang="en-US" dirty="0" err="1"/>
              <a:t>perdetik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dengan kata lain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kecepatan</a:t>
            </a:r>
            <a:r>
              <a:rPr lang="en-US" altLang="en-US" dirty="0"/>
              <a:t> </a:t>
            </a:r>
            <a:r>
              <a:rPr lang="en-US" altLang="en-US" dirty="0" err="1"/>
              <a:t>konstan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Mobil </a:t>
            </a:r>
            <a:r>
              <a:rPr lang="en-US" altLang="en-US" dirty="0" err="1"/>
              <a:t>biru</a:t>
            </a:r>
            <a:r>
              <a:rPr lang="en-US" altLang="en-US" dirty="0"/>
              <a:t> </a:t>
            </a:r>
            <a:r>
              <a:rPr lang="en-US" altLang="en-US" dirty="0" err="1"/>
              <a:t>bergerak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arah</a:t>
            </a:r>
            <a:r>
              <a:rPr lang="en-US" altLang="en-US" dirty="0"/>
              <a:t> yang sama </a:t>
            </a:r>
            <a:r>
              <a:rPr lang="en-US" altLang="en-US" dirty="0" err="1"/>
              <a:t>tetapi</a:t>
            </a:r>
            <a:r>
              <a:rPr lang="en-US" altLang="en-US" dirty="0"/>
              <a:t> dengan </a:t>
            </a:r>
            <a:r>
              <a:rPr lang="en-US" altLang="en-US" dirty="0" err="1"/>
              <a:t>kecepatan</a:t>
            </a:r>
            <a:r>
              <a:rPr lang="en-US" altLang="en-US" dirty="0"/>
              <a:t> 40 meter per </a:t>
            </a:r>
            <a:r>
              <a:rPr lang="en-US" altLang="en-US" dirty="0" err="1"/>
              <a:t>detik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jadi </a:t>
            </a:r>
            <a:r>
              <a:rPr lang="en-US" altLang="en-US" dirty="0" err="1"/>
              <a:t>panah</a:t>
            </a:r>
            <a:r>
              <a:rPr lang="en-US" altLang="en-US" dirty="0"/>
              <a:t> </a:t>
            </a:r>
            <a:r>
              <a:rPr lang="en-US" altLang="en-US" dirty="0" err="1"/>
              <a:t>menunjuk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arah</a:t>
            </a:r>
            <a:r>
              <a:rPr lang="en-US" altLang="en-US" dirty="0"/>
              <a:t> yang sama </a:t>
            </a:r>
            <a:r>
              <a:rPr lang="en-US" altLang="en-US" dirty="0" err="1"/>
              <a:t>tetapi</a:t>
            </a:r>
            <a:r>
              <a:rPr lang="en-US" altLang="en-US" dirty="0"/>
              <a:t> </a:t>
            </a:r>
            <a:r>
              <a:rPr lang="en-US" altLang="en-US" dirty="0" err="1"/>
              <a:t>panahnya</a:t>
            </a:r>
            <a:r>
              <a:rPr lang="en-US" altLang="en-US" dirty="0"/>
              <a:t> dua kali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panjang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1173-635E-4C8B-B365-04129A69FC81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73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2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6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C411F-180B-4105-8152-FC67D23FA092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3C8E1-E3BE-45D3-A12C-5664FCC6DC5A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345220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8B34B-5A0E-4C4E-A266-24E925351130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C93A6-9840-494A-B801-F781F7F0C9D9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28409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C7F17-0346-4A93-9727-8855718617A3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9C813-608D-4FD5-BDBA-B24A2512FB9A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58499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55E25-9B11-4C9D-8042-CAA4B492F27A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DB24D-5E36-49ED-AFAE-56EF175451F0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13067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970E1-3DC0-460F-BCF3-9760DBE71D8F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05E0F-F037-49E2-963A-2681410E2E65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2949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0EF2B-7DF9-4C26-934C-9F6D748C614A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20879-2B82-48D0-B558-A848E7A8B827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055488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99670-DFB7-45B9-86AD-D1CDBF9B8BD3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47AD-F9D7-4A62-ADA4-4BA3B291D772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639797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62AB-A1FC-4EEC-8CB6-5BEBCBA70989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1872D-1729-4B29-89A7-E1ED07B3B1FE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75871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7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D11D7-D6FC-4B89-ACC0-2F00D7E6B6FC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C4715-55AD-43F1-94BA-ADEC72043352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128541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AABFB-81A1-4556-9287-0BA5204344D2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DB965-628B-4BCA-8072-D78E46ED9488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06968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73CB2-F1BA-4EAE-942C-B2DCB6EE1BBA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DBD24-DBFC-40B7-86FA-C52924B06A18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7907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6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1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id-ID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id-ID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DCB1DE-6FD0-4F76-BB08-4E22DA01EF22}" type="datetimeFigureOut">
              <a:rPr lang="id-ID"/>
              <a:pPr>
                <a:defRPr/>
              </a:pPr>
              <a:t>15/05/2023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A45DEA5-5AAF-443D-B84C-2B0ECAA8E859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1896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4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4.sv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4.sv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.svg"/><Relationship Id="rId5" Type="http://schemas.openxmlformats.org/officeDocument/2006/relationships/image" Target="../media/image34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slide" Target="slide1.xml"/><Relationship Id="rId10" Type="http://schemas.openxmlformats.org/officeDocument/2006/relationships/image" Target="../media/image10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7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7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7" descr="Technology 2020 Free Stock Photo - Public Domain Pictures">
            <a:extLst>
              <a:ext uri="{FF2B5EF4-FFF2-40B4-BE49-F238E27FC236}">
                <a16:creationId xmlns:a16="http://schemas.microsoft.com/office/drawing/2014/main" id="{7A365E1C-CDF8-DA58-E884-3D57E9B7A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" r="1000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7B0F9-7B6C-F98A-D3D1-9FB5428E0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100" dirty="0" err="1"/>
              <a:t>Pengenalan</a:t>
            </a:r>
            <a:r>
              <a:rPr lang="en-US" sz="4100" dirty="0"/>
              <a:t> </a:t>
            </a:r>
            <a:r>
              <a:rPr lang="en-US" sz="4100" dirty="0" err="1"/>
              <a:t>Vektor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45265-504D-4F20-EF3C-2E866BA15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</a:rPr>
              <a:t>Aljabar</a:t>
            </a:r>
            <a:r>
              <a:rPr lang="en-US" dirty="0"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</a:rPr>
              <a:t> Linier dan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</a:rPr>
              <a:t>Matriks</a:t>
            </a:r>
            <a:endParaRPr lang="en-US" dirty="0">
              <a:solidFill>
                <a:schemeClr val="accent1">
                  <a:lumMod val="20000"/>
                  <a:lumOff val="80000"/>
                  <a:alpha val="70000"/>
                </a:schemeClr>
              </a:solidFill>
            </a:endParaRPr>
          </a:p>
        </p:txBody>
      </p:sp>
      <p:pic>
        <p:nvPicPr>
          <p:cNvPr id="4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89BBDA2D-1943-45AC-E5CE-D840A50C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231058" y="41477"/>
            <a:ext cx="2054942" cy="6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690BBD-33CF-F15A-8A1F-D4AAD193147D}"/>
              </a:ext>
            </a:extLst>
          </p:cNvPr>
          <p:cNvSpPr txBox="1">
            <a:spLocks/>
          </p:cNvSpPr>
          <p:nvPr/>
        </p:nvSpPr>
        <p:spPr>
          <a:xfrm>
            <a:off x="2719137" y="6152037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Enjun Junaeti, </a:t>
            </a:r>
            <a:r>
              <a:rPr lang="en-US" sz="1800" dirty="0" err="1">
                <a:solidFill>
                  <a:schemeClr val="tx1">
                    <a:lumMod val="65000"/>
                  </a:schemeClr>
                </a:solidFill>
              </a:rPr>
              <a:t>M.Si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. | Program </a:t>
            </a:r>
            <a:r>
              <a:rPr lang="en-US" sz="1800" dirty="0" err="1">
                <a:solidFill>
                  <a:schemeClr val="tx1">
                    <a:lumMod val="65000"/>
                  </a:schemeClr>
                </a:solidFill>
              </a:rPr>
              <a:t>Studi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Pendidikan Ilmu </a:t>
            </a:r>
            <a:r>
              <a:rPr lang="en-US" sz="1800" dirty="0" err="1">
                <a:solidFill>
                  <a:schemeClr val="tx1">
                    <a:lumMod val="65000"/>
                  </a:schemeClr>
                </a:solidFill>
              </a:rPr>
              <a:t>Komputer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</p:txBody>
      </p:sp>
      <p:sp useBgFill="1">
        <p:nvSpPr>
          <p:cNvPr id="6" name="Rectangle 4">
            <a:extLst>
              <a:ext uri="{FF2B5EF4-FFF2-40B4-BE49-F238E27FC236}">
                <a16:creationId xmlns:a16="http://schemas.microsoft.com/office/drawing/2014/main" id="{51011D44-CC3E-62FB-7061-97402DE40F4E}"/>
              </a:ext>
            </a:extLst>
          </p:cNvPr>
          <p:cNvSpPr/>
          <p:nvPr/>
        </p:nvSpPr>
        <p:spPr>
          <a:xfrm>
            <a:off x="-2759364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3ECA28BE-3F38-A9C6-2A95-A73CEAF6479F}"/>
              </a:ext>
            </a:extLst>
          </p:cNvPr>
          <p:cNvCxnSpPr>
            <a:cxnSpLocks/>
          </p:cNvCxnSpPr>
          <p:nvPr/>
        </p:nvCxnSpPr>
        <p:spPr>
          <a:xfrm>
            <a:off x="-2594264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390C82AC-870C-07B2-FA46-66783D6F92B4}"/>
              </a:ext>
            </a:extLst>
          </p:cNvPr>
          <p:cNvCxnSpPr>
            <a:cxnSpLocks/>
          </p:cNvCxnSpPr>
          <p:nvPr/>
        </p:nvCxnSpPr>
        <p:spPr>
          <a:xfrm>
            <a:off x="-2594264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97371CD5-B414-A44E-35B1-90CFDECF6A71}"/>
              </a:ext>
            </a:extLst>
          </p:cNvPr>
          <p:cNvSpPr txBox="1"/>
          <p:nvPr/>
        </p:nvSpPr>
        <p:spPr>
          <a:xfrm>
            <a:off x="-2097864" y="2217871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Prinsip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6C6CD96-7C96-A75E-FE7D-6314CD2EDF4A}"/>
              </a:ext>
            </a:extLst>
          </p:cNvPr>
          <p:cNvSpPr txBox="1"/>
          <p:nvPr/>
        </p:nvSpPr>
        <p:spPr>
          <a:xfrm>
            <a:off x="-2070520" y="3171458"/>
            <a:ext cx="103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Teknik</a:t>
            </a:r>
          </a:p>
        </p:txBody>
      </p:sp>
      <p:sp>
        <p:nvSpPr>
          <p:cNvPr id="16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D1AC4AC7-6869-E1A4-2E0F-9BED401DF2AD}"/>
              </a:ext>
            </a:extLst>
          </p:cNvPr>
          <p:cNvSpPr txBox="1"/>
          <p:nvPr/>
        </p:nvSpPr>
        <p:spPr>
          <a:xfrm>
            <a:off x="-1935160" y="4025012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Aset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1">
            <a:hlinkClick r:id="rId6" action="ppaction://hlinksldjump"/>
            <a:extLst>
              <a:ext uri="{FF2B5EF4-FFF2-40B4-BE49-F238E27FC236}">
                <a16:creationId xmlns:a16="http://schemas.microsoft.com/office/drawing/2014/main" id="{0A352801-8073-C8F2-48E1-EFB8498ABF70}"/>
              </a:ext>
            </a:extLst>
          </p:cNvPr>
          <p:cNvSpPr txBox="1"/>
          <p:nvPr/>
        </p:nvSpPr>
        <p:spPr>
          <a:xfrm>
            <a:off x="-2051540" y="1308822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Fungsi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679439C1-6465-4CC8-9E2C-A9D583A90E66}"/>
              </a:ext>
            </a:extLst>
          </p:cNvPr>
          <p:cNvCxnSpPr>
            <a:cxnSpLocks/>
          </p:cNvCxnSpPr>
          <p:nvPr/>
        </p:nvCxnSpPr>
        <p:spPr>
          <a:xfrm>
            <a:off x="-2594264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314AAF48-4D8E-B0FA-7D64-322A50344488}"/>
              </a:ext>
            </a:extLst>
          </p:cNvPr>
          <p:cNvCxnSpPr>
            <a:cxnSpLocks/>
          </p:cNvCxnSpPr>
          <p:nvPr/>
        </p:nvCxnSpPr>
        <p:spPr>
          <a:xfrm>
            <a:off x="-2594264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4ACE7B89-D661-68D1-5625-92AFB7543FAA}"/>
              </a:ext>
            </a:extLst>
          </p:cNvPr>
          <p:cNvCxnSpPr>
            <a:cxnSpLocks/>
          </p:cNvCxnSpPr>
          <p:nvPr/>
        </p:nvCxnSpPr>
        <p:spPr>
          <a:xfrm>
            <a:off x="-2594264" y="4688077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B418BACE-00E9-62B3-EFA8-22F17EF6305C}"/>
              </a:ext>
            </a:extLst>
          </p:cNvPr>
          <p:cNvSpPr txBox="1"/>
          <p:nvPr/>
        </p:nvSpPr>
        <p:spPr>
          <a:xfrm>
            <a:off x="-2097864" y="4882362"/>
            <a:ext cx="1118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E291A266-3529-9C7E-A3C1-1BCC36E7DF1D}"/>
              </a:ext>
            </a:extLst>
          </p:cNvPr>
          <p:cNvCxnSpPr>
            <a:cxnSpLocks/>
          </p:cNvCxnSpPr>
          <p:nvPr/>
        </p:nvCxnSpPr>
        <p:spPr>
          <a:xfrm>
            <a:off x="-2582860" y="5493232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hlinkClick r:id="rId5" action="ppaction://hlinksldjump"/>
            <a:extLst>
              <a:ext uri="{FF2B5EF4-FFF2-40B4-BE49-F238E27FC236}">
                <a16:creationId xmlns:a16="http://schemas.microsoft.com/office/drawing/2014/main" id="{7FD81630-A494-4908-F2A6-F49D73A35CAE}"/>
              </a:ext>
            </a:extLst>
          </p:cNvPr>
          <p:cNvSpPr/>
          <p:nvPr/>
        </p:nvSpPr>
        <p:spPr>
          <a:xfrm>
            <a:off x="-2422796" y="1211500"/>
            <a:ext cx="1727400" cy="608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4C909D93-9BD8-82A3-AE3A-658F08F51370}"/>
              </a:ext>
            </a:extLst>
          </p:cNvPr>
          <p:cNvSpPr/>
          <p:nvPr/>
        </p:nvSpPr>
        <p:spPr>
          <a:xfrm>
            <a:off x="-2372563" y="2134089"/>
            <a:ext cx="1727400" cy="621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303D08CD-4438-223C-AB5D-B660D459C5E8}"/>
              </a:ext>
            </a:extLst>
          </p:cNvPr>
          <p:cNvSpPr/>
          <p:nvPr/>
        </p:nvSpPr>
        <p:spPr>
          <a:xfrm>
            <a:off x="-2372563" y="3024899"/>
            <a:ext cx="1727400" cy="66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hlinkClick r:id="" action="ppaction://noaction"/>
            <a:extLst>
              <a:ext uri="{FF2B5EF4-FFF2-40B4-BE49-F238E27FC236}">
                <a16:creationId xmlns:a16="http://schemas.microsoft.com/office/drawing/2014/main" id="{A18406F2-FEE9-0387-CB68-116E85AB4F20}"/>
              </a:ext>
            </a:extLst>
          </p:cNvPr>
          <p:cNvSpPr/>
          <p:nvPr/>
        </p:nvSpPr>
        <p:spPr>
          <a:xfrm>
            <a:off x="-2362790" y="3932455"/>
            <a:ext cx="1804366" cy="633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7" name="Graphic 26" descr="House">
            <a:extLst>
              <a:ext uri="{FF2B5EF4-FFF2-40B4-BE49-F238E27FC236}">
                <a16:creationId xmlns:a16="http://schemas.microsoft.com/office/drawing/2014/main" id="{1089B7BD-2D24-3C6C-4286-85AE123B14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-1976465" y="5847712"/>
            <a:ext cx="762750" cy="7627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AAA79A2-7A1C-B31A-EC7C-5E28DFF06A24}"/>
              </a:ext>
            </a:extLst>
          </p:cNvPr>
          <p:cNvGrpSpPr/>
          <p:nvPr/>
        </p:nvGrpSpPr>
        <p:grpSpPr>
          <a:xfrm>
            <a:off x="11454063" y="93925"/>
            <a:ext cx="622408" cy="626599"/>
            <a:chOff x="11025713" y="93924"/>
            <a:chExt cx="1050758" cy="1007439"/>
          </a:xfrm>
        </p:grpSpPr>
        <p:sp useBgFill="1">
          <p:nvSpPr>
            <p:cNvPr id="8" name="Rectangle 16">
              <a:hlinkClick r:id="rId6" action="ppaction://hlinksldjump"/>
              <a:extLst>
                <a:ext uri="{FF2B5EF4-FFF2-40B4-BE49-F238E27FC236}">
                  <a16:creationId xmlns:a16="http://schemas.microsoft.com/office/drawing/2014/main" id="{50F3FB20-CAE3-6A14-340D-01666B2BDB6F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4E4EF0D-68D3-F10D-85DE-07C090CBD886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705AC4-2CAB-71BD-000D-59DE55124E12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6C5A22-CEA2-F16D-C5AE-8DC8756AFBC5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859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D2386D-B356-B477-466A-1ED441A4D908}"/>
              </a:ext>
            </a:extLst>
          </p:cNvPr>
          <p:cNvSpPr txBox="1">
            <a:spLocks/>
          </p:cNvSpPr>
          <p:nvPr/>
        </p:nvSpPr>
        <p:spPr>
          <a:xfrm>
            <a:off x="-1375435" y="41640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Vektor</a:t>
            </a:r>
            <a:r>
              <a:rPr lang="en-US" alt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sebagai </a:t>
            </a:r>
            <a:r>
              <a:rPr lang="en-US" altLang="en-US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suatu</a:t>
            </a:r>
            <a:r>
              <a:rPr lang="en-US" alt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8C5A5-2BB5-4786-F4F2-4E962F0AF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" y="3420409"/>
            <a:ext cx="2435538" cy="24355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F060F-DBFA-3565-46C4-D8404D4383C9}"/>
              </a:ext>
            </a:extLst>
          </p:cNvPr>
          <p:cNvCxnSpPr/>
          <p:nvPr/>
        </p:nvCxnSpPr>
        <p:spPr>
          <a:xfrm>
            <a:off x="0" y="1289702"/>
            <a:ext cx="72154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3BC999D-167B-BD86-7A35-6955926BD06E}"/>
              </a:ext>
            </a:extLst>
          </p:cNvPr>
          <p:cNvGrpSpPr/>
          <p:nvPr/>
        </p:nvGrpSpPr>
        <p:grpSpPr>
          <a:xfrm>
            <a:off x="3278441" y="1915351"/>
            <a:ext cx="8403336" cy="3182113"/>
            <a:chOff x="2916936" y="2276856"/>
            <a:chExt cx="8403336" cy="318211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19CB7B-06DD-EAD4-AEB6-637D148218C7}"/>
                </a:ext>
              </a:extLst>
            </p:cNvPr>
            <p:cNvCxnSpPr/>
            <p:nvPr/>
          </p:nvCxnSpPr>
          <p:spPr>
            <a:xfrm>
              <a:off x="11311128" y="2276856"/>
              <a:ext cx="9144" cy="3042249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5E1684-DF44-40B0-E09B-08C1A911B000}"/>
                </a:ext>
              </a:extLst>
            </p:cNvPr>
            <p:cNvCxnSpPr/>
            <p:nvPr/>
          </p:nvCxnSpPr>
          <p:spPr>
            <a:xfrm flipH="1" flipV="1">
              <a:off x="3061057" y="5449824"/>
              <a:ext cx="8141653" cy="9145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B365966-A9C6-E30E-635A-C1A465BC0652}"/>
                </a:ext>
              </a:extLst>
            </p:cNvPr>
            <p:cNvCxnSpPr/>
            <p:nvPr/>
          </p:nvCxnSpPr>
          <p:spPr>
            <a:xfrm>
              <a:off x="2916936" y="2276856"/>
              <a:ext cx="9144" cy="3042249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Line Callout 2 5">
            <a:extLst>
              <a:ext uri="{FF2B5EF4-FFF2-40B4-BE49-F238E27FC236}">
                <a16:creationId xmlns:a16="http://schemas.microsoft.com/office/drawing/2014/main" id="{4AC9251E-85B3-E2B3-74BA-8A951EB89690}"/>
              </a:ext>
            </a:extLst>
          </p:cNvPr>
          <p:cNvSpPr/>
          <p:nvPr/>
        </p:nvSpPr>
        <p:spPr>
          <a:xfrm>
            <a:off x="3422562" y="1915351"/>
            <a:ext cx="8141652" cy="3042249"/>
          </a:xfrm>
          <a:prstGeom prst="borderCallout2">
            <a:avLst>
              <a:gd name="adj1" fmla="val 30472"/>
              <a:gd name="adj2" fmla="val -1819"/>
              <a:gd name="adj3" fmla="val 30472"/>
              <a:gd name="adj4" fmla="val -12174"/>
              <a:gd name="adj5" fmla="val 60865"/>
              <a:gd name="adj6" fmla="val -18926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39197-9EC7-D599-57C0-FC0454F461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5645" y="2753566"/>
            <a:ext cx="790685" cy="133368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EE6C92-98E0-78E2-F2F2-B713C6A991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7045" y="2494752"/>
            <a:ext cx="1152686" cy="1838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13C4DC-44DA-5CB3-24CC-7D076D9D51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2814" y="2189910"/>
            <a:ext cx="790685" cy="2448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011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3C708-B844-7189-FC13-9FF78D98FDA3}"/>
              </a:ext>
            </a:extLst>
          </p:cNvPr>
          <p:cNvSpPr/>
          <p:nvPr/>
        </p:nvSpPr>
        <p:spPr>
          <a:xfrm>
            <a:off x="0" y="1192563"/>
            <a:ext cx="12192000" cy="4506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800" baseline="30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4" name="Right Arrow 5">
            <a:extLst>
              <a:ext uri="{FF2B5EF4-FFF2-40B4-BE49-F238E27FC236}">
                <a16:creationId xmlns:a16="http://schemas.microsoft.com/office/drawing/2014/main" id="{0719814E-622D-8D96-E0BD-0DD23FD63510}"/>
              </a:ext>
            </a:extLst>
          </p:cNvPr>
          <p:cNvSpPr/>
          <p:nvPr/>
        </p:nvSpPr>
        <p:spPr>
          <a:xfrm>
            <a:off x="4970005" y="3191181"/>
            <a:ext cx="1353545" cy="790230"/>
          </a:xfrm>
          <a:prstGeom prst="rightArrow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7">
            <a:extLst>
              <a:ext uri="{FF2B5EF4-FFF2-40B4-BE49-F238E27FC236}">
                <a16:creationId xmlns:a16="http://schemas.microsoft.com/office/drawing/2014/main" id="{EE44FD72-4EF7-972D-A9C1-53023E5A154F}"/>
              </a:ext>
            </a:extLst>
          </p:cNvPr>
          <p:cNvSpPr/>
          <p:nvPr/>
        </p:nvSpPr>
        <p:spPr>
          <a:xfrm>
            <a:off x="9630271" y="3258991"/>
            <a:ext cx="620713" cy="174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0416E-211D-ADCC-A0DC-2D00C0195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0984" y="3024041"/>
            <a:ext cx="104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 dirty="0">
                <a:solidFill>
                  <a:srgbClr val="FF0000"/>
                </a:solidFill>
              </a:rPr>
              <a:t>Luas</a:t>
            </a:r>
            <a:endParaRPr lang="en-US" altLang="en-US" sz="3600" baseline="30000" dirty="0">
              <a:solidFill>
                <a:srgbClr val="FF0000"/>
              </a:solidFill>
            </a:endParaRPr>
          </a:p>
        </p:txBody>
      </p:sp>
      <p:sp>
        <p:nvSpPr>
          <p:cNvPr id="17" name="Right Arrow 9">
            <a:extLst>
              <a:ext uri="{FF2B5EF4-FFF2-40B4-BE49-F238E27FC236}">
                <a16:creationId xmlns:a16="http://schemas.microsoft.com/office/drawing/2014/main" id="{CA8C327D-7691-4932-1571-8220158AB4C3}"/>
              </a:ext>
            </a:extLst>
          </p:cNvPr>
          <p:cNvSpPr/>
          <p:nvPr/>
        </p:nvSpPr>
        <p:spPr>
          <a:xfrm>
            <a:off x="9628684" y="3773341"/>
            <a:ext cx="620712" cy="1746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98BE15-52C1-D1E1-3910-3807F2082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0984" y="3538391"/>
            <a:ext cx="16811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>
                <a:solidFill>
                  <a:srgbClr val="7030A0"/>
                </a:solidFill>
              </a:rPr>
              <a:t>Harga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F1E438-3941-A23A-02B5-076CA5D426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7" y="2109563"/>
            <a:ext cx="2682745" cy="26827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C2331A-778D-99A2-F85C-D50045E5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4445" y="3050108"/>
            <a:ext cx="3360492" cy="12400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4A6247-E20C-0359-A4CB-392359B0D14A}"/>
              </a:ext>
            </a:extLst>
          </p:cNvPr>
          <p:cNvGrpSpPr/>
          <p:nvPr/>
        </p:nvGrpSpPr>
        <p:grpSpPr>
          <a:xfrm>
            <a:off x="2810404" y="1456308"/>
            <a:ext cx="2564096" cy="1011317"/>
            <a:chOff x="2796882" y="1456308"/>
            <a:chExt cx="2564096" cy="1011317"/>
          </a:xfrm>
        </p:grpSpPr>
        <p:sp>
          <p:nvSpPr>
            <p:cNvPr id="22" name="Line Callout 1 15">
              <a:extLst>
                <a:ext uri="{FF2B5EF4-FFF2-40B4-BE49-F238E27FC236}">
                  <a16:creationId xmlns:a16="http://schemas.microsoft.com/office/drawing/2014/main" id="{41FFD887-5C4B-6DE7-5130-A784A471B57C}"/>
                </a:ext>
              </a:extLst>
            </p:cNvPr>
            <p:cNvSpPr/>
            <p:nvPr/>
          </p:nvSpPr>
          <p:spPr>
            <a:xfrm>
              <a:off x="3201378" y="1456308"/>
              <a:ext cx="1755105" cy="1011317"/>
            </a:xfrm>
            <a:prstGeom prst="borderCallout1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1D7BF-F93E-EE1A-508A-CBCB589F4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1473341"/>
              <a:ext cx="256409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 b="1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Luas:</a:t>
              </a:r>
            </a:p>
            <a:p>
              <a:pPr algn="ctr"/>
              <a:r>
                <a:rPr lang="en-US" altLang="en-US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120m</a:t>
              </a:r>
              <a:r>
                <a:rPr lang="en-US" altLang="en-US" sz="2800" baseline="300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A9374A-D01E-F0C0-65B7-6C983F7A4135}"/>
              </a:ext>
            </a:extLst>
          </p:cNvPr>
          <p:cNvGrpSpPr/>
          <p:nvPr/>
        </p:nvGrpSpPr>
        <p:grpSpPr>
          <a:xfrm>
            <a:off x="2832570" y="4445818"/>
            <a:ext cx="2564096" cy="1011317"/>
            <a:chOff x="2819048" y="4445818"/>
            <a:chExt cx="2564096" cy="1011317"/>
          </a:xfrm>
        </p:grpSpPr>
        <p:sp>
          <p:nvSpPr>
            <p:cNvPr id="25" name="Line Callout 1 13">
              <a:extLst>
                <a:ext uri="{FF2B5EF4-FFF2-40B4-BE49-F238E27FC236}">
                  <a16:creationId xmlns:a16="http://schemas.microsoft.com/office/drawing/2014/main" id="{B4FE8658-29D0-3166-CBD7-BE545D4E290F}"/>
                </a:ext>
              </a:extLst>
            </p:cNvPr>
            <p:cNvSpPr/>
            <p:nvPr/>
          </p:nvSpPr>
          <p:spPr>
            <a:xfrm rot="10800000" flipH="1">
              <a:off x="3239904" y="4445818"/>
              <a:ext cx="1722386" cy="1011317"/>
            </a:xfrm>
            <a:prstGeom prst="borderCallout1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3B6C6A-14D4-FD49-5A13-90F89B187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048" y="4474423"/>
              <a:ext cx="256409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 b="1" dirty="0" err="1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Harga</a:t>
              </a:r>
              <a:r>
                <a:rPr lang="en-US" altLang="en-US" sz="2800" b="1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:</a:t>
              </a:r>
            </a:p>
            <a:p>
              <a:pPr algn="ctr"/>
              <a:r>
                <a:rPr lang="en-US" altLang="en-US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500 </a:t>
              </a:r>
              <a:r>
                <a:rPr lang="en-US" altLang="en-US" sz="2800" dirty="0" err="1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juta</a:t>
              </a:r>
              <a:endParaRPr lang="en-US" altLang="en-US" sz="2800" baseline="30000" dirty="0">
                <a:solidFill>
                  <a:schemeClr val="bg1"/>
                </a:solidFill>
                <a:latin typeface="Bahnschrift Semi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209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3C708-B844-7189-FC13-9FF78D98FDA3}"/>
              </a:ext>
            </a:extLst>
          </p:cNvPr>
          <p:cNvSpPr/>
          <p:nvPr/>
        </p:nvSpPr>
        <p:spPr>
          <a:xfrm>
            <a:off x="0" y="1192563"/>
            <a:ext cx="12192000" cy="4506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800" baseline="30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F83E5-B79E-8D46-2C8D-2CF37AE7C8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70" y="3687193"/>
            <a:ext cx="1938781" cy="19387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577FA1-87FF-B664-7DC6-EF38CB2D8B6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3881"/>
          <a:stretch/>
        </p:blipFill>
        <p:spPr>
          <a:xfrm>
            <a:off x="1638649" y="1519964"/>
            <a:ext cx="3984911" cy="1695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CA85FD-A42C-A511-1770-7A529BBA7A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3316"/>
          <a:stretch/>
        </p:blipFill>
        <p:spPr>
          <a:xfrm>
            <a:off x="6657563" y="1475121"/>
            <a:ext cx="4033678" cy="16956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EA5F63-4068-01CA-5443-DEFA74A60E2A}"/>
              </a:ext>
            </a:extLst>
          </p:cNvPr>
          <p:cNvSpPr txBox="1">
            <a:spLocks/>
          </p:cNvSpPr>
          <p:nvPr/>
        </p:nvSpPr>
        <p:spPr>
          <a:xfrm>
            <a:off x="5548174" y="1890088"/>
            <a:ext cx="118477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9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=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1B02F6-CD9E-054B-57EB-CAE9F28C28B8}"/>
              </a:ext>
            </a:extLst>
          </p:cNvPr>
          <p:cNvCxnSpPr>
            <a:cxnSpLocks/>
          </p:cNvCxnSpPr>
          <p:nvPr/>
        </p:nvCxnSpPr>
        <p:spPr>
          <a:xfrm flipH="1">
            <a:off x="5853482" y="2116580"/>
            <a:ext cx="574158" cy="831645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6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3C708-B844-7189-FC13-9FF78D98FDA3}"/>
              </a:ext>
            </a:extLst>
          </p:cNvPr>
          <p:cNvSpPr/>
          <p:nvPr/>
        </p:nvSpPr>
        <p:spPr>
          <a:xfrm>
            <a:off x="0" y="1192563"/>
            <a:ext cx="12192000" cy="4506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800" baseline="30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2EC94-2A07-EE7F-0619-295498DEA0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9" y="1842028"/>
            <a:ext cx="3173944" cy="3173944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1EA33CC-FCDD-B056-F9B6-4A06ED6F8EDD}"/>
              </a:ext>
            </a:extLst>
          </p:cNvPr>
          <p:cNvSpPr/>
          <p:nvPr/>
        </p:nvSpPr>
        <p:spPr>
          <a:xfrm>
            <a:off x="8502124" y="3539104"/>
            <a:ext cx="628097" cy="1326873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85EA705-5261-5917-D33D-D30E8D08C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7503" y="3843156"/>
            <a:ext cx="24481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000" dirty="0">
                <a:solidFill>
                  <a:schemeClr val="bg2"/>
                </a:solidFill>
                <a:latin typeface="Bahnschrift SemiLight" panose="020B0502040204020203" pitchFamily="34" charset="0"/>
              </a:rPr>
              <a:t>2 </a:t>
            </a:r>
            <a:r>
              <a:rPr lang="en-US" altLang="en-US" sz="4000" dirty="0" err="1">
                <a:solidFill>
                  <a:schemeClr val="bg2"/>
                </a:solidFill>
                <a:latin typeface="Bahnschrift SemiLight" panose="020B0502040204020203" pitchFamily="34" charset="0"/>
              </a:rPr>
              <a:t>Dimensi</a:t>
            </a:r>
            <a:endParaRPr lang="en-US" altLang="en-US" sz="4000" dirty="0">
              <a:solidFill>
                <a:schemeClr val="bg2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4AFE11-C867-DAB0-9F68-8E929D5A9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840" y="3406553"/>
            <a:ext cx="4284566" cy="15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1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8AEF68E0-F3BE-D20B-EB5D-2F151776A435}"/>
              </a:ext>
            </a:extLst>
          </p:cNvPr>
          <p:cNvSpPr/>
          <p:nvPr/>
        </p:nvSpPr>
        <p:spPr>
          <a:xfrm>
            <a:off x="-22658" y="1066714"/>
            <a:ext cx="12214657" cy="3706858"/>
          </a:xfrm>
          <a:prstGeom prst="wedgeRoundRectCallout">
            <a:avLst>
              <a:gd name="adj1" fmla="val -10970"/>
              <a:gd name="adj2" fmla="val 5863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800" baseline="30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8E3D3238-F5DD-6B08-597B-D900D05F4BAA}"/>
              </a:ext>
            </a:extLst>
          </p:cNvPr>
          <p:cNvSpPr/>
          <p:nvPr/>
        </p:nvSpPr>
        <p:spPr>
          <a:xfrm>
            <a:off x="710279" y="1068595"/>
            <a:ext cx="11171274" cy="1808018"/>
          </a:xfrm>
          <a:prstGeom prst="wedgeRoundRectCallout">
            <a:avLst>
              <a:gd name="adj1" fmla="val -10970"/>
              <a:gd name="adj2" fmla="val 15041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800" baseline="30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1060C326-3157-488C-2D05-88A39A9892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02" y="4773572"/>
            <a:ext cx="2194156" cy="219415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1550-A072-BB5A-E93D-24D94F237C2E}"/>
              </a:ext>
            </a:extLst>
          </p:cNvPr>
          <p:cNvCxnSpPr/>
          <p:nvPr/>
        </p:nvCxnSpPr>
        <p:spPr>
          <a:xfrm flipV="1">
            <a:off x="1220556" y="1470954"/>
            <a:ext cx="573088" cy="111442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D3E25-8100-5ED1-88F0-92B3AFFB4C16}"/>
              </a:ext>
            </a:extLst>
          </p:cNvPr>
          <p:cNvCxnSpPr/>
          <p:nvPr/>
        </p:nvCxnSpPr>
        <p:spPr>
          <a:xfrm flipV="1">
            <a:off x="1220556" y="1359829"/>
            <a:ext cx="2068513" cy="12255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E1D9E9-B0AC-F2E5-6455-1082F9AD4E75}"/>
              </a:ext>
            </a:extLst>
          </p:cNvPr>
          <p:cNvCxnSpPr/>
          <p:nvPr/>
        </p:nvCxnSpPr>
        <p:spPr>
          <a:xfrm flipV="1">
            <a:off x="1793644" y="1359829"/>
            <a:ext cx="1495425" cy="1651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D271F7E-26E1-2344-E3DE-35B04E495C1F}"/>
              </a:ext>
            </a:extLst>
          </p:cNvPr>
          <p:cNvSpPr/>
          <p:nvPr/>
        </p:nvSpPr>
        <p:spPr>
          <a:xfrm>
            <a:off x="4260457" y="1343777"/>
            <a:ext cx="3187250" cy="30381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0EE47A-6DAD-40F8-572B-C78126645414}"/>
                  </a:ext>
                </a:extLst>
              </p:cNvPr>
              <p:cNvSpPr txBox="1"/>
              <p:nvPr/>
            </p:nvSpPr>
            <p:spPr>
              <a:xfrm>
                <a:off x="4742205" y="1420281"/>
                <a:ext cx="17418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4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id-ID" sz="4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id-ID" sz="48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0EE47A-6DAD-40F8-572B-C78126645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05" y="1420281"/>
                <a:ext cx="1741887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215A7-F6E8-FFD4-5570-BEF213DB9F46}"/>
                  </a:ext>
                </a:extLst>
              </p:cNvPr>
              <p:cNvSpPr txBox="1"/>
              <p:nvPr/>
            </p:nvSpPr>
            <p:spPr>
              <a:xfrm>
                <a:off x="6977394" y="1270724"/>
                <a:ext cx="5397711" cy="109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1" i="1" smtClean="0">
                              <a:solidFill>
                                <a:srgbClr val="418AC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rgbClr val="418AC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1" i="1" smtClean="0">
                                    <a:solidFill>
                                      <a:srgbClr val="418AC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1" i="1" smtClean="0">
                                    <a:solidFill>
                                      <a:srgbClr val="418ACF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4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215A7-F6E8-FFD4-5570-BEF213DB9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94" y="1270724"/>
                <a:ext cx="5397711" cy="10955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4465C2-4A72-6B5C-3A5A-40924A5C329A}"/>
              </a:ext>
            </a:extLst>
          </p:cNvPr>
          <p:cNvCxnSpPr/>
          <p:nvPr/>
        </p:nvCxnSpPr>
        <p:spPr>
          <a:xfrm flipV="1">
            <a:off x="1446619" y="3154938"/>
            <a:ext cx="719138" cy="53975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01EC3F-9EAC-80FA-D320-770968AC230B}"/>
              </a:ext>
            </a:extLst>
          </p:cNvPr>
          <p:cNvCxnSpPr/>
          <p:nvPr/>
        </p:nvCxnSpPr>
        <p:spPr>
          <a:xfrm flipV="1">
            <a:off x="1873657" y="3318451"/>
            <a:ext cx="1439862" cy="10795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EEF683D-BA58-07CD-5AA3-6FC134B21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894" y="2862838"/>
            <a:ext cx="498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1E9BA7-C997-B6D6-17FC-4C21CF569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169" y="3402588"/>
            <a:ext cx="5000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000" dirty="0">
                <a:solidFill>
                  <a:schemeClr val="bg1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E231EF-BE7D-425C-6CE6-D7F0643074FF}"/>
                  </a:ext>
                </a:extLst>
              </p:cNvPr>
              <p:cNvSpPr txBox="1"/>
              <p:nvPr/>
            </p:nvSpPr>
            <p:spPr>
              <a:xfrm>
                <a:off x="4973699" y="3302934"/>
                <a:ext cx="168635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acc>
                      <m:accPr>
                        <m:chr m:val="⃗"/>
                        <m:ctrlPr>
                          <a:rPr lang="id-ID" sz="4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4800" b="1" dirty="0">
                    <a:solidFill>
                      <a:schemeClr val="bg1"/>
                    </a:solidFill>
                  </a:rPr>
                  <a:t>=</a:t>
                </a:r>
                <a:r>
                  <a:rPr lang="id-ID" sz="4800" b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4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id-ID" sz="48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E231EF-BE7D-425C-6CE6-D7F064307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99" y="3302934"/>
                <a:ext cx="1686359" cy="738664"/>
              </a:xfrm>
              <a:prstGeom prst="rect">
                <a:avLst/>
              </a:prstGeom>
              <a:blipFill>
                <a:blip r:embed="rId11"/>
                <a:stretch>
                  <a:fillRect t="-25620" b="-4876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7CEC31-CB99-1A27-A967-75FDC651561F}"/>
                  </a:ext>
                </a:extLst>
              </p:cNvPr>
              <p:cNvSpPr txBox="1"/>
              <p:nvPr/>
            </p:nvSpPr>
            <p:spPr>
              <a:xfrm>
                <a:off x="8598641" y="3180896"/>
                <a:ext cx="5397711" cy="109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sz="4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40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7CEC31-CB99-1A27-A967-75FDC6515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41" y="3180896"/>
                <a:ext cx="5397711" cy="1095556"/>
              </a:xfrm>
              <a:prstGeom prst="rect">
                <a:avLst/>
              </a:prstGeom>
              <a:blipFill>
                <a:blip r:embed="rId12"/>
                <a:stretch>
                  <a:fillRect l="-5763" b="-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F06F042D-BCA8-9215-2DF9-58446FC9216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36" y="-2021326"/>
            <a:ext cx="1783088" cy="178308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5A22E73-17EF-6924-A5AE-42E20D21B5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9350" y="1850255"/>
            <a:ext cx="1802178" cy="18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55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62" grpId="0" animBg="1"/>
      <p:bldP spid="52" grpId="0"/>
      <p:bldP spid="54" grpId="0"/>
      <p:bldP spid="58" grpId="0"/>
      <p:bldP spid="59" grpId="0"/>
      <p:bldP spid="60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B246EB-4027-110C-60AF-CA133B317B4F}"/>
              </a:ext>
            </a:extLst>
          </p:cNvPr>
          <p:cNvSpPr/>
          <p:nvPr/>
        </p:nvSpPr>
        <p:spPr>
          <a:xfrm>
            <a:off x="-6442" y="9159"/>
            <a:ext cx="12198441" cy="5881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800" baseline="30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CB4FF7-E17C-E39A-55E0-3BEE5785678F}"/>
              </a:ext>
            </a:extLst>
          </p:cNvPr>
          <p:cNvSpPr/>
          <p:nvPr/>
        </p:nvSpPr>
        <p:spPr>
          <a:xfrm>
            <a:off x="9436691" y="0"/>
            <a:ext cx="3301113" cy="717461"/>
          </a:xfrm>
          <a:prstGeom prst="roundRect">
            <a:avLst>
              <a:gd name="adj" fmla="val 50000"/>
            </a:avLst>
          </a:prstGeom>
          <a:solidFill>
            <a:srgbClr val="22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6395" y="6078525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7760" y="-15802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29">
            <a:extLst>
              <a:ext uri="{FF2B5EF4-FFF2-40B4-BE49-F238E27FC236}">
                <a16:creationId xmlns:a16="http://schemas.microsoft.com/office/drawing/2014/main" id="{9634BC7F-C028-4A04-7C3F-2C03B6B6CDFE}"/>
              </a:ext>
            </a:extLst>
          </p:cNvPr>
          <p:cNvSpPr/>
          <p:nvPr/>
        </p:nvSpPr>
        <p:spPr>
          <a:xfrm>
            <a:off x="616165" y="442142"/>
            <a:ext cx="2210823" cy="5275882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2B652F-F620-D5AF-4A86-74EAE628DD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4" y="463089"/>
            <a:ext cx="1783088" cy="1783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EE04F-BA63-6046-F7B8-AC7737FFDF4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4" y="2138174"/>
            <a:ext cx="1802178" cy="180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904BC-B76A-422E-4536-024F6E4C01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4" y="3884897"/>
            <a:ext cx="1704672" cy="1704672"/>
          </a:xfrm>
          <a:prstGeom prst="rect">
            <a:avLst/>
          </a:prstGeom>
        </p:spPr>
      </p:pic>
      <p:sp>
        <p:nvSpPr>
          <p:cNvPr id="7" name="Oval Callout 32">
            <a:extLst>
              <a:ext uri="{FF2B5EF4-FFF2-40B4-BE49-F238E27FC236}">
                <a16:creationId xmlns:a16="http://schemas.microsoft.com/office/drawing/2014/main" id="{F03F1BC8-2C57-D9DC-2639-00109E4C85F9}"/>
              </a:ext>
            </a:extLst>
          </p:cNvPr>
          <p:cNvSpPr/>
          <p:nvPr/>
        </p:nvSpPr>
        <p:spPr>
          <a:xfrm>
            <a:off x="3465811" y="1841792"/>
            <a:ext cx="2403361" cy="2555948"/>
          </a:xfrm>
          <a:prstGeom prst="wedgeEllipseCallout">
            <a:avLst>
              <a:gd name="adj1" fmla="val -67519"/>
              <a:gd name="adj2" fmla="val 10326"/>
            </a:avLst>
          </a:prstGeom>
          <a:solidFill>
            <a:srgbClr val="D3F2F4"/>
          </a:solidFill>
          <a:ln w="57150">
            <a:solidFill>
              <a:srgbClr val="00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36">
            <a:extLst>
              <a:ext uri="{FF2B5EF4-FFF2-40B4-BE49-F238E27FC236}">
                <a16:creationId xmlns:a16="http://schemas.microsoft.com/office/drawing/2014/main" id="{1ED92AF6-6798-17AA-D704-3D9B75100AD8}"/>
              </a:ext>
            </a:extLst>
          </p:cNvPr>
          <p:cNvSpPr/>
          <p:nvPr/>
        </p:nvSpPr>
        <p:spPr>
          <a:xfrm rot="16200000">
            <a:off x="5779925" y="2857675"/>
            <a:ext cx="753483" cy="574989"/>
          </a:xfrm>
          <a:prstGeom prst="downArrow">
            <a:avLst/>
          </a:prstGeom>
          <a:solidFill>
            <a:srgbClr val="001848"/>
          </a:solidFill>
          <a:ln w="38100">
            <a:solidFill>
              <a:srgbClr val="00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30">
            <a:extLst>
              <a:ext uri="{FF2B5EF4-FFF2-40B4-BE49-F238E27FC236}">
                <a16:creationId xmlns:a16="http://schemas.microsoft.com/office/drawing/2014/main" id="{693ED2BB-70B2-F3EC-7B97-517B19E48593}"/>
              </a:ext>
            </a:extLst>
          </p:cNvPr>
          <p:cNvSpPr/>
          <p:nvPr/>
        </p:nvSpPr>
        <p:spPr>
          <a:xfrm>
            <a:off x="6465425" y="1802003"/>
            <a:ext cx="5110410" cy="2926081"/>
          </a:xfrm>
          <a:prstGeom prst="roundRect">
            <a:avLst/>
          </a:prstGeom>
          <a:solidFill>
            <a:srgbClr val="D3F2F4"/>
          </a:solidFill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C99D2-8A36-EB91-FDA6-5B6823969584}"/>
              </a:ext>
            </a:extLst>
          </p:cNvPr>
          <p:cNvCxnSpPr/>
          <p:nvPr/>
        </p:nvCxnSpPr>
        <p:spPr>
          <a:xfrm flipV="1">
            <a:off x="6977808" y="2642124"/>
            <a:ext cx="694165" cy="1111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036A162-89D7-AC51-31D7-95E9F8B1714B}"/>
              </a:ext>
            </a:extLst>
          </p:cNvPr>
          <p:cNvSpPr txBox="1">
            <a:spLocks/>
          </p:cNvSpPr>
          <p:nvPr/>
        </p:nvSpPr>
        <p:spPr>
          <a:xfrm>
            <a:off x="3627684" y="2820570"/>
            <a:ext cx="2134497" cy="92039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 err="1">
                <a:solidFill>
                  <a:srgbClr val="00184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Vektor</a:t>
            </a:r>
            <a:endParaRPr lang="en-US" altLang="en-US" b="1" dirty="0">
              <a:solidFill>
                <a:srgbClr val="001848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C8D630-E5C4-D29A-05E9-345C3B3F88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4566" y="2761724"/>
            <a:ext cx="1870267" cy="827944"/>
          </a:xfrm>
          <a:prstGeom prst="rect">
            <a:avLst/>
          </a:prstGeom>
          <a:solidFill>
            <a:srgbClr val="D3F2F4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34D490-9036-2685-F564-9896E3CC63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54458" y="2478480"/>
            <a:ext cx="952633" cy="1438476"/>
          </a:xfrm>
          <a:prstGeom prst="rect">
            <a:avLst/>
          </a:prstGeom>
          <a:solidFill>
            <a:srgbClr val="D3F2F4"/>
          </a:solidFill>
        </p:spPr>
      </p:pic>
    </p:spTree>
    <p:extLst>
      <p:ext uri="{BB962C8B-B14F-4D97-AF65-F5344CB8AC3E}">
        <p14:creationId xmlns:p14="http://schemas.microsoft.com/office/powerpoint/2010/main" val="65434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6395" y="6078525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7760" y="-15802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270C94-385E-AA94-1164-F6EFFE2FC69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AC5712-7E74-C52F-96A2-0B58DA94752F}"/>
              </a:ext>
            </a:extLst>
          </p:cNvPr>
          <p:cNvCxnSpPr/>
          <p:nvPr/>
        </p:nvCxnSpPr>
        <p:spPr>
          <a:xfrm>
            <a:off x="68135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9AA97F-D7AD-39B1-3160-2719EEDE8365}"/>
              </a:ext>
            </a:extLst>
          </p:cNvPr>
          <p:cNvCxnSpPr/>
          <p:nvPr/>
        </p:nvCxnSpPr>
        <p:spPr>
          <a:xfrm>
            <a:off x="75326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A7FF47-6B23-F31D-6776-468D3397EAE7}"/>
              </a:ext>
            </a:extLst>
          </p:cNvPr>
          <p:cNvCxnSpPr/>
          <p:nvPr/>
        </p:nvCxnSpPr>
        <p:spPr>
          <a:xfrm>
            <a:off x="82486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D72521-E02B-344C-E42E-4695F8B25116}"/>
              </a:ext>
            </a:extLst>
          </p:cNvPr>
          <p:cNvCxnSpPr/>
          <p:nvPr/>
        </p:nvCxnSpPr>
        <p:spPr>
          <a:xfrm>
            <a:off x="897731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1B860-9F93-73A5-EC83-36579A6CDA8E}"/>
              </a:ext>
            </a:extLst>
          </p:cNvPr>
          <p:cNvCxnSpPr/>
          <p:nvPr/>
        </p:nvCxnSpPr>
        <p:spPr>
          <a:xfrm>
            <a:off x="969486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55487E-3321-A863-59FD-83E565AE361B}"/>
              </a:ext>
            </a:extLst>
          </p:cNvPr>
          <p:cNvCxnSpPr/>
          <p:nvPr/>
        </p:nvCxnSpPr>
        <p:spPr>
          <a:xfrm>
            <a:off x="1041400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2C819-33EC-39A5-E26E-BE4097680BC4}"/>
              </a:ext>
            </a:extLst>
          </p:cNvPr>
          <p:cNvCxnSpPr/>
          <p:nvPr/>
        </p:nvCxnSpPr>
        <p:spPr>
          <a:xfrm>
            <a:off x="1114107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F52A0-813D-69E0-5020-BFAF50FA29D3}"/>
              </a:ext>
            </a:extLst>
          </p:cNvPr>
          <p:cNvCxnSpPr/>
          <p:nvPr/>
        </p:nvCxnSpPr>
        <p:spPr>
          <a:xfrm>
            <a:off x="1185703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C94F62-4642-CE05-E967-DF45566C93F9}"/>
              </a:ext>
            </a:extLst>
          </p:cNvPr>
          <p:cNvCxnSpPr/>
          <p:nvPr/>
        </p:nvCxnSpPr>
        <p:spPr>
          <a:xfrm>
            <a:off x="33972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5028D-AF63-197E-5BF8-DD43077F84C2}"/>
              </a:ext>
            </a:extLst>
          </p:cNvPr>
          <p:cNvCxnSpPr/>
          <p:nvPr/>
        </p:nvCxnSpPr>
        <p:spPr>
          <a:xfrm>
            <a:off x="105727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549AFD-B1CC-94E6-4899-EE1F506A15BE}"/>
              </a:ext>
            </a:extLst>
          </p:cNvPr>
          <p:cNvCxnSpPr/>
          <p:nvPr/>
        </p:nvCxnSpPr>
        <p:spPr>
          <a:xfrm>
            <a:off x="177482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5433E-CB35-E869-F79B-D5ECEDDD87E9}"/>
              </a:ext>
            </a:extLst>
          </p:cNvPr>
          <p:cNvCxnSpPr/>
          <p:nvPr/>
        </p:nvCxnSpPr>
        <p:spPr>
          <a:xfrm>
            <a:off x="249396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B6823A-5FC3-4582-7E0F-4F637CF375FA}"/>
              </a:ext>
            </a:extLst>
          </p:cNvPr>
          <p:cNvCxnSpPr/>
          <p:nvPr/>
        </p:nvCxnSpPr>
        <p:spPr>
          <a:xfrm>
            <a:off x="321151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04C10C-4176-5264-4869-45C34F71D8B8}"/>
              </a:ext>
            </a:extLst>
          </p:cNvPr>
          <p:cNvCxnSpPr/>
          <p:nvPr/>
        </p:nvCxnSpPr>
        <p:spPr>
          <a:xfrm>
            <a:off x="39385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4B5932-3457-1B61-B256-CBB8F106FE21}"/>
              </a:ext>
            </a:extLst>
          </p:cNvPr>
          <p:cNvCxnSpPr/>
          <p:nvPr/>
        </p:nvCxnSpPr>
        <p:spPr>
          <a:xfrm>
            <a:off x="46545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B187FA-543D-CA76-6AE3-EF9BA3C2ABB8}"/>
              </a:ext>
            </a:extLst>
          </p:cNvPr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EC205C-6751-A27E-6E9B-51D56CD837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D26DDF-3035-45F0-A6E9-A7440074B906}"/>
              </a:ext>
            </a:extLst>
          </p:cNvPr>
          <p:cNvCxnSpPr/>
          <p:nvPr/>
        </p:nvCxnSpPr>
        <p:spPr>
          <a:xfrm>
            <a:off x="0" y="2716213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D2583D-E393-2D24-BAD2-21E3490BEA68}"/>
              </a:ext>
            </a:extLst>
          </p:cNvPr>
          <p:cNvCxnSpPr/>
          <p:nvPr/>
        </p:nvCxnSpPr>
        <p:spPr>
          <a:xfrm>
            <a:off x="0" y="1989138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F6FF1D-45E7-95E2-CBE4-7B962BD5716A}"/>
              </a:ext>
            </a:extLst>
          </p:cNvPr>
          <p:cNvCxnSpPr/>
          <p:nvPr/>
        </p:nvCxnSpPr>
        <p:spPr>
          <a:xfrm>
            <a:off x="0" y="1274763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F8EABB-6DE8-C6CA-755E-7C074B476185}"/>
              </a:ext>
            </a:extLst>
          </p:cNvPr>
          <p:cNvCxnSpPr/>
          <p:nvPr/>
        </p:nvCxnSpPr>
        <p:spPr>
          <a:xfrm>
            <a:off x="0" y="5397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869119-2CC9-1A8F-4547-96A418B51EBE}"/>
              </a:ext>
            </a:extLst>
          </p:cNvPr>
          <p:cNvCxnSpPr/>
          <p:nvPr/>
        </p:nvCxnSpPr>
        <p:spPr>
          <a:xfrm>
            <a:off x="0" y="63182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70A583-9FAE-0774-7130-EE9C10DC8EBD}"/>
              </a:ext>
            </a:extLst>
          </p:cNvPr>
          <p:cNvCxnSpPr/>
          <p:nvPr/>
        </p:nvCxnSpPr>
        <p:spPr>
          <a:xfrm>
            <a:off x="0" y="55816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DE9A40-3C7A-D9B7-BEEF-60636DDD4DE8}"/>
              </a:ext>
            </a:extLst>
          </p:cNvPr>
          <p:cNvCxnSpPr/>
          <p:nvPr/>
        </p:nvCxnSpPr>
        <p:spPr>
          <a:xfrm>
            <a:off x="0" y="4867275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954738-3562-826B-AC1C-B5F2013D82C6}"/>
              </a:ext>
            </a:extLst>
          </p:cNvPr>
          <p:cNvCxnSpPr/>
          <p:nvPr/>
        </p:nvCxnSpPr>
        <p:spPr>
          <a:xfrm>
            <a:off x="0" y="4143375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560506-961B-0041-82E6-6C0A397EDB55}"/>
              </a:ext>
            </a:extLst>
          </p:cNvPr>
          <p:cNvCxnSpPr/>
          <p:nvPr/>
        </p:nvCxnSpPr>
        <p:spPr>
          <a:xfrm flipV="1">
            <a:off x="6096000" y="1274763"/>
            <a:ext cx="1436688" cy="21542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097754-99DD-9B87-C2D0-619144161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-46038"/>
            <a:ext cx="379412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911498-8E34-C822-313C-4397952B2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9" y="3505200"/>
            <a:ext cx="18303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600" dirty="0" err="1"/>
              <a:t>ekor</a:t>
            </a:r>
            <a:r>
              <a:rPr lang="en-US" altLang="en-US" sz="3600" dirty="0"/>
              <a:t> </a:t>
            </a:r>
          </a:p>
          <a:p>
            <a:pPr algn="ctr"/>
            <a:r>
              <a:rPr lang="en-US" altLang="en-US" sz="3600" dirty="0"/>
              <a:t>di (0,0)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3BF53A-2FB7-4D2A-A62F-621035F4DC1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87174" y="2076900"/>
            <a:ext cx="244682" cy="369332"/>
          </a:xfrm>
          <a:prstGeom prst="rect">
            <a:avLst/>
          </a:prstGeom>
          <a:blipFill>
            <a:blip r:embed="rId8"/>
            <a:stretch>
              <a:fillRect l="-22500" t="-38333" r="-100000" b="-3333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B84240-769A-AF97-5266-4E3B54ADFA8B}"/>
              </a:ext>
            </a:extLst>
          </p:cNvPr>
          <p:cNvCxnSpPr/>
          <p:nvPr/>
        </p:nvCxnSpPr>
        <p:spPr>
          <a:xfrm flipH="1">
            <a:off x="4410075" y="3435350"/>
            <a:ext cx="1655763" cy="35401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1FE80BC-EF79-246A-6CBB-8D61E4667E29}"/>
              </a:ext>
            </a:extLst>
          </p:cNvPr>
          <p:cNvSpPr/>
          <p:nvPr/>
        </p:nvSpPr>
        <p:spPr>
          <a:xfrm>
            <a:off x="5962650" y="3292475"/>
            <a:ext cx="204788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F29971-9495-3EA6-68E8-01B0F65E7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2588" y="3297941"/>
            <a:ext cx="379412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6956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4" grpId="0" animBg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575" y="34290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1868150" y="3275013"/>
            <a:ext cx="1854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126163" y="-46038"/>
            <a:ext cx="3794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 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284663" y="3859213"/>
            <a:ext cx="12176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 dirty="0" err="1"/>
              <a:t>Titik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asal</a:t>
            </a:r>
            <a:r>
              <a:rPr lang="en-US" altLang="en-US" sz="3600" dirty="0"/>
              <a:t> 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311775" y="3429000"/>
            <a:ext cx="784225" cy="73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959475" y="3317875"/>
            <a:ext cx="204788" cy="2317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21488" y="3275013"/>
            <a:ext cx="0" cy="290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540625" y="3282950"/>
            <a:ext cx="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58175" y="3292475"/>
            <a:ext cx="0" cy="290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977313" y="3300413"/>
            <a:ext cx="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694863" y="3309938"/>
            <a:ext cx="0" cy="290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14000" y="3317875"/>
            <a:ext cx="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133138" y="3327400"/>
            <a:ext cx="0" cy="290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850688" y="3335338"/>
            <a:ext cx="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7025" y="3300413"/>
            <a:ext cx="0" cy="290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58863" y="3275013"/>
            <a:ext cx="0" cy="290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763713" y="3278188"/>
            <a:ext cx="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11425" y="3267075"/>
            <a:ext cx="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14688" y="3260725"/>
            <a:ext cx="0" cy="290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33825" y="3267075"/>
            <a:ext cx="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65663" y="3275013"/>
            <a:ext cx="0" cy="290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99088" y="3281363"/>
            <a:ext cx="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07088" y="552450"/>
            <a:ext cx="35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738" y="1255713"/>
            <a:ext cx="349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07088" y="1974850"/>
            <a:ext cx="35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900738" y="2708275"/>
            <a:ext cx="349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5663" y="4151313"/>
            <a:ext cx="349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927725" y="4857750"/>
            <a:ext cx="3508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921375" y="5578475"/>
            <a:ext cx="349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13438" y="6297613"/>
            <a:ext cx="35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6988175" y="3482976"/>
            <a:ext cx="407987" cy="6969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019925" y="4137025"/>
            <a:ext cx="419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7" grpId="0"/>
      <p:bldP spid="5" grpId="0" animBg="1"/>
      <p:bldP spid="10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9304"/>
            <a:ext cx="32084" cy="72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575" y="34290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1868150" y="3275013"/>
            <a:ext cx="1854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126163" y="-46038"/>
            <a:ext cx="3794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21488" y="3275013"/>
            <a:ext cx="0" cy="2905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540625" y="3282950"/>
            <a:ext cx="0" cy="2921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58175" y="3292475"/>
            <a:ext cx="0" cy="2905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977313" y="3300413"/>
            <a:ext cx="0" cy="2921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694863" y="3309938"/>
            <a:ext cx="0" cy="2905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14000" y="3317875"/>
            <a:ext cx="0" cy="2921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133138" y="3327400"/>
            <a:ext cx="0" cy="2905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850688" y="3335338"/>
            <a:ext cx="0" cy="2921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7025" y="3300413"/>
            <a:ext cx="0" cy="2905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58863" y="3275013"/>
            <a:ext cx="0" cy="2905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763713" y="3278188"/>
            <a:ext cx="0" cy="2921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11425" y="3267075"/>
            <a:ext cx="0" cy="2921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14688" y="3260725"/>
            <a:ext cx="0" cy="2905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33825" y="3267075"/>
            <a:ext cx="0" cy="2921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65663" y="3275013"/>
            <a:ext cx="0" cy="2905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99088" y="3281363"/>
            <a:ext cx="0" cy="2921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5907088" y="552450"/>
            <a:ext cx="3508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5900738" y="1255713"/>
            <a:ext cx="3492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5907088" y="1974850"/>
            <a:ext cx="3508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5900738" y="2708275"/>
            <a:ext cx="3492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5935663" y="4151313"/>
            <a:ext cx="3492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5927725" y="4857750"/>
            <a:ext cx="35083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5921375" y="5578475"/>
            <a:ext cx="3492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913438" y="6297613"/>
            <a:ext cx="3508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EED09A-FA72-1D7B-7D02-4413BF21753D}"/>
              </a:ext>
            </a:extLst>
          </p:cNvPr>
          <p:cNvCxnSpPr/>
          <p:nvPr/>
        </p:nvCxnSpPr>
        <p:spPr>
          <a:xfrm>
            <a:off x="6819292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75DC9-4164-0E7A-4464-2D0022496E70}"/>
              </a:ext>
            </a:extLst>
          </p:cNvPr>
          <p:cNvCxnSpPr/>
          <p:nvPr/>
        </p:nvCxnSpPr>
        <p:spPr>
          <a:xfrm>
            <a:off x="7538430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6E4B9-ED62-FFAF-ABAD-A4B860974D95}"/>
              </a:ext>
            </a:extLst>
          </p:cNvPr>
          <p:cNvCxnSpPr/>
          <p:nvPr/>
        </p:nvCxnSpPr>
        <p:spPr>
          <a:xfrm>
            <a:off x="8254734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94D780-E880-AA57-52B6-725573C92E26}"/>
              </a:ext>
            </a:extLst>
          </p:cNvPr>
          <p:cNvCxnSpPr/>
          <p:nvPr/>
        </p:nvCxnSpPr>
        <p:spPr>
          <a:xfrm>
            <a:off x="897731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2C88D2-48F7-F323-9B2F-73FFB556CB60}"/>
              </a:ext>
            </a:extLst>
          </p:cNvPr>
          <p:cNvCxnSpPr/>
          <p:nvPr/>
        </p:nvCxnSpPr>
        <p:spPr>
          <a:xfrm>
            <a:off x="969486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18C38-4B00-39BC-D1E1-E80213A29D17}"/>
              </a:ext>
            </a:extLst>
          </p:cNvPr>
          <p:cNvCxnSpPr/>
          <p:nvPr/>
        </p:nvCxnSpPr>
        <p:spPr>
          <a:xfrm>
            <a:off x="10414000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13442D-8B96-A681-709A-B33F59D3F1E5}"/>
              </a:ext>
            </a:extLst>
          </p:cNvPr>
          <p:cNvCxnSpPr/>
          <p:nvPr/>
        </p:nvCxnSpPr>
        <p:spPr>
          <a:xfrm>
            <a:off x="11130147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8A105C-D6CA-9B73-AFEA-EB4897C19F07}"/>
              </a:ext>
            </a:extLst>
          </p:cNvPr>
          <p:cNvCxnSpPr/>
          <p:nvPr/>
        </p:nvCxnSpPr>
        <p:spPr>
          <a:xfrm>
            <a:off x="1184789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472553-650E-0073-0BC4-3212B3918951}"/>
              </a:ext>
            </a:extLst>
          </p:cNvPr>
          <p:cNvCxnSpPr/>
          <p:nvPr/>
        </p:nvCxnSpPr>
        <p:spPr>
          <a:xfrm>
            <a:off x="3285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D3FB20-7C35-69A8-8548-6A04132907AA}"/>
              </a:ext>
            </a:extLst>
          </p:cNvPr>
          <p:cNvCxnSpPr/>
          <p:nvPr/>
        </p:nvCxnSpPr>
        <p:spPr>
          <a:xfrm>
            <a:off x="105727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695E61-ADDE-2CBC-8D48-63DA74903037}"/>
              </a:ext>
            </a:extLst>
          </p:cNvPr>
          <p:cNvCxnSpPr/>
          <p:nvPr/>
        </p:nvCxnSpPr>
        <p:spPr>
          <a:xfrm>
            <a:off x="1766259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BF983B-FBC4-99E1-9F21-38817269EFF5}"/>
              </a:ext>
            </a:extLst>
          </p:cNvPr>
          <p:cNvCxnSpPr/>
          <p:nvPr/>
        </p:nvCxnSpPr>
        <p:spPr>
          <a:xfrm>
            <a:off x="2510218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28795A-FC4F-1B13-2494-04A4BC49BCF8}"/>
              </a:ext>
            </a:extLst>
          </p:cNvPr>
          <p:cNvCxnSpPr/>
          <p:nvPr/>
        </p:nvCxnSpPr>
        <p:spPr>
          <a:xfrm>
            <a:off x="3212944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933ECA-CBD8-974C-18D4-35C7E5A0A357}"/>
              </a:ext>
            </a:extLst>
          </p:cNvPr>
          <p:cNvCxnSpPr/>
          <p:nvPr/>
        </p:nvCxnSpPr>
        <p:spPr>
          <a:xfrm>
            <a:off x="3933757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01DC58-73EB-0F93-490E-651B83A02CA4}"/>
              </a:ext>
            </a:extLst>
          </p:cNvPr>
          <p:cNvCxnSpPr/>
          <p:nvPr/>
        </p:nvCxnSpPr>
        <p:spPr>
          <a:xfrm>
            <a:off x="4664509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404FAE-86B5-B83E-F973-93B9E9960E43}"/>
              </a:ext>
            </a:extLst>
          </p:cNvPr>
          <p:cNvCxnSpPr/>
          <p:nvPr/>
        </p:nvCxnSpPr>
        <p:spPr>
          <a:xfrm>
            <a:off x="5400658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DDBDB4-0A79-A6F1-1515-02332DDFE646}"/>
              </a:ext>
            </a:extLst>
          </p:cNvPr>
          <p:cNvCxnSpPr/>
          <p:nvPr/>
        </p:nvCxnSpPr>
        <p:spPr>
          <a:xfrm>
            <a:off x="0" y="2710691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1EAB4B-A213-7521-23AC-5A7FFF4F7C6F}"/>
              </a:ext>
            </a:extLst>
          </p:cNvPr>
          <p:cNvCxnSpPr/>
          <p:nvPr/>
        </p:nvCxnSpPr>
        <p:spPr>
          <a:xfrm>
            <a:off x="0" y="1979492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D401DC-E44E-9303-72BA-242BC86AEAA6}"/>
              </a:ext>
            </a:extLst>
          </p:cNvPr>
          <p:cNvCxnSpPr/>
          <p:nvPr/>
        </p:nvCxnSpPr>
        <p:spPr>
          <a:xfrm>
            <a:off x="0" y="1253969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149189-3655-5170-99CB-C5B49D5695B8}"/>
              </a:ext>
            </a:extLst>
          </p:cNvPr>
          <p:cNvCxnSpPr/>
          <p:nvPr/>
        </p:nvCxnSpPr>
        <p:spPr>
          <a:xfrm>
            <a:off x="0" y="55715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0BEB5-F8A0-1FAD-1BAE-49CF250863EC}"/>
              </a:ext>
            </a:extLst>
          </p:cNvPr>
          <p:cNvCxnSpPr/>
          <p:nvPr/>
        </p:nvCxnSpPr>
        <p:spPr>
          <a:xfrm>
            <a:off x="0" y="62969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94C850-72D3-C22B-80E9-FA45CCA483EA}"/>
              </a:ext>
            </a:extLst>
          </p:cNvPr>
          <p:cNvCxnSpPr/>
          <p:nvPr/>
        </p:nvCxnSpPr>
        <p:spPr>
          <a:xfrm>
            <a:off x="0" y="558165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E16EB8-47C9-F5CF-A67A-F42B290F39A8}"/>
              </a:ext>
            </a:extLst>
          </p:cNvPr>
          <p:cNvCxnSpPr/>
          <p:nvPr/>
        </p:nvCxnSpPr>
        <p:spPr>
          <a:xfrm>
            <a:off x="0" y="4856643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5D947D-A936-CC2B-CF38-2BAF0E47B8D7}"/>
              </a:ext>
            </a:extLst>
          </p:cNvPr>
          <p:cNvCxnSpPr/>
          <p:nvPr/>
        </p:nvCxnSpPr>
        <p:spPr>
          <a:xfrm>
            <a:off x="0" y="4150273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48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6395" y="6078525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7760" y="-15802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270C94-385E-AA94-1164-F6EFFE2FC69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AC5712-7E74-C52F-96A2-0B58DA94752F}"/>
              </a:ext>
            </a:extLst>
          </p:cNvPr>
          <p:cNvCxnSpPr/>
          <p:nvPr/>
        </p:nvCxnSpPr>
        <p:spPr>
          <a:xfrm>
            <a:off x="68135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9AA97F-D7AD-39B1-3160-2719EEDE8365}"/>
              </a:ext>
            </a:extLst>
          </p:cNvPr>
          <p:cNvCxnSpPr/>
          <p:nvPr/>
        </p:nvCxnSpPr>
        <p:spPr>
          <a:xfrm>
            <a:off x="75326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A7FF47-6B23-F31D-6776-468D3397EAE7}"/>
              </a:ext>
            </a:extLst>
          </p:cNvPr>
          <p:cNvCxnSpPr/>
          <p:nvPr/>
        </p:nvCxnSpPr>
        <p:spPr>
          <a:xfrm>
            <a:off x="82486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D72521-E02B-344C-E42E-4695F8B25116}"/>
              </a:ext>
            </a:extLst>
          </p:cNvPr>
          <p:cNvCxnSpPr/>
          <p:nvPr/>
        </p:nvCxnSpPr>
        <p:spPr>
          <a:xfrm>
            <a:off x="897731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1B860-9F93-73A5-EC83-36579A6CDA8E}"/>
              </a:ext>
            </a:extLst>
          </p:cNvPr>
          <p:cNvCxnSpPr/>
          <p:nvPr/>
        </p:nvCxnSpPr>
        <p:spPr>
          <a:xfrm>
            <a:off x="969486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55487E-3321-A863-59FD-83E565AE361B}"/>
              </a:ext>
            </a:extLst>
          </p:cNvPr>
          <p:cNvCxnSpPr/>
          <p:nvPr/>
        </p:nvCxnSpPr>
        <p:spPr>
          <a:xfrm>
            <a:off x="1041400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2C819-33EC-39A5-E26E-BE4097680BC4}"/>
              </a:ext>
            </a:extLst>
          </p:cNvPr>
          <p:cNvCxnSpPr/>
          <p:nvPr/>
        </p:nvCxnSpPr>
        <p:spPr>
          <a:xfrm>
            <a:off x="1114107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F52A0-813D-69E0-5020-BFAF50FA29D3}"/>
              </a:ext>
            </a:extLst>
          </p:cNvPr>
          <p:cNvCxnSpPr/>
          <p:nvPr/>
        </p:nvCxnSpPr>
        <p:spPr>
          <a:xfrm>
            <a:off x="1185703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C94F62-4642-CE05-E967-DF45566C93F9}"/>
              </a:ext>
            </a:extLst>
          </p:cNvPr>
          <p:cNvCxnSpPr/>
          <p:nvPr/>
        </p:nvCxnSpPr>
        <p:spPr>
          <a:xfrm>
            <a:off x="33972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5028D-AF63-197E-5BF8-DD43077F84C2}"/>
              </a:ext>
            </a:extLst>
          </p:cNvPr>
          <p:cNvCxnSpPr/>
          <p:nvPr/>
        </p:nvCxnSpPr>
        <p:spPr>
          <a:xfrm>
            <a:off x="105727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549AFD-B1CC-94E6-4899-EE1F506A15BE}"/>
              </a:ext>
            </a:extLst>
          </p:cNvPr>
          <p:cNvCxnSpPr/>
          <p:nvPr/>
        </p:nvCxnSpPr>
        <p:spPr>
          <a:xfrm>
            <a:off x="177482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5433E-CB35-E869-F79B-D5ECEDDD87E9}"/>
              </a:ext>
            </a:extLst>
          </p:cNvPr>
          <p:cNvCxnSpPr/>
          <p:nvPr/>
        </p:nvCxnSpPr>
        <p:spPr>
          <a:xfrm>
            <a:off x="249396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B6823A-5FC3-4582-7E0F-4F637CF375FA}"/>
              </a:ext>
            </a:extLst>
          </p:cNvPr>
          <p:cNvCxnSpPr/>
          <p:nvPr/>
        </p:nvCxnSpPr>
        <p:spPr>
          <a:xfrm>
            <a:off x="321151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04C10C-4176-5264-4869-45C34F71D8B8}"/>
              </a:ext>
            </a:extLst>
          </p:cNvPr>
          <p:cNvCxnSpPr/>
          <p:nvPr/>
        </p:nvCxnSpPr>
        <p:spPr>
          <a:xfrm>
            <a:off x="39385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4B5932-3457-1B61-B256-CBB8F106FE21}"/>
              </a:ext>
            </a:extLst>
          </p:cNvPr>
          <p:cNvCxnSpPr/>
          <p:nvPr/>
        </p:nvCxnSpPr>
        <p:spPr>
          <a:xfrm>
            <a:off x="46545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B187FA-543D-CA76-6AE3-EF9BA3C2ABB8}"/>
              </a:ext>
            </a:extLst>
          </p:cNvPr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EC205C-6751-A27E-6E9B-51D56CD837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D26DDF-3035-45F0-A6E9-A7440074B906}"/>
              </a:ext>
            </a:extLst>
          </p:cNvPr>
          <p:cNvCxnSpPr/>
          <p:nvPr/>
        </p:nvCxnSpPr>
        <p:spPr>
          <a:xfrm>
            <a:off x="0" y="2716213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D2583D-E393-2D24-BAD2-21E3490BEA68}"/>
              </a:ext>
            </a:extLst>
          </p:cNvPr>
          <p:cNvCxnSpPr/>
          <p:nvPr/>
        </p:nvCxnSpPr>
        <p:spPr>
          <a:xfrm>
            <a:off x="0" y="1989138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F6FF1D-45E7-95E2-CBE4-7B962BD5716A}"/>
              </a:ext>
            </a:extLst>
          </p:cNvPr>
          <p:cNvCxnSpPr/>
          <p:nvPr/>
        </p:nvCxnSpPr>
        <p:spPr>
          <a:xfrm>
            <a:off x="0" y="1274763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F8EABB-6DE8-C6CA-755E-7C074B476185}"/>
              </a:ext>
            </a:extLst>
          </p:cNvPr>
          <p:cNvCxnSpPr/>
          <p:nvPr/>
        </p:nvCxnSpPr>
        <p:spPr>
          <a:xfrm>
            <a:off x="0" y="5397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869119-2CC9-1A8F-4547-96A418B51EBE}"/>
              </a:ext>
            </a:extLst>
          </p:cNvPr>
          <p:cNvCxnSpPr/>
          <p:nvPr/>
        </p:nvCxnSpPr>
        <p:spPr>
          <a:xfrm>
            <a:off x="0" y="63182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70A583-9FAE-0774-7130-EE9C10DC8EBD}"/>
              </a:ext>
            </a:extLst>
          </p:cNvPr>
          <p:cNvCxnSpPr/>
          <p:nvPr/>
        </p:nvCxnSpPr>
        <p:spPr>
          <a:xfrm>
            <a:off x="0" y="55816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DE9A40-3C7A-D9B7-BEEF-60636DDD4DE8}"/>
              </a:ext>
            </a:extLst>
          </p:cNvPr>
          <p:cNvCxnSpPr/>
          <p:nvPr/>
        </p:nvCxnSpPr>
        <p:spPr>
          <a:xfrm>
            <a:off x="0" y="4867275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954738-3562-826B-AC1C-B5F2013D82C6}"/>
              </a:ext>
            </a:extLst>
          </p:cNvPr>
          <p:cNvCxnSpPr/>
          <p:nvPr/>
        </p:nvCxnSpPr>
        <p:spPr>
          <a:xfrm>
            <a:off x="0" y="4143375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560506-961B-0041-82E6-6C0A397EDB55}"/>
              </a:ext>
            </a:extLst>
          </p:cNvPr>
          <p:cNvCxnSpPr/>
          <p:nvPr/>
        </p:nvCxnSpPr>
        <p:spPr>
          <a:xfrm flipV="1">
            <a:off x="6096000" y="1274763"/>
            <a:ext cx="1436688" cy="21542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097754-99DD-9B87-C2D0-619144161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-46038"/>
            <a:ext cx="379412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F29971-9495-3EA6-68E8-01B0F65E7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2588" y="3297941"/>
            <a:ext cx="379412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35734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593 0.15857 C -0.44752 -0.02801 -0.30312 -0.19004 -0.10937 -0.20115 C 0.07539 -0.21527 0.24883 -0.08935 0.26055 0.09144 C 0.27474 0.25949 0.15365 0.41505 -0.01979 0.42686 C -0.17851 0.43519 -0.32903 0.33172 -0.34075 0.17547 C -0.35195 0.03334 -0.25078 -0.10092 -0.10364 -0.11203 C 0.03217 -0.12037 0.15938 -0.03379 0.16797 0.09723 C 0.17657 0.21412 0.09571 0.32917 -0.02539 0.33426 C -0.13528 0.34283 -0.23945 0.2757 -0.24817 0.16968 C -0.25377 0.07477 -0.19322 -0.01713 -0.09765 -0.02291 C -0.01419 -0.02801 0.0698 0.02176 0.07539 0.10301 C 0.08138 0.17292 0.03816 0.23936 -0.03151 0.24514 C -0.08906 0.25093 -0.15 0.22014 -0.1526 0.16459 C -0.15859 0.11991 -0.13528 0.07199 -0.09205 0.06621 C -0.05742 0.06621 -0.02278 0.07801 -0.01679 0.10834 C -0.01419 0.12755 -0.01979 0.14769 -0.03711 0.15602 C -0.04583 0.15857 -0.05169 0.15857 -0.06041 0.15602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31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7" descr="Technology 2020 Free Stock Photo - Public Domain Pictures">
            <a:extLst>
              <a:ext uri="{FF2B5EF4-FFF2-40B4-BE49-F238E27FC236}">
                <a16:creationId xmlns:a16="http://schemas.microsoft.com/office/drawing/2014/main" id="{7A365E1C-CDF8-DA58-E884-3D57E9B7A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" r="10001" b="-1"/>
          <a:stretch/>
        </p:blipFill>
        <p:spPr>
          <a:xfrm>
            <a:off x="5984506" y="2"/>
            <a:ext cx="6207494" cy="4777037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455F7D-62B0-0B1D-4C59-DEACA376DED1}"/>
              </a:ext>
            </a:extLst>
          </p:cNvPr>
          <p:cNvSpPr/>
          <p:nvPr/>
        </p:nvSpPr>
        <p:spPr>
          <a:xfrm>
            <a:off x="10104253" y="-1"/>
            <a:ext cx="2540000" cy="774609"/>
          </a:xfrm>
          <a:prstGeom prst="roundRect">
            <a:avLst>
              <a:gd name="adj" fmla="val 50000"/>
            </a:avLst>
          </a:prstGeom>
          <a:solidFill>
            <a:srgbClr val="22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7B0F9-7B6C-F98A-D3D1-9FB5428E0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838" y="4467426"/>
            <a:ext cx="4572000" cy="7620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Pengenalan</a:t>
            </a:r>
            <a:r>
              <a:rPr lang="en-US" sz="3200" dirty="0"/>
              <a:t> </a:t>
            </a:r>
            <a:r>
              <a:rPr lang="en-US" sz="3200" dirty="0" err="1"/>
              <a:t>Vektor</a:t>
            </a:r>
            <a:endParaRPr lang="en-US" sz="3200" dirty="0"/>
          </a:p>
        </p:txBody>
      </p:sp>
      <p:pic>
        <p:nvPicPr>
          <p:cNvPr id="4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89BBDA2D-1943-45AC-E5CE-D840A50C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10329832" y="57657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690BBD-33CF-F15A-8A1F-D4AAD193147D}"/>
              </a:ext>
            </a:extLst>
          </p:cNvPr>
          <p:cNvSpPr txBox="1">
            <a:spLocks/>
          </p:cNvSpPr>
          <p:nvPr/>
        </p:nvSpPr>
        <p:spPr>
          <a:xfrm>
            <a:off x="4571999" y="6167900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Enjun Junaeti,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M.Si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. | Program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Studi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Pendidikan Ilmu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Komputer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 useBgFill="1">
        <p:nvSpPr>
          <p:cNvPr id="9" name="Rectangle 4">
            <a:extLst>
              <a:ext uri="{FF2B5EF4-FFF2-40B4-BE49-F238E27FC236}">
                <a16:creationId xmlns:a16="http://schemas.microsoft.com/office/drawing/2014/main" id="{0E9AD200-59AB-D0D3-D063-156314116EE9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6">
            <a:extLst>
              <a:ext uri="{FF2B5EF4-FFF2-40B4-BE49-F238E27FC236}">
                <a16:creationId xmlns:a16="http://schemas.microsoft.com/office/drawing/2014/main" id="{2ACAEC31-D86F-2A7C-A251-4F73C5353E51}"/>
              </a:ext>
            </a:extLst>
          </p:cNvPr>
          <p:cNvSpPr/>
          <p:nvPr/>
        </p:nvSpPr>
        <p:spPr>
          <a:xfrm>
            <a:off x="0" y="1"/>
            <a:ext cx="2540000" cy="100743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2">
            <a:extLst>
              <a:ext uri="{FF2B5EF4-FFF2-40B4-BE49-F238E27FC236}">
                <a16:creationId xmlns:a16="http://schemas.microsoft.com/office/drawing/2014/main" id="{064760F4-5F2A-9693-2C71-0070783156B3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28D05DFE-B9A2-DFEC-5693-B05CD675D2EB}"/>
              </a:ext>
            </a:extLst>
          </p:cNvPr>
          <p:cNvSpPr txBox="1"/>
          <p:nvPr/>
        </p:nvSpPr>
        <p:spPr>
          <a:xfrm>
            <a:off x="507025" y="289034"/>
            <a:ext cx="14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cxnSp>
        <p:nvCxnSpPr>
          <p:cNvPr id="15" name="Straight Connector 6">
            <a:extLst>
              <a:ext uri="{FF2B5EF4-FFF2-40B4-BE49-F238E27FC236}">
                <a16:creationId xmlns:a16="http://schemas.microsoft.com/office/drawing/2014/main" id="{FC1BFE21-4234-7EB4-2A39-46111BC98642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103D8D67-BB86-D761-5270-B6CE0504898C}"/>
              </a:ext>
            </a:extLst>
          </p:cNvPr>
          <p:cNvSpPr txBox="1"/>
          <p:nvPr/>
        </p:nvSpPr>
        <p:spPr>
          <a:xfrm>
            <a:off x="611987" y="22344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Fisikawan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1C324F91-4A30-D027-3308-C5A03E1B8EC5}"/>
              </a:ext>
            </a:extLst>
          </p:cNvPr>
          <p:cNvSpPr txBox="1"/>
          <p:nvPr/>
        </p:nvSpPr>
        <p:spPr>
          <a:xfrm>
            <a:off x="154112" y="315422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Ilmuan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Komputer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0A2F848B-4824-BA2D-1166-2EE144066799}"/>
              </a:ext>
            </a:extLst>
          </p:cNvPr>
          <p:cNvSpPr txBox="1"/>
          <p:nvPr/>
        </p:nvSpPr>
        <p:spPr>
          <a:xfrm>
            <a:off x="228141" y="4026056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Matematikawan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1">
            <a:hlinkClick r:id="rId6" action="ppaction://hlinksldjump"/>
            <a:extLst>
              <a:ext uri="{FF2B5EF4-FFF2-40B4-BE49-F238E27FC236}">
                <a16:creationId xmlns:a16="http://schemas.microsoft.com/office/drawing/2014/main" id="{BF1F868A-3421-C35B-9F1F-C0CB65BF5714}"/>
              </a:ext>
            </a:extLst>
          </p:cNvPr>
          <p:cNvSpPr txBox="1"/>
          <p:nvPr/>
        </p:nvSpPr>
        <p:spPr>
          <a:xfrm>
            <a:off x="256805" y="1390012"/>
            <a:ext cx="208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Definisi </a:t>
            </a:r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Vektor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D36FF687-A8D5-3BB7-2BF3-2505286F0A78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BB9657C9-48BD-64FE-989B-BBAB9D40E45D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02E83107-C341-E15C-7C83-96133DAD7C47}"/>
              </a:ext>
            </a:extLst>
          </p:cNvPr>
          <p:cNvCxnSpPr>
            <a:cxnSpLocks/>
          </p:cNvCxnSpPr>
          <p:nvPr/>
        </p:nvCxnSpPr>
        <p:spPr>
          <a:xfrm>
            <a:off x="165100" y="4688077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D1DAD2E5-7DB5-A8CC-2583-B67B1F14EBAB}"/>
              </a:ext>
            </a:extLst>
          </p:cNvPr>
          <p:cNvSpPr txBox="1"/>
          <p:nvPr/>
        </p:nvSpPr>
        <p:spPr>
          <a:xfrm>
            <a:off x="293815" y="4858224"/>
            <a:ext cx="185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Representasi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35D12904-A10A-A9F5-47D6-ED9361DEFC0A}"/>
              </a:ext>
            </a:extLst>
          </p:cNvPr>
          <p:cNvCxnSpPr>
            <a:cxnSpLocks/>
          </p:cNvCxnSpPr>
          <p:nvPr/>
        </p:nvCxnSpPr>
        <p:spPr>
          <a:xfrm>
            <a:off x="176504" y="570177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B52D0015-FFBE-FB27-5D54-34EA529BCC0D}"/>
              </a:ext>
            </a:extLst>
          </p:cNvPr>
          <p:cNvSpPr/>
          <p:nvPr/>
        </p:nvSpPr>
        <p:spPr>
          <a:xfrm>
            <a:off x="401532" y="1261128"/>
            <a:ext cx="1727400" cy="608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:a16="http://schemas.microsoft.com/office/drawing/2014/main" id="{8EB5BE73-DF6C-2F73-F87D-686F19F5D582}"/>
              </a:ext>
            </a:extLst>
          </p:cNvPr>
          <p:cNvSpPr/>
          <p:nvPr/>
        </p:nvSpPr>
        <p:spPr>
          <a:xfrm>
            <a:off x="438833" y="2100605"/>
            <a:ext cx="1727400" cy="621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:a16="http://schemas.microsoft.com/office/drawing/2014/main" id="{8ACAA0FC-276A-DDBF-4104-BCFC794584E1}"/>
              </a:ext>
            </a:extLst>
          </p:cNvPr>
          <p:cNvSpPr/>
          <p:nvPr/>
        </p:nvSpPr>
        <p:spPr>
          <a:xfrm>
            <a:off x="357248" y="3039878"/>
            <a:ext cx="1727400" cy="66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 27">
            <a:hlinkClick r:id="" action="ppaction://noaction"/>
            <a:extLst>
              <a:ext uri="{FF2B5EF4-FFF2-40B4-BE49-F238E27FC236}">
                <a16:creationId xmlns:a16="http://schemas.microsoft.com/office/drawing/2014/main" id="{443DCEF6-6E80-27D6-2D66-BF7A1151544F}"/>
              </a:ext>
            </a:extLst>
          </p:cNvPr>
          <p:cNvSpPr/>
          <p:nvPr/>
        </p:nvSpPr>
        <p:spPr>
          <a:xfrm>
            <a:off x="386892" y="3937345"/>
            <a:ext cx="1804366" cy="633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Rectangle 28">
            <a:hlinkClick r:id="" action="ppaction://noaction"/>
            <a:extLst>
              <a:ext uri="{FF2B5EF4-FFF2-40B4-BE49-F238E27FC236}">
                <a16:creationId xmlns:a16="http://schemas.microsoft.com/office/drawing/2014/main" id="{1032BC3F-21AB-20D8-7D0E-0436EEA69838}"/>
              </a:ext>
            </a:extLst>
          </p:cNvPr>
          <p:cNvSpPr/>
          <p:nvPr/>
        </p:nvSpPr>
        <p:spPr>
          <a:xfrm>
            <a:off x="377918" y="4785684"/>
            <a:ext cx="1727400" cy="63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2" name="Graphic 31" descr="House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D62F30B-5B21-CF46-1E0A-497167BDCD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2899" y="5847712"/>
            <a:ext cx="762750" cy="762750"/>
          </a:xfrm>
          <a:prstGeom prst="rect">
            <a:avLst/>
          </a:prstGeom>
        </p:spPr>
      </p:pic>
      <p:sp>
        <p:nvSpPr>
          <p:cNvPr id="33" name="Subtitle 2">
            <a:extLst>
              <a:ext uri="{FF2B5EF4-FFF2-40B4-BE49-F238E27FC236}">
                <a16:creationId xmlns:a16="http://schemas.microsoft.com/office/drawing/2014/main" id="{2FB23A47-1C4A-5169-6117-82A13B241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544" y="5181603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 err="1"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</a:rPr>
              <a:t>Aljabar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</a:rPr>
              <a:t> Linier dan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</a:rPr>
              <a:t>Matriks</a:t>
            </a:r>
            <a:endParaRPr lang="en-US" sz="2000" dirty="0">
              <a:solidFill>
                <a:schemeClr val="accent1">
                  <a:lumMod val="20000"/>
                  <a:lumOff val="80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89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7760" y="-15802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270C94-385E-AA94-1164-F6EFFE2FC69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AC5712-7E74-C52F-96A2-0B58DA94752F}"/>
              </a:ext>
            </a:extLst>
          </p:cNvPr>
          <p:cNvCxnSpPr/>
          <p:nvPr/>
        </p:nvCxnSpPr>
        <p:spPr>
          <a:xfrm>
            <a:off x="68135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9AA97F-D7AD-39B1-3160-2719EEDE8365}"/>
              </a:ext>
            </a:extLst>
          </p:cNvPr>
          <p:cNvCxnSpPr/>
          <p:nvPr/>
        </p:nvCxnSpPr>
        <p:spPr>
          <a:xfrm>
            <a:off x="75326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A7FF47-6B23-F31D-6776-468D3397EAE7}"/>
              </a:ext>
            </a:extLst>
          </p:cNvPr>
          <p:cNvCxnSpPr/>
          <p:nvPr/>
        </p:nvCxnSpPr>
        <p:spPr>
          <a:xfrm>
            <a:off x="82486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D72521-E02B-344C-E42E-4695F8B25116}"/>
              </a:ext>
            </a:extLst>
          </p:cNvPr>
          <p:cNvCxnSpPr/>
          <p:nvPr/>
        </p:nvCxnSpPr>
        <p:spPr>
          <a:xfrm>
            <a:off x="897731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1B860-9F93-73A5-EC83-36579A6CDA8E}"/>
              </a:ext>
            </a:extLst>
          </p:cNvPr>
          <p:cNvCxnSpPr/>
          <p:nvPr/>
        </p:nvCxnSpPr>
        <p:spPr>
          <a:xfrm>
            <a:off x="969486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55487E-3321-A863-59FD-83E565AE361B}"/>
              </a:ext>
            </a:extLst>
          </p:cNvPr>
          <p:cNvCxnSpPr/>
          <p:nvPr/>
        </p:nvCxnSpPr>
        <p:spPr>
          <a:xfrm>
            <a:off x="1041400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2C819-33EC-39A5-E26E-BE4097680BC4}"/>
              </a:ext>
            </a:extLst>
          </p:cNvPr>
          <p:cNvCxnSpPr/>
          <p:nvPr/>
        </p:nvCxnSpPr>
        <p:spPr>
          <a:xfrm>
            <a:off x="1114107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F52A0-813D-69E0-5020-BFAF50FA29D3}"/>
              </a:ext>
            </a:extLst>
          </p:cNvPr>
          <p:cNvCxnSpPr/>
          <p:nvPr/>
        </p:nvCxnSpPr>
        <p:spPr>
          <a:xfrm>
            <a:off x="1185703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C94F62-4642-CE05-E967-DF45566C93F9}"/>
              </a:ext>
            </a:extLst>
          </p:cNvPr>
          <p:cNvCxnSpPr/>
          <p:nvPr/>
        </p:nvCxnSpPr>
        <p:spPr>
          <a:xfrm>
            <a:off x="33972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5028D-AF63-197E-5BF8-DD43077F84C2}"/>
              </a:ext>
            </a:extLst>
          </p:cNvPr>
          <p:cNvCxnSpPr/>
          <p:nvPr/>
        </p:nvCxnSpPr>
        <p:spPr>
          <a:xfrm>
            <a:off x="105727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549AFD-B1CC-94E6-4899-EE1F506A15BE}"/>
              </a:ext>
            </a:extLst>
          </p:cNvPr>
          <p:cNvCxnSpPr/>
          <p:nvPr/>
        </p:nvCxnSpPr>
        <p:spPr>
          <a:xfrm>
            <a:off x="177482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5433E-CB35-E869-F79B-D5ECEDDD87E9}"/>
              </a:ext>
            </a:extLst>
          </p:cNvPr>
          <p:cNvCxnSpPr/>
          <p:nvPr/>
        </p:nvCxnSpPr>
        <p:spPr>
          <a:xfrm>
            <a:off x="249396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B6823A-5FC3-4582-7E0F-4F637CF375FA}"/>
              </a:ext>
            </a:extLst>
          </p:cNvPr>
          <p:cNvCxnSpPr/>
          <p:nvPr/>
        </p:nvCxnSpPr>
        <p:spPr>
          <a:xfrm>
            <a:off x="321151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04C10C-4176-5264-4869-45C34F71D8B8}"/>
              </a:ext>
            </a:extLst>
          </p:cNvPr>
          <p:cNvCxnSpPr/>
          <p:nvPr/>
        </p:nvCxnSpPr>
        <p:spPr>
          <a:xfrm>
            <a:off x="39385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4B5932-3457-1B61-B256-CBB8F106FE21}"/>
              </a:ext>
            </a:extLst>
          </p:cNvPr>
          <p:cNvCxnSpPr/>
          <p:nvPr/>
        </p:nvCxnSpPr>
        <p:spPr>
          <a:xfrm>
            <a:off x="46545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B187FA-543D-CA76-6AE3-EF9BA3C2ABB8}"/>
              </a:ext>
            </a:extLst>
          </p:cNvPr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EC205C-6751-A27E-6E9B-51D56CD837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D26DDF-3035-45F0-A6E9-A7440074B906}"/>
              </a:ext>
            </a:extLst>
          </p:cNvPr>
          <p:cNvCxnSpPr/>
          <p:nvPr/>
        </p:nvCxnSpPr>
        <p:spPr>
          <a:xfrm>
            <a:off x="0" y="2716213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D2583D-E393-2D24-BAD2-21E3490BEA68}"/>
              </a:ext>
            </a:extLst>
          </p:cNvPr>
          <p:cNvCxnSpPr/>
          <p:nvPr/>
        </p:nvCxnSpPr>
        <p:spPr>
          <a:xfrm>
            <a:off x="0" y="1989138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F6FF1D-45E7-95E2-CBE4-7B962BD5716A}"/>
              </a:ext>
            </a:extLst>
          </p:cNvPr>
          <p:cNvCxnSpPr/>
          <p:nvPr/>
        </p:nvCxnSpPr>
        <p:spPr>
          <a:xfrm>
            <a:off x="0" y="1274763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F8EABB-6DE8-C6CA-755E-7C074B476185}"/>
              </a:ext>
            </a:extLst>
          </p:cNvPr>
          <p:cNvCxnSpPr/>
          <p:nvPr/>
        </p:nvCxnSpPr>
        <p:spPr>
          <a:xfrm>
            <a:off x="0" y="5397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869119-2CC9-1A8F-4547-96A418B51EBE}"/>
              </a:ext>
            </a:extLst>
          </p:cNvPr>
          <p:cNvCxnSpPr/>
          <p:nvPr/>
        </p:nvCxnSpPr>
        <p:spPr>
          <a:xfrm>
            <a:off x="0" y="63182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70A583-9FAE-0774-7130-EE9C10DC8EBD}"/>
              </a:ext>
            </a:extLst>
          </p:cNvPr>
          <p:cNvCxnSpPr/>
          <p:nvPr/>
        </p:nvCxnSpPr>
        <p:spPr>
          <a:xfrm>
            <a:off x="0" y="55816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DE9A40-3C7A-D9B7-BEEF-60636DDD4DE8}"/>
              </a:ext>
            </a:extLst>
          </p:cNvPr>
          <p:cNvCxnSpPr/>
          <p:nvPr/>
        </p:nvCxnSpPr>
        <p:spPr>
          <a:xfrm>
            <a:off x="0" y="4867275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954738-3562-826B-AC1C-B5F2013D82C6}"/>
              </a:ext>
            </a:extLst>
          </p:cNvPr>
          <p:cNvCxnSpPr/>
          <p:nvPr/>
        </p:nvCxnSpPr>
        <p:spPr>
          <a:xfrm>
            <a:off x="0" y="4143375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560506-961B-0041-82E6-6C0A397EDB55}"/>
              </a:ext>
            </a:extLst>
          </p:cNvPr>
          <p:cNvCxnSpPr/>
          <p:nvPr/>
        </p:nvCxnSpPr>
        <p:spPr>
          <a:xfrm flipV="1">
            <a:off x="6096000" y="1274763"/>
            <a:ext cx="1436688" cy="21542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097754-99DD-9B87-C2D0-619144161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-46038"/>
            <a:ext cx="379412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F29971-9495-3EA6-68E8-01B0F65E7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2588" y="3297941"/>
            <a:ext cx="379412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C1FF6D-177E-4EDE-3B09-3515E0E1DE72}"/>
              </a:ext>
            </a:extLst>
          </p:cNvPr>
          <p:cNvCxnSpPr/>
          <p:nvPr/>
        </p:nvCxnSpPr>
        <p:spPr>
          <a:xfrm flipV="1">
            <a:off x="6096000" y="2716213"/>
            <a:ext cx="2152650" cy="7127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BE361B-DCE6-6811-C140-E5DCD9544967}"/>
              </a:ext>
            </a:extLst>
          </p:cNvPr>
          <p:cNvCxnSpPr/>
          <p:nvPr/>
        </p:nvCxnSpPr>
        <p:spPr>
          <a:xfrm>
            <a:off x="6126163" y="3429000"/>
            <a:ext cx="2122487" cy="14382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D110AD-160D-4905-3A79-B2E7D4A13167}"/>
              </a:ext>
            </a:extLst>
          </p:cNvPr>
          <p:cNvCxnSpPr/>
          <p:nvPr/>
        </p:nvCxnSpPr>
        <p:spPr>
          <a:xfrm flipH="1" flipV="1">
            <a:off x="2493963" y="2716213"/>
            <a:ext cx="3602037" cy="712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7606DFC-70D4-ABAA-0174-ADF3F7B9EE43}"/>
              </a:ext>
            </a:extLst>
          </p:cNvPr>
          <p:cNvSpPr/>
          <p:nvPr/>
        </p:nvSpPr>
        <p:spPr>
          <a:xfrm>
            <a:off x="-59114" y="3463190"/>
            <a:ext cx="6096001" cy="3429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C0C08-CD0F-0035-F0CE-5A2F1853DC3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7131" y="4536973"/>
            <a:ext cx="1111266" cy="92031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FB8D1-767A-D6CF-FB62-01C1CFB3F2B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80807" y="4550402"/>
            <a:ext cx="805092" cy="91031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07AEB-5C5F-F051-81FD-B761E2E340A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97243" y="4558897"/>
            <a:ext cx="805092" cy="91031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435FD-F551-901E-5319-B2A4D80B936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13679" y="4567392"/>
            <a:ext cx="1111266" cy="91031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29" name="Graphic 28" descr="House">
            <a:hlinkClick r:id="rId9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6395" y="6078525"/>
            <a:ext cx="565177" cy="5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6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631003" y="-830926"/>
            <a:ext cx="8897112" cy="88971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3073467" y="1689819"/>
            <a:ext cx="2486085" cy="1620986"/>
          </a:xfrm>
          <a:prstGeom prst="wedgeEllipseCallout">
            <a:avLst>
              <a:gd name="adj1" fmla="val -15024"/>
              <a:gd name="adj2" fmla="val 74634"/>
            </a:avLst>
          </a:prstGeom>
          <a:noFill/>
          <a:ln w="57150">
            <a:solidFill>
              <a:srgbClr val="00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6794640" y="1716592"/>
            <a:ext cx="2486085" cy="1620986"/>
          </a:xfrm>
          <a:prstGeom prst="wedgeEllipseCallout">
            <a:avLst>
              <a:gd name="adj1" fmla="val 11826"/>
              <a:gd name="adj2" fmla="val 70121"/>
            </a:avLst>
          </a:prstGeom>
          <a:noFill/>
          <a:ln w="57150">
            <a:solidFill>
              <a:srgbClr val="00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474200" y="2414016"/>
            <a:ext cx="179328" cy="56018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3821" y="2066545"/>
            <a:ext cx="1236987" cy="892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44384" y="2039112"/>
            <a:ext cx="1152144" cy="42062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5712752" y="2154836"/>
            <a:ext cx="928687" cy="496887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52" y="3691237"/>
            <a:ext cx="1783088" cy="17830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11" y="3617630"/>
            <a:ext cx="1802178" cy="1802178"/>
          </a:xfrm>
          <a:prstGeom prst="rect">
            <a:avLst/>
          </a:prstGeom>
        </p:spPr>
      </p:pic>
      <p:pic>
        <p:nvPicPr>
          <p:cNvPr id="17" name="Picture 2" descr="Program Studi Teknologi Pendidikan Universitas Pendidikan Indonesia – Situs  Web Resmi Prodi Tekpend FIP U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903391" y="111581"/>
            <a:ext cx="2054942" cy="6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445" y="1923969"/>
            <a:ext cx="1343212" cy="1152686"/>
          </a:xfrm>
          <a:prstGeom prst="rect">
            <a:avLst/>
          </a:prstGeom>
        </p:spPr>
      </p:pic>
      <p:grpSp>
        <p:nvGrpSpPr>
          <p:cNvPr id="39936" name="Group 39935"/>
          <p:cNvGrpSpPr/>
          <p:nvPr/>
        </p:nvGrpSpPr>
        <p:grpSpPr>
          <a:xfrm>
            <a:off x="-100585" y="223875"/>
            <a:ext cx="12390121" cy="6777845"/>
            <a:chOff x="-100585" y="223875"/>
            <a:chExt cx="12390121" cy="6777845"/>
          </a:xfrm>
          <a:solidFill>
            <a:schemeClr val="tx1"/>
          </a:solidFill>
        </p:grpSpPr>
        <p:sp>
          <p:nvSpPr>
            <p:cNvPr id="56" name="Multiply 55"/>
            <p:cNvSpPr/>
            <p:nvPr/>
          </p:nvSpPr>
          <p:spPr>
            <a:xfrm>
              <a:off x="443983" y="223875"/>
              <a:ext cx="1115568" cy="1188720"/>
            </a:xfrm>
            <a:prstGeom prst="mathMultipl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10625651" y="5419808"/>
              <a:ext cx="1115568" cy="1188720"/>
            </a:xfrm>
            <a:prstGeom prst="mathMultipl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inus 60"/>
            <p:cNvSpPr/>
            <p:nvPr/>
          </p:nvSpPr>
          <p:spPr>
            <a:xfrm>
              <a:off x="-100585" y="5620976"/>
              <a:ext cx="713555" cy="987552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Minus 65"/>
            <p:cNvSpPr/>
            <p:nvPr/>
          </p:nvSpPr>
          <p:spPr>
            <a:xfrm>
              <a:off x="228747" y="6014168"/>
              <a:ext cx="1106424" cy="987552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inus 67"/>
            <p:cNvSpPr/>
            <p:nvPr/>
          </p:nvSpPr>
          <p:spPr>
            <a:xfrm>
              <a:off x="11085576" y="1261873"/>
              <a:ext cx="1106424" cy="987552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inus 68"/>
            <p:cNvSpPr/>
            <p:nvPr/>
          </p:nvSpPr>
          <p:spPr>
            <a:xfrm>
              <a:off x="11791188" y="897144"/>
              <a:ext cx="498348" cy="987552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3147134"/>
            <a:ext cx="12192000" cy="90734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800" baseline="30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"/>
            <a:ext cx="12192000" cy="3012198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800" baseline="300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>
          <a:xfrm>
            <a:off x="520733" y="351356"/>
            <a:ext cx="8813800" cy="8629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000" b="1" dirty="0" err="1">
                <a:solidFill>
                  <a:schemeClr val="accent4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Apa</a:t>
            </a:r>
            <a:r>
              <a:rPr lang="en-US" altLang="en-US" sz="6000" b="1" dirty="0">
                <a:solidFill>
                  <a:schemeClr val="accent4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altLang="en-US" sz="6000" b="1" dirty="0" err="1">
                <a:solidFill>
                  <a:schemeClr val="accent4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itu</a:t>
            </a:r>
            <a:r>
              <a:rPr lang="en-US" altLang="en-US" sz="6000" b="1" dirty="0">
                <a:solidFill>
                  <a:schemeClr val="accent4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altLang="en-US" sz="6000" b="1" dirty="0" err="1">
                <a:solidFill>
                  <a:schemeClr val="accent4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Vektor</a:t>
            </a:r>
            <a:r>
              <a:rPr lang="en-US" altLang="en-US" sz="6000" b="1" dirty="0">
                <a:solidFill>
                  <a:schemeClr val="accent4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?</a:t>
            </a:r>
            <a:endParaRPr lang="id-ID" altLang="en-US" sz="6000" b="1" dirty="0">
              <a:solidFill>
                <a:schemeClr val="accent4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20733" y="1453860"/>
            <a:ext cx="7339899" cy="1325563"/>
          </a:xfrm>
        </p:spPr>
        <p:txBody>
          <a:bodyPr>
            <a:normAutofit fontScale="925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chemeClr val="accent4"/>
                </a:solidFill>
              </a:rPr>
              <a:t>Vektor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adalah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suatu</a:t>
            </a:r>
            <a:r>
              <a:rPr lang="en-US" altLang="en-US" sz="2400" dirty="0">
                <a:solidFill>
                  <a:schemeClr val="tx1"/>
                </a:solidFill>
              </a:rPr>
              <a:t> array </a:t>
            </a:r>
            <a:r>
              <a:rPr lang="en-US" altLang="en-US" sz="2400" dirty="0" err="1">
                <a:solidFill>
                  <a:schemeClr val="tx1"/>
                </a:solidFill>
              </a:rPr>
              <a:t>bilangan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berdimensi</a:t>
            </a:r>
            <a:r>
              <a:rPr lang="en-US" altLang="en-US" sz="2400" dirty="0">
                <a:solidFill>
                  <a:schemeClr val="tx1"/>
                </a:solidFill>
              </a:rPr>
              <a:t> 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err="1">
                <a:solidFill>
                  <a:schemeClr val="tx1"/>
                </a:solidFill>
              </a:rPr>
              <a:t>Vektor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memiliki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Panjang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arah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70461" y="3186060"/>
            <a:ext cx="695007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vektor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n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dinamakan</a:t>
            </a:r>
            <a:r>
              <a:rPr lang="en-US" altLang="en-US" sz="2400" dirty="0"/>
              <a:t> </a:t>
            </a:r>
            <a:r>
              <a:rPr lang="en-US" altLang="en-US" sz="2400" b="1" dirty="0" err="1">
                <a:solidFill>
                  <a:schemeClr val="accent4"/>
                </a:solidFill>
              </a:rPr>
              <a:t>ruang</a:t>
            </a:r>
            <a:r>
              <a:rPr lang="en-US" altLang="en-US" sz="2400" b="1" dirty="0">
                <a:solidFill>
                  <a:schemeClr val="accent4"/>
                </a:solidFill>
              </a:rPr>
              <a:t> </a:t>
            </a:r>
            <a:r>
              <a:rPr lang="en-US" altLang="en-US" sz="2400" b="1" dirty="0" err="1">
                <a:solidFill>
                  <a:schemeClr val="accent4"/>
                </a:solidFill>
              </a:rPr>
              <a:t>vektor</a:t>
            </a:r>
            <a:r>
              <a:rPr lang="en-US" altLang="en-US" sz="2400" b="1" dirty="0">
                <a:solidFill>
                  <a:schemeClr val="accent4"/>
                </a:solidFill>
              </a:rPr>
              <a:t> </a:t>
            </a:r>
            <a:r>
              <a:rPr lang="en-US" altLang="en-US" sz="2400" b="1" dirty="0" err="1">
                <a:solidFill>
                  <a:schemeClr val="accent4"/>
                </a:solidFill>
              </a:rPr>
              <a:t>berdimensi</a:t>
            </a:r>
            <a:r>
              <a:rPr lang="en-US" altLang="en-US" sz="2400" b="1" dirty="0">
                <a:solidFill>
                  <a:schemeClr val="accent4"/>
                </a:solidFill>
              </a:rPr>
              <a:t>-n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4749" y="4655827"/>
            <a:ext cx="2401887" cy="1927225"/>
            <a:chOff x="1138238" y="4484688"/>
            <a:chExt cx="2401887" cy="1927225"/>
          </a:xfrm>
        </p:grpSpPr>
        <p:cxnSp>
          <p:nvCxnSpPr>
            <p:cNvPr id="10" name="Straight Connector 9"/>
            <p:cNvCxnSpPr>
              <a:cxnSpLocks/>
            </p:cNvCxnSpPr>
            <p:nvPr/>
          </p:nvCxnSpPr>
          <p:spPr>
            <a:xfrm flipV="1">
              <a:off x="1350963" y="5081588"/>
              <a:ext cx="1944687" cy="123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138238" y="5549900"/>
              <a:ext cx="2401887" cy="8620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052638" y="4484688"/>
              <a:ext cx="0" cy="1395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V="1">
              <a:off x="2052638" y="5072063"/>
              <a:ext cx="1282700" cy="808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2052638" y="5875338"/>
              <a:ext cx="1435100" cy="504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>
            <a:xfrm flipH="1">
              <a:off x="2052638" y="5613400"/>
              <a:ext cx="52387" cy="11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55800" y="5624513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60563" y="5394325"/>
              <a:ext cx="1793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60563" y="5170488"/>
              <a:ext cx="1793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952625" y="4940300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55800" y="4721225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>
              <a:off x="2211388" y="5667375"/>
              <a:ext cx="95250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2386013" y="5553075"/>
              <a:ext cx="95250" cy="144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2555875" y="5446713"/>
              <a:ext cx="95250" cy="144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2728913" y="5334000"/>
              <a:ext cx="95250" cy="144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/>
          </p:nvCxnSpPr>
          <p:spPr>
            <a:xfrm>
              <a:off x="2889250" y="5227638"/>
              <a:ext cx="95250" cy="144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/>
            </p:cNvCxnSpPr>
            <p:nvPr/>
          </p:nvCxnSpPr>
          <p:spPr>
            <a:xfrm>
              <a:off x="3062288" y="5114925"/>
              <a:ext cx="95250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 flipH="1">
              <a:off x="2211388" y="5853113"/>
              <a:ext cx="71437" cy="141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2374900" y="5942013"/>
              <a:ext cx="71438" cy="141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/>
          </p:nvCxnSpPr>
          <p:spPr>
            <a:xfrm flipH="1">
              <a:off x="2527300" y="5988050"/>
              <a:ext cx="71438" cy="141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/>
          </p:nvCxnSpPr>
          <p:spPr>
            <a:xfrm flipH="1">
              <a:off x="2679700" y="6034088"/>
              <a:ext cx="71438" cy="141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/>
          </p:nvCxnSpPr>
          <p:spPr>
            <a:xfrm flipH="1">
              <a:off x="2832100" y="6080125"/>
              <a:ext cx="71438" cy="141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 flipH="1">
              <a:off x="2984500" y="6146800"/>
              <a:ext cx="71438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>
            <a:xfrm flipH="1">
              <a:off x="3136900" y="6194425"/>
              <a:ext cx="71438" cy="141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>
            <a:xfrm flipH="1">
              <a:off x="3289300" y="6249988"/>
              <a:ext cx="71438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473150" y="4586960"/>
              <a:ext cx="323742" cy="283219"/>
            </a:xfrm>
            <a:prstGeom prst="rect">
              <a:avLst/>
            </a:prstGeom>
            <a:blipFill>
              <a:blip r:embed="rId3"/>
              <a:stretch>
                <a:fillRect l="-18868" t="-4255" r="-7547" b="-6383"/>
              </a:stretch>
            </a:blipFill>
            <a:ln>
              <a:noFill/>
            </a:ln>
          </p:spPr>
          <p:txBody>
            <a:bodyPr/>
            <a:lstStyle/>
            <a:p>
              <a:pPr>
                <a:defRPr/>
              </a:pPr>
              <a:r>
                <a:rPr lang="id-ID">
                  <a:noFill/>
                </a:rPr>
                <a:t> </a:t>
              </a:r>
            </a:p>
          </p:txBody>
        </p:sp>
      </p:grpSp>
      <p:sp>
        <p:nvSpPr>
          <p:cNvPr id="67" name="Content Placeholder 2"/>
          <p:cNvSpPr txBox="1">
            <a:spLocks/>
          </p:cNvSpPr>
          <p:nvPr/>
        </p:nvSpPr>
        <p:spPr bwMode="auto">
          <a:xfrm>
            <a:off x="4047033" y="4330389"/>
            <a:ext cx="4749800" cy="1011238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b="1" dirty="0" err="1">
                <a:solidFill>
                  <a:srgbClr val="FF0000"/>
                </a:solidFill>
              </a:rPr>
              <a:t>ruang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vektor</a:t>
            </a:r>
            <a:r>
              <a:rPr lang="en-US" sz="2400" b="1" dirty="0">
                <a:solidFill>
                  <a:srgbClr val="FF0000"/>
                </a:solidFill>
              </a:rPr>
              <a:t> berdimensi-3</a:t>
            </a:r>
            <a:r>
              <a:rPr lang="en-US" sz="2400" dirty="0">
                <a:solidFill>
                  <a:srgbClr val="FF0000"/>
                </a:solidFill>
              </a:rPr>
              <a:t>”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vektor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3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37" name="Picture 2" descr="Program Studi Teknologi Pendidikan Universitas Pendidikan Indonesia – Situs  Web Resmi Prodi Tekpend FIP U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887349" y="95539"/>
            <a:ext cx="2054942" cy="6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275" y="5398777"/>
            <a:ext cx="657317" cy="9716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B19FDE-2970-3D02-07F1-8E42BB0B7A27}"/>
              </a:ext>
            </a:extLst>
          </p:cNvPr>
          <p:cNvSpPr/>
          <p:nvPr/>
        </p:nvSpPr>
        <p:spPr>
          <a:xfrm>
            <a:off x="8445498" y="1232892"/>
            <a:ext cx="1906590" cy="14319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0AC20C-761D-FD8A-3C4A-AE407C79D3DE}"/>
              </a:ext>
            </a:extLst>
          </p:cNvPr>
          <p:cNvGrpSpPr>
            <a:grpSpLocks/>
          </p:cNvGrpSpPr>
          <p:nvPr/>
        </p:nvGrpSpPr>
        <p:grpSpPr bwMode="auto">
          <a:xfrm>
            <a:off x="8614611" y="1298178"/>
            <a:ext cx="1737477" cy="1333210"/>
            <a:chOff x="9113591" y="1711842"/>
            <a:chExt cx="1564659" cy="119084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4E7E07-F9BC-BE0B-68C7-C2B690A8FDD9}"/>
                </a:ext>
              </a:extLst>
            </p:cNvPr>
            <p:cNvCxnSpPr/>
            <p:nvPr/>
          </p:nvCxnSpPr>
          <p:spPr>
            <a:xfrm flipV="1">
              <a:off x="9389707" y="1711842"/>
              <a:ext cx="469715" cy="1190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E3CE43-6480-4310-ECA3-97BED080ED9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113591" y="1818392"/>
              <a:ext cx="1564659" cy="823110"/>
            </a:xfrm>
            <a:prstGeom prst="rect">
              <a:avLst/>
            </a:prstGeom>
            <a:blipFill>
              <a:blip r:embed="rId6"/>
              <a:stretch>
                <a:fillRect l="-311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id-ID">
                  <a:noFill/>
                </a:rPr>
                <a:t>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67" grpId="0" build="p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6207" y="2058484"/>
            <a:ext cx="9144000" cy="165576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pc="300" dirty="0" err="1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Vektor</a:t>
            </a:r>
            <a:r>
              <a:rPr lang="en-US" b="1" spc="3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b="1" spc="300" dirty="0" err="1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sebagai</a:t>
            </a:r>
            <a:r>
              <a:rPr lang="en-US" b="1" spc="3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b="1" spc="3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b="1" spc="300" dirty="0" err="1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Representasi</a:t>
            </a:r>
            <a:r>
              <a:rPr lang="en-US" b="1" spc="3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Data</a:t>
            </a:r>
            <a:endParaRPr lang="id-ID" b="1" spc="300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0179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2766207" y="3714246"/>
            <a:ext cx="9144000" cy="1655763"/>
          </a:xfrm>
        </p:spPr>
        <p:txBody>
          <a:bodyPr/>
          <a:lstStyle/>
          <a:p>
            <a:pPr algn="l" eaLnBrk="1" hangingPunct="1"/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Bagaimana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kita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dapat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merepresentasikan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data (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gambar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teks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pilihan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pengguna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dsb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)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dengan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suatu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cara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yang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dapat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dipahami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oleh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komputer</a:t>
            </a:r>
            <a:r>
              <a:rPr lang="en-US" alt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?</a:t>
            </a:r>
            <a:endParaRPr lang="id-ID" altLang="en-US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" name="Picture 2" descr="Program Studi Teknologi Pendidikan Universitas Pendidikan Indonesia – Situs  Web Resmi Prodi Tekpend FIP U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855265" y="127623"/>
            <a:ext cx="2054942" cy="6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6327325" y="-1003860"/>
            <a:ext cx="18892557" cy="8897112"/>
            <a:chOff x="-6327325" y="-1003860"/>
            <a:chExt cx="18892557" cy="8897112"/>
          </a:xfrm>
          <a:solidFill>
            <a:schemeClr val="tx1"/>
          </a:solidFill>
        </p:grpSpPr>
        <p:sp>
          <p:nvSpPr>
            <p:cNvPr id="6" name="Oval 5"/>
            <p:cNvSpPr/>
            <p:nvPr/>
          </p:nvSpPr>
          <p:spPr>
            <a:xfrm>
              <a:off x="-6327325" y="-1003860"/>
              <a:ext cx="8897112" cy="889711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Minus 2"/>
            <p:cNvSpPr/>
            <p:nvPr/>
          </p:nvSpPr>
          <p:spPr>
            <a:xfrm>
              <a:off x="1014984" y="612648"/>
              <a:ext cx="1719072" cy="685800"/>
            </a:xfrm>
            <a:prstGeom prst="mathMinus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inus 7"/>
            <p:cNvSpPr/>
            <p:nvPr/>
          </p:nvSpPr>
          <p:spPr>
            <a:xfrm>
              <a:off x="1710251" y="5284279"/>
              <a:ext cx="1719072" cy="685800"/>
            </a:xfrm>
            <a:prstGeom prst="mathMinus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8"/>
            <p:cNvSpPr/>
            <p:nvPr/>
          </p:nvSpPr>
          <p:spPr>
            <a:xfrm>
              <a:off x="2658179" y="1231334"/>
              <a:ext cx="1719072" cy="685800"/>
            </a:xfrm>
            <a:prstGeom prst="mathMinus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9"/>
            <p:cNvSpPr/>
            <p:nvPr/>
          </p:nvSpPr>
          <p:spPr>
            <a:xfrm>
              <a:off x="2429579" y="5784151"/>
              <a:ext cx="1719072" cy="685800"/>
            </a:xfrm>
            <a:prstGeom prst="mathMinus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inus 10"/>
            <p:cNvSpPr/>
            <p:nvPr/>
          </p:nvSpPr>
          <p:spPr>
            <a:xfrm>
              <a:off x="10195237" y="1094938"/>
              <a:ext cx="2369995" cy="685800"/>
            </a:xfrm>
            <a:prstGeom prst="mathMinus">
              <a:avLst>
                <a:gd name="adj1" fmla="val 2085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/>
            <p:cNvSpPr/>
            <p:nvPr/>
          </p:nvSpPr>
          <p:spPr>
            <a:xfrm>
              <a:off x="256032" y="5984308"/>
              <a:ext cx="1719072" cy="685800"/>
            </a:xfrm>
            <a:prstGeom prst="mathMinus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Minus 15"/>
          <p:cNvSpPr/>
          <p:nvPr/>
        </p:nvSpPr>
        <p:spPr>
          <a:xfrm>
            <a:off x="10732008" y="6172200"/>
            <a:ext cx="1719072" cy="6858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74904" y="1051558"/>
            <a:ext cx="11365992" cy="5294377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Luas: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120m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887"/>
            <a:ext cx="11173967" cy="1597851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Dalam</a:t>
            </a:r>
            <a:r>
              <a:rPr lang="en-US" alt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konteks</a:t>
            </a:r>
            <a:r>
              <a:rPr lang="en-US" alt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Ilmu</a:t>
            </a:r>
            <a:r>
              <a:rPr lang="en-US" alt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Komputer</a:t>
            </a:r>
            <a:r>
              <a:rPr lang="en-US" alt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,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err="1">
                <a:latin typeface="Bahnschrift SemiLight" panose="020B0502040204020203" pitchFamily="34" charset="0"/>
              </a:rPr>
              <a:t>Suatu</a:t>
            </a:r>
            <a:r>
              <a:rPr lang="en-US" sz="24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Bahnschrift SemiLight" panose="020B0502040204020203" pitchFamily="34" charset="0"/>
              </a:rPr>
              <a:t>vektor</a:t>
            </a:r>
            <a:r>
              <a:rPr lang="en-US" sz="2400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Bahnschrift SemiLight" panose="020B0502040204020203" pitchFamily="34" charset="0"/>
              </a:rPr>
              <a:t>fitur</a:t>
            </a:r>
            <a:r>
              <a:rPr lang="en-US" sz="2400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adalah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suatu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vektor</a:t>
            </a:r>
            <a:r>
              <a:rPr lang="en-US" sz="2400" dirty="0">
                <a:latin typeface="Bahnschrift SemiLight" panose="020B0502040204020203" pitchFamily="34" charset="0"/>
              </a:rPr>
              <a:t> yang </a:t>
            </a:r>
            <a:r>
              <a:rPr lang="en-US" sz="2400" dirty="0" err="1">
                <a:latin typeface="Bahnschrift SemiLight" panose="020B0502040204020203" pitchFamily="34" charset="0"/>
              </a:rPr>
              <a:t>elemen-elemennya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merepresentasikan</a:t>
            </a:r>
            <a:r>
              <a:rPr lang="en-US" sz="2400" dirty="0">
                <a:latin typeface="Bahnschrift SemiLight" panose="020B0502040204020203" pitchFamily="34" charset="0"/>
              </a:rPr>
              <a:t> “</a:t>
            </a:r>
            <a:r>
              <a:rPr lang="en-US" sz="2400" dirty="0" err="1">
                <a:latin typeface="Bahnschrift SemiLight" panose="020B0502040204020203" pitchFamily="34" charset="0"/>
              </a:rPr>
              <a:t>fitur</a:t>
            </a:r>
            <a:r>
              <a:rPr lang="en-US" sz="2400" dirty="0">
                <a:latin typeface="Bahnschrift SemiLight" panose="020B0502040204020203" pitchFamily="34" charset="0"/>
              </a:rPr>
              <a:t>” </a:t>
            </a:r>
            <a:r>
              <a:rPr lang="en-US" sz="2400" dirty="0" err="1">
                <a:latin typeface="Bahnschrift SemiLight" panose="020B0502040204020203" pitchFamily="34" charset="0"/>
              </a:rPr>
              <a:t>dari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suatu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objek</a:t>
            </a:r>
            <a:endParaRPr lang="en-US" sz="2400" dirty="0">
              <a:latin typeface="Bahnschrift SemiLight" panose="020B0502040204020203" pitchFamily="34" charset="0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823913" y="5753100"/>
            <a:ext cx="836612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5" name="Picture 2" descr="Program Studi Teknologi Pendidikan Universitas Pendidikan Indonesia – Situs  Web Resmi Prodi Tekpend FIP U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951518" y="122582"/>
            <a:ext cx="2054942" cy="6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0" y="5809193"/>
            <a:ext cx="7872984" cy="907341"/>
          </a:xfrm>
          <a:prstGeom prst="rect">
            <a:avLst/>
          </a:prstGeom>
          <a:solidFill>
            <a:srgbClr val="22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" y="6058549"/>
            <a:ext cx="7763256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Ruang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vektor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memuat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semua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vektor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fitur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disebut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ruang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fitur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ahnschrift SemiLigh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Light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100" y="2977738"/>
            <a:ext cx="2943636" cy="2200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822" y="2851324"/>
            <a:ext cx="3722216" cy="2583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4" grpId="0" build="p"/>
      <p:bldP spid="47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74904" y="1051558"/>
            <a:ext cx="11365992" cy="5294377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Luas: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120m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426765"/>
            <a:ext cx="10881360" cy="118043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err="1">
                <a:latin typeface="Bahnschrift SemiLight" panose="020B0502040204020203" pitchFamily="34" charset="0"/>
              </a:rPr>
              <a:t>Pada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suatu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gambar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hitam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putih</a:t>
            </a:r>
            <a:r>
              <a:rPr lang="en-US" sz="2400" dirty="0">
                <a:latin typeface="Bahnschrift SemiLight" panose="020B0502040204020203" pitchFamily="34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 pixel </a:t>
            </a:r>
            <a:r>
              <a:rPr lang="en-US" sz="2400" b="1" dirty="0" err="1">
                <a:solidFill>
                  <a:srgbClr val="FF0000"/>
                </a:solidFill>
                <a:latin typeface="Bahnschrift SemiLight" panose="020B0502040204020203" pitchFamily="34" charset="0"/>
              </a:rPr>
              <a:t>hitam</a:t>
            </a:r>
            <a:r>
              <a:rPr lang="en-US" sz="2400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ahnschrift SemiLight" panose="020B0502040204020203" pitchFamily="34" charset="0"/>
              </a:rPr>
              <a:t>putih</a:t>
            </a:r>
            <a:r>
              <a:rPr lang="en-US" sz="2400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direpresentasikan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dengan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angka</a:t>
            </a:r>
            <a:r>
              <a:rPr lang="en-US" sz="2400" dirty="0">
                <a:latin typeface="Bahnschrift SemiLight" panose="020B0502040204020203" pitchFamily="34" charset="0"/>
              </a:rPr>
              <a:t> 0 </a:t>
            </a:r>
            <a:r>
              <a:rPr lang="en-US" sz="2400" dirty="0" err="1">
                <a:latin typeface="Bahnschrift SemiLight" panose="020B0502040204020203" pitchFamily="34" charset="0"/>
              </a:rPr>
              <a:t>dan</a:t>
            </a:r>
            <a:r>
              <a:rPr lang="en-US" sz="2400" dirty="0">
                <a:latin typeface="Bahnschrift SemiLight" panose="020B0502040204020203" pitchFamily="34" charset="0"/>
              </a:rPr>
              <a:t> 1. Pixel </a:t>
            </a:r>
            <a:r>
              <a:rPr lang="en-US" sz="2400" dirty="0" err="1">
                <a:latin typeface="Bahnschrift SemiLight" panose="020B0502040204020203" pitchFamily="34" charset="0"/>
              </a:rPr>
              <a:t>abu-abu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direpresentasikan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dengan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suatu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bilangan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antara</a:t>
            </a:r>
            <a:r>
              <a:rPr lang="en-US" sz="2400" dirty="0">
                <a:latin typeface="Bahnschrift SemiLight" panose="020B0502040204020203" pitchFamily="34" charset="0"/>
              </a:rPr>
              <a:t> 0 </a:t>
            </a:r>
            <a:r>
              <a:rPr lang="en-US" sz="2400" dirty="0" err="1">
                <a:latin typeface="Bahnschrift SemiLight" panose="020B0502040204020203" pitchFamily="34" charset="0"/>
              </a:rPr>
              <a:t>sampai</a:t>
            </a:r>
            <a:r>
              <a:rPr lang="en-US" sz="2400" dirty="0">
                <a:latin typeface="Bahnschrift SemiLight" panose="020B0502040204020203" pitchFamily="34" charset="0"/>
              </a:rPr>
              <a:t> 255. </a:t>
            </a:r>
            <a:r>
              <a:rPr lang="en-US" sz="2400" dirty="0" err="1">
                <a:latin typeface="Bahnschrift SemiLight" panose="020B0502040204020203" pitchFamily="34" charset="0"/>
              </a:rPr>
              <a:t>Jika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kita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susun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dalam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suatu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vektor</a:t>
            </a:r>
            <a:r>
              <a:rPr lang="en-US" sz="2400" dirty="0">
                <a:latin typeface="Bahnschrift SemiLight" panose="020B0502040204020203" pitchFamily="34" charset="0"/>
              </a:rPr>
              <a:t>, </a:t>
            </a:r>
            <a:r>
              <a:rPr lang="en-US" sz="2400" dirty="0" err="1">
                <a:latin typeface="Bahnschrift SemiLight" panose="020B0502040204020203" pitchFamily="34" charset="0"/>
              </a:rPr>
              <a:t>maka</a:t>
            </a:r>
            <a:r>
              <a:rPr lang="en-US" sz="2400" dirty="0">
                <a:latin typeface="Bahnschrift SemiLight" panose="020B0502040204020203" pitchFamily="34" charset="0"/>
              </a:rPr>
              <a:t>: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823913" y="5753100"/>
            <a:ext cx="836612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5" name="Picture 2" descr="Program Studi Teknologi Pendidikan Universitas Pendidikan Indonesia – Situs  Web Resmi Prodi Tekpend FIP U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839223" y="100795"/>
            <a:ext cx="2054942" cy="6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0" y="6080760"/>
            <a:ext cx="7872984" cy="583083"/>
          </a:xfrm>
          <a:prstGeom prst="rect">
            <a:avLst/>
          </a:prstGeom>
          <a:solidFill>
            <a:srgbClr val="22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351781"/>
            <a:ext cx="869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Contoh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Representasi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Data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Gambar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1848"/>
              </a:solidFill>
              <a:effectLst/>
              <a:uLnTx/>
              <a:uFillTx/>
              <a:latin typeface="Adobe Gothic Std B" panose="020B0800000000000000" pitchFamily="34" charset="-128"/>
              <a:ea typeface="Adobe Gothic Std B" panose="020B0800000000000000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51" y="3181034"/>
            <a:ext cx="2841145" cy="2210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246" y="3218436"/>
            <a:ext cx="2630424" cy="2097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14509" r="7868"/>
          <a:stretch/>
        </p:blipFill>
        <p:spPr>
          <a:xfrm>
            <a:off x="8686800" y="2586809"/>
            <a:ext cx="566928" cy="3330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Down Arrow 14"/>
          <p:cNvSpPr/>
          <p:nvPr/>
        </p:nvSpPr>
        <p:spPr>
          <a:xfrm rot="16200000">
            <a:off x="3933411" y="3998909"/>
            <a:ext cx="753483" cy="574989"/>
          </a:xfrm>
          <a:prstGeom prst="downArrow">
            <a:avLst/>
          </a:prstGeom>
          <a:noFill/>
          <a:ln w="38100">
            <a:solidFill>
              <a:srgbClr val="00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7791798" y="3979727"/>
            <a:ext cx="753483" cy="574989"/>
          </a:xfrm>
          <a:prstGeom prst="downArrow">
            <a:avLst/>
          </a:prstGeom>
          <a:noFill/>
          <a:ln w="38100">
            <a:solidFill>
              <a:srgbClr val="00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9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" grpId="0" build="p"/>
      <p:bldP spid="64" grpId="0" build="p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74904" y="1051558"/>
            <a:ext cx="11365992" cy="5294377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Luas: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120m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19" y="1646068"/>
            <a:ext cx="3521643" cy="4105355"/>
          </a:xfrm>
        </p:spPr>
        <p:txBody>
          <a:bodyPr rtlCol="0"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 err="1">
                <a:latin typeface="Bahnschrift SemiLight" panose="020B0502040204020203" pitchFamily="34" charset="0"/>
              </a:rPr>
              <a:t>Diberikan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suatu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koleksi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dokumen</a:t>
            </a:r>
            <a:r>
              <a:rPr lang="en-US" altLang="en-US" sz="2400" dirty="0">
                <a:latin typeface="Bahnschrift SemiLight" panose="020B0502040204020203" pitchFamily="34" charset="0"/>
              </a:rPr>
              <a:t> (missal: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Artikel</a:t>
            </a:r>
            <a:r>
              <a:rPr lang="en-US" altLang="en-US" sz="2400" dirty="0">
                <a:latin typeface="Bahnschrift SemiLight" panose="020B0502040204020203" pitchFamily="34" charset="0"/>
              </a:rPr>
              <a:t> Wikipedia),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petakan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setiap</a:t>
            </a:r>
            <a:r>
              <a:rPr lang="en-US" altLang="en-US" sz="2400" dirty="0">
                <a:latin typeface="Bahnschrift SemiLight" panose="020B0502040204020203" pitchFamily="34" charset="0"/>
              </a:rPr>
              <a:t> kata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dengan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suatu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vektor</a:t>
            </a:r>
            <a:r>
              <a:rPr lang="en-US" altLang="en-US" sz="2400" dirty="0">
                <a:latin typeface="Bahnschrift SemiLight" panose="020B0502040204020203" pitchFamily="34" charset="0"/>
              </a:rPr>
              <a:t> yang </a:t>
            </a:r>
            <a:r>
              <a:rPr lang="en-US" altLang="en-US" sz="2400" b="1" dirty="0" err="1">
                <a:solidFill>
                  <a:srgbClr val="C00000"/>
                </a:solidFill>
                <a:latin typeface="Bahnschrift SemiLight" panose="020B0502040204020203" pitchFamily="34" charset="0"/>
              </a:rPr>
              <a:t>elemen</a:t>
            </a:r>
            <a:r>
              <a:rPr lang="en-US" altLang="en-US" sz="2400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400" b="1" dirty="0" err="1">
                <a:solidFill>
                  <a:srgbClr val="C00000"/>
                </a:solidFill>
                <a:latin typeface="Bahnschrift SemiLight" panose="020B0502040204020203" pitchFamily="34" charset="0"/>
              </a:rPr>
              <a:t>ke-i</a:t>
            </a:r>
            <a:r>
              <a:rPr lang="en-US" altLang="en-US" sz="2400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nya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merepresentasikan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b="1" dirty="0" err="1">
                <a:solidFill>
                  <a:srgbClr val="C00000"/>
                </a:solidFill>
                <a:latin typeface="Bahnschrift SemiLight" panose="020B0502040204020203" pitchFamily="34" charset="0"/>
              </a:rPr>
              <a:t>banyaknya</a:t>
            </a:r>
            <a:r>
              <a:rPr lang="en-US" altLang="en-US" sz="2400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kata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tersebut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muncul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pada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b="1" dirty="0" err="1">
                <a:solidFill>
                  <a:srgbClr val="C00000"/>
                </a:solidFill>
                <a:latin typeface="Bahnschrift SemiLight" panose="020B0502040204020203" pitchFamily="34" charset="0"/>
              </a:rPr>
              <a:t>dokumen</a:t>
            </a:r>
            <a:r>
              <a:rPr lang="en-US" altLang="en-US" sz="2400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400" b="1" dirty="0" err="1">
                <a:solidFill>
                  <a:srgbClr val="C00000"/>
                </a:solidFill>
                <a:latin typeface="Bahnschrift SemiLight" panose="020B0502040204020203" pitchFamily="34" charset="0"/>
              </a:rPr>
              <a:t>ke-i</a:t>
            </a:r>
            <a:endParaRPr lang="en-US" altLang="en-US" sz="2400" b="1" dirty="0">
              <a:solidFill>
                <a:srgbClr val="C0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823913" y="5753100"/>
            <a:ext cx="836612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5" name="Picture 2" descr="Program Studi Teknologi Pendidikan Universitas Pendidikan Indonesia – Situs  Web Resmi Prodi Tekpend FIP U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934302" y="59569"/>
            <a:ext cx="2054942" cy="6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-16042" y="5500252"/>
            <a:ext cx="10168128" cy="1059380"/>
          </a:xfrm>
          <a:prstGeom prst="rect">
            <a:avLst/>
          </a:prstGeom>
          <a:solidFill>
            <a:srgbClr val="22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351781"/>
            <a:ext cx="1066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Contoh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Representasi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Data Kata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dan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Dokumen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1848"/>
              </a:solidFill>
              <a:effectLst/>
              <a:uLnTx/>
              <a:uFillTx/>
              <a:latin typeface="Adobe Gothic Std B" panose="020B0800000000000000" pitchFamily="34" charset="-128"/>
              <a:ea typeface="Adobe Gothic Std B" panose="020B0800000000000000" pitchFamily="34" charset="-128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4244662" y="2973562"/>
            <a:ext cx="1524626" cy="1163454"/>
          </a:xfrm>
          <a:prstGeom prst="downArrow">
            <a:avLst/>
          </a:prstGeom>
          <a:noFill/>
          <a:ln w="38100">
            <a:solidFill>
              <a:srgbClr val="00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29392" y="5646230"/>
            <a:ext cx="10038736" cy="69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Vektor-vektor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ini dapat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disusun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menjadi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suatu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matriks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, yang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berguna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dalam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Latent Semantic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766" y="2116814"/>
            <a:ext cx="4706007" cy="2876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776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4" grpId="0" build="p"/>
      <p:bldP spid="15" grpId="0" animBg="1"/>
      <p:bldP spid="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57200" y="1051556"/>
            <a:ext cx="11365992" cy="5294377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Luas: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120m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48" y="1475135"/>
            <a:ext cx="11013948" cy="4105355"/>
          </a:xfrm>
        </p:spPr>
        <p:txBody>
          <a:bodyPr rtlCol="0"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 err="1">
                <a:latin typeface="Bahnschrift SemiLight" panose="020B0502040204020203" pitchFamily="34" charset="0"/>
              </a:rPr>
              <a:t>Diberikan</a:t>
            </a:r>
            <a:r>
              <a:rPr lang="en-US" altLang="en-US" sz="2400" dirty="0">
                <a:latin typeface="Bahnschrift SemiLight" panose="020B0502040204020203" pitchFamily="34" charset="0"/>
              </a:rPr>
              <a:t> user/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pengguna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dan</a:t>
            </a:r>
            <a:r>
              <a:rPr lang="en-US" altLang="en-US" sz="2400" dirty="0">
                <a:latin typeface="Bahnschrift SemiLight" panose="020B0502040204020203" pitchFamily="34" charset="0"/>
              </a:rPr>
              <a:t> item-item (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misalkan</a:t>
            </a:r>
            <a:r>
              <a:rPr lang="en-US" altLang="en-US" sz="2400" dirty="0">
                <a:latin typeface="Bahnschrift SemiLight" panose="020B0502040204020203" pitchFamily="34" charset="0"/>
              </a:rPr>
              <a:t>: film),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suatu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vektor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dapat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merepresentasikan</a:t>
            </a:r>
            <a:r>
              <a:rPr lang="en-US" altLang="en-US" sz="2400" dirty="0">
                <a:latin typeface="Bahnschrift SemiLight" panose="020B0502040204020203" pitchFamily="34" charset="0"/>
              </a:rPr>
              <a:t> “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apakah</a:t>
            </a:r>
            <a:r>
              <a:rPr lang="en-US" altLang="en-US" sz="2400" dirty="0">
                <a:latin typeface="Bahnschrift SemiLight" panose="020B0502040204020203" pitchFamily="34" charset="0"/>
              </a:rPr>
              <a:t> user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pernah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menontoh</a:t>
            </a:r>
            <a:r>
              <a:rPr lang="en-US" altLang="en-US" sz="2400" dirty="0">
                <a:latin typeface="Bahnschrift SemiLight" panose="020B0502040204020203" pitchFamily="34" charset="0"/>
              </a:rPr>
              <a:t> film” (1 =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ya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dan</a:t>
            </a:r>
            <a:r>
              <a:rPr lang="en-US" altLang="en-US" sz="2400" dirty="0">
                <a:latin typeface="Bahnschrift SemiLight" panose="020B0502040204020203" pitchFamily="34" charset="0"/>
              </a:rPr>
              <a:t> 0 =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belum</a:t>
            </a:r>
            <a:r>
              <a:rPr lang="en-US" altLang="en-US" sz="2400" dirty="0">
                <a:latin typeface="Bahnschrift SemiLight" panose="020B0502040204020203" pitchFamily="34" charset="0"/>
              </a:rPr>
              <a:t>)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atau</a:t>
            </a:r>
            <a:r>
              <a:rPr lang="en-US" altLang="en-US" sz="2400" dirty="0">
                <a:latin typeface="Bahnschrift SemiLight" panose="020B0502040204020203" pitchFamily="34" charset="0"/>
              </a:rPr>
              <a:t> “rating user”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dengan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menggunakan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angka</a:t>
            </a:r>
            <a:r>
              <a:rPr lang="en-US" altLang="en-US" sz="2400" dirty="0">
                <a:latin typeface="Bahnschrift SemiLight" panose="020B0502040204020203" pitchFamily="34" charset="0"/>
              </a:rPr>
              <a:t>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antara</a:t>
            </a:r>
            <a:r>
              <a:rPr lang="en-US" altLang="en-US" sz="2400" dirty="0">
                <a:latin typeface="Bahnschrift SemiLight" panose="020B0502040204020203" pitchFamily="34" charset="0"/>
              </a:rPr>
              <a:t> 0 </a:t>
            </a:r>
            <a:r>
              <a:rPr lang="en-US" altLang="en-US" sz="2400" dirty="0" err="1">
                <a:latin typeface="Bahnschrift SemiLight" panose="020B0502040204020203" pitchFamily="34" charset="0"/>
              </a:rPr>
              <a:t>sampai</a:t>
            </a:r>
            <a:r>
              <a:rPr lang="en-US" altLang="en-US" sz="2400" dirty="0">
                <a:latin typeface="Bahnschrift SemiLight" panose="020B0502040204020203" pitchFamily="34" charset="0"/>
              </a:rPr>
              <a:t> 5.</a:t>
            </a:r>
            <a:endParaRPr lang="en-US" altLang="en-US" sz="2400" b="1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823913" y="5753100"/>
            <a:ext cx="836612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5" name="Picture 2" descr="Program Studi Teknologi Pendidikan Universitas Pendidikan Indonesia – Situs  Web Resmi Prodi Tekpend FIP U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967560" y="76941"/>
            <a:ext cx="2054942" cy="6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0" y="6080760"/>
            <a:ext cx="10168128" cy="583083"/>
          </a:xfrm>
          <a:prstGeom prst="rect">
            <a:avLst/>
          </a:prstGeom>
          <a:solidFill>
            <a:srgbClr val="22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351781"/>
            <a:ext cx="1066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Contoh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Representasi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Data Yes/No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atau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848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Rating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1848"/>
              </a:solidFill>
              <a:effectLst/>
              <a:uLnTx/>
              <a:uFillTx/>
              <a:latin typeface="Adobe Gothic Std B" panose="020B0800000000000000" pitchFamily="34" charset="-128"/>
              <a:ea typeface="Adobe Gothic Std B" panose="020B0800000000000000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539" y="2899857"/>
            <a:ext cx="3090442" cy="2611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674" y="2899857"/>
            <a:ext cx="3067445" cy="2614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19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28539" y="-811836"/>
            <a:ext cx="8897112" cy="88971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Program Studi Teknologi Pendidikan Universitas Pendidikan Indonesia – Situs  Web Resmi Prodi Tekpend FIP U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864409" y="154283"/>
            <a:ext cx="2054942" cy="6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221568" y="3157542"/>
            <a:ext cx="11911054" cy="119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600" b="1" spc="3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Terima Kasih</a:t>
            </a:r>
            <a:endParaRPr lang="id-ID" sz="6600" b="1" spc="3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7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A4BAA3-0300-E83C-6003-937548A474B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0D375F-6246-8E30-5DEB-049F0970B674}"/>
              </a:ext>
            </a:extLst>
          </p:cNvPr>
          <p:cNvCxnSpPr/>
          <p:nvPr/>
        </p:nvCxnSpPr>
        <p:spPr>
          <a:xfrm>
            <a:off x="68135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1104-DC35-F54C-5CFB-0D32AC337002}"/>
              </a:ext>
            </a:extLst>
          </p:cNvPr>
          <p:cNvCxnSpPr/>
          <p:nvPr/>
        </p:nvCxnSpPr>
        <p:spPr>
          <a:xfrm>
            <a:off x="75326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071A3C-47CF-B8EF-0EA7-49070B71AF25}"/>
              </a:ext>
            </a:extLst>
          </p:cNvPr>
          <p:cNvCxnSpPr/>
          <p:nvPr/>
        </p:nvCxnSpPr>
        <p:spPr>
          <a:xfrm>
            <a:off x="82486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DF4033-C714-695C-C3F9-972E82BEBFA6}"/>
              </a:ext>
            </a:extLst>
          </p:cNvPr>
          <p:cNvCxnSpPr/>
          <p:nvPr/>
        </p:nvCxnSpPr>
        <p:spPr>
          <a:xfrm>
            <a:off x="897731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D7427-5557-DADE-0C77-F7517319E65D}"/>
              </a:ext>
            </a:extLst>
          </p:cNvPr>
          <p:cNvCxnSpPr/>
          <p:nvPr/>
        </p:nvCxnSpPr>
        <p:spPr>
          <a:xfrm>
            <a:off x="969486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91352-65EC-9587-9D50-A7B72D0A3A7C}"/>
              </a:ext>
            </a:extLst>
          </p:cNvPr>
          <p:cNvCxnSpPr/>
          <p:nvPr/>
        </p:nvCxnSpPr>
        <p:spPr>
          <a:xfrm>
            <a:off x="1041400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FD7503-BEC9-D674-C656-EC9FA618D21A}"/>
              </a:ext>
            </a:extLst>
          </p:cNvPr>
          <p:cNvCxnSpPr/>
          <p:nvPr/>
        </p:nvCxnSpPr>
        <p:spPr>
          <a:xfrm>
            <a:off x="1114107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C8EDDC-0899-3109-71FB-21DEA5B03CB5}"/>
              </a:ext>
            </a:extLst>
          </p:cNvPr>
          <p:cNvCxnSpPr/>
          <p:nvPr/>
        </p:nvCxnSpPr>
        <p:spPr>
          <a:xfrm>
            <a:off x="1185703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806BD9-2F58-2D67-A575-040B08AE5729}"/>
              </a:ext>
            </a:extLst>
          </p:cNvPr>
          <p:cNvCxnSpPr/>
          <p:nvPr/>
        </p:nvCxnSpPr>
        <p:spPr>
          <a:xfrm>
            <a:off x="33972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8350F7-4708-B386-54C1-200A97A4C133}"/>
              </a:ext>
            </a:extLst>
          </p:cNvPr>
          <p:cNvCxnSpPr/>
          <p:nvPr/>
        </p:nvCxnSpPr>
        <p:spPr>
          <a:xfrm>
            <a:off x="105727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CA771D-0F07-CBA9-EDFE-132DC515214D}"/>
              </a:ext>
            </a:extLst>
          </p:cNvPr>
          <p:cNvCxnSpPr/>
          <p:nvPr/>
        </p:nvCxnSpPr>
        <p:spPr>
          <a:xfrm>
            <a:off x="1774825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FE85CF-9474-E429-4B6C-EFD1377AA541}"/>
              </a:ext>
            </a:extLst>
          </p:cNvPr>
          <p:cNvCxnSpPr/>
          <p:nvPr/>
        </p:nvCxnSpPr>
        <p:spPr>
          <a:xfrm>
            <a:off x="249396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C7F13A-B784-C595-BFA7-00D00694B4CA}"/>
              </a:ext>
            </a:extLst>
          </p:cNvPr>
          <p:cNvCxnSpPr/>
          <p:nvPr/>
        </p:nvCxnSpPr>
        <p:spPr>
          <a:xfrm>
            <a:off x="3211513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5ADC9A-6B22-A3FE-D7BA-3DEDF7192239}"/>
              </a:ext>
            </a:extLst>
          </p:cNvPr>
          <p:cNvCxnSpPr/>
          <p:nvPr/>
        </p:nvCxnSpPr>
        <p:spPr>
          <a:xfrm>
            <a:off x="39385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B54EFC-B260-9AAC-AFCA-DCED36D17DC0}"/>
              </a:ext>
            </a:extLst>
          </p:cNvPr>
          <p:cNvCxnSpPr/>
          <p:nvPr/>
        </p:nvCxnSpPr>
        <p:spPr>
          <a:xfrm>
            <a:off x="4654550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21C1B8-1D38-3537-EA13-BDD81CA7C0F5}"/>
              </a:ext>
            </a:extLst>
          </p:cNvPr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4838C3-430C-3684-34C8-351141BD8CB6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E6CCAF-4778-4BCB-4D58-90793516D53B}"/>
              </a:ext>
            </a:extLst>
          </p:cNvPr>
          <p:cNvCxnSpPr/>
          <p:nvPr/>
        </p:nvCxnSpPr>
        <p:spPr>
          <a:xfrm>
            <a:off x="0" y="2716213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DC4327-5508-036C-217A-1970AF2E3F86}"/>
              </a:ext>
            </a:extLst>
          </p:cNvPr>
          <p:cNvCxnSpPr/>
          <p:nvPr/>
        </p:nvCxnSpPr>
        <p:spPr>
          <a:xfrm>
            <a:off x="0" y="1989138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394DDA-5B47-D70D-DEE9-BA794D0233EA}"/>
              </a:ext>
            </a:extLst>
          </p:cNvPr>
          <p:cNvCxnSpPr/>
          <p:nvPr/>
        </p:nvCxnSpPr>
        <p:spPr>
          <a:xfrm>
            <a:off x="0" y="1274763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37A469-7EE1-7479-2EB2-F91E4A736EF2}"/>
              </a:ext>
            </a:extLst>
          </p:cNvPr>
          <p:cNvCxnSpPr/>
          <p:nvPr/>
        </p:nvCxnSpPr>
        <p:spPr>
          <a:xfrm>
            <a:off x="0" y="5397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BC6527-35AB-3658-E2F4-DDCCA0B4C09B}"/>
              </a:ext>
            </a:extLst>
          </p:cNvPr>
          <p:cNvCxnSpPr/>
          <p:nvPr/>
        </p:nvCxnSpPr>
        <p:spPr>
          <a:xfrm>
            <a:off x="0" y="63182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6CBBC9-83AD-76D5-4238-7749D41B74FB}"/>
              </a:ext>
            </a:extLst>
          </p:cNvPr>
          <p:cNvCxnSpPr/>
          <p:nvPr/>
        </p:nvCxnSpPr>
        <p:spPr>
          <a:xfrm>
            <a:off x="0" y="5581650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747834-60D6-85C8-3B0A-130C62594E4F}"/>
              </a:ext>
            </a:extLst>
          </p:cNvPr>
          <p:cNvCxnSpPr/>
          <p:nvPr/>
        </p:nvCxnSpPr>
        <p:spPr>
          <a:xfrm>
            <a:off x="0" y="4867275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296574-0FFF-A736-5223-5B82460D6147}"/>
              </a:ext>
            </a:extLst>
          </p:cNvPr>
          <p:cNvCxnSpPr/>
          <p:nvPr/>
        </p:nvCxnSpPr>
        <p:spPr>
          <a:xfrm>
            <a:off x="0" y="4143375"/>
            <a:ext cx="12192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96E08C-56F7-EBBC-6A2F-0F4FB7981404}"/>
              </a:ext>
            </a:extLst>
          </p:cNvPr>
          <p:cNvCxnSpPr/>
          <p:nvPr/>
        </p:nvCxnSpPr>
        <p:spPr>
          <a:xfrm flipV="1">
            <a:off x="6096000" y="1274763"/>
            <a:ext cx="1436688" cy="215423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CAAFD7-6892-4F8C-6D95-D8F61882E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06775"/>
            <a:ext cx="1219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-8         -7         -6         -5         -4         -3         -2         -1          0         1           2          3           4          5          6           7          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4AD9DE-41BB-1086-8ADF-F77614745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184150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CA3005-70D0-B2E0-CD14-68703E94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14400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3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89D405-E837-D34E-FB4C-01F98957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8" y="1644650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2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605FCA-3AD0-42F7-7C66-C719B1E6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2374900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1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2F0186-F1C5-1851-E519-96E41528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8163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-1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62E80-CBF9-0E01-0C38-CC2C2AD8E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3" y="4506913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-2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3ECFE4-1A4B-A557-0C64-E525005D0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5197475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-3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5D36F-942C-539D-CF61-11A1D1A3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61063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-4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DBED7-02E1-9579-34CE-E6D8754E0E0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41331" y="945301"/>
            <a:ext cx="463652" cy="61581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C9169C-FBFC-1F1D-8EAD-F654632B064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87174" y="2076900"/>
            <a:ext cx="244682" cy="369332"/>
          </a:xfrm>
          <a:prstGeom prst="rect">
            <a:avLst/>
          </a:prstGeom>
          <a:blipFill>
            <a:blip r:embed="rId4"/>
            <a:stretch>
              <a:fillRect l="-22500" t="-38333" r="-100000" b="-333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2" name="Graphic 1" descr="House">
            <a:hlinkClick r:id="rId5" action="ppaction://hlinksldjump"/>
            <a:extLst>
              <a:ext uri="{FF2B5EF4-FFF2-40B4-BE49-F238E27FC236}">
                <a16:creationId xmlns:a16="http://schemas.microsoft.com/office/drawing/2014/main" id="{09AC690B-7160-686A-E3F6-EF39B9FBAF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03C3E9B-34FE-FA9B-334E-488C353DF439}"/>
              </a:ext>
            </a:extLst>
          </p:cNvPr>
          <p:cNvGrpSpPr/>
          <p:nvPr/>
        </p:nvGrpSpPr>
        <p:grpSpPr>
          <a:xfrm>
            <a:off x="11522445" y="220341"/>
            <a:ext cx="449251" cy="414024"/>
            <a:chOff x="11025713" y="93924"/>
            <a:chExt cx="1050758" cy="1007439"/>
          </a:xfrm>
        </p:grpSpPr>
        <p:sp useBgFill="1">
          <p:nvSpPr>
            <p:cNvPr id="4" name="Rectangle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A782789C-EEE2-BAD2-39AB-A130A08603CC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F2F7ED5-6CF1-6E90-AB7F-C28E995248C9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CB6B9EE-57B1-3211-AAC7-C866F147819F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DB9CAC-80BA-2C80-99D7-E044D68F0A2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" name="Rectangle 4">
            <a:extLst>
              <a:ext uri="{FF2B5EF4-FFF2-40B4-BE49-F238E27FC236}">
                <a16:creationId xmlns:a16="http://schemas.microsoft.com/office/drawing/2014/main" id="{A710E328-196D-B8D3-F7BA-03B4F2EBD310}"/>
              </a:ext>
            </a:extLst>
          </p:cNvPr>
          <p:cNvSpPr/>
          <p:nvPr/>
        </p:nvSpPr>
        <p:spPr>
          <a:xfrm>
            <a:off x="-2705404" y="-22225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6">
            <a:extLst>
              <a:ext uri="{FF2B5EF4-FFF2-40B4-BE49-F238E27FC236}">
                <a16:creationId xmlns:a16="http://schemas.microsoft.com/office/drawing/2014/main" id="{2A61ADB1-191E-A320-3C3E-B8E039E8490A}"/>
              </a:ext>
            </a:extLst>
          </p:cNvPr>
          <p:cNvSpPr/>
          <p:nvPr/>
        </p:nvSpPr>
        <p:spPr>
          <a:xfrm>
            <a:off x="-2705404" y="-22224"/>
            <a:ext cx="2540000" cy="100743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">
            <a:extLst>
              <a:ext uri="{FF2B5EF4-FFF2-40B4-BE49-F238E27FC236}">
                <a16:creationId xmlns:a16="http://schemas.microsoft.com/office/drawing/2014/main" id="{84EC92BD-0FF9-40EB-32D1-B59B5090E0CD}"/>
              </a:ext>
            </a:extLst>
          </p:cNvPr>
          <p:cNvCxnSpPr>
            <a:cxnSpLocks/>
          </p:cNvCxnSpPr>
          <p:nvPr/>
        </p:nvCxnSpPr>
        <p:spPr>
          <a:xfrm>
            <a:off x="-2540304" y="107913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">
            <a:extLst>
              <a:ext uri="{FF2B5EF4-FFF2-40B4-BE49-F238E27FC236}">
                <a16:creationId xmlns:a16="http://schemas.microsoft.com/office/drawing/2014/main" id="{9F0B544C-ECAB-CCE7-BDE7-BE170F186526}"/>
              </a:ext>
            </a:extLst>
          </p:cNvPr>
          <p:cNvSpPr txBox="1"/>
          <p:nvPr/>
        </p:nvSpPr>
        <p:spPr>
          <a:xfrm>
            <a:off x="-2198379" y="266809"/>
            <a:ext cx="14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cxnSp>
        <p:nvCxnSpPr>
          <p:cNvPr id="49" name="Straight Connector 6">
            <a:extLst>
              <a:ext uri="{FF2B5EF4-FFF2-40B4-BE49-F238E27FC236}">
                <a16:creationId xmlns:a16="http://schemas.microsoft.com/office/drawing/2014/main" id="{6ADA69E9-5809-E4C7-EAE4-611B0F7B8A6B}"/>
              </a:ext>
            </a:extLst>
          </p:cNvPr>
          <p:cNvCxnSpPr>
            <a:cxnSpLocks/>
          </p:cNvCxnSpPr>
          <p:nvPr/>
        </p:nvCxnSpPr>
        <p:spPr>
          <a:xfrm>
            <a:off x="-2540304" y="1975815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195D04EC-E993-943B-92A7-29B4DF2850CB}"/>
              </a:ext>
            </a:extLst>
          </p:cNvPr>
          <p:cNvSpPr txBox="1"/>
          <p:nvPr/>
        </p:nvSpPr>
        <p:spPr>
          <a:xfrm>
            <a:off x="-2093417" y="22121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Fisikawan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9">
            <a:hlinkClick r:id="rId8" action="ppaction://hlinksldjump"/>
            <a:extLst>
              <a:ext uri="{FF2B5EF4-FFF2-40B4-BE49-F238E27FC236}">
                <a16:creationId xmlns:a16="http://schemas.microsoft.com/office/drawing/2014/main" id="{806DCAB2-8F1F-3975-79BF-4C263EE054A0}"/>
              </a:ext>
            </a:extLst>
          </p:cNvPr>
          <p:cNvSpPr txBox="1"/>
          <p:nvPr/>
        </p:nvSpPr>
        <p:spPr>
          <a:xfrm>
            <a:off x="-2551292" y="313199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Ilmuan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Komputer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10">
            <a:hlinkClick r:id="rId9" action="ppaction://hlinksldjump"/>
            <a:extLst>
              <a:ext uri="{FF2B5EF4-FFF2-40B4-BE49-F238E27FC236}">
                <a16:creationId xmlns:a16="http://schemas.microsoft.com/office/drawing/2014/main" id="{312FBBF8-79CB-1155-1E2D-77555916A606}"/>
              </a:ext>
            </a:extLst>
          </p:cNvPr>
          <p:cNvSpPr txBox="1"/>
          <p:nvPr/>
        </p:nvSpPr>
        <p:spPr>
          <a:xfrm>
            <a:off x="-2477263" y="4003831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Matematikawan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0EDECC1A-58FE-0F36-BD0C-4C3339172949}"/>
              </a:ext>
            </a:extLst>
          </p:cNvPr>
          <p:cNvSpPr txBox="1"/>
          <p:nvPr/>
        </p:nvSpPr>
        <p:spPr>
          <a:xfrm>
            <a:off x="-2448599" y="1367787"/>
            <a:ext cx="208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Definisi </a:t>
            </a:r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Vektor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5" name="Straight Connector 12">
            <a:extLst>
              <a:ext uri="{FF2B5EF4-FFF2-40B4-BE49-F238E27FC236}">
                <a16:creationId xmlns:a16="http://schemas.microsoft.com/office/drawing/2014/main" id="{CF8F33FC-C09A-9404-154A-6C35755FF69F}"/>
              </a:ext>
            </a:extLst>
          </p:cNvPr>
          <p:cNvCxnSpPr>
            <a:cxnSpLocks/>
          </p:cNvCxnSpPr>
          <p:nvPr/>
        </p:nvCxnSpPr>
        <p:spPr>
          <a:xfrm>
            <a:off x="-2540304" y="2872494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3">
            <a:extLst>
              <a:ext uri="{FF2B5EF4-FFF2-40B4-BE49-F238E27FC236}">
                <a16:creationId xmlns:a16="http://schemas.microsoft.com/office/drawing/2014/main" id="{854B5693-EFF7-BFCB-F212-EF62983A385F}"/>
              </a:ext>
            </a:extLst>
          </p:cNvPr>
          <p:cNvCxnSpPr>
            <a:cxnSpLocks/>
          </p:cNvCxnSpPr>
          <p:nvPr/>
        </p:nvCxnSpPr>
        <p:spPr>
          <a:xfrm>
            <a:off x="-2540304" y="376917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4">
            <a:extLst>
              <a:ext uri="{FF2B5EF4-FFF2-40B4-BE49-F238E27FC236}">
                <a16:creationId xmlns:a16="http://schemas.microsoft.com/office/drawing/2014/main" id="{6AADD3AF-F525-7E90-2C45-46D8AA2F2EAC}"/>
              </a:ext>
            </a:extLst>
          </p:cNvPr>
          <p:cNvCxnSpPr>
            <a:cxnSpLocks/>
          </p:cNvCxnSpPr>
          <p:nvPr/>
        </p:nvCxnSpPr>
        <p:spPr>
          <a:xfrm>
            <a:off x="-2540304" y="4665852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0">
            <a:hlinkClick r:id="rId9" action="ppaction://hlinksldjump"/>
            <a:extLst>
              <a:ext uri="{FF2B5EF4-FFF2-40B4-BE49-F238E27FC236}">
                <a16:creationId xmlns:a16="http://schemas.microsoft.com/office/drawing/2014/main" id="{77F2971B-73D3-0558-F5B2-2F8B74ACAEE2}"/>
              </a:ext>
            </a:extLst>
          </p:cNvPr>
          <p:cNvSpPr txBox="1"/>
          <p:nvPr/>
        </p:nvSpPr>
        <p:spPr>
          <a:xfrm>
            <a:off x="-2411589" y="4835999"/>
            <a:ext cx="185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Representasi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</p:txBody>
      </p:sp>
      <p:cxnSp>
        <p:nvCxnSpPr>
          <p:cNvPr id="59" name="Straight Connector 14">
            <a:extLst>
              <a:ext uri="{FF2B5EF4-FFF2-40B4-BE49-F238E27FC236}">
                <a16:creationId xmlns:a16="http://schemas.microsoft.com/office/drawing/2014/main" id="{FDA6DBD4-5031-FCCA-3508-FB47BDE65C35}"/>
              </a:ext>
            </a:extLst>
          </p:cNvPr>
          <p:cNvCxnSpPr>
            <a:cxnSpLocks/>
          </p:cNvCxnSpPr>
          <p:nvPr/>
        </p:nvCxnSpPr>
        <p:spPr>
          <a:xfrm>
            <a:off x="-2528900" y="567955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hlinkClick r:id="rId9" action="ppaction://hlinksldjump"/>
            <a:extLst>
              <a:ext uri="{FF2B5EF4-FFF2-40B4-BE49-F238E27FC236}">
                <a16:creationId xmlns:a16="http://schemas.microsoft.com/office/drawing/2014/main" id="{0B536825-A4BC-FA37-DB08-5ACA1964D6CD}"/>
              </a:ext>
            </a:extLst>
          </p:cNvPr>
          <p:cNvSpPr/>
          <p:nvPr/>
        </p:nvSpPr>
        <p:spPr>
          <a:xfrm>
            <a:off x="-2303872" y="1238903"/>
            <a:ext cx="1727400" cy="608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Rectangle 60">
            <a:hlinkClick r:id="rId8" action="ppaction://hlinksldjump"/>
            <a:extLst>
              <a:ext uri="{FF2B5EF4-FFF2-40B4-BE49-F238E27FC236}">
                <a16:creationId xmlns:a16="http://schemas.microsoft.com/office/drawing/2014/main" id="{EE205438-759B-CD37-C9C2-36DF4F56E28E}"/>
              </a:ext>
            </a:extLst>
          </p:cNvPr>
          <p:cNvSpPr/>
          <p:nvPr/>
        </p:nvSpPr>
        <p:spPr>
          <a:xfrm>
            <a:off x="-2266571" y="2078380"/>
            <a:ext cx="1727400" cy="621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>
            <a:hlinkClick r:id="rId9" action="ppaction://hlinksldjump"/>
            <a:extLst>
              <a:ext uri="{FF2B5EF4-FFF2-40B4-BE49-F238E27FC236}">
                <a16:creationId xmlns:a16="http://schemas.microsoft.com/office/drawing/2014/main" id="{20B33C04-396E-701D-7E96-8356367AB990}"/>
              </a:ext>
            </a:extLst>
          </p:cNvPr>
          <p:cNvSpPr/>
          <p:nvPr/>
        </p:nvSpPr>
        <p:spPr>
          <a:xfrm>
            <a:off x="-2348156" y="3017653"/>
            <a:ext cx="1727400" cy="66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3" name="Rectangle 62">
            <a:hlinkClick r:id="" action="ppaction://noaction"/>
            <a:extLst>
              <a:ext uri="{FF2B5EF4-FFF2-40B4-BE49-F238E27FC236}">
                <a16:creationId xmlns:a16="http://schemas.microsoft.com/office/drawing/2014/main" id="{926B1450-093F-3CFC-7487-AAE7D4AFF0D7}"/>
              </a:ext>
            </a:extLst>
          </p:cNvPr>
          <p:cNvSpPr/>
          <p:nvPr/>
        </p:nvSpPr>
        <p:spPr>
          <a:xfrm>
            <a:off x="-2318512" y="3915120"/>
            <a:ext cx="1804366" cy="633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4" name="Rectangle 63">
            <a:hlinkClick r:id="" action="ppaction://noaction"/>
            <a:extLst>
              <a:ext uri="{FF2B5EF4-FFF2-40B4-BE49-F238E27FC236}">
                <a16:creationId xmlns:a16="http://schemas.microsoft.com/office/drawing/2014/main" id="{D90EDEC7-C336-DB5A-4C48-18FB37F14176}"/>
              </a:ext>
            </a:extLst>
          </p:cNvPr>
          <p:cNvSpPr/>
          <p:nvPr/>
        </p:nvSpPr>
        <p:spPr>
          <a:xfrm>
            <a:off x="-2327486" y="4763459"/>
            <a:ext cx="1727400" cy="63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5" name="Graphic 64" descr="House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7F5A11-8A7F-F95D-74A9-1AF6815AE5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922505" y="5825487"/>
            <a:ext cx="762750" cy="76275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1DFA8A-A90A-3DE5-23B5-96E4B6AEC441}"/>
              </a:ext>
            </a:extLst>
          </p:cNvPr>
          <p:cNvSpPr/>
          <p:nvPr/>
        </p:nvSpPr>
        <p:spPr>
          <a:xfrm>
            <a:off x="-346531" y="63"/>
            <a:ext cx="2540000" cy="774609"/>
          </a:xfrm>
          <a:prstGeom prst="roundRect">
            <a:avLst>
              <a:gd name="adj" fmla="val 50000"/>
            </a:avLst>
          </a:prstGeom>
          <a:solidFill>
            <a:srgbClr val="22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7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A7714239-770C-FCA1-0E32-F7DA330C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215965" y="56641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itle 1">
            <a:extLst>
              <a:ext uri="{FF2B5EF4-FFF2-40B4-BE49-F238E27FC236}">
                <a16:creationId xmlns:a16="http://schemas.microsoft.com/office/drawing/2014/main" id="{1479AE75-2054-2785-363A-AF8384506C98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30D24CAF-34AA-BCB9-3B6E-30DA805F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2691E97-96A8-9583-A00A-CFA19F251176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335B22-2DBF-14C5-9559-2ECB0BB5FC9F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5" name="Rectangle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2C45E7B2-84E8-A285-1D72-AA961B811E61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8EBCA2-DA01-7966-8057-989343F4843C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A3D6BA-24FD-276B-35FD-94415D24E60F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E6C4AA-2B7D-A2BB-1E5C-8995E1628D90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phic 8" descr="House">
            <a:hlinkClick r:id="rId5" action="ppaction://hlinksldjump"/>
            <a:extLst>
              <a:ext uri="{FF2B5EF4-FFF2-40B4-BE49-F238E27FC236}">
                <a16:creationId xmlns:a16="http://schemas.microsoft.com/office/drawing/2014/main" id="{0D0E2749-4A32-2D75-DCE3-21F4D5B8B1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BC7EAD-09A7-2A45-AB36-2E571D89E5CE}"/>
              </a:ext>
            </a:extLst>
          </p:cNvPr>
          <p:cNvGrpSpPr/>
          <p:nvPr/>
        </p:nvGrpSpPr>
        <p:grpSpPr>
          <a:xfrm>
            <a:off x="8787206" y="1641949"/>
            <a:ext cx="2067296" cy="3169340"/>
            <a:chOff x="5093030" y="1984849"/>
            <a:chExt cx="2067296" cy="3169340"/>
          </a:xfrm>
        </p:grpSpPr>
        <p:sp>
          <p:nvSpPr>
            <p:cNvPr id="11" name="Rounded Rectangular Callout 32">
              <a:extLst>
                <a:ext uri="{FF2B5EF4-FFF2-40B4-BE49-F238E27FC236}">
                  <a16:creationId xmlns:a16="http://schemas.microsoft.com/office/drawing/2014/main" id="{9BCBC161-DB88-DD6E-3C1E-A98FF071A93C}"/>
                </a:ext>
              </a:extLst>
            </p:cNvPr>
            <p:cNvSpPr/>
            <p:nvPr/>
          </p:nvSpPr>
          <p:spPr>
            <a:xfrm>
              <a:off x="5093030" y="1984849"/>
              <a:ext cx="2067296" cy="1470991"/>
            </a:xfrm>
            <a:prstGeom prst="wedgeRoundRectCallou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756B07-5118-B6E3-51AF-E38EAC0A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552" y="3621428"/>
              <a:ext cx="1532761" cy="153276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F3EF64-C6B4-697E-700C-891882FB3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17070" y="2322267"/>
              <a:ext cx="1819214" cy="822285"/>
            </a:xfrm>
            <a:prstGeom prst="rect">
              <a:avLst/>
            </a:prstGeom>
          </p:spPr>
        </p:pic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4D369DE3-D91E-84C7-9355-B208E7BB68DB}"/>
              </a:ext>
            </a:extLst>
          </p:cNvPr>
          <p:cNvSpPr txBox="1">
            <a:spLocks noChangeArrowheads="1"/>
          </p:cNvSpPr>
          <p:nvPr/>
        </p:nvSpPr>
        <p:spPr>
          <a:xfrm>
            <a:off x="1741605" y="4761061"/>
            <a:ext cx="1107882" cy="34157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en-US" sz="24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  <a:ea typeface="Adobe Fan Heiti Std B" panose="020B0700000000000000" pitchFamily="34" charset="-128"/>
              </a:rPr>
              <a:t>Fisika</a:t>
            </a:r>
            <a:endParaRPr lang="id-ID" altLang="en-US" sz="2400" dirty="0">
              <a:solidFill>
                <a:schemeClr val="bg2">
                  <a:lumMod val="25000"/>
                  <a:lumOff val="75000"/>
                </a:schemeClr>
              </a:solidFill>
              <a:latin typeface="Bahnschrift SemiLight" panose="020B0502040204020203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C5E9025-854F-8CA3-2A7D-D2C87AA6AD82}"/>
              </a:ext>
            </a:extLst>
          </p:cNvPr>
          <p:cNvSpPr txBox="1">
            <a:spLocks noChangeArrowheads="1"/>
          </p:cNvSpPr>
          <p:nvPr/>
        </p:nvSpPr>
        <p:spPr>
          <a:xfrm>
            <a:off x="8569533" y="4750488"/>
            <a:ext cx="2127150" cy="34157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en-US" sz="24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  <a:ea typeface="Adobe Fan Heiti Std B" panose="020B0700000000000000" pitchFamily="34" charset="-128"/>
              </a:rPr>
              <a:t>Matematika</a:t>
            </a:r>
            <a:endParaRPr lang="id-ID" altLang="en-US" sz="2400" dirty="0">
              <a:solidFill>
                <a:schemeClr val="bg2">
                  <a:lumMod val="25000"/>
                  <a:lumOff val="75000"/>
                </a:schemeClr>
              </a:solidFill>
              <a:latin typeface="Bahnschrift SemiLight" panose="020B0502040204020203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D212C4D-5D18-DC3B-64B2-FA7AC1336308}"/>
              </a:ext>
            </a:extLst>
          </p:cNvPr>
          <p:cNvSpPr txBox="1">
            <a:spLocks noChangeArrowheads="1"/>
          </p:cNvSpPr>
          <p:nvPr/>
        </p:nvSpPr>
        <p:spPr>
          <a:xfrm>
            <a:off x="4891089" y="4761061"/>
            <a:ext cx="2366896" cy="34157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en-US" sz="24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  <a:ea typeface="Adobe Fan Heiti Std B" panose="020B0700000000000000" pitchFamily="34" charset="-128"/>
              </a:rPr>
              <a:t>Ilmu</a:t>
            </a:r>
            <a:r>
              <a:rPr lang="en-US" altLang="en-US" sz="2400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  <a:ea typeface="Adobe Fan Heiti Std B" panose="020B0700000000000000" pitchFamily="34" charset="-128"/>
              </a:rPr>
              <a:t> </a:t>
            </a:r>
            <a:r>
              <a:rPr lang="en-US" altLang="en-US" sz="24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  <a:ea typeface="Adobe Fan Heiti Std B" panose="020B0700000000000000" pitchFamily="34" charset="-128"/>
              </a:rPr>
              <a:t>Komputer</a:t>
            </a:r>
            <a:endParaRPr lang="id-ID" altLang="en-US" sz="2400" dirty="0">
              <a:solidFill>
                <a:schemeClr val="bg2">
                  <a:lumMod val="25000"/>
                  <a:lumOff val="75000"/>
                </a:schemeClr>
              </a:solidFill>
              <a:latin typeface="Bahnschrift SemiLight" panose="020B0502040204020203" pitchFamily="34" charset="0"/>
              <a:ea typeface="Adobe Fan Heiti Std B" panose="020B0700000000000000" pitchFamily="34" charset="-12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746A23-1862-188D-F0E8-814609424280}"/>
              </a:ext>
            </a:extLst>
          </p:cNvPr>
          <p:cNvGrpSpPr/>
          <p:nvPr/>
        </p:nvGrpSpPr>
        <p:grpSpPr>
          <a:xfrm>
            <a:off x="5187778" y="1641949"/>
            <a:ext cx="2067296" cy="3169340"/>
            <a:chOff x="8672324" y="1984849"/>
            <a:chExt cx="2067296" cy="3169340"/>
          </a:xfrm>
        </p:grpSpPr>
        <p:sp>
          <p:nvSpPr>
            <p:cNvPr id="18" name="Rounded Rectangular Callout 33">
              <a:extLst>
                <a:ext uri="{FF2B5EF4-FFF2-40B4-BE49-F238E27FC236}">
                  <a16:creationId xmlns:a16="http://schemas.microsoft.com/office/drawing/2014/main" id="{3DCA5392-645F-9E00-6DC0-9C122B9B91D9}"/>
                </a:ext>
              </a:extLst>
            </p:cNvPr>
            <p:cNvSpPr/>
            <p:nvPr/>
          </p:nvSpPr>
          <p:spPr>
            <a:xfrm>
              <a:off x="8672324" y="1984849"/>
              <a:ext cx="2067296" cy="1470991"/>
            </a:xfrm>
            <a:prstGeom prst="wedgeRoundRectCallou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6095553-52FF-0A75-68EE-C9E8B4877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15758" y="2058889"/>
              <a:ext cx="780427" cy="126138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D94BBC8-D9E8-9135-0DFF-6B941E84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2120" y="3560262"/>
              <a:ext cx="1593927" cy="159392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065D56-6225-0802-9AF4-654258A75E21}"/>
              </a:ext>
            </a:extLst>
          </p:cNvPr>
          <p:cNvGrpSpPr/>
          <p:nvPr/>
        </p:nvGrpSpPr>
        <p:grpSpPr>
          <a:xfrm>
            <a:off x="1463039" y="1641950"/>
            <a:ext cx="2067296" cy="3169339"/>
            <a:chOff x="1463039" y="1984850"/>
            <a:chExt cx="2067296" cy="3169339"/>
          </a:xfrm>
        </p:grpSpPr>
        <p:sp>
          <p:nvSpPr>
            <p:cNvPr id="22" name="Rounded Rectangular Callout 30">
              <a:extLst>
                <a:ext uri="{FF2B5EF4-FFF2-40B4-BE49-F238E27FC236}">
                  <a16:creationId xmlns:a16="http://schemas.microsoft.com/office/drawing/2014/main" id="{97745885-C49F-A8C9-E770-73C429DA0E9E}"/>
                </a:ext>
              </a:extLst>
            </p:cNvPr>
            <p:cNvSpPr/>
            <p:nvPr/>
          </p:nvSpPr>
          <p:spPr>
            <a:xfrm>
              <a:off x="1463039" y="1984850"/>
              <a:ext cx="2067296" cy="1470991"/>
            </a:xfrm>
            <a:prstGeom prst="wedgeRoundRectCallou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CEC419A-9D28-7593-9277-E561CD728C04}"/>
                </a:ext>
              </a:extLst>
            </p:cNvPr>
            <p:cNvCxnSpPr/>
            <p:nvPr/>
          </p:nvCxnSpPr>
          <p:spPr>
            <a:xfrm flipV="1">
              <a:off x="1829922" y="2330698"/>
              <a:ext cx="1333529" cy="7177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B58802-F7FA-CD46-FFBF-EB17DBE4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020" y="3561758"/>
              <a:ext cx="1592431" cy="1592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260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1E81901-480C-5BEE-7D2E-03B8981F2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7" y="3212614"/>
            <a:ext cx="2762000" cy="2762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C6FBF-1215-5FD8-C8A4-EB019D24E824}"/>
              </a:ext>
            </a:extLst>
          </p:cNvPr>
          <p:cNvCxnSpPr/>
          <p:nvPr/>
        </p:nvCxnSpPr>
        <p:spPr>
          <a:xfrm flipV="1">
            <a:off x="3870886" y="2948031"/>
            <a:ext cx="4506549" cy="529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51A02A2-7CCA-6EA0-7E9A-BADCDBB004BB}"/>
              </a:ext>
            </a:extLst>
          </p:cNvPr>
          <p:cNvSpPr/>
          <p:nvPr/>
        </p:nvSpPr>
        <p:spPr>
          <a:xfrm rot="5004271">
            <a:off x="5848661" y="1446653"/>
            <a:ext cx="550999" cy="4472863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A3F807-555D-C0C9-DBEE-6B6845167086}"/>
              </a:ext>
            </a:extLst>
          </p:cNvPr>
          <p:cNvSpPr txBox="1">
            <a:spLocks noChangeArrowheads="1"/>
          </p:cNvSpPr>
          <p:nvPr/>
        </p:nvSpPr>
        <p:spPr bwMode="auto">
          <a:xfrm rot="21186955">
            <a:off x="5456179" y="3978929"/>
            <a:ext cx="17541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 err="1">
                <a:latin typeface="Bahnschrift SemiLight" panose="020B0502040204020203" pitchFamily="34" charset="0"/>
              </a:rPr>
              <a:t>Panjang</a:t>
            </a:r>
            <a:endParaRPr lang="en-US" altLang="en-US" sz="3200" dirty="0">
              <a:latin typeface="Bahnschrift SemiLight" panose="020B0502040204020203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4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949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1E81901-480C-5BEE-7D2E-03B8981F2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7" y="3212614"/>
            <a:ext cx="2762000" cy="2762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C6FBF-1215-5FD8-C8A4-EB019D24E824}"/>
              </a:ext>
            </a:extLst>
          </p:cNvPr>
          <p:cNvCxnSpPr>
            <a:cxnSpLocks/>
          </p:cNvCxnSpPr>
          <p:nvPr/>
        </p:nvCxnSpPr>
        <p:spPr>
          <a:xfrm flipV="1">
            <a:off x="3814566" y="2121323"/>
            <a:ext cx="4059434" cy="16478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A3F807-555D-C0C9-DBEE-6B6845167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35" y="1457089"/>
            <a:ext cx="17541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 err="1">
                <a:latin typeface="Bahnschrift SemiLight" panose="020B0502040204020203" pitchFamily="34" charset="0"/>
              </a:rPr>
              <a:t>Arah</a:t>
            </a:r>
            <a:endParaRPr lang="en-US" altLang="en-US" sz="3200" dirty="0">
              <a:latin typeface="Bahnschrift SemiLight" panose="020B0502040204020203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4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873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3F04E85-AE4A-8B7F-8D41-B0FADA1F8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7" y="3212614"/>
            <a:ext cx="2762000" cy="2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3894B0-C550-3AEF-6AE3-F6288357AFB2}"/>
              </a:ext>
            </a:extLst>
          </p:cNvPr>
          <p:cNvCxnSpPr/>
          <p:nvPr/>
        </p:nvCxnSpPr>
        <p:spPr>
          <a:xfrm rot="1615526" flipV="1">
            <a:off x="6498441" y="1709615"/>
            <a:ext cx="1439862" cy="21605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FEE90E-19DA-B886-4FB9-F706DCBD93E1}"/>
              </a:ext>
            </a:extLst>
          </p:cNvPr>
          <p:cNvCxnSpPr/>
          <p:nvPr/>
        </p:nvCxnSpPr>
        <p:spPr>
          <a:xfrm>
            <a:off x="6799272" y="4355169"/>
            <a:ext cx="838200" cy="512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551B78-A444-3D1F-2C6F-1F019BBE6EA1}"/>
              </a:ext>
            </a:extLst>
          </p:cNvPr>
          <p:cNvCxnSpPr/>
          <p:nvPr/>
        </p:nvCxnSpPr>
        <p:spPr>
          <a:xfrm flipH="1">
            <a:off x="7583233" y="3003317"/>
            <a:ext cx="542925" cy="7239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38A6AE-EB06-1EE2-22C9-C75613315234}"/>
              </a:ext>
            </a:extLst>
          </p:cNvPr>
          <p:cNvCxnSpPr/>
          <p:nvPr/>
        </p:nvCxnSpPr>
        <p:spPr>
          <a:xfrm flipH="1" flipV="1">
            <a:off x="8952493" y="2285662"/>
            <a:ext cx="434975" cy="96837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9A880E-D854-CD9F-266B-345654FF659E}"/>
              </a:ext>
            </a:extLst>
          </p:cNvPr>
          <p:cNvCxnSpPr/>
          <p:nvPr/>
        </p:nvCxnSpPr>
        <p:spPr>
          <a:xfrm flipH="1" flipV="1">
            <a:off x="8126158" y="4235217"/>
            <a:ext cx="615950" cy="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DD49E9-C9C6-3BD0-CE94-7BA313FF2D85}"/>
              </a:ext>
            </a:extLst>
          </p:cNvPr>
          <p:cNvCxnSpPr/>
          <p:nvPr/>
        </p:nvCxnSpPr>
        <p:spPr>
          <a:xfrm>
            <a:off x="9855889" y="3636392"/>
            <a:ext cx="185737" cy="91916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562F94-F5C9-366B-BF85-60B02BE06F38}"/>
              </a:ext>
            </a:extLst>
          </p:cNvPr>
          <p:cNvCxnSpPr/>
          <p:nvPr/>
        </p:nvCxnSpPr>
        <p:spPr>
          <a:xfrm flipH="1">
            <a:off x="9065043" y="4611550"/>
            <a:ext cx="533400" cy="58102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ounded Rectangular Callout 22">
            <a:extLst>
              <a:ext uri="{FF2B5EF4-FFF2-40B4-BE49-F238E27FC236}">
                <a16:creationId xmlns:a16="http://schemas.microsoft.com/office/drawing/2014/main" id="{21D23323-F6AB-9AC0-2527-02A150BD83FC}"/>
              </a:ext>
            </a:extLst>
          </p:cNvPr>
          <p:cNvSpPr/>
          <p:nvPr/>
        </p:nvSpPr>
        <p:spPr>
          <a:xfrm>
            <a:off x="1052567" y="1429464"/>
            <a:ext cx="3848133" cy="1767260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1463D0-5964-EA8A-D9D3-CC31A32B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587" y="2051484"/>
            <a:ext cx="384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Vektor</a:t>
            </a:r>
            <a:r>
              <a:rPr lang="en-US" altLang="en-US" sz="2800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Dua</a:t>
            </a:r>
            <a:r>
              <a:rPr lang="en-US" altLang="en-US" sz="2800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Dimensi</a:t>
            </a:r>
            <a:endParaRPr lang="en-US" altLang="en-US" sz="2800" dirty="0">
              <a:solidFill>
                <a:schemeClr val="bg2">
                  <a:lumMod val="25000"/>
                  <a:lumOff val="75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34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3F04E85-AE4A-8B7F-8D41-B0FADA1F8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7" y="3212614"/>
            <a:ext cx="2762000" cy="2762000"/>
          </a:xfrm>
          <a:prstGeom prst="rect">
            <a:avLst/>
          </a:prstGeom>
        </p:spPr>
      </p:pic>
      <p:sp>
        <p:nvSpPr>
          <p:cNvPr id="41" name="Rounded Rectangular Callout 22">
            <a:extLst>
              <a:ext uri="{FF2B5EF4-FFF2-40B4-BE49-F238E27FC236}">
                <a16:creationId xmlns:a16="http://schemas.microsoft.com/office/drawing/2014/main" id="{21D23323-F6AB-9AC0-2527-02A150BD83FC}"/>
              </a:ext>
            </a:extLst>
          </p:cNvPr>
          <p:cNvSpPr/>
          <p:nvPr/>
        </p:nvSpPr>
        <p:spPr>
          <a:xfrm>
            <a:off x="1052567" y="1429464"/>
            <a:ext cx="3848133" cy="1767260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1463D0-5964-EA8A-D9D3-CC31A32B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587" y="2051484"/>
            <a:ext cx="384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Vektor</a:t>
            </a:r>
            <a:r>
              <a:rPr lang="en-US" altLang="en-US" sz="2800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Tiga</a:t>
            </a:r>
            <a:r>
              <a:rPr lang="en-US" altLang="en-US" sz="2800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Bahnschrift SemiLight" panose="020B0502040204020203" pitchFamily="34" charset="0"/>
              </a:rPr>
              <a:t>Dimensi</a:t>
            </a:r>
            <a:endParaRPr lang="en-US" altLang="en-US" sz="2800" dirty="0">
              <a:solidFill>
                <a:schemeClr val="bg2">
                  <a:lumMod val="25000"/>
                  <a:lumOff val="7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139B71-23B7-8AE6-2EDA-CB52355BA2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10" y="1658122"/>
            <a:ext cx="4514850" cy="350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37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4557F7A-AB9A-EC17-0C61-ABC80225FA1A}"/>
              </a:ext>
            </a:extLst>
          </p:cNvPr>
          <p:cNvSpPr txBox="1">
            <a:spLocks/>
          </p:cNvSpPr>
          <p:nvPr/>
        </p:nvSpPr>
        <p:spPr>
          <a:xfrm>
            <a:off x="8910774" y="6266576"/>
            <a:ext cx="7994374" cy="55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2"/>
                </a:solidFill>
              </a:rPr>
              <a:t>Enjun Junaeti, </a:t>
            </a:r>
            <a:r>
              <a:rPr lang="en-US" sz="1400" dirty="0" err="1">
                <a:solidFill>
                  <a:schemeClr val="bg2"/>
                </a:solidFill>
              </a:rPr>
              <a:t>M.Si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l"/>
            <a:r>
              <a:rPr lang="en-US" sz="1400" dirty="0">
                <a:solidFill>
                  <a:schemeClr val="bg2"/>
                </a:solidFill>
              </a:rPr>
              <a:t>Pendidikan Ilmu </a:t>
            </a:r>
            <a:r>
              <a:rPr lang="en-US" sz="1400" dirty="0" err="1">
                <a:solidFill>
                  <a:schemeClr val="bg2"/>
                </a:solidFill>
              </a:rPr>
              <a:t>Komputer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29" name="Graphic 28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D6460C6F-F5C3-82F3-644B-44DCA9C4E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97" y="6078524"/>
            <a:ext cx="565177" cy="565177"/>
          </a:xfrm>
          <a:prstGeom prst="rect">
            <a:avLst/>
          </a:prstGeom>
        </p:spPr>
      </p:pic>
      <p:pic>
        <p:nvPicPr>
          <p:cNvPr id="30" name="Picture 2" descr="Program Studi Teknologi Pendidikan Universitas Pendidikan Indonesia – Situs  Web Resmi Prodi Tekpend FIP UPI">
            <a:extLst>
              <a:ext uri="{FF2B5EF4-FFF2-40B4-BE49-F238E27FC236}">
                <a16:creationId xmlns:a16="http://schemas.microsoft.com/office/drawing/2014/main" id="{D8BE67E4-674F-4E60-117C-239E12F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b="11743"/>
          <a:stretch>
            <a:fillRect/>
          </a:stretch>
        </p:blipFill>
        <p:spPr bwMode="auto">
          <a:xfrm>
            <a:off x="9676250" y="56704"/>
            <a:ext cx="1748126" cy="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F0202-856C-25BD-6499-3E2095C52BD7}"/>
              </a:ext>
            </a:extLst>
          </p:cNvPr>
          <p:cNvGrpSpPr/>
          <p:nvPr/>
        </p:nvGrpSpPr>
        <p:grpSpPr>
          <a:xfrm>
            <a:off x="11611345" y="138522"/>
            <a:ext cx="364755" cy="414024"/>
            <a:chOff x="11025713" y="93924"/>
            <a:chExt cx="1050758" cy="1007439"/>
          </a:xfrm>
        </p:grpSpPr>
        <p:sp useBgFill="1">
          <p:nvSpPr>
            <p:cNvPr id="32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7D884-F9D4-1A81-9A18-F8B32A0BA774}"/>
                </a:ext>
              </a:extLst>
            </p:cNvPr>
            <p:cNvSpPr/>
            <p:nvPr/>
          </p:nvSpPr>
          <p:spPr>
            <a:xfrm>
              <a:off x="11025713" y="93924"/>
              <a:ext cx="1050758" cy="1007439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innerShdw blurRad="2667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4C1B9-7ECB-8BED-CD3F-12DC7B57D7FB}"/>
                </a:ext>
              </a:extLst>
            </p:cNvPr>
            <p:cNvCxnSpPr/>
            <p:nvPr/>
          </p:nvCxnSpPr>
          <p:spPr>
            <a:xfrm>
              <a:off x="11197389" y="381000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20AD2-7F61-84DA-5BD6-A3493BF25FA1}"/>
                </a:ext>
              </a:extLst>
            </p:cNvPr>
            <p:cNvCxnSpPr/>
            <p:nvPr/>
          </p:nvCxnSpPr>
          <p:spPr>
            <a:xfrm>
              <a:off x="11197389" y="569569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5B69AC-A1EE-6D97-3575-0D51C58D4613}"/>
                </a:ext>
              </a:extLst>
            </p:cNvPr>
            <p:cNvCxnSpPr/>
            <p:nvPr/>
          </p:nvCxnSpPr>
          <p:spPr>
            <a:xfrm>
              <a:off x="11189369" y="770095"/>
              <a:ext cx="657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8A66323A-033A-7E13-52D1-75ADC58DAD8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3"/>
          <a:stretch/>
        </p:blipFill>
        <p:spPr>
          <a:xfrm>
            <a:off x="0" y="0"/>
            <a:ext cx="13291310" cy="694233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954AB8-D670-FF3B-30A1-57C4D3AA17BE}"/>
              </a:ext>
            </a:extLst>
          </p:cNvPr>
          <p:cNvGrpSpPr>
            <a:grpSpLocks/>
          </p:cNvGrpSpPr>
          <p:nvPr/>
        </p:nvGrpSpPr>
        <p:grpSpPr bwMode="auto">
          <a:xfrm>
            <a:off x="-11820525" y="4256088"/>
            <a:ext cx="2519362" cy="1800225"/>
            <a:chOff x="0" y="4495026"/>
            <a:chExt cx="2034871" cy="1302616"/>
          </a:xfrm>
        </p:grpSpPr>
        <p:pic>
          <p:nvPicPr>
            <p:cNvPr id="25" name="Picture 2" descr="Car Icons Red - Car Color Icon Png , Transparent Cartoon, Free Cliparts ...">
              <a:extLst>
                <a:ext uri="{FF2B5EF4-FFF2-40B4-BE49-F238E27FC236}">
                  <a16:creationId xmlns:a16="http://schemas.microsoft.com/office/drawing/2014/main" id="{EB7DEA4F-665A-84F9-C3E8-689232D32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5557"/>
              <a:ext cx="2034871" cy="1232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4B6D3A-72A3-AEED-2EB6-D63DAB65DF42}"/>
                </a:ext>
              </a:extLst>
            </p:cNvPr>
            <p:cNvCxnSpPr/>
            <p:nvPr/>
          </p:nvCxnSpPr>
          <p:spPr>
            <a:xfrm flipV="1">
              <a:off x="166688" y="4495026"/>
              <a:ext cx="1439924" cy="57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8EF6DA-F972-3D15-FFDE-85D1DE4EBBDF}"/>
              </a:ext>
            </a:extLst>
          </p:cNvPr>
          <p:cNvGrpSpPr>
            <a:grpSpLocks/>
          </p:cNvGrpSpPr>
          <p:nvPr/>
        </p:nvGrpSpPr>
        <p:grpSpPr bwMode="auto">
          <a:xfrm>
            <a:off x="-3151188" y="4630738"/>
            <a:ext cx="2520950" cy="1798637"/>
            <a:chOff x="0" y="4471638"/>
            <a:chExt cx="2034871" cy="1326004"/>
          </a:xfrm>
        </p:grpSpPr>
        <p:pic>
          <p:nvPicPr>
            <p:cNvPr id="45" name="Picture 2" descr="Car Icons Red - Car Color Icon Png , Transparent Cartoon, Free Cliparts ...">
              <a:extLst>
                <a:ext uri="{FF2B5EF4-FFF2-40B4-BE49-F238E27FC236}">
                  <a16:creationId xmlns:a16="http://schemas.microsoft.com/office/drawing/2014/main" id="{83F6A808-FA58-FE24-8659-45CC70B3A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5557"/>
              <a:ext cx="2034871" cy="1232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E428C41-1602-A62A-7A4B-0E5736487C73}"/>
                </a:ext>
              </a:extLst>
            </p:cNvPr>
            <p:cNvCxnSpPr/>
            <p:nvPr/>
          </p:nvCxnSpPr>
          <p:spPr>
            <a:xfrm flipV="1">
              <a:off x="480527" y="4471638"/>
              <a:ext cx="720150" cy="46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2057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1.43268 0.01181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28" y="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2.21888 0.00046 " pathEditMode="relative" rAng="0" ptsTypes="AA">
                                      <p:cBhvr>
                                        <p:cTn id="8" dur="1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18ACF"/>
      </a:accent1>
      <a:accent2>
        <a:srgbClr val="2EB1BB"/>
      </a:accent2>
      <a:accent3>
        <a:srgbClr val="39B68A"/>
      </a:accent3>
      <a:accent4>
        <a:srgbClr val="2EB94E"/>
      </a:accent4>
      <a:accent5>
        <a:srgbClr val="50B839"/>
      </a:accent5>
      <a:accent6>
        <a:srgbClr val="7DB32C"/>
      </a:accent6>
      <a:hlink>
        <a:srgbClr val="B1743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1194</Words>
  <Application>Microsoft Office PowerPoint</Application>
  <PresentationFormat>Widescreen</PresentationFormat>
  <Paragraphs>216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Adobe Fan Heiti Std B</vt:lpstr>
      <vt:lpstr>Adobe Gothic Std B</vt:lpstr>
      <vt:lpstr>Arial</vt:lpstr>
      <vt:lpstr>Avenir Next LT Pro</vt:lpstr>
      <vt:lpstr>Avenir Next LT Pro Light</vt:lpstr>
      <vt:lpstr>Bahnschrift SemiLight</vt:lpstr>
      <vt:lpstr>Calibri</vt:lpstr>
      <vt:lpstr>Calibri Light</vt:lpstr>
      <vt:lpstr>Cambria Math</vt:lpstr>
      <vt:lpstr>Open Sans</vt:lpstr>
      <vt:lpstr>Sitka Subheading</vt:lpstr>
      <vt:lpstr>PebbleVTI</vt:lpstr>
      <vt:lpstr>Office Theme</vt:lpstr>
      <vt:lpstr>Pengenalan Vektor</vt:lpstr>
      <vt:lpstr>Pengenalan Vektor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 itu Vektor?</vt:lpstr>
      <vt:lpstr>Vektor sebagai Representasi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Linier dan  Matriks Pengenalan Vektor</dc:title>
  <dc:creator>enjun junaeti</dc:creator>
  <cp:lastModifiedBy>user</cp:lastModifiedBy>
  <cp:revision>63</cp:revision>
  <dcterms:created xsi:type="dcterms:W3CDTF">2023-05-13T22:55:37Z</dcterms:created>
  <dcterms:modified xsi:type="dcterms:W3CDTF">2023-05-15T05:06:29Z</dcterms:modified>
</cp:coreProperties>
</file>