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6" r:id="rId7"/>
    <p:sldId id="277" r:id="rId8"/>
    <p:sldId id="278" r:id="rId9"/>
    <p:sldId id="283" r:id="rId10"/>
    <p:sldId id="284" r:id="rId11"/>
    <p:sldId id="275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641" autoAdjust="0"/>
  </p:normalViewPr>
  <p:slideViewPr>
    <p:cSldViewPr snapToGrid="0" snapToObjects="1">
      <p:cViewPr varScale="1">
        <p:scale>
          <a:sx n="110" d="100"/>
          <a:sy n="110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es-ES" sz="2300" noProof="0" dirty="0" smtClean="0"/>
            <a:t>Seguridad en los Sistemas</a:t>
          </a:r>
          <a:endParaRPr lang="es-ES" sz="2300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es-ES" noProof="0" dirty="0" smtClean="0"/>
            <a:t>Caso Práctico </a:t>
          </a:r>
          <a:endParaRPr lang="es-ES" noProof="0" dirty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es-ES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algn="ctr" rtl="0"/>
          <a:r>
            <a:rPr lang="es-MX" b="0" i="0" u="none" dirty="0" err="1" smtClean="0"/>
            <a:t>Hardening</a:t>
          </a:r>
          <a:r>
            <a:rPr lang="es-MX" b="0" i="0" u="none" dirty="0" smtClean="0"/>
            <a:t> de un Servidor web Apache HTTP Server en un entorno Linux (Ubuntu Server)</a:t>
          </a:r>
          <a:endParaRPr lang="es-ES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es-ES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3" custLinFactNeighborX="-487"/>
      <dgm:spPr/>
      <dgm:t>
        <a:bodyPr/>
        <a:lstStyle/>
        <a:p>
          <a:endParaRPr lang="es-ES"/>
        </a:p>
      </dgm:t>
    </dgm:pt>
    <dgm:pt modelId="{283005FA-6463-4617-A2CF-7C3C4FCD1B71}" type="pres">
      <dgm:prSet presAssocID="{66039115-797B-304C-9FC0-EFABB1F21232}" presName="text_1" presStyleLbl="node1" presStyleIdx="0" presStyleCnt="0" custScaleX="124547" custScaleY="59403" custLinFactNeighborX="-514" custLinFactNeighborY="147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B9F584-4DA9-456F-BB9E-1B96912E89BA}" type="pres">
      <dgm:prSet presAssocID="{72FFCBD4-DD9D-4E06-81E4-54307F97A3F0}" presName="picture_2" presStyleCnt="0"/>
      <dgm:spPr/>
    </dgm:pt>
    <dgm:pt modelId="{1603A9FB-E8BE-4A12-940B-4A7281FB6C9B}" type="pres">
      <dgm:prSet presAssocID="{72FFCBD4-DD9D-4E06-81E4-54307F97A3F0}" presName="pictureRepeatNode" presStyleLbl="alignImgPlace1" presStyleIdx="1" presStyleCnt="3"/>
      <dgm:spPr/>
      <dgm:t>
        <a:bodyPr/>
        <a:lstStyle/>
        <a:p>
          <a:endParaRPr lang="es-ES"/>
        </a:p>
      </dgm:t>
    </dgm:pt>
    <dgm:pt modelId="{70DB5E62-1B36-4549-AFB3-637B522C5DD4}" type="pres">
      <dgm:prSet presAssocID="{15B1A768-2666-4AB4-BDA7-F0E3C4160D59}" presName="line_2" presStyleLbl="parChTrans1D1" presStyleIdx="0" presStyleCnt="2" custFlipVert="1" custSzY="45720" custScaleX="42421" custLinFactY="-231092" custLinFactNeighborX="9382" custLinFactNeighborY="-300000"/>
      <dgm:spPr/>
    </dgm:pt>
    <dgm:pt modelId="{7614AD9C-6933-46E9-B217-AC396AE52B5E}" type="pres">
      <dgm:prSet presAssocID="{15B1A768-2666-4AB4-BDA7-F0E3C4160D59}" presName="textparent_2" presStyleLbl="node1" presStyleIdx="0" presStyleCnt="0"/>
      <dgm:spPr/>
    </dgm:pt>
    <dgm:pt modelId="{1E33020D-D9AE-4A7D-9D5D-683C92E93876}" type="pres">
      <dgm:prSet presAssocID="{15B1A768-2666-4AB4-BDA7-F0E3C4160D59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77EFAE-B5B2-4ECD-B40A-7219ADF53FFD}" type="pres">
      <dgm:prSet presAssocID="{19FB306E-81B4-4F3F-99EE-765120CBB6B3}" presName="picture_3" presStyleCnt="0"/>
      <dgm:spPr/>
    </dgm:pt>
    <dgm:pt modelId="{4A9742AD-B577-4378-AF83-DC5ECD325381}" type="pres">
      <dgm:prSet presAssocID="{19FB306E-81B4-4F3F-99EE-765120CBB6B3}" presName="pictureRepeatNode" presStyleLbl="alignImgPlace1" presStyleIdx="2" presStyleCnt="3"/>
      <dgm:spPr/>
      <dgm:t>
        <a:bodyPr/>
        <a:lstStyle/>
        <a:p>
          <a:endParaRPr lang="es-ES"/>
        </a:p>
      </dgm:t>
    </dgm:pt>
    <dgm:pt modelId="{77E67487-45A5-4B8D-A9D2-D5E401499562}" type="pres">
      <dgm:prSet presAssocID="{3AA5586A-C40E-4DDA-98A5-6545F36F46AB}" presName="line_3" presStyleLbl="parChTrans1D1" presStyleIdx="1" presStyleCnt="2" custFlipHor="1" custSzY="822257" custScaleX="1518" custLinFactY="-1405156" custLinFactNeighborX="49975" custLinFactNeighborY="-1500000"/>
      <dgm:spPr/>
    </dgm:pt>
    <dgm:pt modelId="{D7A92CE5-0DD7-4F76-8E91-7699469FAC90}" type="pres">
      <dgm:prSet presAssocID="{3AA5586A-C40E-4DDA-98A5-6545F36F46AB}" presName="textparent_3" presStyleLbl="node1" presStyleIdx="0" presStyleCnt="0"/>
      <dgm:spPr/>
    </dgm:pt>
    <dgm:pt modelId="{759BD4E2-FB18-451B-AFD0-314E758DE731}" type="pres">
      <dgm:prSet presAssocID="{3AA5586A-C40E-4DDA-98A5-6545F36F46AB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BE251C-CB62-4F73-994F-012F85BBCFC3}" type="presOf" srcId="{3AA5586A-C40E-4DDA-98A5-6545F36F46AB}" destId="{759BD4E2-FB18-451B-AFD0-314E758DE731}" srcOrd="0" destOrd="0" presId="urn:microsoft.com/office/officeart/2008/layout/CircularPictureCallout"/>
    <dgm:cxn modelId="{08DEC938-538C-403B-80C3-828B96DAFF82}" srcId="{489A589A-46DE-0F49-B460-E7914F3E440D}" destId="{15B1A768-2666-4AB4-BDA7-F0E3C4160D59}" srcOrd="1" destOrd="0" parTransId="{D47033D3-4E41-485A-B515-A02A8C3B404A}" sibTransId="{72FFCBD4-DD9D-4E06-81E4-54307F97A3F0}"/>
    <dgm:cxn modelId="{A51A3278-79E9-4F5E-A042-88C3EE26966E}" type="presOf" srcId="{19FB306E-81B4-4F3F-99EE-765120CBB6B3}" destId="{4A9742AD-B577-4378-AF83-DC5ECD325381}" srcOrd="0" destOrd="0" presId="urn:microsoft.com/office/officeart/2008/layout/CircularPictureCallout"/>
    <dgm:cxn modelId="{27DA4740-95A9-4921-BACD-8DC70DBC83F7}" type="presOf" srcId="{72FFCBD4-DD9D-4E06-81E4-54307F97A3F0}" destId="{1603A9FB-E8BE-4A12-940B-4A7281FB6C9B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DD2C3D8-F839-4443-824A-9EF4B70081A4}" type="presOf" srcId="{15B1A768-2666-4AB4-BDA7-F0E3C4160D59}" destId="{1E33020D-D9AE-4A7D-9D5D-683C92E93876}" srcOrd="0" destOrd="0" presId="urn:microsoft.com/office/officeart/2008/layout/CircularPictureCallout"/>
    <dgm:cxn modelId="{119FEAF1-383D-4740-9124-CC9EEA7E35F9}" srcId="{489A589A-46DE-0F49-B460-E7914F3E440D}" destId="{3AA5586A-C40E-4DDA-98A5-6545F36F46AB}" srcOrd="2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C7E936CC-386F-407B-909E-8D60A086AF70}" type="presParOf" srcId="{B18AE322-EE24-4F21-BA38-33A0666D285C}" destId="{D2B9F584-4DA9-456F-BB9E-1B96912E89BA}" srcOrd="2" destOrd="0" presId="urn:microsoft.com/office/officeart/2008/layout/CircularPictureCallout"/>
    <dgm:cxn modelId="{E7039CA8-5E95-4894-AC6A-534EB1F32C56}" type="presParOf" srcId="{D2B9F584-4DA9-456F-BB9E-1B96912E89BA}" destId="{1603A9FB-E8BE-4A12-940B-4A7281FB6C9B}" srcOrd="0" destOrd="0" presId="urn:microsoft.com/office/officeart/2008/layout/CircularPictureCallout"/>
    <dgm:cxn modelId="{E3558DFF-B782-4AD1-AAC4-98127ED42ACE}" type="presParOf" srcId="{B18AE322-EE24-4F21-BA38-33A0666D285C}" destId="{70DB5E62-1B36-4549-AFB3-637B522C5DD4}" srcOrd="3" destOrd="0" presId="urn:microsoft.com/office/officeart/2008/layout/CircularPictureCallout"/>
    <dgm:cxn modelId="{4099A6C2-FD36-4322-A541-D58EA6F02DA7}" type="presParOf" srcId="{B18AE322-EE24-4F21-BA38-33A0666D285C}" destId="{7614AD9C-6933-46E9-B217-AC396AE52B5E}" srcOrd="4" destOrd="0" presId="urn:microsoft.com/office/officeart/2008/layout/CircularPictureCallout"/>
    <dgm:cxn modelId="{95A9C892-75D8-46F6-8E06-C905A8993866}" type="presParOf" srcId="{7614AD9C-6933-46E9-B217-AC396AE52B5E}" destId="{1E33020D-D9AE-4A7D-9D5D-683C92E93876}" srcOrd="0" destOrd="0" presId="urn:microsoft.com/office/officeart/2008/layout/CircularPictureCallout"/>
    <dgm:cxn modelId="{0F46F547-CE10-485D-9D63-2E539C9A2A88}" type="presParOf" srcId="{B18AE322-EE24-4F21-BA38-33A0666D285C}" destId="{D677EFAE-B5B2-4ECD-B40A-7219ADF53FFD}" srcOrd="5" destOrd="0" presId="urn:microsoft.com/office/officeart/2008/layout/CircularPictureCallout"/>
    <dgm:cxn modelId="{952680A6-D104-467F-852A-CA491C7CC144}" type="presParOf" srcId="{D677EFAE-B5B2-4ECD-B40A-7219ADF53FFD}" destId="{4A9742AD-B577-4378-AF83-DC5ECD325381}" srcOrd="0" destOrd="0" presId="urn:microsoft.com/office/officeart/2008/layout/CircularPictureCallout"/>
    <dgm:cxn modelId="{D9455ABA-FDB4-4290-AF79-6ABB6C9352E7}" type="presParOf" srcId="{B18AE322-EE24-4F21-BA38-33A0666D285C}" destId="{77E67487-45A5-4B8D-A9D2-D5E401499562}" srcOrd="6" destOrd="0" presId="urn:microsoft.com/office/officeart/2008/layout/CircularPictureCallout"/>
    <dgm:cxn modelId="{91534609-914E-4E2B-941B-5BB342D458D8}" type="presParOf" srcId="{B18AE322-EE24-4F21-BA38-33A0666D285C}" destId="{D7A92CE5-0DD7-4F76-8E91-7699469FAC90}" srcOrd="7" destOrd="0" presId="urn:microsoft.com/office/officeart/2008/layout/CircularPictureCallout"/>
    <dgm:cxn modelId="{4B6E7B3B-4B08-4049-A418-F940AE2D96F9}" type="presParOf" srcId="{D7A92CE5-0DD7-4F76-8E91-7699469FAC90}" destId="{759BD4E2-FB18-451B-AFD0-314E758DE73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67487-45A5-4B8D-A9D2-D5E401499562}">
      <dsp:nvSpPr>
        <dsp:cNvPr id="0" name=""/>
        <dsp:cNvSpPr/>
      </dsp:nvSpPr>
      <dsp:spPr>
        <a:xfrm flipH="1">
          <a:off x="4667068" y="1416483"/>
          <a:ext cx="45728" cy="822257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B5E62-1B36-4549-AFB3-637B522C5DD4}">
      <dsp:nvSpPr>
        <dsp:cNvPr id="0" name=""/>
        <dsp:cNvSpPr/>
      </dsp:nvSpPr>
      <dsp:spPr>
        <a:xfrm flipV="1">
          <a:off x="2828137" y="561612"/>
          <a:ext cx="1277909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329472" y="2316529"/>
          <a:ext cx="2675456" cy="65797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noProof="0" dirty="0" smtClean="0"/>
            <a:t>Seguridad en los Sistemas</a:t>
          </a:r>
          <a:endParaRPr lang="es-ES" sz="2300" kern="1200" noProof="0" dirty="0"/>
        </a:p>
      </dsp:txBody>
      <dsp:txXfrm>
        <a:off x="329472" y="2316529"/>
        <a:ext cx="2675456" cy="657971"/>
      </dsp:txXfrm>
    </dsp:sp>
    <dsp:sp modelId="{1603A9FB-E8BE-4A12-940B-4A7281FB6C9B}">
      <dsp:nvSpPr>
        <dsp:cNvPr id="0" name=""/>
        <dsp:cNvSpPr/>
      </dsp:nvSpPr>
      <dsp:spPr>
        <a:xfrm>
          <a:off x="4061345" y="146324"/>
          <a:ext cx="1258681" cy="12586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3020D-D9AE-4A7D-9D5D-683C92E93876}">
      <dsp:nvSpPr>
        <dsp:cNvPr id="0" name=""/>
        <dsp:cNvSpPr/>
      </dsp:nvSpPr>
      <dsp:spPr>
        <a:xfrm>
          <a:off x="5320027" y="146324"/>
          <a:ext cx="766117" cy="125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 smtClean="0"/>
            <a:t>Caso Práctico </a:t>
          </a:r>
          <a:endParaRPr lang="es-ES" sz="1500" kern="1200" noProof="0" dirty="0"/>
        </a:p>
      </dsp:txBody>
      <dsp:txXfrm>
        <a:off x="5320027" y="146324"/>
        <a:ext cx="766117" cy="1258681"/>
      </dsp:txXfrm>
    </dsp:sp>
    <dsp:sp modelId="{4A9742AD-B577-4378-AF83-DC5ECD325381}">
      <dsp:nvSpPr>
        <dsp:cNvPr id="0" name=""/>
        <dsp:cNvSpPr/>
      </dsp:nvSpPr>
      <dsp:spPr>
        <a:xfrm>
          <a:off x="4061345" y="2244126"/>
          <a:ext cx="1258681" cy="125868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BD4E2-FB18-451B-AFD0-314E758DE731}">
      <dsp:nvSpPr>
        <dsp:cNvPr id="0" name=""/>
        <dsp:cNvSpPr/>
      </dsp:nvSpPr>
      <dsp:spPr>
        <a:xfrm>
          <a:off x="5320027" y="2244126"/>
          <a:ext cx="1392940" cy="125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0" i="0" u="none" kern="1200" dirty="0" err="1" smtClean="0"/>
            <a:t>Hardening</a:t>
          </a:r>
          <a:r>
            <a:rPr lang="es-MX" sz="1500" b="0" i="0" u="none" kern="1200" dirty="0" smtClean="0"/>
            <a:t> de un Servidor web Apache HTTP Server en un entorno Linux (Ubuntu Server)</a:t>
          </a:r>
          <a:endParaRPr lang="es-ES" sz="1500" kern="1200" noProof="0" dirty="0"/>
        </a:p>
      </dsp:txBody>
      <dsp:txXfrm>
        <a:off x="5320027" y="2244126"/>
        <a:ext cx="1392940" cy="125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08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58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09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3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03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0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6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022" y="4123113"/>
            <a:ext cx="8076103" cy="853168"/>
          </a:xfrm>
        </p:spPr>
        <p:txBody>
          <a:bodyPr rtlCol="0">
            <a:normAutofit/>
          </a:bodyPr>
          <a:lstStyle/>
          <a:p>
            <a:r>
              <a:rPr lang="es-ES" b="1" dirty="0" smtClean="0"/>
              <a:t>“Seguridad en los sistemas”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Agustín Emiliano Sotelo </a:t>
            </a:r>
            <a:r>
              <a:rPr lang="es-E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carmelich</a:t>
            </a:r>
            <a:endParaRPr lang="es-E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Bruno GIULIANO VAPORE 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2305396" y="1558777"/>
            <a:ext cx="8076103" cy="10388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s-ES" b="1" dirty="0" smtClean="0"/>
          </a:p>
          <a:p>
            <a:pPr algn="ctr"/>
            <a:endParaRPr lang="es-ES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243839" y="834579"/>
            <a:ext cx="8562657" cy="16967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 smtClean="0">
                <a:latin typeface="+mn-lt"/>
              </a:rPr>
              <a:t>Universidad Tecnológica Nacional</a:t>
            </a:r>
          </a:p>
          <a:p>
            <a:pPr algn="ctr"/>
            <a:endParaRPr lang="es-ES" b="1" dirty="0" smtClean="0">
              <a:latin typeface="+mn-lt"/>
            </a:endParaRPr>
          </a:p>
          <a:p>
            <a:pPr algn="ctr"/>
            <a:r>
              <a:rPr lang="es-ES" b="1" dirty="0" smtClean="0">
                <a:latin typeface="+mn-lt"/>
              </a:rPr>
              <a:t>Tecnicatura Universitaria en programación</a:t>
            </a:r>
          </a:p>
          <a:p>
            <a:pPr algn="ctr"/>
            <a:endParaRPr lang="es-ES" b="1" dirty="0" smtClean="0">
              <a:latin typeface="+mn-lt"/>
            </a:endParaRPr>
          </a:p>
          <a:p>
            <a:pPr algn="ctr"/>
            <a:r>
              <a:rPr lang="es-ES" b="1" dirty="0" smtClean="0">
                <a:latin typeface="+mn-lt"/>
              </a:rPr>
              <a:t>Arquitectura y sistemas Operativos</a:t>
            </a:r>
          </a:p>
          <a:p>
            <a:pPr algn="ctr"/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Introducción</a:t>
            </a:r>
            <a:endParaRPr lang="es-ES" dirty="0"/>
          </a:p>
        </p:txBody>
      </p:sp>
      <p:graphicFrame>
        <p:nvGraphicFramePr>
          <p:cNvPr id="5" name="Marcador de posición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922890"/>
              </p:ext>
            </p:extLst>
          </p:nvPr>
        </p:nvGraphicFramePr>
        <p:xfrm>
          <a:off x="1188721" y="2216882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155855" y="609600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smtClean="0"/>
              <a:t>Marco teórico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945447" y="2611637"/>
            <a:ext cx="1850887" cy="1850296"/>
            <a:chOff x="296359" y="296740"/>
            <a:chExt cx="1850887" cy="1850296"/>
          </a:xfrm>
        </p:grpSpPr>
        <p:sp>
          <p:nvSpPr>
            <p:cNvPr id="8" name="Elipse 7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/>
            <p:cNvSpPr txBox="1"/>
            <p:nvPr/>
          </p:nvSpPr>
          <p:spPr>
            <a:xfrm>
              <a:off x="567415" y="567710"/>
              <a:ext cx="1308775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kern="1200" noProof="0" dirty="0" err="1" smtClean="0"/>
                <a:t>Hardening</a:t>
              </a:r>
              <a:endParaRPr lang="es-ES" sz="1500" b="1" kern="1200" noProof="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07647" y="2611637"/>
            <a:ext cx="1850887" cy="1850296"/>
            <a:chOff x="296359" y="296740"/>
            <a:chExt cx="1850887" cy="1850296"/>
          </a:xfrm>
        </p:grpSpPr>
        <p:sp>
          <p:nvSpPr>
            <p:cNvPr id="11" name="Elipse 10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kern="1200" noProof="0" dirty="0" smtClean="0"/>
                <a:t>Vulnerabilidades</a:t>
              </a:r>
              <a:endParaRPr lang="es-ES" sz="1500" b="1" kern="1200" noProof="0" dirty="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6757933" y="4643434"/>
            <a:ext cx="4708340" cy="369332"/>
          </a:xfrm>
          <a:prstGeom prst="rect">
            <a:avLst/>
          </a:prstGeom>
          <a:solidFill>
            <a:srgbClr val="E44873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Inter"/>
              </a:rPr>
              <a:t>Internet </a:t>
            </a:r>
            <a:r>
              <a:rPr lang="en-US" dirty="0" smtClean="0">
                <a:solidFill>
                  <a:srgbClr val="1F1F1F"/>
                </a:solidFill>
                <a:latin typeface="Inter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1F1F1F"/>
                </a:solidFill>
                <a:latin typeface="Inter"/>
              </a:rPr>
              <a:t> </a:t>
            </a:r>
            <a:r>
              <a:rPr lang="en-US" dirty="0">
                <a:solidFill>
                  <a:srgbClr val="1F1F1F"/>
                </a:solidFill>
                <a:latin typeface="Inter"/>
              </a:rPr>
              <a:t>Firewall </a:t>
            </a:r>
            <a:r>
              <a:rPr lang="en-US" dirty="0" smtClean="0">
                <a:solidFill>
                  <a:srgbClr val="1F1F1F"/>
                </a:solidFill>
                <a:latin typeface="Inter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1F1F1F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Inter"/>
              </a:rPr>
              <a:t>Servidor</a:t>
            </a:r>
            <a:r>
              <a:rPr lang="en-US" dirty="0">
                <a:solidFill>
                  <a:srgbClr val="1F1F1F"/>
                </a:solidFill>
                <a:latin typeface="Inter"/>
              </a:rPr>
              <a:t> </a:t>
            </a:r>
            <a:r>
              <a:rPr lang="en-US" dirty="0" smtClean="0">
                <a:solidFill>
                  <a:srgbClr val="1F1F1F"/>
                </a:solidFill>
                <a:latin typeface="Inter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1F1F1F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Inter"/>
              </a:rPr>
              <a:t>Permisos</a:t>
            </a:r>
            <a:endParaRPr lang="en-US" dirty="0"/>
          </a:p>
        </p:txBody>
      </p:sp>
      <p:grpSp>
        <p:nvGrpSpPr>
          <p:cNvPr id="13" name="Grupo 12"/>
          <p:cNvGrpSpPr/>
          <p:nvPr/>
        </p:nvGrpSpPr>
        <p:grpSpPr>
          <a:xfrm>
            <a:off x="8133761" y="2611637"/>
            <a:ext cx="1850887" cy="1850296"/>
            <a:chOff x="296359" y="296740"/>
            <a:chExt cx="1850887" cy="1850296"/>
          </a:xfrm>
        </p:grpSpPr>
        <p:sp>
          <p:nvSpPr>
            <p:cNvPr id="14" name="Elipse 13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kern="1200" noProof="0" dirty="0" smtClean="0"/>
                <a:t>Capas de Seguridad</a:t>
              </a:r>
              <a:endParaRPr lang="es-ES" sz="1500" b="1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155855" y="609600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smtClean="0"/>
              <a:t>Caso práctico: entorno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2021815" y="2868228"/>
            <a:ext cx="1850887" cy="1850296"/>
            <a:chOff x="421048" y="279256"/>
            <a:chExt cx="1850887" cy="1850296"/>
          </a:xfrm>
        </p:grpSpPr>
        <p:sp>
          <p:nvSpPr>
            <p:cNvPr id="8" name="Elipse 7"/>
            <p:cNvSpPr/>
            <p:nvPr/>
          </p:nvSpPr>
          <p:spPr>
            <a:xfrm>
              <a:off x="421048" y="279256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/>
            <p:cNvSpPr txBox="1"/>
            <p:nvPr/>
          </p:nvSpPr>
          <p:spPr>
            <a:xfrm>
              <a:off x="692105" y="550226"/>
              <a:ext cx="1308775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dirty="0" smtClean="0"/>
                <a:t>Máquina virtual:</a:t>
              </a:r>
            </a:p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kern="1200" noProof="0" dirty="0" smtClean="0"/>
                <a:t>UTM</a:t>
              </a:r>
              <a:endParaRPr lang="es-ES" sz="1500" b="1" kern="1200" noProof="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878847" y="2868228"/>
            <a:ext cx="1850887" cy="1850296"/>
            <a:chOff x="296359" y="296740"/>
            <a:chExt cx="1850887" cy="1850296"/>
          </a:xfrm>
        </p:grpSpPr>
        <p:sp>
          <p:nvSpPr>
            <p:cNvPr id="11" name="Elipse 10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13" name="Elipse 4"/>
          <p:cNvSpPr txBox="1"/>
          <p:nvPr/>
        </p:nvSpPr>
        <p:spPr>
          <a:xfrm>
            <a:off x="8149902" y="3153577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500" b="1" dirty="0" smtClean="0"/>
              <a:t>S.O.: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500" b="1" dirty="0" smtClean="0"/>
              <a:t>Linux </a:t>
            </a:r>
            <a:r>
              <a:rPr lang="en-US" sz="1500" dirty="0"/>
              <a:t>(Ubuntu Server)</a:t>
            </a:r>
            <a:endParaRPr lang="es-ES" sz="1500" b="1" kern="1200" noProof="0" dirty="0"/>
          </a:p>
        </p:txBody>
      </p:sp>
    </p:spTree>
    <p:extLst>
      <p:ext uri="{BB962C8B-B14F-4D97-AF65-F5344CB8AC3E}">
        <p14:creationId xmlns:p14="http://schemas.microsoft.com/office/powerpoint/2010/main" val="35761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155855" y="609600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smtClean="0"/>
              <a:t>Caso práctico: servidor web</a:t>
            </a:r>
            <a:endParaRPr lang="es-ES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55855" y="2611637"/>
            <a:ext cx="1850887" cy="1850296"/>
            <a:chOff x="296359" y="360560"/>
            <a:chExt cx="1850887" cy="1850296"/>
          </a:xfrm>
        </p:grpSpPr>
        <p:sp>
          <p:nvSpPr>
            <p:cNvPr id="19" name="Elipse 18"/>
            <p:cNvSpPr/>
            <p:nvPr/>
          </p:nvSpPr>
          <p:spPr>
            <a:xfrm>
              <a:off x="296359" y="36056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4"/>
            <p:cNvSpPr txBox="1"/>
            <p:nvPr/>
          </p:nvSpPr>
          <p:spPr>
            <a:xfrm>
              <a:off x="567414" y="631530"/>
              <a:ext cx="1308775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b="1" kern="1200" noProof="0" dirty="0" smtClean="0"/>
                <a:t>Configuración Inicial de Apache2</a:t>
              </a:r>
              <a:endParaRPr lang="es-ES" sz="1500" b="1" kern="1200" noProof="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034893" y="4190963"/>
            <a:ext cx="1850887" cy="1850296"/>
            <a:chOff x="296359" y="296740"/>
            <a:chExt cx="1850887" cy="1850296"/>
          </a:xfrm>
        </p:grpSpPr>
        <p:sp>
          <p:nvSpPr>
            <p:cNvPr id="26" name="Elipse 25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28" name="Elipse 4"/>
          <p:cNvSpPr txBox="1"/>
          <p:nvPr/>
        </p:nvSpPr>
        <p:spPr>
          <a:xfrm>
            <a:off x="5305948" y="4427152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500" b="1" dirty="0" smtClean="0"/>
              <a:t>Firewall (UFW)</a:t>
            </a:r>
            <a:endParaRPr lang="es-ES" sz="1500" b="1" kern="1200" noProof="0" dirty="0"/>
          </a:p>
        </p:txBody>
      </p:sp>
      <p:grpSp>
        <p:nvGrpSpPr>
          <p:cNvPr id="29" name="Grupo 28"/>
          <p:cNvGrpSpPr/>
          <p:nvPr/>
        </p:nvGrpSpPr>
        <p:grpSpPr>
          <a:xfrm>
            <a:off x="8913932" y="2611637"/>
            <a:ext cx="1850887" cy="1850296"/>
            <a:chOff x="296359" y="296740"/>
            <a:chExt cx="1850887" cy="1850296"/>
          </a:xfrm>
        </p:grpSpPr>
        <p:sp>
          <p:nvSpPr>
            <p:cNvPr id="30" name="Elipse 29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32" name="Elipse 4"/>
          <p:cNvSpPr txBox="1"/>
          <p:nvPr/>
        </p:nvSpPr>
        <p:spPr>
          <a:xfrm>
            <a:off x="9184987" y="2882607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500" b="1" dirty="0" smtClean="0"/>
              <a:t>Gestión de Permisos</a:t>
            </a:r>
            <a:endParaRPr lang="es-ES" sz="1500" b="1" kern="1200" noProof="0" dirty="0"/>
          </a:p>
        </p:txBody>
      </p:sp>
    </p:spTree>
    <p:extLst>
      <p:ext uri="{BB962C8B-B14F-4D97-AF65-F5344CB8AC3E}">
        <p14:creationId xmlns:p14="http://schemas.microsoft.com/office/powerpoint/2010/main" val="3777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155855" y="609600"/>
            <a:ext cx="1021487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smtClean="0"/>
              <a:t>Resultados obtenidos</a:t>
            </a:r>
            <a:endParaRPr lang="es-ES" dirty="0"/>
          </a:p>
        </p:txBody>
      </p:sp>
      <p:grpSp>
        <p:nvGrpSpPr>
          <p:cNvPr id="18" name="Grupo 17"/>
          <p:cNvGrpSpPr/>
          <p:nvPr/>
        </p:nvGrpSpPr>
        <p:grpSpPr>
          <a:xfrm>
            <a:off x="3863291" y="2611637"/>
            <a:ext cx="1850887" cy="1850296"/>
            <a:chOff x="296359" y="296740"/>
            <a:chExt cx="1850887" cy="1850296"/>
          </a:xfrm>
        </p:grpSpPr>
        <p:sp>
          <p:nvSpPr>
            <p:cNvPr id="19" name="Elipse 18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21" name="Elipse 4"/>
          <p:cNvSpPr txBox="1"/>
          <p:nvPr/>
        </p:nvSpPr>
        <p:spPr>
          <a:xfrm>
            <a:off x="4134346" y="2882607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500" b="1" kern="1200" noProof="0" dirty="0" smtClean="0"/>
              <a:t>Medidas de Seguridad</a:t>
            </a:r>
            <a:endParaRPr lang="es-ES" sz="1500" b="1" kern="1200" noProof="0" dirty="0"/>
          </a:p>
        </p:txBody>
      </p:sp>
      <p:grpSp>
        <p:nvGrpSpPr>
          <p:cNvPr id="12" name="Grupo 11"/>
          <p:cNvGrpSpPr/>
          <p:nvPr/>
        </p:nvGrpSpPr>
        <p:grpSpPr>
          <a:xfrm>
            <a:off x="7134027" y="4412816"/>
            <a:ext cx="1850887" cy="1850296"/>
            <a:chOff x="296359" y="296740"/>
            <a:chExt cx="1850887" cy="1850296"/>
          </a:xfrm>
        </p:grpSpPr>
        <p:sp>
          <p:nvSpPr>
            <p:cNvPr id="13" name="Elipse 12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15" name="Elipse 4"/>
          <p:cNvSpPr txBox="1"/>
          <p:nvPr/>
        </p:nvSpPr>
        <p:spPr>
          <a:xfrm>
            <a:off x="7405082" y="4683786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500" b="1" noProof="0" dirty="0" smtClean="0"/>
              <a:t>Dificultades</a:t>
            </a:r>
            <a:endParaRPr lang="es-ES" sz="1500" b="1" kern="1200" noProof="0" dirty="0"/>
          </a:p>
        </p:txBody>
      </p:sp>
    </p:spTree>
    <p:extLst>
      <p:ext uri="{BB962C8B-B14F-4D97-AF65-F5344CB8AC3E}">
        <p14:creationId xmlns:p14="http://schemas.microsoft.com/office/powerpoint/2010/main" val="41443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155855" y="609600"/>
            <a:ext cx="1021487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grpSp>
        <p:nvGrpSpPr>
          <p:cNvPr id="18" name="Grupo 17"/>
          <p:cNvGrpSpPr/>
          <p:nvPr/>
        </p:nvGrpSpPr>
        <p:grpSpPr>
          <a:xfrm>
            <a:off x="2961358" y="2883275"/>
            <a:ext cx="1850887" cy="1850296"/>
            <a:chOff x="296359" y="296740"/>
            <a:chExt cx="1850887" cy="1850296"/>
          </a:xfrm>
        </p:grpSpPr>
        <p:sp>
          <p:nvSpPr>
            <p:cNvPr id="19" name="Elipse 18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21" name="Elipse 4"/>
          <p:cNvSpPr txBox="1"/>
          <p:nvPr/>
        </p:nvSpPr>
        <p:spPr>
          <a:xfrm>
            <a:off x="3232413" y="3119464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A</a:t>
            </a:r>
            <a:r>
              <a:rPr lang="en-US" dirty="0" err="1" smtClean="0"/>
              <a:t>prendizaje</a:t>
            </a:r>
            <a:endParaRPr lang="es-ES" sz="1500" b="1" kern="1200" noProof="0" dirty="0"/>
          </a:p>
        </p:txBody>
      </p:sp>
      <p:grpSp>
        <p:nvGrpSpPr>
          <p:cNvPr id="12" name="Grupo 11"/>
          <p:cNvGrpSpPr/>
          <p:nvPr/>
        </p:nvGrpSpPr>
        <p:grpSpPr>
          <a:xfrm>
            <a:off x="7293719" y="2883275"/>
            <a:ext cx="1850887" cy="1850296"/>
            <a:chOff x="296359" y="296740"/>
            <a:chExt cx="1850887" cy="1850296"/>
          </a:xfrm>
        </p:grpSpPr>
        <p:sp>
          <p:nvSpPr>
            <p:cNvPr id="13" name="Elipse 12"/>
            <p:cNvSpPr/>
            <p:nvPr/>
          </p:nvSpPr>
          <p:spPr>
            <a:xfrm>
              <a:off x="296359" y="296740"/>
              <a:ext cx="1850887" cy="185029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4"/>
            <p:cNvSpPr txBox="1"/>
            <p:nvPr/>
          </p:nvSpPr>
          <p:spPr>
            <a:xfrm>
              <a:off x="485879" y="567710"/>
              <a:ext cx="1483383" cy="1308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500" b="1" kern="1200" noProof="0" dirty="0"/>
            </a:p>
          </p:txBody>
        </p:sp>
      </p:grpSp>
      <p:sp>
        <p:nvSpPr>
          <p:cNvPr id="16" name="Elipse 4"/>
          <p:cNvSpPr txBox="1"/>
          <p:nvPr/>
        </p:nvSpPr>
        <p:spPr>
          <a:xfrm>
            <a:off x="7564773" y="3164611"/>
            <a:ext cx="1308775" cy="1308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rtlCol="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dirty="0" smtClean="0"/>
              <a:t>Mejoras</a:t>
            </a:r>
            <a:endParaRPr lang="es-ES" sz="1500" b="1" kern="1200" noProof="0" dirty="0"/>
          </a:p>
        </p:txBody>
      </p:sp>
    </p:spTree>
    <p:extLst>
      <p:ext uri="{BB962C8B-B14F-4D97-AF65-F5344CB8AC3E}">
        <p14:creationId xmlns:p14="http://schemas.microsoft.com/office/powerpoint/2010/main" val="27485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05/06/2025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111</Words>
  <Application>Microsoft Office PowerPoint</Application>
  <PresentationFormat>Panorámica</PresentationFormat>
  <Paragraphs>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Wingdings</vt:lpstr>
      <vt:lpstr>Celestial</vt:lpstr>
      <vt:lpstr>“Seguridad en los sistemas”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2025-06-03T23:46:45Z</dcterms:created>
  <dcterms:modified xsi:type="dcterms:W3CDTF">2025-06-04T02:14:03Z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