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9750"/>
  <p:notesSz cx="7556500" cy="10699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33" autoAdjust="0"/>
    <p:restoredTop sz="94660"/>
  </p:normalViewPr>
  <p:slideViewPr>
    <p:cSldViewPr>
      <p:cViewPr>
        <p:scale>
          <a:sx n="125" d="100"/>
          <a:sy n="125" d="100"/>
        </p:scale>
        <p:origin x="1051" y="-24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990"/>
            <a:ext cx="6806565" cy="1711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50768"/>
            <a:ext cx="2420112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31233" y="254000"/>
            <a:ext cx="2437130" cy="2940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585470" marR="5080" indent="-573405">
              <a:lnSpc>
                <a:spcPts val="1030"/>
              </a:lnSpc>
              <a:spcBef>
                <a:spcPts val="175"/>
              </a:spcBef>
            </a:pP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Анкетыг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бөглөхдөө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бүх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асуултад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тодорхой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хариулж,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үг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товчлохгүй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байхыг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хүсье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88950" y="857884"/>
            <a:ext cx="6507480" cy="12065"/>
          </a:xfrm>
          <a:custGeom>
            <a:avLst/>
            <a:gdLst/>
            <a:ahLst/>
            <a:cxnLst/>
            <a:rect l="l" t="t" r="r" b="b"/>
            <a:pathLst>
              <a:path w="6507480" h="12065">
                <a:moveTo>
                  <a:pt x="6507480" y="0"/>
                </a:moveTo>
                <a:lnTo>
                  <a:pt x="0" y="0"/>
                </a:lnTo>
                <a:lnTo>
                  <a:pt x="0" y="12065"/>
                </a:lnTo>
                <a:lnTo>
                  <a:pt x="6507480" y="12065"/>
                </a:lnTo>
                <a:lnTo>
                  <a:pt x="65074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6504" y="1084315"/>
            <a:ext cx="4542155" cy="15220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001520">
              <a:lnSpc>
                <a:spcPct val="100000"/>
              </a:lnSpc>
              <a:spcBef>
                <a:spcPts val="350"/>
              </a:spcBef>
            </a:pPr>
            <a:r>
              <a:rPr sz="1300" b="1" dirty="0">
                <a:latin typeface="Times New Roman"/>
                <a:cs typeface="Times New Roman"/>
              </a:rPr>
              <a:t>АЖИЛ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ГОРИЛОГЧИЙН</a:t>
            </a:r>
            <a:r>
              <a:rPr sz="1300" b="1" spc="-3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АНКЕТ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000" b="1" dirty="0">
                <a:latin typeface="Times New Roman"/>
                <a:cs typeface="Times New Roman"/>
              </a:rPr>
              <a:t>Хавсаргах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1000" b="1" spc="-10" dirty="0">
                <a:latin typeface="Times New Roman"/>
                <a:cs typeface="Times New Roman"/>
              </a:rPr>
              <a:t>материал:</a:t>
            </a:r>
            <a:endParaRPr sz="1000">
              <a:latin typeface="Times New Roman"/>
              <a:cs typeface="Times New Roman"/>
            </a:endParaRPr>
          </a:p>
          <a:p>
            <a:pPr marL="266065" indent="-12128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66065" algn="l"/>
              </a:tabLst>
            </a:pPr>
            <a:r>
              <a:rPr sz="900" i="1" dirty="0">
                <a:latin typeface="Times New Roman"/>
                <a:cs typeface="Times New Roman"/>
              </a:rPr>
              <a:t>Цээж зураг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1%</a:t>
            </a:r>
            <a:r>
              <a:rPr sz="900" i="1" spc="229" dirty="0">
                <a:latin typeface="Times New Roman"/>
                <a:cs typeface="Times New Roman"/>
              </a:rPr>
              <a:t> </a:t>
            </a:r>
            <a:r>
              <a:rPr sz="900" i="1" spc="-20" dirty="0">
                <a:latin typeface="Times New Roman"/>
                <a:cs typeface="Times New Roman"/>
              </a:rPr>
              <a:t>/3*4/</a:t>
            </a:r>
            <a:endParaRPr sz="900">
              <a:latin typeface="Times New Roman"/>
              <a:cs typeface="Times New Roman"/>
            </a:endParaRPr>
          </a:p>
          <a:p>
            <a:pPr marL="266065" indent="-12128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66065" algn="l"/>
              </a:tabLst>
            </a:pPr>
            <a:r>
              <a:rPr sz="900" i="1" dirty="0">
                <a:latin typeface="Times New Roman"/>
                <a:cs typeface="Times New Roman"/>
              </a:rPr>
              <a:t>Ажлын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товч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намтар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буюу </a:t>
            </a:r>
            <a:r>
              <a:rPr sz="900" i="1" spc="-25" dirty="0">
                <a:latin typeface="Times New Roman"/>
                <a:cs typeface="Times New Roman"/>
              </a:rPr>
              <a:t>CV</a:t>
            </a:r>
            <a:endParaRPr sz="900">
              <a:latin typeface="Times New Roman"/>
              <a:cs typeface="Times New Roman"/>
            </a:endParaRPr>
          </a:p>
          <a:p>
            <a:pPr marL="266065" indent="-121285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66065" algn="l"/>
              </a:tabLst>
            </a:pPr>
            <a:r>
              <a:rPr sz="900" i="1" dirty="0">
                <a:latin typeface="Times New Roman"/>
                <a:cs typeface="Times New Roman"/>
              </a:rPr>
              <a:t>Иргэний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үнэмлэхийн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хуулбар.</a:t>
            </a:r>
            <a:endParaRPr sz="900">
              <a:latin typeface="Times New Roman"/>
              <a:cs typeface="Times New Roman"/>
            </a:endParaRPr>
          </a:p>
          <a:p>
            <a:pPr marL="266065" marR="1238250" indent="-121285">
              <a:lnSpc>
                <a:spcPct val="110000"/>
              </a:lnSpc>
              <a:buAutoNum type="arabicPeriod"/>
              <a:tabLst>
                <a:tab pos="273050" algn="l"/>
              </a:tabLst>
            </a:pPr>
            <a:r>
              <a:rPr sz="900" i="1" dirty="0">
                <a:latin typeface="Times New Roman"/>
                <a:cs typeface="Times New Roman"/>
              </a:rPr>
              <a:t>ЕБС, Их,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дээд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сургууль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төгссөн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диплом,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мэргэжлийн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үнэмлэх, 	</a:t>
            </a:r>
            <a:r>
              <a:rPr sz="900" i="1" dirty="0">
                <a:latin typeface="Times New Roman"/>
                <a:cs typeface="Times New Roman"/>
              </a:rPr>
              <a:t>аттестатын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хуулбар.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482215">
              <a:lnSpc>
                <a:spcPct val="100000"/>
              </a:lnSpc>
              <a:spcBef>
                <a:spcPts val="5"/>
              </a:spcBef>
            </a:pPr>
            <a:r>
              <a:rPr sz="1100" b="1" dirty="0">
                <a:latin typeface="Times New Roman"/>
                <a:cs typeface="Times New Roman"/>
              </a:rPr>
              <a:t>Таны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сонирхож</a:t>
            </a:r>
            <a:r>
              <a:rPr sz="1100" b="1" spc="-3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буй</a:t>
            </a:r>
            <a:r>
              <a:rPr sz="1100" b="1" spc="-15" dirty="0">
                <a:latin typeface="Times New Roman"/>
                <a:cs typeface="Times New Roman"/>
              </a:rPr>
              <a:t> </a:t>
            </a:r>
            <a:r>
              <a:rPr sz="1100" b="1" spc="-20" dirty="0">
                <a:latin typeface="Times New Roman"/>
                <a:cs typeface="Times New Roman"/>
              </a:rPr>
              <a:t>ажил: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941085"/>
              </p:ext>
            </p:extLst>
          </p:nvPr>
        </p:nvGraphicFramePr>
        <p:xfrm>
          <a:off x="1326133" y="2618485"/>
          <a:ext cx="5205729" cy="539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4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95250" algn="ctr">
                        <a:lnSpc>
                          <a:spcPts val="1045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Компани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ts val="1045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Төсөл/Нэгж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8965">
                        <a:lnSpc>
                          <a:spcPts val="104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байр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1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3455" y="3328542"/>
            <a:ext cx="1421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1.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ЕРӨНХИЙ</a:t>
            </a:r>
            <a:r>
              <a:rPr sz="900" b="1" spc="-10" dirty="0">
                <a:latin typeface="Times New Roman"/>
                <a:cs typeface="Times New Roman"/>
              </a:rPr>
              <a:t> МЭДЭЭЛЭЛ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455" y="8289797"/>
            <a:ext cx="51911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2.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ТАНЫ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ЭЗЭМШСЭН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МЭРГЭЖИЛ,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БОЛОВСРОЛ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Ерөнхий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боловсролын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сургуулийг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оруулан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бичнэ</a:t>
            </a:r>
            <a:r>
              <a:rPr sz="900" spc="-10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383652"/>
              </p:ext>
            </p:extLst>
          </p:nvPr>
        </p:nvGraphicFramePr>
        <p:xfrm>
          <a:off x="583691" y="8613393"/>
          <a:ext cx="6450329" cy="1376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0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190500" marR="81280" indent="-13589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Төгссөн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улс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5010" marR="509270" indent="-25654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Сургуулийн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3830" marR="95885" indent="-117475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Элссэн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он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 marR="69215" indent="-143510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Төгссөн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он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6370" marR="160020" indent="262255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Эзэмшсэн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мэргэжил,</a:t>
                      </a:r>
                      <a:r>
                        <a:rPr sz="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боловсрол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2905" marR="209550" indent="-222885">
                        <a:lnSpc>
                          <a:spcPts val="119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Боловсролын зэрэг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Голч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дүн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102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91500"/>
              </p:ext>
            </p:extLst>
          </p:nvPr>
        </p:nvGraphicFramePr>
        <p:xfrm>
          <a:off x="4055998" y="1512061"/>
          <a:ext cx="3040379" cy="64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273050">
                        <a:lnSpc>
                          <a:spcPts val="1045"/>
                        </a:lnSpc>
                      </a:pP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ysDot"/>
                    </a:lnT>
                    <a:lnB w="635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Тэмдэглэл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ysDot"/>
                    </a:lnT>
                    <a:lnB w="6350">
                      <a:solidFill>
                        <a:srgbClr val="000000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2023.11.30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ysDot"/>
                    </a:lnT>
                    <a:lnB w="6350">
                      <a:solidFill>
                        <a:srgbClr val="000000"/>
                      </a:solidFill>
                      <a:prstDash val="sysDot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ysDot"/>
                    </a:lnL>
                    <a:lnR w="6350">
                      <a:solidFill>
                        <a:srgbClr val="000000"/>
                      </a:solidFill>
                      <a:prstDash val="sysDot"/>
                    </a:lnR>
                    <a:lnT w="6350">
                      <a:solidFill>
                        <a:srgbClr val="000000"/>
                      </a:solidFill>
                      <a:prstDash val="sysDot"/>
                    </a:lnT>
                    <a:lnB w="6350">
                      <a:solidFill>
                        <a:srgbClr val="000000"/>
                      </a:solidFill>
                      <a:prstDash val="sysDot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71500" y="3505326"/>
            <a:ext cx="6449695" cy="4610100"/>
          </a:xfrm>
          <a:custGeom>
            <a:avLst/>
            <a:gdLst/>
            <a:ahLst/>
            <a:cxnLst/>
            <a:rect l="l" t="t" r="r" b="b"/>
            <a:pathLst>
              <a:path w="6449695" h="4610100">
                <a:moveTo>
                  <a:pt x="0" y="4610100"/>
                </a:moveTo>
                <a:lnTo>
                  <a:pt x="6449695" y="4610100"/>
                </a:lnTo>
                <a:lnTo>
                  <a:pt x="6449695" y="0"/>
                </a:lnTo>
                <a:lnTo>
                  <a:pt x="0" y="0"/>
                </a:lnTo>
                <a:lnTo>
                  <a:pt x="0" y="46101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54812" y="3702935"/>
            <a:ext cx="4940935" cy="122354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  <a:tabLst>
                <a:tab pos="2372995" algn="l"/>
                <a:tab pos="4887595" algn="l"/>
              </a:tabLst>
            </a:pPr>
            <a:r>
              <a:rPr sz="1000" dirty="0">
                <a:latin typeface="Times New Roman"/>
                <a:cs typeface="Times New Roman"/>
              </a:rPr>
              <a:t>Эцэг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эх –ийн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нэр</a:t>
            </a:r>
            <a:r>
              <a:rPr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:</a:t>
            </a:r>
            <a:r>
              <a:rPr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mn-MN" sz="1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Мөнхцэцэг</a:t>
            </a:r>
            <a:r>
              <a:rPr sz="1000" u="sng" dirty="0">
                <a:solidFill>
                  <a:srgbClr val="999999"/>
                </a:solidFill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Өөрийн </a:t>
            </a:r>
            <a:r>
              <a:rPr sz="1000" dirty="0">
                <a:latin typeface="Times New Roman"/>
                <a:cs typeface="Times New Roman"/>
              </a:rPr>
              <a:t>нэр:   </a:t>
            </a:r>
            <a:r>
              <a:rPr sz="1000" dirty="0" err="1">
                <a:latin typeface="Times New Roman"/>
                <a:cs typeface="Times New Roman"/>
              </a:rPr>
              <a:t>Энхжин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  <a:tabLst>
                <a:tab pos="2376805" algn="l"/>
                <a:tab pos="2884170" algn="l"/>
                <a:tab pos="3679825" algn="l"/>
              </a:tabLst>
            </a:pPr>
            <a:r>
              <a:rPr sz="1000" dirty="0">
                <a:latin typeface="Times New Roman"/>
                <a:cs typeface="Times New Roman"/>
              </a:rPr>
              <a:t>Ургийн овог:  </a:t>
            </a:r>
            <a:r>
              <a:rPr lang="mn-MN" sz="1000" dirty="0">
                <a:latin typeface="Times New Roman"/>
                <a:cs typeface="Times New Roman"/>
              </a:rPr>
              <a:t>Хахөег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 Хүйс	</a:t>
            </a:r>
            <a:r>
              <a:rPr sz="1400" dirty="0">
                <a:latin typeface="Symbol"/>
                <a:cs typeface="Symbol"/>
              </a:rPr>
              <a:t>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000" spc="-10" dirty="0" err="1">
                <a:latin typeface="Times New Roman"/>
                <a:cs typeface="Times New Roman"/>
              </a:rPr>
              <a:t>эрэгтэй</a:t>
            </a:r>
            <a:r>
              <a:rPr sz="1000" spc="-10" dirty="0">
                <a:latin typeface="Times New Roman"/>
                <a:cs typeface="Times New Roman"/>
              </a:rPr>
              <a:t>    </a:t>
            </a:r>
            <a:r>
              <a:rPr sz="1400" dirty="0">
                <a:latin typeface="Symbol"/>
                <a:cs typeface="Times New Roman"/>
              </a:rPr>
              <a:t>Щ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эмэгтэй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ct val="144000"/>
              </a:lnSpc>
              <a:spcBef>
                <a:spcPts val="305"/>
              </a:spcBef>
              <a:tabLst>
                <a:tab pos="818515" algn="l"/>
                <a:tab pos="1306195" algn="l"/>
                <a:tab pos="1871345" algn="l"/>
                <a:tab pos="2327910" algn="l"/>
                <a:tab pos="2390140" algn="l"/>
                <a:tab pos="4927600" algn="l"/>
              </a:tabLst>
            </a:pPr>
            <a:r>
              <a:rPr sz="1000" dirty="0">
                <a:latin typeface="Times New Roman"/>
                <a:cs typeface="Times New Roman"/>
              </a:rPr>
              <a:t>Төрсөн: </a:t>
            </a:r>
            <a:r>
              <a:rPr lang="en-US" sz="1000" dirty="0">
                <a:latin typeface="Times New Roman"/>
                <a:cs typeface="Times New Roman"/>
              </a:rPr>
              <a:t>2011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20" dirty="0">
                <a:latin typeface="Times New Roman"/>
                <a:cs typeface="Times New Roman"/>
              </a:rPr>
              <a:t>/</a:t>
            </a:r>
            <a:r>
              <a:rPr sz="1000" spc="-20" dirty="0" err="1">
                <a:latin typeface="Times New Roman"/>
                <a:cs typeface="Times New Roman"/>
              </a:rPr>
              <a:t>он</a:t>
            </a:r>
            <a:r>
              <a:rPr sz="1000" spc="-20" dirty="0">
                <a:latin typeface="Times New Roman"/>
                <a:cs typeface="Times New Roman"/>
              </a:rPr>
              <a:t>/</a:t>
            </a:r>
            <a:r>
              <a:rPr lang="en-US" sz="1000" spc="-20" dirty="0">
                <a:latin typeface="Times New Roman"/>
                <a:cs typeface="Times New Roman"/>
              </a:rPr>
              <a:t>    04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 /</a:t>
            </a:r>
            <a:r>
              <a:rPr sz="1000" dirty="0" err="1">
                <a:latin typeface="Times New Roman"/>
                <a:cs typeface="Times New Roman"/>
              </a:rPr>
              <a:t>сар</a:t>
            </a:r>
            <a:r>
              <a:rPr sz="1000" dirty="0">
                <a:latin typeface="Times New Roman"/>
                <a:cs typeface="Times New Roman"/>
              </a:rPr>
              <a:t>/</a:t>
            </a:r>
            <a:r>
              <a:rPr lang="en-US" sz="1000" dirty="0">
                <a:latin typeface="Times New Roman"/>
                <a:cs typeface="Times New Roman"/>
              </a:rPr>
              <a:t>   28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/өдөр/</a:t>
            </a:r>
            <a:r>
              <a:rPr sz="1000" dirty="0">
                <a:latin typeface="Times New Roman"/>
                <a:cs typeface="Times New Roman"/>
              </a:rPr>
              <a:t>	Төрсөн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аймаг,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хот: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lang="en-US" sz="1000" spc="-5" dirty="0">
                <a:latin typeface="Times New Roman"/>
                <a:cs typeface="Times New Roman"/>
              </a:rPr>
              <a:t>  </a:t>
            </a:r>
            <a:r>
              <a:rPr lang="mn-MN" sz="1000" spc="-5" dirty="0">
                <a:latin typeface="Times New Roman"/>
                <a:cs typeface="Times New Roman"/>
              </a:rPr>
              <a:t>Дархан</a:t>
            </a:r>
            <a:r>
              <a:rPr sz="10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 Иргэний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харъяалал: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			</a:t>
            </a:r>
            <a:endParaRPr sz="1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000" spc="-10" dirty="0">
                <a:latin typeface="Times New Roman"/>
                <a:cs typeface="Times New Roman"/>
              </a:rPr>
              <a:t>Регистрийн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 err="1">
                <a:latin typeface="Times New Roman"/>
                <a:cs typeface="Times New Roman"/>
              </a:rPr>
              <a:t>дугаар</a:t>
            </a:r>
            <a:r>
              <a:rPr sz="1000" dirty="0">
                <a:latin typeface="Times New Roman"/>
                <a:cs typeface="Times New Roman"/>
              </a:rPr>
              <a:t>: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mn-MN" sz="1000" dirty="0">
                <a:latin typeface="Times New Roman"/>
                <a:cs typeface="Times New Roman"/>
              </a:rPr>
              <a:t>ТА </a:t>
            </a:r>
            <a:r>
              <a:rPr lang="en-US" sz="1000" dirty="0">
                <a:latin typeface="Times New Roman"/>
                <a:cs typeface="Times New Roman"/>
              </a:rPr>
              <a:t>11242843</a:t>
            </a:r>
            <a:endParaRPr sz="1800" dirty="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812" y="5378322"/>
            <a:ext cx="10915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Оршин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суугаа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хаяг: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933950"/>
              </p:ext>
            </p:extLst>
          </p:nvPr>
        </p:nvGraphicFramePr>
        <p:xfrm>
          <a:off x="664463" y="5616828"/>
          <a:ext cx="6291580" cy="3778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9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245110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Хот/Аймаг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69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Дүүрэг/Сум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Баг/Хороо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1100"/>
                        </a:lnSpc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Гудамж</a:t>
                      </a:r>
                      <a:r>
                        <a:rPr sz="10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/хороолол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ts val="1100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Байр/Хашаа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760">
                        <a:lnSpc>
                          <a:spcPts val="1100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Тоот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Улаанбаа</a:t>
                      </a:r>
                      <a:r>
                        <a:rPr lang="mn-MN" sz="900" dirty="0">
                          <a:latin typeface="Times New Romanтт"/>
                          <a:cs typeface="Times New Roman"/>
                        </a:rPr>
                        <a:t>тар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    баянзүрх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54812" y="6065291"/>
            <a:ext cx="5590540" cy="903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000"/>
              </a:lnSpc>
              <a:spcBef>
                <a:spcPts val="100"/>
              </a:spcBef>
              <a:tabLst>
                <a:tab pos="1663064" algn="l"/>
                <a:tab pos="2103755" algn="l"/>
                <a:tab pos="3496945" algn="l"/>
                <a:tab pos="3589654" algn="l"/>
                <a:tab pos="5558155" algn="l"/>
              </a:tabLst>
            </a:pPr>
            <a:r>
              <a:rPr sz="1000" dirty="0">
                <a:latin typeface="Times New Roman"/>
                <a:cs typeface="Times New Roman"/>
              </a:rPr>
              <a:t>Холбогдох утас №1: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lang="en-US" sz="1000" u="sng" spc="-5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96770428    </a:t>
            </a:r>
            <a:r>
              <a:rPr sz="1000" dirty="0">
                <a:latin typeface="Times New Roman"/>
                <a:cs typeface="Times New Roman"/>
              </a:rPr>
              <a:t>№2: 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US"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99029212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5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E-</a:t>
            </a:r>
            <a:r>
              <a:rPr sz="1000" dirty="0">
                <a:latin typeface="Times New Roman"/>
                <a:cs typeface="Times New Roman"/>
              </a:rPr>
              <a:t>mail: </a:t>
            </a:r>
            <a:r>
              <a:rPr lang="en-US" sz="1000" dirty="0">
                <a:latin typeface="Times New Roman"/>
                <a:cs typeface="Times New Roman"/>
              </a:rPr>
              <a:t> catr645@gmail.com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Skype: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Linkedin: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imes New Roman"/>
                <a:cs typeface="Times New Roman"/>
              </a:rPr>
              <a:t>Facebook:</a:t>
            </a:r>
            <a:r>
              <a:rPr lang="en-US" sz="1000" spc="-10" dirty="0">
                <a:latin typeface="Times New Roman"/>
                <a:cs typeface="Times New Roman"/>
              </a:rPr>
              <a:t> </a:t>
            </a:r>
            <a:r>
              <a:rPr lang="mn-MN" sz="1000" spc="-10" dirty="0">
                <a:latin typeface="Times New Roman"/>
                <a:cs typeface="Times New Roman"/>
              </a:rPr>
              <a:t>мж мж</a:t>
            </a:r>
            <a:r>
              <a:rPr sz="1000" u="sng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u="sng" spc="500" dirty="0">
                <a:uFill>
                  <a:solidFill>
                    <a:srgbClr val="7F7F7F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8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Яаралтай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үед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холбоо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барих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20" dirty="0">
                <a:latin typeface="Times New Roman"/>
                <a:cs typeface="Times New Roman"/>
              </a:rPr>
              <a:t>хүн:</a:t>
            </a:r>
            <a:endParaRPr sz="1000" dirty="0">
              <a:latin typeface="Times New Roman"/>
              <a:cs typeface="Times New Roman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05356"/>
              </p:ext>
            </p:extLst>
          </p:nvPr>
        </p:nvGraphicFramePr>
        <p:xfrm>
          <a:off x="664463" y="7029576"/>
          <a:ext cx="6287770" cy="1016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44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166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92735" marR="179705" indent="-167005" algn="just">
                        <a:lnSpc>
                          <a:spcPct val="110000"/>
                        </a:lnSpc>
                        <a:tabLst>
                          <a:tab pos="2911475" algn="l"/>
                          <a:tab pos="2935605" algn="l"/>
                        </a:tabLst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10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Овог,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5" dirty="0" err="1">
                          <a:latin typeface="Times New Roman"/>
                          <a:cs typeface="Times New Roman"/>
                        </a:rPr>
                        <a:t>нэр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  Б</a:t>
                      </a:r>
                      <a:r>
                        <a:rPr lang="en-US" sz="1000" spc="-25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mn-MN" sz="1000" spc="-25" dirty="0">
                          <a:latin typeface="Times New Roman"/>
                          <a:cs typeface="Times New Roman"/>
                        </a:rPr>
                        <a:t>Мөнхцэцэг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Таны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хэн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20" dirty="0" err="1">
                          <a:latin typeface="Times New Roman"/>
                          <a:cs typeface="Times New Roman"/>
                        </a:rPr>
                        <a:t>болох</a:t>
                      </a: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000" spc="-20" dirty="0" err="1">
                          <a:latin typeface="Times New Roman"/>
                          <a:cs typeface="Times New Roman"/>
                        </a:rPr>
                        <a:t>Ээж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Утас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96001218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Гэрийн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хаяг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90830" marR="214629" indent="-177165" algn="just">
                        <a:lnSpc>
                          <a:spcPct val="110000"/>
                        </a:lnSpc>
                        <a:tabLst>
                          <a:tab pos="2894330" algn="l"/>
                        </a:tabLst>
                      </a:pPr>
                      <a:r>
                        <a:rPr sz="10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10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Овог,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нэр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lang="mn-MN" sz="1000" dirty="0">
                          <a:latin typeface="Times New Roman"/>
                          <a:cs typeface="Times New Roman"/>
                        </a:rPr>
                        <a:t>Н</a:t>
                      </a: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mn-MN" sz="1000" dirty="0">
                          <a:latin typeface="Times New Roman"/>
                          <a:cs typeface="Times New Roman"/>
                        </a:rPr>
                        <a:t>  Цэцэнхүү</a:t>
                      </a:r>
                      <a:r>
                        <a:rPr lang="en-US"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Таны хэн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болох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эмээ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u="sng" spc="-65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 err="1">
                          <a:latin typeface="Times New Roman"/>
                          <a:cs typeface="Times New Roman"/>
                        </a:rPr>
                        <a:t>Утас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1000" dirty="0">
                          <a:latin typeface="Times New Roman"/>
                          <a:cs typeface="Times New Roman"/>
                        </a:rPr>
                        <a:t>99029212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Гэрийн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хаяг </a:t>
                      </a:r>
                      <a:r>
                        <a:rPr sz="1000" u="sng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000" u="sng" spc="500" dirty="0">
                          <a:uFill>
                            <a:solidFill>
                              <a:srgbClr val="7F7F7F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5694679" y="3678681"/>
            <a:ext cx="1244600" cy="1500505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98425" marR="88900" indent="635" algn="ctr">
              <a:lnSpc>
                <a:spcPct val="96100"/>
              </a:lnSpc>
            </a:pPr>
            <a:r>
              <a:rPr sz="900" dirty="0">
                <a:latin typeface="Times New Roman"/>
                <a:cs typeface="Times New Roman"/>
              </a:rPr>
              <a:t>Сүүлийн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3 </a:t>
            </a:r>
            <a:r>
              <a:rPr sz="900" spc="-20" dirty="0">
                <a:latin typeface="Times New Roman"/>
                <a:cs typeface="Times New Roman"/>
              </a:rPr>
              <a:t>сард </a:t>
            </a:r>
            <a:r>
              <a:rPr sz="900" dirty="0">
                <a:latin typeface="Times New Roman"/>
                <a:cs typeface="Times New Roman"/>
              </a:rPr>
              <a:t>авхуулсан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цээж</a:t>
            </a:r>
            <a:r>
              <a:rPr sz="900" spc="-10" dirty="0">
                <a:latin typeface="Times New Roman"/>
                <a:cs typeface="Times New Roman"/>
              </a:rPr>
              <a:t> зураг (3x4)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12" y="254000"/>
            <a:ext cx="6542405" cy="8274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14545" marR="81280" indent="-573405" algn="r">
              <a:lnSpc>
                <a:spcPts val="1030"/>
              </a:lnSpc>
              <a:spcBef>
                <a:spcPts val="175"/>
              </a:spcBef>
            </a:pP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Анкетыг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бөглөхдөө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бүх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асуултад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тодорхой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хариулж,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үг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товчлохгүй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байхыг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хүсье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0" marR="5080" indent="-114300">
              <a:lnSpc>
                <a:spcPct val="110300"/>
              </a:lnSpc>
              <a:spcBef>
                <a:spcPts val="5"/>
              </a:spcBef>
            </a:pPr>
            <a:r>
              <a:rPr sz="900" b="1" dirty="0">
                <a:latin typeface="Times New Roman"/>
                <a:cs typeface="Times New Roman"/>
              </a:rPr>
              <a:t>3</a:t>
            </a:r>
            <a:r>
              <a:rPr sz="1000" b="1" dirty="0">
                <a:latin typeface="Times New Roman"/>
                <a:cs typeface="Times New Roman"/>
              </a:rPr>
              <a:t>.</a:t>
            </a:r>
            <a:r>
              <a:rPr sz="1000" b="1" spc="7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МЭРГЭШЛИЙН</a:t>
            </a:r>
            <a:r>
              <a:rPr sz="900" b="1" spc="10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БЭЛТГЭЛ</a:t>
            </a:r>
            <a:r>
              <a:rPr sz="900" b="1" spc="114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Гадаад,</a:t>
            </a:r>
            <a:r>
              <a:rPr sz="900" i="1" spc="10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дотоодын</a:t>
            </a:r>
            <a:r>
              <a:rPr sz="900" i="1" spc="9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мэргэжил</a:t>
            </a:r>
            <a:r>
              <a:rPr sz="900" i="1" spc="9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дээшлүүлэх</a:t>
            </a:r>
            <a:r>
              <a:rPr sz="900" i="1" spc="10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сургалтад</a:t>
            </a:r>
            <a:r>
              <a:rPr sz="900" i="1" spc="10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хамрагдаж</a:t>
            </a:r>
            <a:r>
              <a:rPr sz="900" i="1" spc="10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мэргэжлийн</a:t>
            </a:r>
            <a:r>
              <a:rPr sz="900" i="1" spc="9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үнэмлэх,</a:t>
            </a:r>
            <a:r>
              <a:rPr sz="900" i="1" spc="10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гэрчилгээ </a:t>
            </a:r>
            <a:r>
              <a:rPr sz="900" i="1" dirty="0">
                <a:latin typeface="Times New Roman"/>
                <a:cs typeface="Times New Roman"/>
              </a:rPr>
              <a:t>авсан </a:t>
            </a:r>
            <a:r>
              <a:rPr sz="900" i="1" spc="-10" dirty="0">
                <a:latin typeface="Times New Roman"/>
                <a:cs typeface="Times New Roman"/>
              </a:rPr>
              <a:t>байдал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3691" y="1242313"/>
          <a:ext cx="6435720" cy="1165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94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7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19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Улс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Байгууллага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50" dirty="0">
                          <a:latin typeface="Times New Roman"/>
                          <a:cs typeface="Times New Roman"/>
                        </a:rPr>
                        <a:t>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сургууль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Хамрагдсан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Хамрагдсан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хугацаа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Сэдэв,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чиглэл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42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Гэрчилгээ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олгосон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Дуусах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409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хугацаа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0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20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73455" y="2549397"/>
            <a:ext cx="33331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latin typeface="Times New Roman"/>
                <a:cs typeface="Times New Roman"/>
              </a:rPr>
              <a:t>4</a:t>
            </a:r>
            <a:r>
              <a:rPr sz="1000" b="1" dirty="0">
                <a:latin typeface="Times New Roman"/>
                <a:cs typeface="Times New Roman"/>
              </a:rPr>
              <a:t>.</a:t>
            </a:r>
            <a:r>
              <a:rPr sz="1000" b="1" spc="-4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ГАДААД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ХЭЛНИЙ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МЭДЛЭГ</a:t>
            </a:r>
            <a:r>
              <a:rPr sz="900" b="1" spc="3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түвшинг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</a:t>
            </a:r>
            <a:r>
              <a:rPr sz="950" i="1" dirty="0">
                <a:latin typeface="Wingdings"/>
                <a:cs typeface="Wingdings"/>
              </a:rPr>
              <a:t></a:t>
            </a:r>
            <a:r>
              <a:rPr sz="900" i="1" dirty="0">
                <a:latin typeface="Times New Roman"/>
                <a:cs typeface="Times New Roman"/>
              </a:rPr>
              <a:t>”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гэж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тэмдэглэнэ</a:t>
            </a:r>
            <a:r>
              <a:rPr sz="900" spc="-10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50568"/>
              </p:ext>
            </p:extLst>
          </p:nvPr>
        </p:nvGraphicFramePr>
        <p:xfrm>
          <a:off x="568451" y="2889757"/>
          <a:ext cx="6438891" cy="2128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4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52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7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5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52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01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415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863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819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923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5463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5590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30734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Гадаад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хэл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88265" marR="81280" indent="54610">
                        <a:lnSpc>
                          <a:spcPct val="110300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Үзсэн хугацаа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Ярьсныг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ойлгох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3270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Өөрөө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ярих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Эх хэл рүү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орчуулах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чадвар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L="243840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Гадаад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хэл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рүү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17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орчуулах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чадвар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0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Маш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604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Маш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7048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Маш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Маш</a:t>
                      </a:r>
                      <a:r>
                        <a:rPr sz="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 vert="vert2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mn-MN" sz="800" dirty="0">
                          <a:latin typeface="Times New Roman"/>
                          <a:cs typeface="Times New Roman"/>
                        </a:rPr>
                        <a:t>Англи хэл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lang="mn-MN" sz="800" dirty="0">
                          <a:latin typeface="Times New Roman"/>
                          <a:cs typeface="Times New Roman"/>
                        </a:rPr>
                        <a:t> жил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 gridSpan="2"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Шалгалтын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Сургалтад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хамрагдсан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хугацаа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Шалгалт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өгсөн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462915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Шалгалтын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оноо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1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02412" y="5152685"/>
            <a:ext cx="3338195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dirty="0">
                <a:latin typeface="Times New Roman"/>
                <a:cs typeface="Times New Roman"/>
              </a:rPr>
              <a:t>5.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КОМПЬЮТЕРИЙН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МЭДЛЭГ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түвшинг</a:t>
            </a:r>
            <a:r>
              <a:rPr sz="900" i="1" spc="-3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</a:t>
            </a:r>
            <a:r>
              <a:rPr sz="950" i="1" dirty="0">
                <a:latin typeface="Wingdings"/>
                <a:cs typeface="Wingdings"/>
              </a:rPr>
              <a:t></a:t>
            </a:r>
            <a:r>
              <a:rPr sz="900" i="1" dirty="0">
                <a:latin typeface="Times New Roman"/>
                <a:cs typeface="Times New Roman"/>
              </a:rPr>
              <a:t>”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гэж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тэмдэглэнэ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69541"/>
              </p:ext>
            </p:extLst>
          </p:nvPr>
        </p:nvGraphicFramePr>
        <p:xfrm>
          <a:off x="583691" y="5482462"/>
          <a:ext cx="6436359" cy="1597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75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Програм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940"/>
                        </a:lnSpc>
                      </a:pPr>
                      <a:r>
                        <a:rPr sz="800" spc="-25" dirty="0">
                          <a:latin typeface="Times New Roman"/>
                          <a:cs typeface="Times New Roman"/>
                        </a:rPr>
                        <a:t>Маш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95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Програм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Анхан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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Дунд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800" spc="-10" dirty="0">
                          <a:latin typeface="Times New Roman"/>
                          <a:cs typeface="Times New Roman"/>
                        </a:rPr>
                        <a:t>Дунд</a:t>
                      </a:r>
                      <a:r>
                        <a:rPr sz="800" spc="-10" dirty="0">
                          <a:latin typeface="Wingdings"/>
                          <a:cs typeface="Wingdings"/>
                        </a:rPr>
                        <a:t></a:t>
                      </a:r>
                      <a:endParaRPr sz="800">
                        <a:latin typeface="Wingdings"/>
                        <a:cs typeface="Wingdings"/>
                      </a:endParaRPr>
                    </a:p>
                  </a:txBody>
                  <a:tcPr marL="0" marR="0" marT="6476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940"/>
                        </a:lnSpc>
                      </a:pPr>
                      <a:r>
                        <a:rPr sz="800" spc="-25" dirty="0">
                          <a:latin typeface="Times New Roman"/>
                          <a:cs typeface="Times New Roman"/>
                        </a:rPr>
                        <a:t>Маш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800" spc="-20" dirty="0">
                          <a:latin typeface="Times New Roman"/>
                          <a:cs typeface="Times New Roman"/>
                        </a:rPr>
                        <a:t>сайн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Word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Teams/Zoom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Excel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Autocad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Outlook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0" dirty="0">
                          <a:latin typeface="Times New Roman"/>
                          <a:cs typeface="Times New Roman"/>
                        </a:rPr>
                        <a:t>Lira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Powerpoint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Revit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Project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Primavera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MS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Visio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800" dirty="0">
                          <a:latin typeface="Times New Roman"/>
                          <a:cs typeface="Times New Roman"/>
                        </a:rPr>
                        <a:t>    +</a:t>
                      </a: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947419" algn="l"/>
                        </a:tabLst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Бусад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 gridSpan="12"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Ажиллаж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ERP /Дотоод/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системүүд: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02412" y="7219568"/>
            <a:ext cx="49733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6.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МЭРГЭШСЭН УР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ЧАДВАР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Тухайн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ажлыг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хийсэн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хугацаа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буюу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жил,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сарыг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тодорхой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бичнэ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үү)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83691" y="7541641"/>
          <a:ext cx="6421119" cy="245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99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43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Арматур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бэлдэц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14.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Гагнуур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/Төмөр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хийц/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27.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Экскаватор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Арматур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угсралт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15.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Гагнуур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/Шугам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хоолой/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28.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Лодер/Авто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ачигч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Бетон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өнгөлгөө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16.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Авто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засвар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29.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Грэйдер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Өрлөг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17.</a:t>
                      </a:r>
                      <a:r>
                        <a:rPr sz="9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Нэвтрэлт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30.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Бульдозер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5.</a:t>
                      </a:r>
                      <a:r>
                        <a:rPr sz="9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Мужаан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/Карказ/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18.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Тэсэлгээ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31.</a:t>
                      </a:r>
                      <a:r>
                        <a:rPr sz="9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Индүү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6.</a:t>
                      </a:r>
                      <a:r>
                        <a:rPr sz="900" spc="1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Мужаан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/Нарийн/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19.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Гар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өрөмдлөг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32.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Дамп/Өөрөө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буулгагч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7.</a:t>
                      </a:r>
                      <a:r>
                        <a:rPr sz="9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Гадна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фасад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20.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Өрмийн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машин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33.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Усны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тэрэг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8.</a:t>
                      </a:r>
                      <a:r>
                        <a:rPr sz="900" spc="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Дотор засал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/замаск,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будаг/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21.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Бутлуур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34.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Сэрээт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өргөгч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9.</a:t>
                      </a:r>
                      <a:r>
                        <a:rPr sz="900" spc="13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Дотор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засал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/Плита/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22.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Авто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кран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35.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Телехандлер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10.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Сантехник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23.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Гүүрэн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кран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36.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Хайчин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өргүүр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11.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Цахилгаан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/Нам</a:t>
                      </a:r>
                      <a:r>
                        <a:rPr sz="9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хүчдэл/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24.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Франна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кран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37.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Фусо/Ачааны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тэрэг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12.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Цахилгаан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/Өндөр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хүчдэл/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25.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Цамхагт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кран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38.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Автобус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13.</a:t>
                      </a:r>
                      <a:r>
                        <a:rPr sz="9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Дохиочин,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замчин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26.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Бетон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зуурагч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машин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95"/>
                        </a:spcBef>
                        <a:tabLst>
                          <a:tab pos="1153160" algn="l"/>
                        </a:tabLst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39.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Бусад</a:t>
                      </a:r>
                      <a:r>
                        <a:rPr sz="9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	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206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2412" y="254000"/>
            <a:ext cx="6465570" cy="67437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14545" marR="5080" indent="-573405" algn="r">
              <a:lnSpc>
                <a:spcPts val="1030"/>
              </a:lnSpc>
              <a:spcBef>
                <a:spcPts val="175"/>
              </a:spcBef>
            </a:pP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Анкетыг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бөглөхдөө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бүх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асуултад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тодорхой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хариулж,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үг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товчлохгүй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байхыг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хүсье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900" b="1" dirty="0">
                <a:latin typeface="Times New Roman"/>
                <a:cs typeface="Times New Roman"/>
              </a:rPr>
              <a:t>7</a:t>
            </a:r>
            <a:r>
              <a:rPr sz="1000" b="1" dirty="0">
                <a:latin typeface="Times New Roman"/>
                <a:cs typeface="Times New Roman"/>
              </a:rPr>
              <a:t>.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АЖЛЫН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ТУРШЛАГА</a:t>
            </a:r>
            <a:r>
              <a:rPr sz="900" b="1" spc="6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Одоогийн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ажлаасаа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эхлэн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бичнэ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үү.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Хувиараа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хөдөлмөр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эрхэлж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байсан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бол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тодорхой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бичнэ</a:t>
            </a:r>
            <a:r>
              <a:rPr sz="900" i="1" spc="-20" dirty="0">
                <a:latin typeface="Times New Roman"/>
                <a:cs typeface="Times New Roman"/>
              </a:rPr>
              <a:t> үү</a:t>
            </a:r>
            <a:r>
              <a:rPr sz="900" spc="-20" dirty="0">
                <a:latin typeface="Times New Roman"/>
                <a:cs typeface="Times New Roman"/>
              </a:rPr>
              <a:t>).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3691" y="1070101"/>
          <a:ext cx="6443979" cy="7589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2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2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114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1.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Байгууллагын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Орсон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5904" marR="208279" indent="-40005">
                        <a:lnSpc>
                          <a:spcPts val="103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Цалин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223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2755" marR="313690" indent="-132715">
                        <a:lnSpc>
                          <a:spcPts val="103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Ажлаас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 шалтгаан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71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үндсэн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чиг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үүргүүд,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гүйцэтгэсэн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</a:t>
                      </a:r>
                      <a:r>
                        <a:rPr sz="9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төслүүд: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гаргасан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амжилт: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085">
                <a:tc gridSpan="3">
                  <a:txBody>
                    <a:bodyPr/>
                    <a:lstStyle/>
                    <a:p>
                      <a:pPr marL="67945" marR="122999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Таныг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удирдаж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удирдах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ажилтны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нэр: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тушаал: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99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Имэйл: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ts val="1060"/>
                        </a:lnSpc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Утас: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 marR="474980">
                        <a:lnSpc>
                          <a:spcPts val="103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болох эсэх:</a:t>
                      </a:r>
                      <a:r>
                        <a:rPr sz="9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80" dirty="0">
                          <a:latin typeface="Times New Roman"/>
                          <a:cs typeface="Times New Roman"/>
                        </a:rPr>
                        <a:t>Үгүй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Үгүй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яагаад: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2.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Байгууллагын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Орсон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Цалин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30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0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Ажлаас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шалтгаан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300">
                <a:tc gridSpan="3">
                  <a:txBody>
                    <a:bodyPr/>
                    <a:lstStyle/>
                    <a:p>
                      <a:pPr marL="67945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үндсэн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чиг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үүргүүд,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гүйцэтгэсэн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</a:t>
                      </a:r>
                      <a:r>
                        <a:rPr sz="9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төслүүд: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гаргасан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амжилт: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4355">
                <a:tc gridSpan="3">
                  <a:txBody>
                    <a:bodyPr/>
                    <a:lstStyle/>
                    <a:p>
                      <a:pPr marL="67945" marR="1229995">
                        <a:lnSpc>
                          <a:spcPts val="1030"/>
                        </a:lnSpc>
                        <a:spcBef>
                          <a:spcPts val="5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Таныг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удирдаж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удирдах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ажилтны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нэр: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тушаал: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 marR="3112770">
                        <a:lnSpc>
                          <a:spcPts val="1030"/>
                        </a:lnSpc>
                        <a:spcBef>
                          <a:spcPts val="1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Имэйл: Утас: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 marR="474980">
                        <a:lnSpc>
                          <a:spcPts val="103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болох эсэх:</a:t>
                      </a:r>
                      <a:r>
                        <a:rPr sz="9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80" dirty="0">
                          <a:latin typeface="Times New Roman"/>
                          <a:cs typeface="Times New Roman"/>
                        </a:rPr>
                        <a:t>Үгүй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Үгүй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яагаад: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3.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Байгууллагын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Орсон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055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Цалин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Ажлаас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шалтгаан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9140">
                <a:tc gridSpan="3">
                  <a:txBody>
                    <a:bodyPr/>
                    <a:lstStyle/>
                    <a:p>
                      <a:pPr marL="67945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үндсэн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чиг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үүргүүд,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гүйцэтгэсэн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</a:t>
                      </a:r>
                      <a:r>
                        <a:rPr sz="9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төслүүд: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гаргасан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амжилт: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61404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Таныг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удирдаж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удирдах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ажилтны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нэр: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 marR="2743835">
                        <a:lnSpc>
                          <a:spcPct val="11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тушаал: Имэйл: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Утас: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болох эсэх:</a:t>
                      </a:r>
                      <a:r>
                        <a:rPr sz="9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Үгүй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Үгүй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яагаад: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4.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Байгууллагын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Орсон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ts val="1055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5904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Цалин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Ажлаас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гарсан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шалтгаан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49935">
                <a:tc gridSpan="3">
                  <a:txBody>
                    <a:bodyPr/>
                    <a:lstStyle/>
                    <a:p>
                      <a:pPr marL="67945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үндсэн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чиг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үүргүүд,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гүйцэтгэсэн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</a:t>
                      </a:r>
                      <a:r>
                        <a:rPr sz="900" spc="2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төслүүд: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05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гаргасан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амжилт: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54355">
                <a:tc gridSpan="3">
                  <a:txBody>
                    <a:bodyPr/>
                    <a:lstStyle/>
                    <a:p>
                      <a:pPr marL="67945" marR="1229360">
                        <a:lnSpc>
                          <a:spcPts val="1040"/>
                        </a:lnSpc>
                        <a:spcBef>
                          <a:spcPts val="4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Таныг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удирдаж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удирдах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ажилтны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нэр: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тушаал: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7945" marR="3112770">
                        <a:lnSpc>
                          <a:spcPts val="103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latin typeface="Times New Roman"/>
                          <a:cs typeface="Times New Roman"/>
                        </a:rPr>
                        <a:t>Имэйл: Утас: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0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 marR="474980">
                        <a:lnSpc>
                          <a:spcPts val="1030"/>
                        </a:lnSpc>
                        <a:spcBef>
                          <a:spcPts val="120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Тодорхойлолт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авч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болох эсэх:</a:t>
                      </a:r>
                      <a:r>
                        <a:rPr sz="9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Symbol"/>
                          <a:cs typeface="Symbol"/>
                        </a:rPr>
                        <a:t>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180" dirty="0">
                          <a:latin typeface="Times New Roman"/>
                          <a:cs typeface="Times New Roman"/>
                        </a:rPr>
                        <a:t>Үгүй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 Үгүй</a:t>
                      </a:r>
                      <a:r>
                        <a:rPr sz="9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бол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яагаад: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152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05459" y="8804909"/>
            <a:ext cx="6454775" cy="30924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6040" marR="5080" indent="-53340">
              <a:lnSpc>
                <a:spcPts val="1060"/>
              </a:lnSpc>
              <a:spcBef>
                <a:spcPts val="245"/>
              </a:spcBef>
            </a:pPr>
            <a:r>
              <a:rPr sz="1000" b="1" dirty="0">
                <a:latin typeface="Times New Roman"/>
                <a:cs typeface="Times New Roman"/>
              </a:rPr>
              <a:t>8.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КОМПАНИД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АЖИЛЛАДАГ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ГЭР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БҮЛ,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НАЙЗ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НӨХӨД</a:t>
            </a:r>
            <a:r>
              <a:rPr sz="900" b="1" spc="30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Компани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гэдэгт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“Говь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Инфрастракчер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Партнерс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ХХК”,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“Жи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Си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Ар</a:t>
            </a:r>
            <a:r>
              <a:rPr sz="900" i="1" dirty="0">
                <a:latin typeface="Times New Roman"/>
                <a:cs typeface="Times New Roman"/>
              </a:rPr>
              <a:t> Монголиа</a:t>
            </a:r>
            <a:r>
              <a:rPr sz="900" i="1" spc="-3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ХХК”,</a:t>
            </a:r>
            <a:r>
              <a:rPr sz="900" i="1" spc="2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“Хаан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Электрикал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Монгол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ХХК”,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“Евроашиан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Майнинг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контрактор”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ХХК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орно)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83691" y="9254997"/>
          <a:ext cx="6442709" cy="652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2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Таны</a:t>
                      </a:r>
                      <a:r>
                        <a:rPr sz="9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юу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болох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Овог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847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Компани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Утас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500" y="254000"/>
            <a:ext cx="6544945" cy="65976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672330" marR="26034" indent="-573405" algn="r">
              <a:lnSpc>
                <a:spcPts val="1030"/>
              </a:lnSpc>
              <a:spcBef>
                <a:spcPts val="175"/>
              </a:spcBef>
            </a:pP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Анкетыг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бөглөхдөө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бүх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асуултад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</a:t>
            </a:r>
            <a:r>
              <a:rPr sz="900" i="1" spc="-10" dirty="0">
                <a:solidFill>
                  <a:srgbClr val="1F4E79"/>
                </a:solidFill>
                <a:latin typeface="Times New Roman"/>
                <a:cs typeface="Times New Roman"/>
              </a:rPr>
              <a:t> тодорхой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хариулж,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үг</a:t>
            </a:r>
            <a:r>
              <a:rPr sz="900" i="1" spc="-1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товчлохгүй</a:t>
            </a:r>
            <a:r>
              <a:rPr sz="900" i="1" spc="-5" dirty="0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sz="900" i="1" dirty="0">
                <a:solidFill>
                  <a:srgbClr val="1F4E79"/>
                </a:solidFill>
                <a:latin typeface="Times New Roman"/>
                <a:cs typeface="Times New Roman"/>
              </a:rPr>
              <a:t>байхыг</a:t>
            </a:r>
            <a:r>
              <a:rPr sz="900" i="1" spc="-20" dirty="0">
                <a:solidFill>
                  <a:srgbClr val="1F4E79"/>
                </a:solidFill>
                <a:latin typeface="Times New Roman"/>
                <a:cs typeface="Times New Roman"/>
              </a:rPr>
              <a:t> хүсье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900" b="1" dirty="0">
                <a:latin typeface="Times New Roman"/>
                <a:cs typeface="Times New Roman"/>
              </a:rPr>
              <a:t>9.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ГЭР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БҮЛ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БА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УРАГ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ТӨРЛИЙН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БАЙДАЛ</a:t>
            </a:r>
            <a:r>
              <a:rPr sz="900" b="1" spc="5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Таны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ам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бүлд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байгаа</a:t>
            </a:r>
            <a:r>
              <a:rPr sz="900" i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хүмүүс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болон</a:t>
            </a:r>
            <a:r>
              <a:rPr sz="900" i="1" spc="-2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ах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дүү,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өрх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тусгаарласан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хүүхдийг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оруулан</a:t>
            </a:r>
            <a:r>
              <a:rPr sz="900" i="1" spc="-10" dirty="0">
                <a:latin typeface="Times New Roman"/>
                <a:cs typeface="Times New Roman"/>
              </a:rPr>
              <a:t> бичнэ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14096"/>
              </p:ext>
            </p:extLst>
          </p:nvPr>
        </p:nvGraphicFramePr>
        <p:xfrm>
          <a:off x="583691" y="1074673"/>
          <a:ext cx="6445884" cy="144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7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68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3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4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Таны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хэн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болох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Овог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Төрсөн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он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Төрсөн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dirty="0">
                          <a:latin typeface="Times New Roman"/>
                          <a:cs typeface="Times New Roman"/>
                        </a:rPr>
                        <a:t>хот/</a:t>
                      </a:r>
                      <a:r>
                        <a:rPr sz="9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аймаг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81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Ажлын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газар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Албан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тушаал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аав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Ц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.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Мөнх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Эрдэнэ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1988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Хөвсгөл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  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Хувиараа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Захирал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ээж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Б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.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 Мөнхцэцэг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1991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Дархан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НАШ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discounter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Ахлах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manager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4500" y="2657601"/>
            <a:ext cx="4469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10.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ЭРҮҮЛ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МЭНД </a:t>
            </a:r>
            <a:r>
              <a:rPr sz="900" dirty="0">
                <a:latin typeface="Times New Roman"/>
                <a:cs typeface="Times New Roman"/>
              </a:rPr>
              <a:t>(</a:t>
            </a:r>
            <a:r>
              <a:rPr sz="900" i="1" dirty="0">
                <a:latin typeface="Times New Roman"/>
                <a:cs typeface="Times New Roman"/>
              </a:rPr>
              <a:t>Та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өөрийнхөө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эрүүл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мэндийн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талаар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дараах</a:t>
            </a:r>
            <a:r>
              <a:rPr sz="900" i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асуултуудад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хариулна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Times New Roman"/>
                <a:cs typeface="Times New Roman"/>
              </a:rPr>
              <a:t>уу)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142528"/>
              </p:ext>
            </p:extLst>
          </p:nvPr>
        </p:nvGraphicFramePr>
        <p:xfrm>
          <a:off x="583691" y="2981197"/>
          <a:ext cx="6430645" cy="897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1310"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Танд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бие,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эрхтний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ямар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нэг</a:t>
                      </a:r>
                      <a:r>
                        <a:rPr sz="9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гэмтэл,</a:t>
                      </a:r>
                      <a:r>
                        <a:rPr sz="900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0" dirty="0">
                          <a:latin typeface="Times New Roman"/>
                          <a:cs typeface="Times New Roman"/>
                        </a:rPr>
                        <a:t>согог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байгаа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юу?</a:t>
                      </a:r>
                      <a:r>
                        <a:rPr sz="9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Wingdings"/>
                          <a:cs typeface="Wingdings"/>
                        </a:rPr>
                        <a:t>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spc="455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spc="-20" dirty="0" err="1">
                          <a:latin typeface="Times New Roman"/>
                          <a:cs typeface="Times New Roman"/>
                        </a:rPr>
                        <a:t>Үгүй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Өмнө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нь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бэртэж,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гэмтэж,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мэс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засалд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spc="-25" dirty="0">
                          <a:latin typeface="Times New Roman"/>
                          <a:cs typeface="Times New Roman"/>
                        </a:rPr>
                        <a:t>орж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байсан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эсэх</a:t>
                      </a:r>
                      <a:r>
                        <a:rPr sz="900" spc="4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Wingdings"/>
                          <a:cs typeface="Wingdings"/>
                        </a:rPr>
                        <a:t>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mn-MN" sz="1000" spc="-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spc="-20" dirty="0" err="1">
                          <a:latin typeface="Times New Roman"/>
                          <a:cs typeface="Times New Roman"/>
                        </a:rPr>
                        <a:t>Үгүй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045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Байнгын</a:t>
                      </a:r>
                      <a:r>
                        <a:rPr sz="900" spc="16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эмчилгээ,</a:t>
                      </a:r>
                      <a:r>
                        <a:rPr sz="9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эм</a:t>
                      </a:r>
                      <a:r>
                        <a:rPr sz="900" spc="1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900" spc="-10" dirty="0">
                          <a:latin typeface="Times New Roman"/>
                          <a:cs typeface="Times New Roman"/>
                        </a:rPr>
                        <a:t>шаардлагатай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өвчинтэй</a:t>
                      </a:r>
                      <a:r>
                        <a:rPr sz="9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>
                          <a:latin typeface="Times New Roman"/>
                          <a:cs typeface="Times New Roman"/>
                        </a:rPr>
                        <a:t>эсэх. </a:t>
                      </a:r>
                      <a:r>
                        <a:rPr sz="1000" dirty="0">
                          <a:latin typeface="Wingdings"/>
                          <a:cs typeface="Wingdings"/>
                        </a:rPr>
                        <a:t></a:t>
                      </a:r>
                      <a:r>
                        <a:rPr sz="10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spc="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mn-MN" sz="1000" spc="-2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900" spc="-20" dirty="0" err="1">
                          <a:latin typeface="Times New Roman"/>
                          <a:cs typeface="Times New Roman"/>
                        </a:rPr>
                        <a:t>Үгүй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 gridSpan="3"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i="1" dirty="0">
                          <a:latin typeface="Times New Roman"/>
                          <a:cs typeface="Times New Roman"/>
                        </a:rPr>
                        <a:t>Тийм</a:t>
                      </a:r>
                      <a:r>
                        <a:rPr sz="900" i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бол</a:t>
                      </a:r>
                      <a:r>
                        <a:rPr sz="900" i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тодорхой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dirty="0">
                          <a:latin typeface="Times New Roman"/>
                          <a:cs typeface="Times New Roman"/>
                        </a:rPr>
                        <a:t>бичнэ</a:t>
                      </a:r>
                      <a:r>
                        <a:rPr sz="9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i="1" spc="-25" dirty="0">
                          <a:latin typeface="Times New Roman"/>
                          <a:cs typeface="Times New Roman"/>
                        </a:rPr>
                        <a:t>үү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44500" y="4017390"/>
            <a:ext cx="6432550" cy="38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latin typeface="Times New Roman"/>
                <a:cs typeface="Times New Roman"/>
              </a:rPr>
              <a:t>11.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БУСАД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(Та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өөрийнхөө талаар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нэмэлт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мэдээлэл</a:t>
            </a:r>
            <a:r>
              <a:rPr sz="900" i="1" spc="-1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өгөхдөө доорх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асуултуудад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хариулна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spc="-20" dirty="0">
                <a:latin typeface="Times New Roman"/>
                <a:cs typeface="Times New Roman"/>
              </a:rPr>
              <a:t>уу).</a:t>
            </a:r>
            <a:endParaRPr sz="900">
              <a:latin typeface="Times New Roman"/>
              <a:cs typeface="Times New Roman"/>
            </a:endParaRPr>
          </a:p>
          <a:p>
            <a:pPr marL="128270">
              <a:lnSpc>
                <a:spcPct val="100000"/>
              </a:lnSpc>
              <a:spcBef>
                <a:spcPts val="705"/>
              </a:spcBef>
              <a:tabLst>
                <a:tab pos="3425190" algn="l"/>
              </a:tabLst>
            </a:pPr>
            <a:r>
              <a:rPr sz="900" dirty="0">
                <a:latin typeface="Times New Roman"/>
                <a:cs typeface="Times New Roman"/>
              </a:rPr>
              <a:t>а)</a:t>
            </a:r>
            <a:r>
              <a:rPr sz="900" spc="5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УРЛАГ,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СПОРТЫН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АВЬЯАС;</a:t>
            </a:r>
            <a:r>
              <a:rPr sz="900" spc="-10" dirty="0">
                <a:latin typeface="Times New Roman"/>
                <a:cs typeface="Times New Roman"/>
              </a:rPr>
              <a:t> ХОББИ</a:t>
            </a:r>
            <a:r>
              <a:rPr sz="900" dirty="0">
                <a:latin typeface="Times New Roman"/>
                <a:cs typeface="Times New Roman"/>
              </a:rPr>
              <a:t>	б) АВЧ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БАЙСАН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ГАВЬЯА,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ШАГНАЛ,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ЦОЛ,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ӨРГӨМЖЛӨЛ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90686"/>
              </p:ext>
            </p:extLst>
          </p:nvPr>
        </p:nvGraphicFramePr>
        <p:xfrm>
          <a:off x="568451" y="4415662"/>
          <a:ext cx="6456043" cy="8750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74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9245">
                <a:tc>
                  <a:txBody>
                    <a:bodyPr/>
                    <a:lstStyle/>
                    <a:p>
                      <a:pPr marL="3549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Төрлүүд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Хичээллэсэн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хугацаа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Зэрэг,</a:t>
                      </a:r>
                      <a:r>
                        <a:rPr sz="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шагнал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dirty="0">
                          <a:latin typeface="Times New Roman"/>
                          <a:cs typeface="Times New Roman"/>
                        </a:rPr>
                        <a:t>Шагналын</a:t>
                      </a: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spc="-25" dirty="0">
                          <a:latin typeface="Times New Roman"/>
                          <a:cs typeface="Times New Roman"/>
                        </a:rPr>
                        <a:t>нэр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45"/>
                        </a:lnSpc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Шагнагдсан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огноо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900" b="1" spc="-10" dirty="0">
                          <a:latin typeface="Times New Roman"/>
                          <a:cs typeface="Times New Roman"/>
                        </a:rPr>
                        <a:t>Байгууллага</a:t>
                      </a: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900" dirty="0" err="1">
                          <a:latin typeface="Times New Roman"/>
                          <a:cs typeface="Times New Roman"/>
                        </a:rPr>
                        <a:t>дуулах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7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жил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1 2 medal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бүжиглэх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lang="en-US" sz="90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lang="mn-MN" sz="900" dirty="0">
                          <a:latin typeface="Times New Roman"/>
                          <a:cs typeface="Times New Roman"/>
                        </a:rPr>
                        <a:t>жил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900" dirty="0">
                          <a:latin typeface="Times New Roman"/>
                          <a:cs typeface="Times New Roman"/>
                        </a:rPr>
                        <a:t>   </a:t>
                      </a: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560323" y="5353938"/>
            <a:ext cx="16338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Times New Roman"/>
                <a:cs typeface="Times New Roman"/>
              </a:rPr>
              <a:t>в)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ХУВЬ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ХҮНИЙ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ОНЦЛОГУУД</a:t>
            </a:r>
            <a:endParaRPr sz="9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246934"/>
              </p:ext>
            </p:extLst>
          </p:nvPr>
        </p:nvGraphicFramePr>
        <p:xfrm>
          <a:off x="568451" y="5526658"/>
          <a:ext cx="6454775" cy="521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334"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</a:pPr>
                      <a:r>
                        <a:rPr sz="900" b="1" i="1" dirty="0">
                          <a:latin typeface="Times New Roman"/>
                          <a:cs typeface="Times New Roman"/>
                        </a:rPr>
                        <a:t>Давуу</a:t>
                      </a:r>
                      <a:r>
                        <a:rPr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i="1" spc="-20" dirty="0" err="1">
                          <a:latin typeface="Times New Roman"/>
                          <a:cs typeface="Times New Roman"/>
                        </a:rPr>
                        <a:t>тал</a:t>
                      </a:r>
                      <a:r>
                        <a:rPr sz="900" b="1" i="1" spc="-2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ym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hurdn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tseejildg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sul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ug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ashigldq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</a:pPr>
                      <a:r>
                        <a:rPr sz="900" b="1" i="1" dirty="0">
                          <a:latin typeface="Times New Roman"/>
                          <a:cs typeface="Times New Roman"/>
                        </a:rPr>
                        <a:t>Сул</a:t>
                      </a:r>
                      <a:r>
                        <a:rPr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i="1" spc="-20" dirty="0" err="1">
                          <a:latin typeface="Times New Roman"/>
                          <a:cs typeface="Times New Roman"/>
                        </a:rPr>
                        <a:t>тал</a:t>
                      </a:r>
                      <a:r>
                        <a:rPr sz="900" b="1" i="1" spc="-2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en-US" sz="900" b="1" i="1" spc="-2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900" b="1" i="1" spc="-20" dirty="0" err="1">
                          <a:latin typeface="Times New Roman"/>
                          <a:cs typeface="Times New Roman"/>
                        </a:rPr>
                        <a:t>zoruud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045"/>
                        </a:lnSpc>
                      </a:pPr>
                      <a:r>
                        <a:rPr sz="900" b="1" i="1" dirty="0">
                          <a:latin typeface="Times New Roman"/>
                          <a:cs typeface="Times New Roman"/>
                        </a:rPr>
                        <a:t>Хэтийн</a:t>
                      </a:r>
                      <a:r>
                        <a:rPr sz="900" b="1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900" b="1" i="1" spc="-10" dirty="0" err="1">
                          <a:latin typeface="Times New Roman"/>
                          <a:cs typeface="Times New Roman"/>
                        </a:rPr>
                        <a:t>зорилго</a:t>
                      </a:r>
                      <a:r>
                        <a:rPr sz="900" b="1" i="1" spc="-1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gadagshaa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yvaad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ooriin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gesn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bizzneste</a:t>
                      </a:r>
                      <a:r>
                        <a:rPr lang="en-US" sz="9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900" b="1" i="1" spc="-10" dirty="0" err="1">
                          <a:latin typeface="Times New Roman"/>
                          <a:cs typeface="Times New Roman"/>
                        </a:rPr>
                        <a:t>boloh</a:t>
                      </a: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44500" y="6186296"/>
            <a:ext cx="6036310" cy="466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indent="-170180">
              <a:lnSpc>
                <a:spcPct val="100000"/>
              </a:lnSpc>
              <a:spcBef>
                <a:spcPts val="100"/>
              </a:spcBef>
              <a:buAutoNum type="arabicPeriod" startAt="12"/>
              <a:tabLst>
                <a:tab pos="182880" algn="l"/>
                <a:tab pos="1963420" algn="l"/>
                <a:tab pos="3263900" algn="l"/>
                <a:tab pos="4418965" algn="l"/>
                <a:tab pos="4552950" algn="l"/>
              </a:tabLst>
            </a:pPr>
            <a:r>
              <a:rPr sz="900" b="1" dirty="0">
                <a:latin typeface="Times New Roman"/>
                <a:cs typeface="Times New Roman"/>
              </a:rPr>
              <a:t>Жолоооч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эсэх: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Wingdings"/>
                <a:cs typeface="Wingdings"/>
              </a:rPr>
              <a:t>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 err="1">
                <a:latin typeface="Times New Roman"/>
                <a:cs typeface="Times New Roman"/>
              </a:rPr>
              <a:t>Тийм</a:t>
            </a:r>
            <a:r>
              <a:rPr sz="900" spc="395" dirty="0">
                <a:latin typeface="Times New Roman"/>
                <a:cs typeface="Times New Roman"/>
              </a:rPr>
              <a:t> </a:t>
            </a:r>
            <a:r>
              <a:rPr lang="mn-MN" sz="900" spc="-20" dirty="0">
                <a:latin typeface="Times New Roman"/>
                <a:cs typeface="Times New Roman"/>
              </a:rPr>
              <a:t>+</a:t>
            </a:r>
            <a:r>
              <a:rPr sz="900" spc="-20" dirty="0" err="1">
                <a:latin typeface="Times New Roman"/>
                <a:cs typeface="Times New Roman"/>
              </a:rPr>
              <a:t>Үгүй</a:t>
            </a:r>
            <a:r>
              <a:rPr sz="900" dirty="0">
                <a:latin typeface="Times New Roman"/>
                <a:cs typeface="Times New Roman"/>
              </a:rPr>
              <a:t>	Жолоо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барьсан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жил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spc="5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Үнэмлэх №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dirty="0">
                <a:latin typeface="Times New Roman"/>
                <a:cs typeface="Times New Roman"/>
              </a:rPr>
              <a:t>	Ангилал: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Wingdings"/>
                <a:cs typeface="Wingdings"/>
              </a:rPr>
              <a:t>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Wingdings"/>
                <a:cs typeface="Wingdings"/>
              </a:rPr>
              <a:t></a:t>
            </a:r>
            <a:r>
              <a:rPr sz="900" dirty="0">
                <a:latin typeface="Times New Roman"/>
                <a:cs typeface="Times New Roman"/>
              </a:rPr>
              <a:t>B</a:t>
            </a:r>
            <a:r>
              <a:rPr sz="900" spc="4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Wingdings"/>
                <a:cs typeface="Wingdings"/>
              </a:rPr>
              <a:t></a:t>
            </a:r>
            <a:r>
              <a:rPr sz="900" dirty="0">
                <a:latin typeface="Times New Roman"/>
                <a:cs typeface="Times New Roman"/>
              </a:rPr>
              <a:t>C</a:t>
            </a:r>
            <a:r>
              <a:rPr sz="900" spc="390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Wingdings"/>
                <a:cs typeface="Wingdings"/>
              </a:rPr>
              <a:t></a:t>
            </a:r>
            <a:r>
              <a:rPr sz="900" spc="-25" dirty="0">
                <a:latin typeface="Times New Roman"/>
                <a:cs typeface="Times New Roman"/>
              </a:rPr>
              <a:t>D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2"/>
            </a:pPr>
            <a:endParaRPr sz="1100" dirty="0">
              <a:latin typeface="Times New Roman"/>
              <a:cs typeface="Times New Roman"/>
            </a:endParaRPr>
          </a:p>
          <a:p>
            <a:pPr marL="184785" indent="-172085">
              <a:lnSpc>
                <a:spcPct val="100000"/>
              </a:lnSpc>
              <a:buAutoNum type="arabicPeriod" startAt="12"/>
              <a:tabLst>
                <a:tab pos="184785" algn="l"/>
              </a:tabLst>
            </a:pPr>
            <a:r>
              <a:rPr sz="900" b="1" dirty="0">
                <a:latin typeface="Times New Roman"/>
                <a:cs typeface="Times New Roman"/>
              </a:rPr>
              <a:t>Ээлжийн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зохицуулалтаар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хөдөө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орон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нутагт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ажиллах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боломжтой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эсэх:</a:t>
            </a:r>
            <a:r>
              <a:rPr sz="900" b="1" spc="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Wingdings"/>
                <a:cs typeface="Wingdings"/>
              </a:rPr>
              <a:t>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 err="1">
                <a:latin typeface="Times New Roman"/>
                <a:cs typeface="Times New Roman"/>
              </a:rPr>
              <a:t>Тийм</a:t>
            </a:r>
            <a:r>
              <a:rPr sz="900" spc="420" dirty="0">
                <a:latin typeface="Times New Roman"/>
                <a:cs typeface="Times New Roman"/>
              </a:rPr>
              <a:t> </a:t>
            </a:r>
            <a:r>
              <a:rPr lang="mn-MN" sz="900" spc="-10" dirty="0">
                <a:latin typeface="Times New Roman"/>
                <a:cs typeface="Times New Roman"/>
              </a:rPr>
              <a:t>+</a:t>
            </a:r>
            <a:r>
              <a:rPr sz="900" spc="-10" dirty="0" err="1">
                <a:latin typeface="Times New Roman"/>
                <a:cs typeface="Times New Roman"/>
              </a:rPr>
              <a:t>Үгүй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4150" y="6186296"/>
            <a:ext cx="5099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Е</a:t>
            </a:r>
            <a:r>
              <a:rPr sz="900" spc="409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Wingdings"/>
                <a:cs typeface="Wingdings"/>
              </a:rPr>
              <a:t></a:t>
            </a:r>
            <a:r>
              <a:rPr sz="900" spc="-25" dirty="0">
                <a:latin typeface="Times New Roman"/>
                <a:cs typeface="Times New Roman"/>
              </a:rPr>
              <a:t>М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6792848"/>
            <a:ext cx="4832985" cy="7797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indent="-173355">
              <a:lnSpc>
                <a:spcPct val="100000"/>
              </a:lnSpc>
              <a:spcBef>
                <a:spcPts val="100"/>
              </a:spcBef>
              <a:buAutoNum type="arabicPeriod" startAt="14"/>
              <a:tabLst>
                <a:tab pos="186055" algn="l"/>
                <a:tab pos="3081655" algn="l"/>
              </a:tabLst>
            </a:pPr>
            <a:r>
              <a:rPr sz="900" b="1" dirty="0">
                <a:latin typeface="Times New Roman"/>
                <a:cs typeface="Times New Roman"/>
              </a:rPr>
              <a:t>Таны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хүсэж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буй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цалингийн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хэмжээ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/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₮/</a:t>
            </a:r>
            <a:r>
              <a:rPr sz="900" b="1" dirty="0">
                <a:latin typeface="Times New Roman"/>
                <a:cs typeface="Times New Roman"/>
              </a:rPr>
              <a:t>:</a:t>
            </a:r>
            <a:r>
              <a:rPr sz="900" b="1" spc="-10" dirty="0">
                <a:latin typeface="Times New Roman"/>
                <a:cs typeface="Times New Roman"/>
              </a:rPr>
              <a:t>  </a:t>
            </a:r>
            <a:r>
              <a:rPr lang="en-US" sz="900" b="1" spc="-10" dirty="0">
                <a:latin typeface="Times New Roman"/>
                <a:cs typeface="Times New Roman"/>
              </a:rPr>
              <a:t>2000000+</a:t>
            </a:r>
            <a:r>
              <a:rPr sz="900" b="1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AutoNum type="arabicPeriod" startAt="14"/>
            </a:pPr>
            <a:endParaRPr sz="110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AutoNum type="arabicPeriod" startAt="14"/>
              <a:tabLst>
                <a:tab pos="186055" algn="l"/>
                <a:tab pos="2472055" algn="l"/>
                <a:tab pos="3239135" algn="l"/>
                <a:tab pos="4050029" algn="l"/>
              </a:tabLst>
            </a:pPr>
            <a:r>
              <a:rPr sz="900" b="1" dirty="0">
                <a:latin typeface="Times New Roman"/>
                <a:cs typeface="Times New Roman"/>
              </a:rPr>
              <a:t>Ажилд орох боломжтой хугацаа:</a:t>
            </a:r>
            <a:r>
              <a:rPr sz="900" b="1" spc="215" dirty="0">
                <a:latin typeface="Times New Roman"/>
                <a:cs typeface="Times New Roman"/>
              </a:rPr>
              <a:t> </a:t>
            </a:r>
            <a:r>
              <a:rPr sz="900" b="1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US" sz="900" b="1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2023</a:t>
            </a:r>
            <a:r>
              <a:rPr sz="900" dirty="0">
                <a:latin typeface="Times New Roman"/>
                <a:cs typeface="Times New Roman"/>
              </a:rPr>
              <a:t>оны </a:t>
            </a:r>
            <a:r>
              <a:rPr sz="9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lang="en-US" sz="9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12</a:t>
            </a:r>
            <a:r>
              <a:rPr sz="900" dirty="0">
                <a:latin typeface="Times New Roman"/>
                <a:cs typeface="Times New Roman"/>
              </a:rPr>
              <a:t>сарын </a:t>
            </a:r>
            <a:r>
              <a:rPr lang="en-US" sz="900" dirty="0">
                <a:latin typeface="Times New Roman"/>
                <a:cs typeface="Times New Roman"/>
              </a:rPr>
              <a:t>1</a:t>
            </a:r>
            <a:r>
              <a:rPr sz="9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900" spc="-20" dirty="0">
                <a:latin typeface="Times New Roman"/>
                <a:cs typeface="Times New Roman"/>
              </a:rPr>
              <a:t>өдөр</a:t>
            </a:r>
            <a:endParaRPr sz="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AutoNum type="arabicPeriod" startAt="14"/>
            </a:pPr>
            <a:endParaRPr sz="1050" dirty="0">
              <a:latin typeface="Times New Roman"/>
              <a:cs typeface="Times New Roman"/>
            </a:endParaRPr>
          </a:p>
          <a:p>
            <a:pPr marL="186055" indent="-173355">
              <a:lnSpc>
                <a:spcPct val="100000"/>
              </a:lnSpc>
              <a:buAutoNum type="arabicPeriod" startAt="14"/>
              <a:tabLst>
                <a:tab pos="186055" algn="l"/>
              </a:tabLst>
            </a:pPr>
            <a:r>
              <a:rPr sz="900" b="1" dirty="0">
                <a:latin typeface="Times New Roman"/>
                <a:cs typeface="Times New Roman"/>
              </a:rPr>
              <a:t>Та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ажлын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сул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орон</a:t>
            </a:r>
            <a:r>
              <a:rPr sz="900" b="1" spc="-2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тоо</a:t>
            </a:r>
            <a:r>
              <a:rPr sz="900" b="1" spc="-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гарсан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тухай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мэдээллийг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хаанаас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авсан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бэ?</a:t>
            </a:r>
            <a:r>
              <a:rPr sz="900" b="1" spc="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(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“</a:t>
            </a:r>
            <a:r>
              <a:rPr sz="950" i="1" dirty="0">
                <a:latin typeface="Wingdings"/>
                <a:cs typeface="Wingdings"/>
              </a:rPr>
              <a:t></a:t>
            </a:r>
            <a:r>
              <a:rPr sz="900" i="1" dirty="0">
                <a:latin typeface="Times New Roman"/>
                <a:cs typeface="Times New Roman"/>
              </a:rPr>
              <a:t>”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Times New Roman"/>
                <a:cs typeface="Times New Roman"/>
              </a:rPr>
              <a:t>гэж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тэмдэглэнэ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012" y="7538084"/>
            <a:ext cx="2106295" cy="47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lang="en-US" sz="900" spc="215" dirty="0">
                <a:latin typeface="Times New Roman"/>
                <a:cs typeface="Times New Roman"/>
              </a:rPr>
              <a:t>+</a:t>
            </a:r>
            <a:r>
              <a:rPr sz="900" spc="2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Олон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нийтийн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цахим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сүлжээ,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вэб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сайт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r>
              <a:rPr sz="900" spc="2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Хөдөлмөр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зуучлалын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нээлттэй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өдөрлөг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Wingdings"/>
                <a:cs typeface="Wingdings"/>
              </a:rPr>
              <a:t></a:t>
            </a:r>
            <a:r>
              <a:rPr sz="900" spc="2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Найз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нөхөд,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төрөл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spc="-20" dirty="0">
                <a:latin typeface="Times New Roman"/>
                <a:cs typeface="Times New Roman"/>
              </a:rPr>
              <a:t>садан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98419" y="7538084"/>
            <a:ext cx="2850515" cy="47879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04"/>
              </a:spcBef>
            </a:pPr>
            <a:r>
              <a:rPr sz="900" spc="-10" dirty="0">
                <a:latin typeface="Times New Roman"/>
                <a:cs typeface="Times New Roman"/>
              </a:rPr>
              <a:t> +</a:t>
            </a:r>
            <a:r>
              <a:rPr sz="900" dirty="0" err="1">
                <a:latin typeface="Times New Roman"/>
                <a:cs typeface="Times New Roman"/>
              </a:rPr>
              <a:t>Компанитай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холбоо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барьж,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өөрөө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ирсэн</a:t>
            </a:r>
            <a:endParaRPr sz="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836545" algn="l"/>
              </a:tabLst>
            </a:pPr>
            <a:r>
              <a:rPr sz="900" u="sng" dirty="0">
                <a:uFill>
                  <a:solidFill>
                    <a:srgbClr val="989898"/>
                  </a:solidFill>
                </a:uFill>
                <a:latin typeface="Times New Roman"/>
                <a:cs typeface="Times New Roman"/>
              </a:rPr>
              <a:t>	</a:t>
            </a:r>
            <a:endParaRPr sz="900" dirty="0">
              <a:latin typeface="Times New Roman"/>
              <a:cs typeface="Times New Roman"/>
            </a:endParaRPr>
          </a:p>
          <a:p>
            <a:pPr marL="256540">
              <a:lnSpc>
                <a:spcPct val="100000"/>
              </a:lnSpc>
              <a:spcBef>
                <a:spcPts val="110"/>
              </a:spcBef>
            </a:pPr>
            <a:r>
              <a:rPr sz="900" dirty="0">
                <a:latin typeface="Times New Roman"/>
                <a:cs typeface="Times New Roman"/>
              </a:rPr>
              <a:t>/Дээр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дурдсанаас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бусад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мэдээллийн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эх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үүсвэр/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19042" y="8155685"/>
            <a:ext cx="45021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Санамж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2004" y="9351974"/>
            <a:ext cx="3006725" cy="605934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900" b="1" i="1" dirty="0">
                <a:latin typeface="Times New Roman"/>
                <a:cs typeface="Times New Roman"/>
              </a:rPr>
              <a:t>Анкетыг</a:t>
            </a:r>
            <a:r>
              <a:rPr sz="900" b="1" i="1" spc="-5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үнэн</a:t>
            </a:r>
            <a:r>
              <a:rPr sz="900" b="1" i="1" spc="-20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зөв</a:t>
            </a:r>
            <a:r>
              <a:rPr sz="900" b="1" i="1" spc="-15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бөглөж,</a:t>
            </a:r>
            <a:r>
              <a:rPr sz="900" b="1" i="1" spc="-5" dirty="0">
                <a:latin typeface="Times New Roman"/>
                <a:cs typeface="Times New Roman"/>
              </a:rPr>
              <a:t> </a:t>
            </a:r>
            <a:r>
              <a:rPr sz="900" b="1" i="1" spc="-20" dirty="0">
                <a:latin typeface="Times New Roman"/>
                <a:cs typeface="Times New Roman"/>
              </a:rPr>
              <a:t>дээрх</a:t>
            </a:r>
            <a:endParaRPr sz="900" dirty="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110"/>
              </a:spcBef>
            </a:pPr>
            <a:r>
              <a:rPr sz="900" b="1" i="1" dirty="0">
                <a:latin typeface="Times New Roman"/>
                <a:cs typeface="Times New Roman"/>
              </a:rPr>
              <a:t>санамжийг</a:t>
            </a:r>
            <a:r>
              <a:rPr sz="900" b="1" i="1" spc="-20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хүлээн</a:t>
            </a:r>
            <a:r>
              <a:rPr sz="900" b="1" i="1" spc="-5" dirty="0">
                <a:latin typeface="Times New Roman"/>
                <a:cs typeface="Times New Roman"/>
              </a:rPr>
              <a:t> </a:t>
            </a:r>
            <a:r>
              <a:rPr sz="900" b="1" i="1" dirty="0">
                <a:latin typeface="Times New Roman"/>
                <a:cs typeface="Times New Roman"/>
              </a:rPr>
              <a:t>зөвшөөрсөн:</a:t>
            </a:r>
            <a:r>
              <a:rPr sz="900" b="1" i="1" spc="-1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………</a:t>
            </a:r>
            <a:r>
              <a:rPr lang="en-US" sz="900" i="1" spc="-10" dirty="0" err="1">
                <a:latin typeface="Times New Roman"/>
                <a:cs typeface="Times New Roman"/>
              </a:rPr>
              <a:t>enkhjin</a:t>
            </a:r>
            <a:r>
              <a:rPr sz="900" i="1" spc="-10" dirty="0">
                <a:latin typeface="Times New Roman"/>
                <a:cs typeface="Times New Roman"/>
              </a:rPr>
              <a:t>…………………………</a:t>
            </a:r>
            <a:endParaRPr sz="9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105"/>
              </a:spcBef>
            </a:pPr>
            <a:r>
              <a:rPr sz="900" i="1" dirty="0">
                <a:latin typeface="Times New Roman"/>
                <a:cs typeface="Times New Roman"/>
              </a:rPr>
              <a:t>/гарын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spc="-10" dirty="0">
                <a:latin typeface="Times New Roman"/>
                <a:cs typeface="Times New Roman"/>
              </a:rPr>
              <a:t>үсэг/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57725" y="9516567"/>
            <a:ext cx="15995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i="1" dirty="0">
                <a:latin typeface="Times New Roman"/>
                <a:cs typeface="Times New Roman"/>
              </a:rPr>
              <a:t>2023</a:t>
            </a:r>
            <a:r>
              <a:rPr sz="900" i="1" dirty="0">
                <a:latin typeface="Times New Roman"/>
                <a:cs typeface="Times New Roman"/>
              </a:rPr>
              <a:t>………</a:t>
            </a:r>
            <a:r>
              <a:rPr sz="900" i="1" spc="-20" dirty="0">
                <a:latin typeface="Times New Roman"/>
                <a:cs typeface="Times New Roman"/>
              </a:rPr>
              <a:t> </a:t>
            </a:r>
            <a:r>
              <a:rPr sz="900" i="1" dirty="0" err="1">
                <a:latin typeface="Times New Roman"/>
                <a:cs typeface="Times New Roman"/>
              </a:rPr>
              <a:t>оны</a:t>
            </a:r>
            <a:r>
              <a:rPr sz="900" i="1" dirty="0">
                <a:latin typeface="Times New Roman"/>
                <a:cs typeface="Times New Roman"/>
              </a:rPr>
              <a:t> …</a:t>
            </a:r>
            <a:r>
              <a:rPr lang="en-US" sz="900" i="1" dirty="0">
                <a:latin typeface="Times New Roman"/>
                <a:cs typeface="Times New Roman"/>
              </a:rPr>
              <a:t>11</a:t>
            </a:r>
            <a:r>
              <a:rPr sz="900" i="1" dirty="0">
                <a:latin typeface="Times New Roman"/>
                <a:cs typeface="Times New Roman"/>
              </a:rPr>
              <a:t>…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dirty="0" err="1">
                <a:latin typeface="Times New Roman"/>
                <a:cs typeface="Times New Roman"/>
              </a:rPr>
              <a:t>сарын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lang="en-US" sz="900" i="1" spc="-10" dirty="0">
                <a:latin typeface="Times New Roman"/>
                <a:cs typeface="Times New Roman"/>
              </a:rPr>
              <a:t>30</a:t>
            </a:r>
            <a:r>
              <a:rPr sz="900" i="1" dirty="0">
                <a:latin typeface="Times New Roman"/>
                <a:cs typeface="Times New Roman"/>
              </a:rPr>
              <a:t>……</a:t>
            </a:r>
            <a:r>
              <a:rPr sz="900" i="1" spc="-5" dirty="0">
                <a:latin typeface="Times New Roman"/>
                <a:cs typeface="Times New Roman"/>
              </a:rPr>
              <a:t> </a:t>
            </a:r>
            <a:r>
              <a:rPr sz="900" i="1" spc="-20" dirty="0">
                <a:latin typeface="Times New Roman"/>
                <a:cs typeface="Times New Roman"/>
              </a:rPr>
              <a:t>өдөр</a:t>
            </a:r>
            <a:endParaRPr sz="9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53054" y="9987788"/>
            <a:ext cx="17805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Times New Roman"/>
                <a:cs typeface="Times New Roman"/>
              </a:rPr>
              <a:t>Баярлалаа.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Танд</a:t>
            </a:r>
            <a:r>
              <a:rPr sz="1000" i="1" spc="-3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амжилт</a:t>
            </a:r>
            <a:r>
              <a:rPr sz="1000" i="1" spc="-35" dirty="0">
                <a:latin typeface="Times New Roman"/>
                <a:cs typeface="Times New Roman"/>
              </a:rPr>
              <a:t> </a:t>
            </a:r>
            <a:r>
              <a:rPr sz="1000" i="1" spc="-10" dirty="0">
                <a:latin typeface="Times New Roman"/>
                <a:cs typeface="Times New Roman"/>
              </a:rPr>
              <a:t>хүсье!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2125" y="8363330"/>
            <a:ext cx="6525259" cy="947419"/>
          </a:xfrm>
          <a:prstGeom prst="rect">
            <a:avLst/>
          </a:prstGeom>
          <a:ln w="9525">
            <a:solidFill>
              <a:srgbClr val="80808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382905" marR="86995" indent="-229235">
              <a:lnSpc>
                <a:spcPct val="102200"/>
              </a:lnSpc>
              <a:spcBef>
                <a:spcPts val="325"/>
              </a:spcBef>
              <a:buAutoNum type="arabicPeriod"/>
              <a:tabLst>
                <a:tab pos="382905" algn="l"/>
              </a:tabLst>
            </a:pPr>
            <a:r>
              <a:rPr sz="900" dirty="0">
                <a:latin typeface="Times New Roman"/>
                <a:cs typeface="Times New Roman"/>
              </a:rPr>
              <a:t>Та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худал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мэдээлэл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өгөх,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хуурамч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бичиг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баримт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бүрдүүлэх,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шаардлагатай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мэдээллийг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нуун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дарагдуулах зэргээр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хуурч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мэхлэн </a:t>
            </a:r>
            <a:r>
              <a:rPr sz="900" dirty="0">
                <a:latin typeface="Times New Roman"/>
                <a:cs typeface="Times New Roman"/>
              </a:rPr>
              <a:t>ажилд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орсон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тохиолдолд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ажлаас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халагдах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нөхцөл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бүрдэхийг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анхаарна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уу</a:t>
            </a:r>
            <a:r>
              <a:rPr sz="900" spc="-25" dirty="0">
                <a:latin typeface="Sitka Small"/>
                <a:cs typeface="Sitka Small"/>
              </a:rPr>
              <a:t>.</a:t>
            </a:r>
            <a:endParaRPr sz="900">
              <a:latin typeface="Sitka Small"/>
              <a:cs typeface="Sitka Small"/>
            </a:endParaRPr>
          </a:p>
          <a:p>
            <a:pPr marL="382270" indent="-228600">
              <a:lnSpc>
                <a:spcPts val="1030"/>
              </a:lnSpc>
              <a:buAutoNum type="arabicPeriod"/>
              <a:tabLst>
                <a:tab pos="382270" algn="l"/>
              </a:tabLst>
            </a:pPr>
            <a:r>
              <a:rPr sz="900" dirty="0">
                <a:latin typeface="Times New Roman"/>
                <a:cs typeface="Times New Roman"/>
              </a:rPr>
              <a:t>Компанийн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зүгээс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таны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талаарх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нэмэлт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мэдээлэл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цуглуулах</a:t>
            </a:r>
            <a:r>
              <a:rPr sz="900" spc="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эрхийг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хүлээн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зөвшөөрнө.</a:t>
            </a:r>
            <a:endParaRPr sz="900">
              <a:latin typeface="Times New Roman"/>
              <a:cs typeface="Times New Roman"/>
            </a:endParaRPr>
          </a:p>
          <a:p>
            <a:pPr marL="382270" indent="-228600">
              <a:lnSpc>
                <a:spcPts val="1030"/>
              </a:lnSpc>
              <a:buAutoNum type="arabicPeriod"/>
              <a:tabLst>
                <a:tab pos="382270" algn="l"/>
              </a:tabLst>
            </a:pPr>
            <a:r>
              <a:rPr sz="900" dirty="0">
                <a:latin typeface="Times New Roman"/>
                <a:cs typeface="Times New Roman"/>
              </a:rPr>
              <a:t>Компани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ажил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горилогчийн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анкетыг хүлээн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авснаар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өргөдөл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гаргагчийн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өмнө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ямар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нэгэн</a:t>
            </a:r>
            <a:r>
              <a:rPr sz="900" spc="19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үүрэг,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хариуцлага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10" dirty="0">
                <a:latin typeface="Times New Roman"/>
                <a:cs typeface="Times New Roman"/>
              </a:rPr>
              <a:t>хүлээхгүй.</a:t>
            </a:r>
            <a:endParaRPr sz="900">
              <a:latin typeface="Times New Roman"/>
              <a:cs typeface="Times New Roman"/>
            </a:endParaRPr>
          </a:p>
          <a:p>
            <a:pPr marL="382270" indent="-228600">
              <a:lnSpc>
                <a:spcPts val="1040"/>
              </a:lnSpc>
              <a:buAutoNum type="arabicPeriod"/>
              <a:tabLst>
                <a:tab pos="382270" algn="l"/>
              </a:tabLst>
            </a:pPr>
            <a:r>
              <a:rPr sz="900" dirty="0">
                <a:latin typeface="Times New Roman"/>
                <a:cs typeface="Times New Roman"/>
              </a:rPr>
              <a:t>Анкет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хүлээн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авснаас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хойш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14</a:t>
            </a:r>
            <a:r>
              <a:rPr sz="900" spc="-2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хоногт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холбогдохгүй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бол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таны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анкет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нөөцөд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бүртгэгдэх </a:t>
            </a:r>
            <a:r>
              <a:rPr sz="900" spc="-10" dirty="0">
                <a:latin typeface="Times New Roman"/>
                <a:cs typeface="Times New Roman"/>
              </a:rPr>
              <a:t>болно.</a:t>
            </a:r>
            <a:endParaRPr sz="900">
              <a:latin typeface="Times New Roman"/>
              <a:cs typeface="Times New Roman"/>
            </a:endParaRPr>
          </a:p>
          <a:p>
            <a:pPr marL="382270" indent="-228600">
              <a:lnSpc>
                <a:spcPts val="1060"/>
              </a:lnSpc>
              <a:buAutoNum type="arabicPeriod"/>
              <a:tabLst>
                <a:tab pos="382270" algn="l"/>
              </a:tabLst>
            </a:pPr>
            <a:r>
              <a:rPr sz="900" dirty="0">
                <a:latin typeface="Times New Roman"/>
                <a:cs typeface="Times New Roman"/>
              </a:rPr>
              <a:t>Таны</a:t>
            </a:r>
            <a:r>
              <a:rPr sz="900" spc="-3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бөглөсөн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ажил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горилогчийн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анкет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болон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хавсаргаж</a:t>
            </a:r>
            <a:r>
              <a:rPr sz="900" spc="-1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өгсөн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материалуудыг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буцаан</a:t>
            </a:r>
            <a:r>
              <a:rPr sz="900" spc="-2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олгохгүй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болохыг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Times New Roman"/>
                <a:cs typeface="Times New Roman"/>
              </a:rPr>
              <a:t>анхаарна</a:t>
            </a:r>
            <a:r>
              <a:rPr sz="900" spc="-15" dirty="0">
                <a:latin typeface="Times New Roman"/>
                <a:cs typeface="Times New Roman"/>
              </a:rPr>
              <a:t> </a:t>
            </a:r>
            <a:r>
              <a:rPr sz="900" spc="-25" dirty="0">
                <a:latin typeface="Times New Roman"/>
                <a:cs typeface="Times New Roman"/>
              </a:rPr>
              <a:t>уу.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1466</Words>
  <Application>Microsoft Office PowerPoint</Application>
  <PresentationFormat>Custom</PresentationFormat>
  <Paragraphs>327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Times New Romanтт</vt:lpstr>
      <vt:lpstr>Calibri</vt:lpstr>
      <vt:lpstr>Sitka Small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Mongoljingoo</dc:creator>
  <cp:lastModifiedBy>elgu</cp:lastModifiedBy>
  <cp:revision>7</cp:revision>
  <dcterms:created xsi:type="dcterms:W3CDTF">2023-11-30T12:44:40Z</dcterms:created>
  <dcterms:modified xsi:type="dcterms:W3CDTF">2023-11-30T13:37:31Z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2021-02-26T00:00:00Z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2023-11-30T00:00:00Z</vt:filetime>
  </property>
  <property fmtid="{D5CDD505-2E9C-101B-9397-08002B2CF9AE}" pid="5" name="Producer">
    <vt:lpwstr>Microsoft® Word for Microsoft 365</vt:lpwstr>
  </property>
</Properties>
</file>