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0" d="100"/>
          <a:sy n="110" d="100"/>
        </p:scale>
        <p:origin x="63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AFA4-DA7A-2905-9687-ADB3347C0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7A94CB-9B07-694E-862B-CDEA9A5CA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21D84F-3221-6A89-FFAC-CE03CDCE517A}"/>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5" name="Footer Placeholder 4">
            <a:extLst>
              <a:ext uri="{FF2B5EF4-FFF2-40B4-BE49-F238E27FC236}">
                <a16:creationId xmlns:a16="http://schemas.microsoft.com/office/drawing/2014/main" id="{E5D9BED7-5D4E-A040-7FEA-72A7CA7D2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72FA9-5AE6-8A53-E4BB-6D26336DD6AA}"/>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3293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5B30-BAA5-E6F8-3170-AB9851163B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528F5-885B-571D-8454-5293C9652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3C6EA-FC6C-834F-E099-473773CA071D}"/>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5" name="Footer Placeholder 4">
            <a:extLst>
              <a:ext uri="{FF2B5EF4-FFF2-40B4-BE49-F238E27FC236}">
                <a16:creationId xmlns:a16="http://schemas.microsoft.com/office/drawing/2014/main" id="{1A3A8A91-63BC-3255-FBB5-8B4DCA15C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D3D0E-812F-EF34-C2C5-3BF534D5394E}"/>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345906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62782-34A2-8C4D-E14B-89FB1D4579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9D8E87-4634-D104-7B88-79129842F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8102E-B9BB-A2E4-A7B7-33130B7A6F82}"/>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5" name="Footer Placeholder 4">
            <a:extLst>
              <a:ext uri="{FF2B5EF4-FFF2-40B4-BE49-F238E27FC236}">
                <a16:creationId xmlns:a16="http://schemas.microsoft.com/office/drawing/2014/main" id="{1857E555-C9A1-DB05-C8F2-7B2080DAB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F2712-B05E-70B8-A831-D824122BA591}"/>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85304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24E7-2EEF-F3E0-8BA6-DDE70409C1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48D7D-F5A0-5EE9-2AC4-4B0F3E444B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DC21A-1317-DCFA-4EAC-DED8D42C3C14}"/>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5" name="Footer Placeholder 4">
            <a:extLst>
              <a:ext uri="{FF2B5EF4-FFF2-40B4-BE49-F238E27FC236}">
                <a16:creationId xmlns:a16="http://schemas.microsoft.com/office/drawing/2014/main" id="{3FEDC2E2-43F5-E741-9B4D-88F86A83E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7583A-F7B9-8789-4416-8AEB091B4D87}"/>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125930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3A70-41F8-0365-B996-CE7E3998B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17EC8A-450A-1CB7-EF15-89C63863BB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D7523E-047E-FF47-5A42-4BCA7BB5D3EE}"/>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5" name="Footer Placeholder 4">
            <a:extLst>
              <a:ext uri="{FF2B5EF4-FFF2-40B4-BE49-F238E27FC236}">
                <a16:creationId xmlns:a16="http://schemas.microsoft.com/office/drawing/2014/main" id="{8C5EEB63-D990-33BD-7C4D-E810314E9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3E5A3-94B5-0FF8-3D15-D8093E5CCD9C}"/>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113446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B3AE-43CE-8620-4924-828B95B96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DF50A-928A-0916-38AE-5A84D3D65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35F178-76BC-65AA-BBCD-A92C36D9D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A54DF-3762-E7B7-DC26-620A00C4D6D5}"/>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6" name="Footer Placeholder 5">
            <a:extLst>
              <a:ext uri="{FF2B5EF4-FFF2-40B4-BE49-F238E27FC236}">
                <a16:creationId xmlns:a16="http://schemas.microsoft.com/office/drawing/2014/main" id="{D444197D-5446-F1ED-6745-2EAC18264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50B9E-F336-74AC-EAEC-EF4EA0985C76}"/>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265491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49D1-B653-7E08-2715-72F0975A0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1AC66F-6225-2570-1B77-A1C710A76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74D59A-3B88-D45F-6FAE-F44551E87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2A60A-1464-11F8-C838-686F874C9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844AB9-FFBF-BE72-07BA-8C36A3445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D10B24-BED0-D289-C0C7-2281076D978F}"/>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8" name="Footer Placeholder 7">
            <a:extLst>
              <a:ext uri="{FF2B5EF4-FFF2-40B4-BE49-F238E27FC236}">
                <a16:creationId xmlns:a16="http://schemas.microsoft.com/office/drawing/2014/main" id="{4E8FEE31-C7FC-74D1-4444-9042E8497F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7821B-33B4-DE4A-62E3-3AA88B725F44}"/>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1654968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2E64-3FF1-97E5-2C52-88FEFC2DFD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C349E-9A58-0666-C74C-D1C76BE8DB1E}"/>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4" name="Footer Placeholder 3">
            <a:extLst>
              <a:ext uri="{FF2B5EF4-FFF2-40B4-BE49-F238E27FC236}">
                <a16:creationId xmlns:a16="http://schemas.microsoft.com/office/drawing/2014/main" id="{2419C0AF-7EA0-1052-5028-B5CF0A0F25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B82A7E-C414-1CD3-508B-9206088454D6}"/>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280068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D23EF3-70C1-E13D-BB26-0215A12C6C4A}"/>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3" name="Footer Placeholder 2">
            <a:extLst>
              <a:ext uri="{FF2B5EF4-FFF2-40B4-BE49-F238E27FC236}">
                <a16:creationId xmlns:a16="http://schemas.microsoft.com/office/drawing/2014/main" id="{A1117343-9C85-F712-DADB-8F7BA569C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1BB58-6ADE-DE2C-9606-C22D20779C37}"/>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309681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5620-5678-0F09-A500-362537D68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213F5-55BC-ADFD-D1EA-7673F58C9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80CBB-1A55-51A5-4F3A-0139674EA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C6068-ABB8-6E5C-321E-DDE7396B54C3}"/>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6" name="Footer Placeholder 5">
            <a:extLst>
              <a:ext uri="{FF2B5EF4-FFF2-40B4-BE49-F238E27FC236}">
                <a16:creationId xmlns:a16="http://schemas.microsoft.com/office/drawing/2014/main" id="{7BA7C2F4-2185-C2CD-3E2C-A6EC41551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58C7A-E792-D3B7-C474-FA1694A1DA01}"/>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357312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228E-FBA5-0E82-0895-D43E0C950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68AD58-3D86-20FB-534E-09D4784D5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11149C-18CB-DF38-9859-4A8EF20E1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DBEBB-757A-4616-9C5D-9134061AAF24}"/>
              </a:ext>
            </a:extLst>
          </p:cNvPr>
          <p:cNvSpPr>
            <a:spLocks noGrp="1"/>
          </p:cNvSpPr>
          <p:nvPr>
            <p:ph type="dt" sz="half" idx="10"/>
          </p:nvPr>
        </p:nvSpPr>
        <p:spPr/>
        <p:txBody>
          <a:bodyPr/>
          <a:lstStyle/>
          <a:p>
            <a:fld id="{8FB10FAE-65FD-4520-BCDA-AFA1346E0072}" type="datetimeFigureOut">
              <a:rPr lang="en-US" smtClean="0"/>
              <a:t>5/28/2025</a:t>
            </a:fld>
            <a:endParaRPr lang="en-US"/>
          </a:p>
        </p:txBody>
      </p:sp>
      <p:sp>
        <p:nvSpPr>
          <p:cNvPr id="6" name="Footer Placeholder 5">
            <a:extLst>
              <a:ext uri="{FF2B5EF4-FFF2-40B4-BE49-F238E27FC236}">
                <a16:creationId xmlns:a16="http://schemas.microsoft.com/office/drawing/2014/main" id="{55E71512-6372-5642-4E61-90E3E88B9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B137B-F745-70F5-4946-ADE4BE2FBB7D}"/>
              </a:ext>
            </a:extLst>
          </p:cNvPr>
          <p:cNvSpPr>
            <a:spLocks noGrp="1"/>
          </p:cNvSpPr>
          <p:nvPr>
            <p:ph type="sldNum" sz="quarter" idx="12"/>
          </p:nvPr>
        </p:nvSpPr>
        <p:spPr/>
        <p:txBody>
          <a:bodyPr/>
          <a:lstStyle/>
          <a:p>
            <a:fld id="{E5F6AE9E-37F8-436E-9598-AD7D19485C32}" type="slidenum">
              <a:rPr lang="en-US" smtClean="0"/>
              <a:t>‹#›</a:t>
            </a:fld>
            <a:endParaRPr lang="en-US"/>
          </a:p>
        </p:txBody>
      </p:sp>
    </p:spTree>
    <p:extLst>
      <p:ext uri="{BB962C8B-B14F-4D97-AF65-F5344CB8AC3E}">
        <p14:creationId xmlns:p14="http://schemas.microsoft.com/office/powerpoint/2010/main" val="274775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35B0A-60A8-8A67-C8E3-3B95D2647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02C1B0-069D-7B85-BF93-FE53B9F91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41E12-7B47-3687-D337-0E09BC9A0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B10FAE-65FD-4520-BCDA-AFA1346E0072}" type="datetimeFigureOut">
              <a:rPr lang="en-US" smtClean="0"/>
              <a:t>5/28/2025</a:t>
            </a:fld>
            <a:endParaRPr lang="en-US"/>
          </a:p>
        </p:txBody>
      </p:sp>
      <p:sp>
        <p:nvSpPr>
          <p:cNvPr id="5" name="Footer Placeholder 4">
            <a:extLst>
              <a:ext uri="{FF2B5EF4-FFF2-40B4-BE49-F238E27FC236}">
                <a16:creationId xmlns:a16="http://schemas.microsoft.com/office/drawing/2014/main" id="{0E6E8515-23D4-EF18-7895-FD016ED614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3F3AA09-4050-71F7-7264-648A24D53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F6AE9E-37F8-436E-9598-AD7D19485C32}" type="slidenum">
              <a:rPr lang="en-US" smtClean="0"/>
              <a:t>‹#›</a:t>
            </a:fld>
            <a:endParaRPr lang="en-US"/>
          </a:p>
        </p:txBody>
      </p:sp>
    </p:spTree>
    <p:extLst>
      <p:ext uri="{BB962C8B-B14F-4D97-AF65-F5344CB8AC3E}">
        <p14:creationId xmlns:p14="http://schemas.microsoft.com/office/powerpoint/2010/main" val="297422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ith a lightning bolt on her face&#10;&#10;AI-generated content may be incorrect.">
            <a:extLst>
              <a:ext uri="{FF2B5EF4-FFF2-40B4-BE49-F238E27FC236}">
                <a16:creationId xmlns:a16="http://schemas.microsoft.com/office/drawing/2014/main" id="{C6720C7B-179B-7294-4857-A7594EF16705}"/>
              </a:ext>
            </a:extLst>
          </p:cNvPr>
          <p:cNvPicPr>
            <a:picLocks noChangeAspect="1"/>
          </p:cNvPicPr>
          <p:nvPr/>
        </p:nvPicPr>
        <p:blipFill>
          <a:blip r:embed="rId2">
            <a:extLst>
              <a:ext uri="{28A0092B-C50C-407E-A947-70E740481C1C}">
                <a14:useLocalDpi xmlns:a14="http://schemas.microsoft.com/office/drawing/2010/main" val="0"/>
              </a:ext>
            </a:extLst>
          </a:blip>
          <a:srcRect l="14109" t="9091" r="14073" b="-1"/>
          <a:stretch>
            <a:fillRect/>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B372DA-3694-8EA7-BB8A-8BAB620AC8E3}"/>
              </a:ext>
            </a:extLst>
          </p:cNvPr>
          <p:cNvSpPr>
            <a:spLocks noGrp="1"/>
          </p:cNvSpPr>
          <p:nvPr>
            <p:ph type="ctrTitle"/>
          </p:nvPr>
        </p:nvSpPr>
        <p:spPr>
          <a:xfrm>
            <a:off x="477981" y="1122363"/>
            <a:ext cx="4023360" cy="3204134"/>
          </a:xfrm>
        </p:spPr>
        <p:txBody>
          <a:bodyPr anchor="b">
            <a:normAutofit/>
          </a:bodyPr>
          <a:lstStyle/>
          <a:p>
            <a:pPr algn="l"/>
            <a:r>
              <a:rPr lang="en-US" sz="4800">
                <a:solidFill>
                  <a:schemeClr val="bg1"/>
                </a:solidFill>
              </a:rPr>
              <a:t>LADY GAGA</a:t>
            </a:r>
            <a:br>
              <a:rPr lang="en-US" sz="4800">
                <a:solidFill>
                  <a:schemeClr val="bg1"/>
                </a:solidFill>
              </a:rPr>
            </a:br>
            <a:r>
              <a:rPr lang="en-US" sz="4800">
                <a:solidFill>
                  <a:schemeClr val="bg1"/>
                </a:solidFill>
              </a:rPr>
              <a:t>FAN PAGE</a:t>
            </a:r>
          </a:p>
        </p:txBody>
      </p:sp>
      <p:sp>
        <p:nvSpPr>
          <p:cNvPr id="3" name="Subtitle 2">
            <a:extLst>
              <a:ext uri="{FF2B5EF4-FFF2-40B4-BE49-F238E27FC236}">
                <a16:creationId xmlns:a16="http://schemas.microsoft.com/office/drawing/2014/main" id="{33360EDF-C19D-D5C3-7A85-04B5654D875F}"/>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rPr>
              <a:t>BY 10A J.ENKHRIIMAA</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683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04A982-D11F-1147-3452-C463EAF85498}"/>
              </a:ext>
            </a:extLst>
          </p:cNvPr>
          <p:cNvSpPr>
            <a:spLocks noGrp="1"/>
          </p:cNvSpPr>
          <p:nvPr>
            <p:ph type="title"/>
          </p:nvPr>
        </p:nvSpPr>
        <p:spPr>
          <a:xfrm>
            <a:off x="751138" y="4211835"/>
            <a:ext cx="4605340" cy="2387600"/>
          </a:xfrm>
        </p:spPr>
        <p:txBody>
          <a:bodyPr vert="horz" lIns="91440" tIns="45720" rIns="91440" bIns="45720" rtlCol="0" anchor="b">
            <a:normAutofit fontScale="90000"/>
          </a:bodyPr>
          <a:lstStyle/>
          <a:p>
            <a:pPr algn="ctr"/>
            <a:r>
              <a:rPr lang="en-US" sz="5000" dirty="0">
                <a:solidFill>
                  <a:schemeClr val="bg1"/>
                </a:solidFill>
              </a:rPr>
              <a:t>WHO IS LADY GAGA?</a:t>
            </a:r>
            <a:br>
              <a:rPr lang="en-US" sz="5000" dirty="0">
                <a:solidFill>
                  <a:schemeClr val="bg1"/>
                </a:solidFill>
              </a:rPr>
            </a:br>
            <a:r>
              <a:rPr lang="en-US" sz="5000" dirty="0">
                <a:solidFill>
                  <a:schemeClr val="bg1"/>
                </a:solidFill>
              </a:rPr>
              <a:t>She was born in march 28</a:t>
            </a:r>
            <a:r>
              <a:rPr lang="en-US" sz="5000" baseline="30000" dirty="0">
                <a:solidFill>
                  <a:schemeClr val="bg1"/>
                </a:solidFill>
              </a:rPr>
              <a:t>th</a:t>
            </a:r>
            <a:r>
              <a:rPr lang="en-US" sz="5000" dirty="0">
                <a:solidFill>
                  <a:schemeClr val="bg1"/>
                </a:solidFill>
              </a:rPr>
              <a:t> , 1986 in </a:t>
            </a:r>
            <a:r>
              <a:rPr lang="en-US" sz="5000" dirty="0" err="1">
                <a:solidFill>
                  <a:schemeClr val="bg1"/>
                </a:solidFill>
              </a:rPr>
              <a:t>Manhattan,New</a:t>
            </a:r>
            <a:r>
              <a:rPr lang="en-US" sz="5000" dirty="0">
                <a:solidFill>
                  <a:schemeClr val="bg1"/>
                </a:solidFill>
              </a:rPr>
              <a:t> York city</a:t>
            </a:r>
            <a:br>
              <a:rPr lang="en-US" sz="5000" dirty="0">
                <a:solidFill>
                  <a:schemeClr val="bg1"/>
                </a:solidFill>
              </a:rPr>
            </a:br>
            <a:r>
              <a:rPr lang="en-US" sz="5000" dirty="0">
                <a:solidFill>
                  <a:schemeClr val="bg1"/>
                </a:solidFill>
              </a:rPr>
              <a:t>Her full name is Stefani Joanne Angelina Germanotta</a:t>
            </a:r>
          </a:p>
        </p:txBody>
      </p:sp>
      <p:pic>
        <p:nvPicPr>
          <p:cNvPr id="5" name="Content Placeholder 4" descr="A person holding a microphone and holding a trophy&#10;&#10;AI-generated content may be incorrect.">
            <a:extLst>
              <a:ext uri="{FF2B5EF4-FFF2-40B4-BE49-F238E27FC236}">
                <a16:creationId xmlns:a16="http://schemas.microsoft.com/office/drawing/2014/main" id="{99A5F225-1578-E4AF-61C3-4E919034A32B}"/>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rcRect l="404"/>
          <a:stretch>
            <a:fillRect/>
          </a:stretch>
        </p:blipFill>
        <p:spPr>
          <a:xfrm>
            <a:off x="7115177" y="115193"/>
            <a:ext cx="4950618" cy="6627614"/>
          </a:xfrm>
          <a:prstGeom prst="rect">
            <a:avLst/>
          </a:prstGeom>
          <a:scene3d>
            <a:camera prst="orthographicFront"/>
            <a:lightRig rig="contrasting" dir="t">
              <a:rot lat="0" lon="0" rev="3000000"/>
            </a:lightRig>
          </a:scene3d>
          <a:sp3d contourW="7620">
            <a:bevelT w="95250" h="31750"/>
            <a:contourClr>
              <a:srgbClr val="333333"/>
            </a:contourClr>
          </a:sp3d>
        </p:spPr>
      </p:pic>
      <p:cxnSp>
        <p:nvCxnSpPr>
          <p:cNvPr id="32" name="Straight Connector 31">
            <a:extLst>
              <a:ext uri="{FF2B5EF4-FFF2-40B4-BE49-F238E27FC236}">
                <a16:creationId xmlns:a16="http://schemas.microsoft.com/office/drawing/2014/main" id="{AC65C03C-3F17-45DC-A1B9-35ACA43397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15176" y="115193"/>
            <a:ext cx="0" cy="662761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4A161CC-6DC5-4863-B213-94529D6E0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29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ith black hair&#10;&#10;AI-generated content may be incorrect.">
            <a:extLst>
              <a:ext uri="{FF2B5EF4-FFF2-40B4-BE49-F238E27FC236}">
                <a16:creationId xmlns:a16="http://schemas.microsoft.com/office/drawing/2014/main" id="{E2A9CE4B-A9E9-C93B-CBEA-812CCACE9DE3}"/>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b="15730"/>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00C557F1-A549-CAA7-7224-A914686B71AC}"/>
              </a:ext>
            </a:extLst>
          </p:cNvPr>
          <p:cNvSpPr>
            <a:spLocks noGrp="1"/>
          </p:cNvSpPr>
          <p:nvPr>
            <p:ph type="title"/>
          </p:nvPr>
        </p:nvSpPr>
        <p:spPr>
          <a:xfrm>
            <a:off x="1524000" y="963561"/>
            <a:ext cx="9144000" cy="3510116"/>
          </a:xfrm>
        </p:spPr>
        <p:txBody>
          <a:bodyPr vert="horz" lIns="91440" tIns="45720" rIns="91440" bIns="45720" rtlCol="0" anchor="b">
            <a:normAutofit/>
          </a:bodyPr>
          <a:lstStyle/>
          <a:p>
            <a:pPr algn="ctr"/>
            <a:r>
              <a:rPr lang="en-US" sz="3200" dirty="0"/>
              <a:t>Lady Gaga is among the few artists to have won an Emmy, Grammy, and Oscar, and is on the verge of achieving EGOT status. She has received 14 Grammy Awards, 18 MTV Video Music Awards, and recognition from the Songwriters Hall of Fame. Her philanthropic efforts focus on mental health awareness and LGBTQ+ rights through her Born This Way Foundation.</a:t>
            </a:r>
            <a:endParaRPr lang="en-US" sz="3200" dirty="0">
              <a:solidFill>
                <a:srgbClr val="FFFFFF"/>
              </a:solidFill>
            </a:endParaRPr>
          </a:p>
        </p:txBody>
      </p:sp>
    </p:spTree>
    <p:extLst>
      <p:ext uri="{BB962C8B-B14F-4D97-AF65-F5344CB8AC3E}">
        <p14:creationId xmlns:p14="http://schemas.microsoft.com/office/powerpoint/2010/main" val="11165988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a:extLst>
              <a:ext uri="{FF2B5EF4-FFF2-40B4-BE49-F238E27FC236}">
                <a16:creationId xmlns:a16="http://schemas.microsoft.com/office/drawing/2014/main" id="{F05B81F4-6FDB-48DC-B4B6-3255A95E67F3}"/>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600" dirty="0">
                <a:solidFill>
                  <a:schemeClr val="bg1"/>
                </a:solidFill>
              </a:rPr>
              <a:t>Musical Evolution</a:t>
            </a:r>
          </a:p>
        </p:txBody>
      </p:sp>
      <p:cxnSp>
        <p:nvCxnSpPr>
          <p:cNvPr id="16" name="Straight Connector 1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80AAEC68-4BAB-B6B0-BE53-93B7A85332C2}"/>
              </a:ext>
            </a:extLst>
          </p:cNvPr>
          <p:cNvSpPr>
            <a:spLocks noGrp="1"/>
          </p:cNvSpPr>
          <p:nvPr>
            <p:ph type="body" sz="half" idx="2"/>
          </p:nvPr>
        </p:nvSpPr>
        <p:spPr>
          <a:xfrm>
            <a:off x="897769" y="1909192"/>
            <a:ext cx="4586513" cy="3647710"/>
          </a:xfrm>
        </p:spPr>
        <p:txBody>
          <a:bodyPr vert="horz" lIns="91440" tIns="45720" rIns="91440" bIns="45720" rtlCol="0">
            <a:normAutofit fontScale="25000" lnSpcReduction="20000"/>
          </a:bodyPr>
          <a:lstStyle/>
          <a:p>
            <a:pPr>
              <a:buNone/>
            </a:pPr>
            <a:r>
              <a:rPr lang="en-US" sz="7200" dirty="0" err="1">
                <a:solidFill>
                  <a:schemeClr val="bg1">
                    <a:lumMod val="95000"/>
                  </a:schemeClr>
                </a:solidFill>
              </a:rPr>
              <a:t>Gaga's</a:t>
            </a:r>
            <a:r>
              <a:rPr lang="en-US" sz="7200" dirty="0">
                <a:solidFill>
                  <a:schemeClr val="bg1">
                    <a:lumMod val="95000"/>
                  </a:schemeClr>
                </a:solidFill>
              </a:rPr>
              <a:t> debut album, </a:t>
            </a:r>
            <a:r>
              <a:rPr lang="en-US" sz="7200" i="1" dirty="0">
                <a:solidFill>
                  <a:schemeClr val="bg1">
                    <a:lumMod val="95000"/>
                  </a:schemeClr>
                </a:solidFill>
              </a:rPr>
              <a:t>The Fame</a:t>
            </a:r>
            <a:r>
              <a:rPr lang="en-US" sz="7200" dirty="0">
                <a:solidFill>
                  <a:schemeClr val="bg1">
                    <a:lumMod val="95000"/>
                  </a:schemeClr>
                </a:solidFill>
              </a:rPr>
              <a:t> (2008), propelled her into the spotlight with hits like "Just Dance" and "Poker Face." She continued to evolve artistically with subsequent albums:</a:t>
            </a:r>
          </a:p>
          <a:p>
            <a:pPr>
              <a:buFont typeface="Arial" panose="020B0604020202020204" pitchFamily="34" charset="0"/>
              <a:buChar char="•"/>
            </a:pPr>
            <a:r>
              <a:rPr lang="en-US" sz="7200" b="1" dirty="0">
                <a:solidFill>
                  <a:schemeClr val="bg1">
                    <a:lumMod val="95000"/>
                  </a:schemeClr>
                </a:solidFill>
              </a:rPr>
              <a:t>Born This Way</a:t>
            </a:r>
            <a:r>
              <a:rPr lang="en-US" sz="7200" dirty="0">
                <a:solidFill>
                  <a:schemeClr val="bg1">
                    <a:lumMod val="95000"/>
                  </a:schemeClr>
                </a:solidFill>
              </a:rPr>
              <a:t> (2011): A dance-pop album embracing themes of self-empowerment and LGBTQ+ rights.</a:t>
            </a:r>
          </a:p>
          <a:p>
            <a:pPr>
              <a:buFont typeface="Arial" panose="020B0604020202020204" pitchFamily="34" charset="0"/>
              <a:buChar char="•"/>
            </a:pPr>
            <a:r>
              <a:rPr lang="en-US" sz="7200" b="1" dirty="0" err="1">
                <a:solidFill>
                  <a:schemeClr val="bg1">
                    <a:lumMod val="95000"/>
                  </a:schemeClr>
                </a:solidFill>
              </a:rPr>
              <a:t>Artpop</a:t>
            </a:r>
            <a:r>
              <a:rPr lang="en-US" sz="7200" dirty="0">
                <a:solidFill>
                  <a:schemeClr val="bg1">
                    <a:lumMod val="95000"/>
                  </a:schemeClr>
                </a:solidFill>
              </a:rPr>
              <a:t> (2013): A blend of electronic music and art, though it received mixed reviews.</a:t>
            </a:r>
          </a:p>
          <a:p>
            <a:pPr>
              <a:buFont typeface="Arial" panose="020B0604020202020204" pitchFamily="34" charset="0"/>
              <a:buChar char="•"/>
            </a:pPr>
            <a:r>
              <a:rPr lang="en-US" sz="7200" b="1" dirty="0">
                <a:solidFill>
                  <a:schemeClr val="bg1">
                    <a:lumMod val="95000"/>
                  </a:schemeClr>
                </a:solidFill>
              </a:rPr>
              <a:t>Cheek to Cheek</a:t>
            </a:r>
            <a:r>
              <a:rPr lang="en-US" sz="7200" dirty="0">
                <a:solidFill>
                  <a:schemeClr val="bg1">
                    <a:lumMod val="95000"/>
                  </a:schemeClr>
                </a:solidFill>
              </a:rPr>
              <a:t> (2014): A jazz collaboration with Tony Bennett.</a:t>
            </a:r>
          </a:p>
          <a:p>
            <a:pPr>
              <a:buFont typeface="Arial" panose="020B0604020202020204" pitchFamily="34" charset="0"/>
              <a:buChar char="•"/>
            </a:pPr>
            <a:r>
              <a:rPr lang="en-US" sz="7200" b="1" dirty="0">
                <a:solidFill>
                  <a:schemeClr val="bg1">
                    <a:lumMod val="95000"/>
                  </a:schemeClr>
                </a:solidFill>
              </a:rPr>
              <a:t>Joanne</a:t>
            </a:r>
            <a:r>
              <a:rPr lang="en-US" sz="7200" dirty="0">
                <a:solidFill>
                  <a:schemeClr val="bg1">
                    <a:lumMod val="95000"/>
                  </a:schemeClr>
                </a:solidFill>
              </a:rPr>
              <a:t> (2016): A country-influenced album reflecting personal themes.</a:t>
            </a:r>
          </a:p>
          <a:p>
            <a:pPr>
              <a:buFont typeface="Arial" panose="020B0604020202020204" pitchFamily="34" charset="0"/>
              <a:buChar char="•"/>
            </a:pPr>
            <a:r>
              <a:rPr lang="en-US" sz="7200" b="1" dirty="0">
                <a:solidFill>
                  <a:schemeClr val="bg1">
                    <a:lumMod val="95000"/>
                  </a:schemeClr>
                </a:solidFill>
              </a:rPr>
              <a:t>Chromatica</a:t>
            </a:r>
            <a:r>
              <a:rPr lang="en-US" sz="7200" dirty="0">
                <a:solidFill>
                  <a:schemeClr val="bg1">
                    <a:lumMod val="95000"/>
                  </a:schemeClr>
                </a:solidFill>
              </a:rPr>
              <a:t> (2020): A return to dance-pop, featuring the hit "Stupid Love."</a:t>
            </a:r>
          </a:p>
          <a:p>
            <a:pPr>
              <a:buFont typeface="Arial" panose="020B0604020202020204" pitchFamily="34" charset="0"/>
              <a:buChar char="•"/>
            </a:pPr>
            <a:r>
              <a:rPr lang="en-US" sz="7200" b="1" dirty="0">
                <a:solidFill>
                  <a:schemeClr val="bg1">
                    <a:lumMod val="95000"/>
                  </a:schemeClr>
                </a:solidFill>
              </a:rPr>
              <a:t>Mayhem</a:t>
            </a:r>
            <a:r>
              <a:rPr lang="en-US" sz="7200" dirty="0">
                <a:solidFill>
                  <a:schemeClr val="bg1">
                    <a:lumMod val="95000"/>
                  </a:schemeClr>
                </a:solidFill>
              </a:rPr>
              <a:t> (2025): A synth-pop album exploring themes of chaos and identity, featuring the Grammy-winning single "Die with a Smile" with Bruno Mars</a:t>
            </a:r>
          </a:p>
          <a:p>
            <a:pPr indent="-228600">
              <a:buFont typeface="Arial" panose="020B0604020202020204" pitchFamily="34" charset="0"/>
              <a:buChar char="•"/>
            </a:pPr>
            <a:endParaRPr lang="en-US" sz="2000" dirty="0">
              <a:solidFill>
                <a:schemeClr val="bg1"/>
              </a:solidFill>
            </a:endParaRPr>
          </a:p>
        </p:txBody>
      </p:sp>
      <p:cxnSp>
        <p:nvCxnSpPr>
          <p:cNvPr id="18" name="Straight Connector 1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Placeholder 8" descr="A person with white hair and a black jacket&#10;&#10;AI-generated content may be incorrect.">
            <a:extLst>
              <a:ext uri="{FF2B5EF4-FFF2-40B4-BE49-F238E27FC236}">
                <a16:creationId xmlns:a16="http://schemas.microsoft.com/office/drawing/2014/main" id="{32639418-4FF3-E617-BB0E-BDED00F7C22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b="19215"/>
          <a:stretch>
            <a:fillRect/>
          </a:stretch>
        </p:blipFill>
        <p:spPr>
          <a:xfrm>
            <a:off x="6525453" y="10"/>
            <a:ext cx="5666547" cy="6857990"/>
          </a:xfrm>
          <a:prstGeom prst="rect">
            <a:avLst/>
          </a:prstGeom>
        </p:spPr>
      </p:pic>
    </p:spTree>
    <p:extLst>
      <p:ext uri="{BB962C8B-B14F-4D97-AF65-F5344CB8AC3E}">
        <p14:creationId xmlns:p14="http://schemas.microsoft.com/office/powerpoint/2010/main" val="18385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A person with her arms out&#10;&#10;AI-generated content may be incorrect.">
            <a:extLst>
              <a:ext uri="{FF2B5EF4-FFF2-40B4-BE49-F238E27FC236}">
                <a16:creationId xmlns:a16="http://schemas.microsoft.com/office/drawing/2014/main" id="{1C146D73-0B72-A681-5F76-11553EF4D8C6}"/>
              </a:ext>
            </a:extLst>
          </p:cNvPr>
          <p:cNvPicPr>
            <a:picLocks noGrp="1" noChangeAspect="1"/>
          </p:cNvPicPr>
          <p:nvPr>
            <p:ph type="pic" idx="1"/>
          </p:nvPr>
        </p:nvPicPr>
        <p:blipFill>
          <a:blip r:embed="rId2">
            <a:alphaModFix amt="50000"/>
            <a:extLst>
              <a:ext uri="{28A0092B-C50C-407E-A947-70E740481C1C}">
                <a14:useLocalDpi xmlns:a14="http://schemas.microsoft.com/office/drawing/2010/main" val="0"/>
              </a:ext>
            </a:extLst>
          </a:blip>
          <a:srcRect t="7547" b="7547"/>
          <a:stretch>
            <a:fillRect/>
          </a:stretch>
        </p:blipFill>
        <p:spPr>
          <a:xfrm>
            <a:off x="20" y="1"/>
            <a:ext cx="12191980" cy="6857999"/>
          </a:xfrm>
          <a:prstGeom prst="rect">
            <a:avLst/>
          </a:prstGeom>
        </p:spPr>
      </p:pic>
      <p:sp>
        <p:nvSpPr>
          <p:cNvPr id="25" name="Title 7">
            <a:extLst>
              <a:ext uri="{FF2B5EF4-FFF2-40B4-BE49-F238E27FC236}">
                <a16:creationId xmlns:a16="http://schemas.microsoft.com/office/drawing/2014/main" id="{0EF2E4C5-6D30-31B1-D79A-98D76581E4DC}"/>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Thank you</a:t>
            </a:r>
          </a:p>
        </p:txBody>
      </p:sp>
      <p:sp>
        <p:nvSpPr>
          <p:cNvPr id="26" name="Text Placeholder 9">
            <a:extLst>
              <a:ext uri="{FF2B5EF4-FFF2-40B4-BE49-F238E27FC236}">
                <a16:creationId xmlns:a16="http://schemas.microsoft.com/office/drawing/2014/main" id="{BF12B0C4-223C-1DDF-0573-DBE1C1C95506}"/>
              </a:ext>
            </a:extLst>
          </p:cNvPr>
          <p:cNvSpPr>
            <a:spLocks noGrp="1"/>
          </p:cNvSpPr>
          <p:nvPr>
            <p:ph type="body" sz="half" idx="2"/>
          </p:nvPr>
        </p:nvSpPr>
        <p:spPr>
          <a:xfrm>
            <a:off x="838200" y="1825625"/>
            <a:ext cx="10515600" cy="4351338"/>
          </a:xfrm>
        </p:spPr>
        <p:txBody>
          <a:bodyPr vert="horz" lIns="91440" tIns="45720" rIns="91440" bIns="45720" rtlCol="0">
            <a:normAutofit/>
          </a:bodyPr>
          <a:lstStyle/>
          <a:p>
            <a:pPr indent="-228600">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219636354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250</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LADY GAGA FAN PAGE</vt:lpstr>
      <vt:lpstr>WHO IS LADY GAGA? She was born in march 28th , 1986 in Manhattan,New York city Her full name is Stefani Joanne Angelina Germanotta</vt:lpstr>
      <vt:lpstr>Lady Gaga is among the few artists to have won an Emmy, Grammy, and Oscar, and is on the verge of achieving EGOT status. She has received 14 Grammy Awards, 18 MTV Video Music Awards, and recognition from the Songwriters Hall of Fame. Her philanthropic efforts focus on mental health awareness and LGBTQ+ rights through her Born This Way Foundation.</vt:lpstr>
      <vt:lpstr>Musical Evolution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Sergelen Purevkhuu</dc:creator>
  <cp:lastModifiedBy>Sergelen Purevkhuu</cp:lastModifiedBy>
  <cp:revision>1</cp:revision>
  <dcterms:created xsi:type="dcterms:W3CDTF">2025-05-27T17:18:48Z</dcterms:created>
  <dcterms:modified xsi:type="dcterms:W3CDTF">2025-05-27T18:02:31Z</dcterms:modified>
</cp:coreProperties>
</file>