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Montserrat"/>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Chrystal </a:t>
            </a:r>
            <a:endParaRPr/>
          </a:p>
          <a:p>
            <a:pPr indent="0" lvl="0" marL="0" rtl="0" algn="l">
              <a:spcBef>
                <a:spcPts val="0"/>
              </a:spcBef>
              <a:spcAft>
                <a:spcPts val="0"/>
              </a:spcAft>
              <a:buNone/>
            </a:pPr>
            <a:r>
              <a:rPr lang="en"/>
              <a:t>Thank you for </a:t>
            </a:r>
            <a:r>
              <a:rPr lang="en"/>
              <a:t>joining</a:t>
            </a:r>
            <a:r>
              <a:rPr lang="en"/>
              <a:t> us for our final presentation- The title is Monkeypox misinformation on Twitter….. Lets meet our team..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cdd35bf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cdd35bf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Initial</a:t>
            </a:r>
            <a:r>
              <a:rPr lang="en"/>
              <a:t> spike begin prior to the dataset 1 and  dataset 2 was collected after the second peek. Which indicates that the datasets does not include the</a:t>
            </a:r>
            <a:r>
              <a:rPr lang="en"/>
              <a:t> Virality.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cdd35bf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cdd35bf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The popularity of monkeypox was far less compared to COVID-19, and only had a short </a:t>
            </a:r>
            <a:r>
              <a:rPr lang="en"/>
              <a:t>spike</a:t>
            </a:r>
            <a:r>
              <a:rPr lang="en"/>
              <a:t> over time</a:t>
            </a:r>
            <a:endParaRPr/>
          </a:p>
          <a:p>
            <a:pPr indent="0" lvl="0" marL="0" rtl="0" algn="l">
              <a:spcBef>
                <a:spcPts val="0"/>
              </a:spcBef>
              <a:spcAft>
                <a:spcPts val="0"/>
              </a:spcAft>
              <a:buNone/>
            </a:pPr>
            <a:r>
              <a:rPr lang="en"/>
              <a:t>Highlighting the 2 peeks of the datasets that began  prior to the peek and after the peek. Which </a:t>
            </a:r>
            <a:r>
              <a:rPr lang="en"/>
              <a:t>indicates</a:t>
            </a:r>
            <a:r>
              <a:rPr lang="en"/>
              <a:t> the </a:t>
            </a:r>
            <a:r>
              <a:rPr lang="en"/>
              <a:t>relevance</a:t>
            </a:r>
            <a:r>
              <a:rPr lang="en"/>
              <a:t> of contacts of our tweets.  The popularity of Mpox did not meet the popularity of Covid-19.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5a030c2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95a030c2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Celeste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We found our Monkeypox Misinformation: Twitter datasets on the Kaggle website. The mining of this data was collected by the U</a:t>
            </a:r>
            <a:r>
              <a:rPr lang="en" sz="1050">
                <a:solidFill>
                  <a:schemeClr val="dk1"/>
                </a:solidFill>
                <a:highlight>
                  <a:srgbClr val="FFFFFF"/>
                </a:highlight>
              </a:rPr>
              <a:t>niversity</a:t>
            </a:r>
            <a:r>
              <a:rPr lang="en" sz="1050">
                <a:solidFill>
                  <a:schemeClr val="dk1"/>
                </a:solidFill>
                <a:highlight>
                  <a:srgbClr val="FFFFFF"/>
                </a:highlight>
              </a:rPr>
              <a:t> of Liverpool.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This resource offer us two datasets: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first, dataset was collected from July 7th - 13th, 2022 before the peak of interest which </a:t>
            </a:r>
            <a:r>
              <a:rPr lang="en" sz="1050">
                <a:solidFill>
                  <a:schemeClr val="dk1"/>
                </a:solidFill>
                <a:highlight>
                  <a:srgbClr val="FFFFFF"/>
                </a:highlight>
              </a:rPr>
              <a:t>consist of</a:t>
            </a:r>
            <a:r>
              <a:rPr lang="en" sz="1050">
                <a:solidFill>
                  <a:schemeClr val="dk1"/>
                </a:solidFill>
                <a:highlight>
                  <a:srgbClr val="FFFFFF"/>
                </a:highlight>
              </a:rPr>
              <a:t> tweets published during the first week of the outbreak endemic.</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The first data set consist of 19 </a:t>
            </a:r>
            <a:r>
              <a:rPr lang="en" sz="1050">
                <a:solidFill>
                  <a:schemeClr val="dk1"/>
                </a:solidFill>
                <a:highlight>
                  <a:srgbClr val="FFFFFF"/>
                </a:highlight>
              </a:rPr>
              <a:t>columns</a:t>
            </a:r>
            <a:r>
              <a:rPr lang="en" sz="1050">
                <a:solidFill>
                  <a:schemeClr val="dk1"/>
                </a:solidFill>
                <a:highlight>
                  <a:srgbClr val="FFFFFF"/>
                </a:highlight>
              </a:rPr>
              <a:t> of data.</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And is a larger dataset </a:t>
            </a:r>
            <a:r>
              <a:rPr lang="en" sz="1050">
                <a:solidFill>
                  <a:schemeClr val="dk1"/>
                </a:solidFill>
                <a:highlight>
                  <a:srgbClr val="FFFFFF"/>
                </a:highlight>
              </a:rPr>
              <a:t>consisting</a:t>
            </a:r>
            <a:r>
              <a:rPr lang="en" sz="1050">
                <a:solidFill>
                  <a:schemeClr val="dk1"/>
                </a:solidFill>
                <a:highlight>
                  <a:srgbClr val="FFFFFF"/>
                </a:highlight>
              </a:rPr>
              <a:t> of 5,787 tweets.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402 verified individuals accounts.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second dataset was collected from August 30th, 2022 which was after the peak of interest.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The second data set consist of 20 columns of data.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And is the smaller dataset consisting of 500 tweets.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Of which 57 are verified individual accounts.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433 unverified individual accounts. </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lt1"/>
              </a:buClr>
              <a:buSzPts val="1200"/>
              <a:buAutoNum type="arabicPeriod"/>
            </a:pPr>
            <a:r>
              <a:rPr lang="en" sz="1200">
                <a:solidFill>
                  <a:schemeClr val="lt1"/>
                </a:solidFill>
              </a:rPr>
              <a:t>First dataset was collected from July 7th-13th, 2022 before the peak of interest. </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19 columns of data.</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5787 tweets. </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402 verified individuals accounts. </a:t>
            </a:r>
            <a:endParaRPr sz="1200">
              <a:solidFill>
                <a:schemeClr val="lt1"/>
              </a:solidFill>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5a030c2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5a030c2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Celeste</a:t>
            </a:r>
            <a:endParaRPr/>
          </a:p>
          <a:p>
            <a:pPr indent="0" lvl="0" marL="0" rtl="0" algn="l">
              <a:spcBef>
                <a:spcPts val="0"/>
              </a:spcBef>
              <a:spcAft>
                <a:spcPts val="0"/>
              </a:spcAft>
              <a:buNone/>
            </a:pPr>
            <a:r>
              <a:t/>
            </a:r>
            <a:endParaRPr/>
          </a:p>
          <a:p>
            <a:pPr indent="-295275" lvl="0" marL="457200" rtl="0" algn="l">
              <a:lnSpc>
                <a:spcPct val="115000"/>
              </a:lnSpc>
              <a:spcBef>
                <a:spcPts val="800"/>
              </a:spcBef>
              <a:spcAft>
                <a:spcPts val="0"/>
              </a:spcAft>
              <a:buClr>
                <a:schemeClr val="dk1"/>
              </a:buClr>
              <a:buSzPts val="1050"/>
              <a:buAutoNum type="arabicPeriod"/>
            </a:pPr>
            <a:r>
              <a:rPr lang="en" sz="1050">
                <a:solidFill>
                  <a:schemeClr val="dk1"/>
                </a:solidFill>
                <a:highlight>
                  <a:schemeClr val="lt1"/>
                </a:highlight>
              </a:rPr>
              <a:t>We utilize Jupyterlab to complete our coding in Python language. </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Q1 we used 2 columns of data to perform our initial analysis for Q1 we used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Users verified and binary class as our variables. </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our Analysis we conducted a: “Independent T-test” </a:t>
            </a:r>
            <a:endParaRPr sz="1050">
              <a:solidFill>
                <a:schemeClr val="dk1"/>
              </a:solidFill>
              <a:highlight>
                <a:schemeClr val="lt1"/>
              </a:highlight>
            </a:endParaRPr>
          </a:p>
          <a:p>
            <a:pPr indent="0" lvl="0" marL="0" rtl="0" algn="l">
              <a:lnSpc>
                <a:spcPct val="115000"/>
              </a:lnSpc>
              <a:spcBef>
                <a:spcPts val="800"/>
              </a:spcBef>
              <a:spcAft>
                <a:spcPts val="0"/>
              </a:spcAft>
              <a:buNone/>
            </a:pPr>
            <a:r>
              <a:t/>
            </a:r>
            <a:endParaRPr sz="1050">
              <a:solidFill>
                <a:schemeClr val="dk1"/>
              </a:solidFill>
              <a:highlight>
                <a:schemeClr val="lt1"/>
              </a:highlight>
            </a:endParaRPr>
          </a:p>
          <a:p>
            <a:pPr indent="-295275" lvl="0" marL="457200" rtl="0" algn="l">
              <a:lnSpc>
                <a:spcPct val="115000"/>
              </a:lnSpc>
              <a:spcBef>
                <a:spcPts val="800"/>
              </a:spcBef>
              <a:spcAft>
                <a:spcPts val="0"/>
              </a:spcAft>
              <a:buClr>
                <a:schemeClr val="dk1"/>
              </a:buClr>
              <a:buSzPts val="1050"/>
              <a:buAutoNum type="arabicPeriod"/>
            </a:pPr>
            <a:r>
              <a:rPr lang="en" sz="1050">
                <a:solidFill>
                  <a:schemeClr val="dk1"/>
                </a:solidFill>
                <a:highlight>
                  <a:schemeClr val="lt1"/>
                </a:highlight>
              </a:rPr>
              <a:t>For Q2 we also used 2 columns of data to complete our analysis for Q2 we used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Users verified and binary class as our variables.</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our Analysis we conducted a: “Simple Linear regression” </a:t>
            </a:r>
            <a:endParaRPr sz="1050">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a82f16903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a82f1690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cdd35bf22_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cdd35bf22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cdd35bf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cdd35bf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cdd35bf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cdd35bf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significance of ⅕ unverified users sharing misinfo</a:t>
            </a:r>
            <a:endParaRPr/>
          </a:p>
          <a:p>
            <a:pPr indent="0" lvl="0" marL="0" rtl="0" algn="l">
              <a:spcBef>
                <a:spcPts val="0"/>
              </a:spcBef>
              <a:spcAft>
                <a:spcPts val="0"/>
              </a:spcAft>
              <a:buNone/>
            </a:pPr>
            <a:r>
              <a:rPr lang="en"/>
              <a:t>1/57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cdd35bf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cdd35bf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Overtime</a:t>
            </a:r>
            <a:r>
              <a:rPr lang="en"/>
              <a:t>, we wanted to see if the trend changed at all</a:t>
            </a:r>
            <a:endParaRPr/>
          </a:p>
          <a:p>
            <a:pPr indent="0" lvl="0" marL="0" rtl="0" algn="l">
              <a:spcBef>
                <a:spcPts val="0"/>
              </a:spcBef>
              <a:spcAft>
                <a:spcPts val="0"/>
              </a:spcAft>
              <a:buNone/>
            </a:pPr>
            <a:r>
              <a:rPr lang="en"/>
              <a:t>The overall trend of misinformation on monkeypox didn’t really </a:t>
            </a:r>
            <a:r>
              <a:rPr lang="en"/>
              <a:t>change</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cdd35bf22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cdd35bf22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2nd dataset smaller amount of misinformed tweets coming out of verified users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82f1690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82f1690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cdd35bf22_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cdd35bf22_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9eead9ae70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9eead9ae70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Chrystal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for question 2– Does the number of followers that a user have impact the retweets?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cdd35bf22_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9cdd35bf22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Chrystal-</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This graph shows the Misinformed tweets  from Verified users and their follower Count</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There were 7 verified users that tweeted misinformation about monkeypox.. </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This is a summary of the follower count for users..</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756 were the smallest number of follower count</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the largest  was closer to 400, 000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The average 	was (70 thousand 400 hundred-)</a:t>
            </a:r>
            <a:endParaRPr sz="1150">
              <a:solidFill>
                <a:srgbClr val="1D1C1D"/>
              </a:solidFill>
              <a:highlight>
                <a:srgbClr val="F8F8F8"/>
              </a:highlight>
            </a:endParaRPr>
          </a:p>
          <a:p>
            <a:pPr indent="0" lvl="0" marL="0" rtl="0" algn="l">
              <a:spcBef>
                <a:spcPts val="1200"/>
              </a:spcBef>
              <a:spcAft>
                <a:spcPts val="1200"/>
              </a:spcAft>
              <a:buClr>
                <a:schemeClr val="dk1"/>
              </a:buClr>
              <a:buSzPts val="1100"/>
              <a:buFont typeface="Arial"/>
              <a:buNone/>
            </a:pPr>
            <a:r>
              <a:rPr lang="en" sz="1150">
                <a:solidFill>
                  <a:srgbClr val="1D1C1D"/>
                </a:solidFill>
                <a:highlight>
                  <a:srgbClr val="F8F8F8"/>
                </a:highlight>
              </a:rPr>
              <a:t>-</a:t>
            </a:r>
            <a:endParaRPr sz="1150">
              <a:solidFill>
                <a:srgbClr val="1D1C1D"/>
              </a:solidFill>
              <a:highlight>
                <a:srgbClr val="F8F8F8"/>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cdd35bf22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cdd35bf22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1D1C1D"/>
                </a:solidFill>
                <a:highlight>
                  <a:srgbClr val="F8F8F8"/>
                </a:highlight>
              </a:rPr>
              <a:t>Chrystal-</a:t>
            </a:r>
            <a:endParaRPr b="1" sz="1150">
              <a:solidFill>
                <a:srgbClr val="1D1C1D"/>
              </a:solidFill>
              <a:highlight>
                <a:srgbClr val="F8F8F8"/>
              </a:highlight>
            </a:endParaRPr>
          </a:p>
          <a:p>
            <a:pPr indent="0" lvl="0" marL="0" rtl="0" algn="l">
              <a:lnSpc>
                <a:spcPct val="100000"/>
              </a:lnSpc>
              <a:spcBef>
                <a:spcPts val="1200"/>
              </a:spcBef>
              <a:spcAft>
                <a:spcPts val="0"/>
              </a:spcAft>
              <a:buNone/>
            </a:pPr>
            <a:r>
              <a:rPr b="1" lang="en" sz="1150">
                <a:solidFill>
                  <a:srgbClr val="1D1C1D"/>
                </a:solidFill>
                <a:highlight>
                  <a:srgbClr val="F8F8F8"/>
                </a:highlight>
              </a:rPr>
              <a:t>This graph shows the </a:t>
            </a:r>
            <a:r>
              <a:rPr b="1" lang="en" sz="1150">
                <a:solidFill>
                  <a:srgbClr val="1D1C1D"/>
                </a:solidFill>
                <a:highlight>
                  <a:srgbClr val="F8F8F8"/>
                </a:highlight>
              </a:rPr>
              <a:t>Misinformed Verified retweet_count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There are 7 verified tweets</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-showing no retweets of misinformed tweets from verified users	</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 at most a single misinformed tweet  from a verified user was shared close to 400 times</a:t>
            </a:r>
            <a:endParaRPr sz="1150">
              <a:solidFill>
                <a:srgbClr val="1D1C1D"/>
              </a:solidFill>
              <a:highlight>
                <a:srgbClr val="F8F8F8"/>
              </a:highlight>
            </a:endParaRPr>
          </a:p>
          <a:p>
            <a:pPr indent="0" lvl="0" marL="0" rtl="0" algn="l">
              <a:lnSpc>
                <a:spcPct val="100000"/>
              </a:lnSpc>
              <a:spcBef>
                <a:spcPts val="1200"/>
              </a:spcBef>
              <a:spcAft>
                <a:spcPts val="1200"/>
              </a:spcAft>
              <a:buNone/>
            </a:pPr>
            <a:r>
              <a:rPr lang="en" sz="1000">
                <a:solidFill>
                  <a:schemeClr val="dk1"/>
                </a:solidFill>
                <a:highlight>
                  <a:srgbClr val="F8F8F8"/>
                </a:highlight>
              </a:rPr>
              <a:t>  – on average there were about 120 misinformed  retweets from all 7 verified users</a:t>
            </a:r>
            <a:endParaRPr sz="1300">
              <a:solidFill>
                <a:schemeClr val="dk1"/>
              </a:solidFill>
              <a:latin typeface="Lato"/>
              <a:ea typeface="Lato"/>
              <a:cs typeface="Lato"/>
              <a:sym typeface="La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cdd35bf22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cdd35bf22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Enkhzaya</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Misinformed Unverified Followers 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min	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max	46797 with only two users having over 58000 and 80,000 followers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average	2561.326742</a:t>
            </a:r>
            <a:endParaRPr sz="1150">
              <a:solidFill>
                <a:srgbClr val="1D1C1D"/>
              </a:solidFill>
              <a:highlight>
                <a:srgbClr val="F8F8F8"/>
              </a:highlight>
            </a:endParaRPr>
          </a:p>
          <a:p>
            <a:pPr indent="0" lvl="0" marL="0" rtl="0" algn="l">
              <a:spcBef>
                <a:spcPts val="120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cdd35bf22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cdd35bf22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Enkhzaya </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Misinformed Unverified retweet_count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min	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max	180</a:t>
            </a:r>
            <a:endParaRPr sz="1150">
              <a:solidFill>
                <a:srgbClr val="1D1C1D"/>
              </a:solidFill>
              <a:highlight>
                <a:srgbClr val="F8F8F8"/>
              </a:highlight>
            </a:endParaRPr>
          </a:p>
          <a:p>
            <a:pPr indent="0" lvl="0" marL="0" rtl="0" algn="l">
              <a:spcBef>
                <a:spcPts val="1200"/>
              </a:spcBef>
              <a:spcAft>
                <a:spcPts val="1200"/>
              </a:spcAft>
              <a:buClr>
                <a:schemeClr val="dk1"/>
              </a:buClr>
              <a:buSzPts val="1100"/>
              <a:buFont typeface="Arial"/>
              <a:buNone/>
            </a:pPr>
            <a:r>
              <a:rPr lang="en" sz="1150">
                <a:solidFill>
                  <a:srgbClr val="1D1C1D"/>
                </a:solidFill>
                <a:highlight>
                  <a:srgbClr val="F8F8F8"/>
                </a:highlight>
              </a:rPr>
              <a:t>Average 1.132</a:t>
            </a:r>
            <a:endParaRPr sz="1300">
              <a:solidFill>
                <a:schemeClr val="dk1"/>
              </a:solidFill>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5a030c2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5a030c2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The retweets of verified users of 0.172% were more of an </a:t>
            </a:r>
            <a:r>
              <a:rPr lang="en"/>
              <a:t>impact</a:t>
            </a:r>
            <a:r>
              <a:rPr lang="en"/>
              <a:t> than the unverified users of 0.064%</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95a030c28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95a030c28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Enkhzaya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95a030c28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95a030c28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Myrna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 Picture Information</a:t>
            </a:r>
            <a:endParaRPr/>
          </a:p>
          <a:p>
            <a:pPr indent="0" lvl="0" marL="0" rtl="0" algn="l">
              <a:spcBef>
                <a:spcPts val="0"/>
              </a:spcBef>
              <a:spcAft>
                <a:spcPts val="0"/>
              </a:spcAft>
              <a:buNone/>
            </a:pPr>
            <a:r>
              <a:rPr lang="en"/>
              <a:t>The influence of social media can impact the type of information we have access to, for example our monkeypox misinformation data that showed, the spread of misinformation, the impact of the spread of information - correct or misinformation. </a:t>
            </a:r>
            <a:endParaRPr/>
          </a:p>
          <a:p>
            <a:pPr indent="0" lvl="0" marL="0" rtl="0" algn="l">
              <a:spcBef>
                <a:spcPts val="0"/>
              </a:spcBef>
              <a:spcAft>
                <a:spcPts val="0"/>
              </a:spcAft>
              <a:buNone/>
            </a:pPr>
            <a:r>
              <a:rPr lang="en"/>
              <a:t>Similar phenomenon </a:t>
            </a:r>
            <a:r>
              <a:rPr lang="en"/>
              <a:t>occurred</a:t>
            </a:r>
            <a:r>
              <a:rPr lang="en"/>
              <a:t> again after COVID-19 with monkeypox. This shows the impact social media can have on the public. And the public need to be be more </a:t>
            </a:r>
            <a:r>
              <a:rPr lang="en"/>
              <a:t>aware of the exposure to misinformation, As well as social media platforms being responsible for the type of information being spread on it’s platform.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4856bd167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4856bd1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Chrystal </a:t>
            </a:r>
            <a:endParaRPr/>
          </a:p>
          <a:p>
            <a:pPr indent="0" lvl="0" marL="0" rtl="0" algn="l">
              <a:spcBef>
                <a:spcPts val="0"/>
              </a:spcBef>
              <a:spcAft>
                <a:spcPts val="0"/>
              </a:spcAft>
              <a:buNone/>
            </a:pPr>
            <a:r>
              <a:rPr lang="en"/>
              <a:t>Thank you for </a:t>
            </a:r>
            <a:r>
              <a:rPr lang="en"/>
              <a:t>joining</a:t>
            </a:r>
            <a:r>
              <a:rPr lang="en"/>
              <a:t> us for our final presentation- The title is Monkeypox misinformation on Twitter….. Lets meet our team..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82f1690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82f1690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4856bd1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4856bd1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a4856bd1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a4856bd1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a4856bd16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a4856bd16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4856bd16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4856bd16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a4856bd16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a4856bd16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a4856bd16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a4856bd16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4856bd16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a4856bd16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800"/>
              </a:spcBef>
              <a:spcAft>
                <a:spcPts val="0"/>
              </a:spcAft>
              <a:buNone/>
            </a:pPr>
            <a:r>
              <a:rPr lang="en" sz="1200">
                <a:solidFill>
                  <a:srgbClr val="1D1C1D"/>
                </a:solidFill>
                <a:highlight>
                  <a:srgbClr val="F8F8F8"/>
                </a:highlight>
              </a:rPr>
              <a:t>Alicia,</a:t>
            </a:r>
            <a:endParaRPr sz="1200">
              <a:solidFill>
                <a:srgbClr val="1D1C1D"/>
              </a:solidFill>
              <a:highlight>
                <a:srgbClr val="F8F8F8"/>
              </a:highlight>
            </a:endParaRPr>
          </a:p>
          <a:p>
            <a:pPr indent="-304800" lvl="0" marL="457200" rtl="0" algn="l">
              <a:lnSpc>
                <a:spcPct val="100000"/>
              </a:lnSpc>
              <a:spcBef>
                <a:spcPts val="1800"/>
              </a:spcBef>
              <a:spcAft>
                <a:spcPts val="0"/>
              </a:spcAft>
              <a:buClr>
                <a:srgbClr val="1D1C1D"/>
              </a:buClr>
              <a:buSzPts val="1200"/>
              <a:buChar char="●"/>
            </a:pPr>
            <a:r>
              <a:rPr b="1" lang="en" sz="1200">
                <a:solidFill>
                  <a:srgbClr val="1D1C1D"/>
                </a:solidFill>
                <a:highlight>
                  <a:srgbClr val="F8F8F8"/>
                </a:highlight>
              </a:rPr>
              <a:t>Objective</a:t>
            </a:r>
            <a:r>
              <a:rPr lang="en" sz="1200">
                <a:solidFill>
                  <a:srgbClr val="1D1C1D"/>
                </a:solidFill>
                <a:highlight>
                  <a:srgbClr val="F8F8F8"/>
                </a:highlight>
              </a:rPr>
              <a:t> of the project is to identify how </a:t>
            </a:r>
            <a:r>
              <a:rPr lang="en" sz="1200">
                <a:solidFill>
                  <a:srgbClr val="1D1C1D"/>
                </a:solidFill>
                <a:highlight>
                  <a:srgbClr val="F8F8F8"/>
                </a:highlight>
              </a:rPr>
              <a:t>much</a:t>
            </a:r>
            <a:r>
              <a:rPr lang="en" sz="1200">
                <a:solidFill>
                  <a:srgbClr val="1D1C1D"/>
                </a:solidFill>
                <a:highlight>
                  <a:srgbClr val="F8F8F8"/>
                </a:highlight>
              </a:rPr>
              <a:t> </a:t>
            </a:r>
            <a:r>
              <a:rPr b="1" lang="en" sz="1200">
                <a:solidFill>
                  <a:srgbClr val="1D1C1D"/>
                </a:solidFill>
                <a:highlight>
                  <a:srgbClr val="F8F8F8"/>
                </a:highlight>
              </a:rPr>
              <a:t>misinformation can spread </a:t>
            </a:r>
            <a:endParaRPr b="1" sz="1200">
              <a:solidFill>
                <a:srgbClr val="1D1C1D"/>
              </a:solidFill>
              <a:highlight>
                <a:srgbClr val="F8F8F8"/>
              </a:highlight>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Health concerns on Twitter platform is what initiated this project</a:t>
            </a:r>
            <a:endParaRPr sz="1200">
              <a:solidFill>
                <a:schemeClr val="dk1"/>
              </a:solidFill>
            </a:endParaRPr>
          </a:p>
          <a:p>
            <a:pPr indent="-304800" lvl="1" marL="914400" rtl="0" algn="l">
              <a:spcBef>
                <a:spcPts val="0"/>
              </a:spcBef>
              <a:spcAft>
                <a:spcPts val="0"/>
              </a:spcAft>
              <a:buClr>
                <a:srgbClr val="1D1C1D"/>
              </a:buClr>
              <a:buSzPts val="1200"/>
              <a:buChar char="○"/>
            </a:pPr>
            <a:r>
              <a:rPr lang="en" sz="1200">
                <a:solidFill>
                  <a:srgbClr val="1D1C1D"/>
                </a:solidFill>
                <a:highlight>
                  <a:srgbClr val="F8F8F8"/>
                </a:highlight>
              </a:rPr>
              <a:t>T</a:t>
            </a:r>
            <a:r>
              <a:rPr lang="en" sz="1200">
                <a:solidFill>
                  <a:srgbClr val="1D1C1D"/>
                </a:solidFill>
                <a:highlight>
                  <a:srgbClr val="F8F8F8"/>
                </a:highlight>
              </a:rPr>
              <a:t>he </a:t>
            </a:r>
            <a:r>
              <a:rPr b="1" lang="en" sz="1200">
                <a:solidFill>
                  <a:srgbClr val="1D1C1D"/>
                </a:solidFill>
                <a:highlight>
                  <a:srgbClr val="F8F8F8"/>
                </a:highlight>
              </a:rPr>
              <a:t>status of a tweet</a:t>
            </a:r>
            <a:r>
              <a:rPr lang="en" sz="1200">
                <a:solidFill>
                  <a:srgbClr val="1D1C1D"/>
                </a:solidFill>
                <a:highlight>
                  <a:srgbClr val="F8F8F8"/>
                </a:highlight>
              </a:rPr>
              <a:t> can affect the spread of information</a:t>
            </a:r>
            <a:endParaRPr sz="1200">
              <a:solidFill>
                <a:srgbClr val="1D1C1D"/>
              </a:solidFill>
              <a:highlight>
                <a:srgbClr val="F8F8F8"/>
              </a:highlight>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What is the comparison of the tweets on monkeypox misinformation that were verified vs unverified users?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Does the number of followers that a user have impact the retweets?</a:t>
            </a:r>
            <a:endParaRPr sz="1200">
              <a:solidFill>
                <a:schemeClr val="dk1"/>
              </a:solidFill>
            </a:endParaRPr>
          </a:p>
          <a:p>
            <a:pPr indent="-304800" lvl="0" marL="457200" rtl="0" algn="l">
              <a:spcBef>
                <a:spcPts val="0"/>
              </a:spcBef>
              <a:spcAft>
                <a:spcPts val="0"/>
              </a:spcAft>
              <a:buClr>
                <a:srgbClr val="1D1C1D"/>
              </a:buClr>
              <a:buSzPts val="1200"/>
              <a:buChar char="●"/>
            </a:pPr>
            <a:r>
              <a:rPr lang="en" sz="1200">
                <a:solidFill>
                  <a:srgbClr val="1D1C1D"/>
                </a:solidFill>
                <a:highlight>
                  <a:srgbClr val="F8F8F8"/>
                </a:highlight>
              </a:rPr>
              <a:t>Using the monkeypox data set</a:t>
            </a:r>
            <a:endParaRPr sz="1200">
              <a:solidFill>
                <a:srgbClr val="1D1C1D"/>
              </a:solidFill>
              <a:highlight>
                <a:srgbClr val="F8F8F8"/>
              </a:highlight>
            </a:endParaRPr>
          </a:p>
          <a:p>
            <a:pPr indent="-304800" lvl="0" marL="457200" rtl="0" algn="l">
              <a:lnSpc>
                <a:spcPct val="100000"/>
              </a:lnSpc>
              <a:spcBef>
                <a:spcPts val="0"/>
              </a:spcBef>
              <a:spcAft>
                <a:spcPts val="0"/>
              </a:spcAft>
              <a:buClr>
                <a:srgbClr val="1D1C1D"/>
              </a:buClr>
              <a:buSzPts val="1200"/>
              <a:buChar char="●"/>
            </a:pPr>
            <a:r>
              <a:rPr lang="en" sz="1200">
                <a:solidFill>
                  <a:srgbClr val="1D1C1D"/>
                </a:solidFill>
                <a:highlight>
                  <a:srgbClr val="F8F8F8"/>
                </a:highlight>
              </a:rPr>
              <a:t>Measure these parameters using statistical and quantitative analysis  </a:t>
            </a:r>
            <a:endParaRPr sz="1200">
              <a:solidFill>
                <a:srgbClr val="1D1C1D"/>
              </a:solidFill>
              <a:highlight>
                <a:srgbClr val="F8F8F8"/>
              </a:highlight>
            </a:endParaRPr>
          </a:p>
          <a:p>
            <a:pPr indent="-304800" lvl="1" marL="914400" rtl="0" algn="l">
              <a:lnSpc>
                <a:spcPct val="100000"/>
              </a:lnSpc>
              <a:spcBef>
                <a:spcPts val="0"/>
              </a:spcBef>
              <a:spcAft>
                <a:spcPts val="0"/>
              </a:spcAft>
              <a:buClr>
                <a:srgbClr val="2A2A2A"/>
              </a:buClr>
              <a:buSzPts val="1200"/>
              <a:buFont typeface="Lato"/>
              <a:buChar char="○"/>
            </a:pPr>
            <a:r>
              <a:rPr lang="en" sz="1200">
                <a:solidFill>
                  <a:srgbClr val="1D1C1D"/>
                </a:solidFill>
                <a:highlight>
                  <a:srgbClr val="F8F8F8"/>
                </a:highlight>
              </a:rPr>
              <a:t>Tools includes data wrangling, python, and visuals to interpret </a:t>
            </a:r>
            <a:endParaRPr sz="1200">
              <a:solidFill>
                <a:srgbClr val="2A2A2A"/>
              </a:solidFill>
              <a:highlight>
                <a:srgbClr val="FFFFFF"/>
              </a:highlight>
              <a:latin typeface="Lato"/>
              <a:ea typeface="Lato"/>
              <a:cs typeface="Lato"/>
              <a:sym typeface="La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a4856bd16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a4856bd16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Alicia </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Twitter?</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Twitter is a social network service incepted, in 2006, </a:t>
            </a:r>
            <a:r>
              <a:rPr lang="en" sz="1200">
                <a:solidFill>
                  <a:srgbClr val="202124"/>
                </a:solidFill>
                <a:highlight>
                  <a:srgbClr val="FFFFFF"/>
                </a:highlight>
              </a:rPr>
              <a:t>for individuals </a:t>
            </a:r>
            <a:r>
              <a:rPr b="1" lang="en" sz="1200">
                <a:solidFill>
                  <a:srgbClr val="202124"/>
                </a:solidFill>
                <a:highlight>
                  <a:srgbClr val="FFFFFF"/>
                </a:highlight>
              </a:rPr>
              <a:t>to stay connected </a:t>
            </a:r>
            <a:endParaRPr b="1" sz="1200">
              <a:solidFill>
                <a:srgbClr val="202124"/>
              </a:solidFill>
              <a:highlight>
                <a:srgbClr val="FFFFFF"/>
              </a:highlight>
            </a:endParaRPr>
          </a:p>
          <a:p>
            <a:pPr indent="-304800" lvl="1" marL="914400" rtl="0" algn="l">
              <a:spcBef>
                <a:spcPts val="0"/>
              </a:spcBef>
              <a:spcAft>
                <a:spcPts val="0"/>
              </a:spcAft>
              <a:buClr>
                <a:schemeClr val="dk1"/>
              </a:buClr>
              <a:buSzPts val="1200"/>
              <a:buChar char="○"/>
            </a:pPr>
            <a:r>
              <a:rPr lang="en" sz="1200">
                <a:solidFill>
                  <a:srgbClr val="202124"/>
                </a:solidFill>
                <a:highlight>
                  <a:srgbClr val="FFFFFF"/>
                </a:highlight>
              </a:rPr>
              <a:t>People post Tweets </a:t>
            </a:r>
            <a:r>
              <a:rPr b="1" lang="en" sz="1200">
                <a:solidFill>
                  <a:srgbClr val="202124"/>
                </a:solidFill>
                <a:highlight>
                  <a:srgbClr val="FFFFFF"/>
                </a:highlight>
              </a:rPr>
              <a:t>that could be photos, videos, links and text</a:t>
            </a:r>
            <a:endParaRPr b="1" sz="1200">
              <a:solidFill>
                <a:srgbClr val="202124"/>
              </a:solidFill>
              <a:highlight>
                <a:srgbClr val="FFFFFF"/>
              </a:highlight>
            </a:endParaRPr>
          </a:p>
          <a:p>
            <a:pPr indent="0" lvl="0" marL="914400" rtl="0" algn="l">
              <a:spcBef>
                <a:spcPts val="0"/>
              </a:spcBef>
              <a:spcAft>
                <a:spcPts val="0"/>
              </a:spcAft>
              <a:buNone/>
            </a:pPr>
            <a:r>
              <a:rPr lang="en" sz="1200">
                <a:solidFill>
                  <a:srgbClr val="202124"/>
                </a:solidFill>
                <a:highlight>
                  <a:srgbClr val="FFFFFF"/>
                </a:highlight>
              </a:rPr>
              <a:t>…to their profile so that their follower can see</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With the possibility of retweeting that same post</a:t>
            </a:r>
            <a:endParaRPr sz="1200">
              <a:solidFill>
                <a:srgbClr val="202124"/>
              </a:solidFill>
              <a:highlight>
                <a:srgbClr val="FFFFFF"/>
              </a:highlight>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State of twitter at the time of research…</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rgbClr val="0A1829"/>
                </a:solidFill>
              </a:rPr>
              <a:t>Twitter’s blue check mark was originally a way to prove users' identities</a:t>
            </a:r>
            <a:endParaRPr sz="1200">
              <a:solidFill>
                <a:srgbClr val="0A1829"/>
              </a:solidFill>
            </a:endParaRPr>
          </a:p>
          <a:p>
            <a:pPr indent="-304800" lvl="1" marL="914400" rtl="0" algn="l">
              <a:spcBef>
                <a:spcPts val="0"/>
              </a:spcBef>
              <a:spcAft>
                <a:spcPts val="0"/>
              </a:spcAft>
              <a:buClr>
                <a:schemeClr val="dk1"/>
              </a:buClr>
              <a:buSzPts val="1200"/>
              <a:buChar char="○"/>
            </a:pPr>
            <a:r>
              <a:rPr lang="en" sz="1200">
                <a:solidFill>
                  <a:schemeClr val="dk1"/>
                </a:solidFill>
              </a:rPr>
              <a:t>October, Elon Musk officially took ownership of Twitter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Twitter now?</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Blue for individuals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Manually authenticated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monkeypox?</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Documented in 1970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Monkeypox is a rare infectious disease caused by infection with the monkeypox virus.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First current outbreak was identified on May 2022.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July 23, 2022 WHO declared a public health emergency </a:t>
            </a:r>
            <a:endParaRPr sz="1200">
              <a:solidFill>
                <a:schemeClr val="dk1"/>
              </a:solidFill>
              <a:highlight>
                <a:schemeClr val="lt1"/>
              </a:highlight>
            </a:endParaRPr>
          </a:p>
          <a:p>
            <a:pPr indent="0" lvl="0" marL="914400" rtl="0" algn="l">
              <a:spcBef>
                <a:spcPts val="0"/>
              </a:spcBef>
              <a:spcAft>
                <a:spcPts val="0"/>
              </a:spcAft>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4856bd16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4856bd16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Initial</a:t>
            </a:r>
            <a:r>
              <a:rPr lang="en"/>
              <a:t> spike begin prior to the dataset 1 and  dataset 2 was collected after the second peek. Which indicates that the datasets does not include the</a:t>
            </a:r>
            <a:r>
              <a:rPr lang="en"/>
              <a:t> Virality.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4856bd16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a4856bd16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The popularity of monkeypox was far less compared to COVID-19, and only had a short </a:t>
            </a:r>
            <a:r>
              <a:rPr lang="en"/>
              <a:t>spike</a:t>
            </a:r>
            <a:r>
              <a:rPr lang="en"/>
              <a:t> over time</a:t>
            </a:r>
            <a:endParaRPr/>
          </a:p>
          <a:p>
            <a:pPr indent="0" lvl="0" marL="0" rtl="0" algn="l">
              <a:spcBef>
                <a:spcPts val="0"/>
              </a:spcBef>
              <a:spcAft>
                <a:spcPts val="0"/>
              </a:spcAft>
              <a:buNone/>
            </a:pPr>
            <a:r>
              <a:rPr lang="en"/>
              <a:t>Highlighting the 2 peeks of the datasets that began  prior to the peek and after the peek. Which </a:t>
            </a:r>
            <a:r>
              <a:rPr lang="en"/>
              <a:t>indicates</a:t>
            </a:r>
            <a:r>
              <a:rPr lang="en"/>
              <a:t> the </a:t>
            </a:r>
            <a:r>
              <a:rPr lang="en"/>
              <a:t>relevance</a:t>
            </a:r>
            <a:r>
              <a:rPr lang="en"/>
              <a:t> of contacts of our tweets.  The popularity of Mpox did not meet the popularity of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82f1690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82f1690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a4856bd16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a4856bd16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Celeste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We found our Monkeypox Misinformation: Twitter datasets on the Kaggle website. The mining of this data was collected by the U</a:t>
            </a:r>
            <a:r>
              <a:rPr lang="en" sz="1050">
                <a:solidFill>
                  <a:schemeClr val="dk1"/>
                </a:solidFill>
                <a:highlight>
                  <a:srgbClr val="FFFFFF"/>
                </a:highlight>
              </a:rPr>
              <a:t>niversity</a:t>
            </a:r>
            <a:r>
              <a:rPr lang="en" sz="1050">
                <a:solidFill>
                  <a:schemeClr val="dk1"/>
                </a:solidFill>
                <a:highlight>
                  <a:srgbClr val="FFFFFF"/>
                </a:highlight>
              </a:rPr>
              <a:t> of Liverpool.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This resource offer us two datasets: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first, dataset was collected from July 7th - 13th, 2022 before the peak of interest which </a:t>
            </a:r>
            <a:r>
              <a:rPr lang="en" sz="1050">
                <a:solidFill>
                  <a:schemeClr val="dk1"/>
                </a:solidFill>
                <a:highlight>
                  <a:srgbClr val="FFFFFF"/>
                </a:highlight>
              </a:rPr>
              <a:t>consist of</a:t>
            </a:r>
            <a:r>
              <a:rPr lang="en" sz="1050">
                <a:solidFill>
                  <a:schemeClr val="dk1"/>
                </a:solidFill>
                <a:highlight>
                  <a:srgbClr val="FFFFFF"/>
                </a:highlight>
              </a:rPr>
              <a:t> tweets published during the first week of the outbreak endemic.</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The first data set consist of 19 </a:t>
            </a:r>
            <a:r>
              <a:rPr lang="en" sz="1050">
                <a:solidFill>
                  <a:schemeClr val="dk1"/>
                </a:solidFill>
                <a:highlight>
                  <a:srgbClr val="FFFFFF"/>
                </a:highlight>
              </a:rPr>
              <a:t>columns</a:t>
            </a:r>
            <a:r>
              <a:rPr lang="en" sz="1050">
                <a:solidFill>
                  <a:schemeClr val="dk1"/>
                </a:solidFill>
                <a:highlight>
                  <a:srgbClr val="FFFFFF"/>
                </a:highlight>
              </a:rPr>
              <a:t> of data.</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And is a larger dataset </a:t>
            </a:r>
            <a:r>
              <a:rPr lang="en" sz="1050">
                <a:solidFill>
                  <a:schemeClr val="dk1"/>
                </a:solidFill>
                <a:highlight>
                  <a:srgbClr val="FFFFFF"/>
                </a:highlight>
              </a:rPr>
              <a:t>consisting</a:t>
            </a:r>
            <a:r>
              <a:rPr lang="en" sz="1050">
                <a:solidFill>
                  <a:schemeClr val="dk1"/>
                </a:solidFill>
                <a:highlight>
                  <a:srgbClr val="FFFFFF"/>
                </a:highlight>
              </a:rPr>
              <a:t> of 5,787 tweets.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402 verified individuals accounts.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second dataset was collected from August 30th, 2022 which was after the peak of interest.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The second data set consist of 20 columns of data.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And is the smaller dataset consisting of 500 tweets.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Of which 57 are verified individual accounts. </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433 unverified individual accounts. </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lt1"/>
              </a:buClr>
              <a:buSzPts val="1200"/>
              <a:buAutoNum type="arabicPeriod"/>
            </a:pPr>
            <a:r>
              <a:rPr lang="en" sz="1200">
                <a:solidFill>
                  <a:schemeClr val="lt1"/>
                </a:solidFill>
              </a:rPr>
              <a:t>First dataset was collected from July 7th-13th, 2022 before the peak of interest. </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19 columns of data.</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5787 tweets. </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402 verified individuals accounts. </a:t>
            </a:r>
            <a:endParaRPr sz="1200">
              <a:solidFill>
                <a:schemeClr val="lt1"/>
              </a:solidFill>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a4856bd16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a4856bd16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Celeste</a:t>
            </a:r>
            <a:endParaRPr/>
          </a:p>
          <a:p>
            <a:pPr indent="0" lvl="0" marL="0" rtl="0" algn="l">
              <a:spcBef>
                <a:spcPts val="0"/>
              </a:spcBef>
              <a:spcAft>
                <a:spcPts val="0"/>
              </a:spcAft>
              <a:buNone/>
            </a:pPr>
            <a:r>
              <a:t/>
            </a:r>
            <a:endParaRPr/>
          </a:p>
          <a:p>
            <a:pPr indent="-295275" lvl="0" marL="457200" rtl="0" algn="l">
              <a:lnSpc>
                <a:spcPct val="115000"/>
              </a:lnSpc>
              <a:spcBef>
                <a:spcPts val="800"/>
              </a:spcBef>
              <a:spcAft>
                <a:spcPts val="0"/>
              </a:spcAft>
              <a:buClr>
                <a:schemeClr val="dk1"/>
              </a:buClr>
              <a:buSzPts val="1050"/>
              <a:buAutoNum type="arabicPeriod"/>
            </a:pPr>
            <a:r>
              <a:rPr lang="en" sz="1050">
                <a:solidFill>
                  <a:schemeClr val="dk1"/>
                </a:solidFill>
                <a:highlight>
                  <a:schemeClr val="lt1"/>
                </a:highlight>
              </a:rPr>
              <a:t>We utilize Jupyterlab to complete our coding in Python language. </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Q1 we used 2 columns of data to perform our initial analysis for Q1 we used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Users verified and binary class as our variables. </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our Analysis we conducted a: “Independent T-test” </a:t>
            </a:r>
            <a:endParaRPr sz="1050">
              <a:solidFill>
                <a:schemeClr val="dk1"/>
              </a:solidFill>
              <a:highlight>
                <a:schemeClr val="lt1"/>
              </a:highlight>
            </a:endParaRPr>
          </a:p>
          <a:p>
            <a:pPr indent="0" lvl="0" marL="0" rtl="0" algn="l">
              <a:lnSpc>
                <a:spcPct val="115000"/>
              </a:lnSpc>
              <a:spcBef>
                <a:spcPts val="800"/>
              </a:spcBef>
              <a:spcAft>
                <a:spcPts val="0"/>
              </a:spcAft>
              <a:buNone/>
            </a:pPr>
            <a:r>
              <a:t/>
            </a:r>
            <a:endParaRPr sz="1050">
              <a:solidFill>
                <a:schemeClr val="dk1"/>
              </a:solidFill>
              <a:highlight>
                <a:schemeClr val="lt1"/>
              </a:highlight>
            </a:endParaRPr>
          </a:p>
          <a:p>
            <a:pPr indent="-295275" lvl="0" marL="457200" rtl="0" algn="l">
              <a:lnSpc>
                <a:spcPct val="115000"/>
              </a:lnSpc>
              <a:spcBef>
                <a:spcPts val="800"/>
              </a:spcBef>
              <a:spcAft>
                <a:spcPts val="0"/>
              </a:spcAft>
              <a:buClr>
                <a:schemeClr val="dk1"/>
              </a:buClr>
              <a:buSzPts val="1050"/>
              <a:buAutoNum type="arabicPeriod"/>
            </a:pPr>
            <a:r>
              <a:rPr lang="en" sz="1050">
                <a:solidFill>
                  <a:schemeClr val="dk1"/>
                </a:solidFill>
                <a:highlight>
                  <a:schemeClr val="lt1"/>
                </a:highlight>
              </a:rPr>
              <a:t>For Q2 we also used 2 columns of data to complete our analysis for Q2 we used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Users verified and binary class as our variables.</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chemeClr val="lt1"/>
                </a:highlight>
              </a:rPr>
              <a:t>For our Analysis we conducted a: “Simple Linear regression” </a:t>
            </a:r>
            <a:endParaRPr sz="1050">
              <a:solidFill>
                <a:schemeClr val="dk1"/>
              </a:solidFill>
              <a:highlight>
                <a:schemeClr val="lt1"/>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a4856bd16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a4856bd16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a4856bd16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a4856bd16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4856bd16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a4856bd16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a4856bd16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a4856bd16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significance of ⅕ unverified users sharing misinfo</a:t>
            </a:r>
            <a:endParaRPr/>
          </a:p>
          <a:p>
            <a:pPr indent="0" lvl="0" marL="0" rtl="0" algn="l">
              <a:spcBef>
                <a:spcPts val="0"/>
              </a:spcBef>
              <a:spcAft>
                <a:spcPts val="0"/>
              </a:spcAft>
              <a:buNone/>
            </a:pPr>
            <a:r>
              <a:rPr lang="en"/>
              <a:t>1/57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a4856bd167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a4856bd167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Overtime</a:t>
            </a:r>
            <a:r>
              <a:rPr lang="en"/>
              <a:t>, we wanted to see if the trend changed at all</a:t>
            </a:r>
            <a:endParaRPr/>
          </a:p>
          <a:p>
            <a:pPr indent="0" lvl="0" marL="0" rtl="0" algn="l">
              <a:spcBef>
                <a:spcPts val="0"/>
              </a:spcBef>
              <a:spcAft>
                <a:spcPts val="0"/>
              </a:spcAft>
              <a:buNone/>
            </a:pPr>
            <a:r>
              <a:rPr lang="en"/>
              <a:t>The overall trend of misinformation on monkeypox didn’t really </a:t>
            </a:r>
            <a:r>
              <a:rPr lang="en"/>
              <a:t>change</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a4856bd16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a4856bd16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2nd dataset smaller amount of misinformed tweets coming out of verified users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a4856bd167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a4856bd167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a4856bd167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a4856bd167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Chrystal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for question 2– Does the number of followers that a user have impact the retweets?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82f1690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82f1690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a4856bd167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a4856bd167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Chrystal-</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This graph shows the Misinformed tweets  from Verified users and their follower Count</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There were 7 verified users that tweeted misinformation about monkeypox.. </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This is a summary of the follower count for users..</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756 were the smallest number of follower count</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the largest  was closer to 400, 000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The average 	was (70 thousand 400 hundred-)</a:t>
            </a:r>
            <a:endParaRPr sz="1150">
              <a:solidFill>
                <a:srgbClr val="1D1C1D"/>
              </a:solidFill>
              <a:highlight>
                <a:srgbClr val="F8F8F8"/>
              </a:highlight>
            </a:endParaRPr>
          </a:p>
          <a:p>
            <a:pPr indent="0" lvl="0" marL="0" rtl="0" algn="l">
              <a:spcBef>
                <a:spcPts val="1200"/>
              </a:spcBef>
              <a:spcAft>
                <a:spcPts val="1200"/>
              </a:spcAft>
              <a:buClr>
                <a:schemeClr val="dk1"/>
              </a:buClr>
              <a:buSzPts val="1100"/>
              <a:buFont typeface="Arial"/>
              <a:buNone/>
            </a:pPr>
            <a:r>
              <a:rPr lang="en" sz="1150">
                <a:solidFill>
                  <a:srgbClr val="1D1C1D"/>
                </a:solidFill>
                <a:highlight>
                  <a:srgbClr val="F8F8F8"/>
                </a:highlight>
              </a:rPr>
              <a:t>-</a:t>
            </a:r>
            <a:endParaRPr sz="1150">
              <a:solidFill>
                <a:srgbClr val="1D1C1D"/>
              </a:solidFill>
              <a:highlight>
                <a:srgbClr val="F8F8F8"/>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a4856bd16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a4856bd16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1D1C1D"/>
                </a:solidFill>
                <a:highlight>
                  <a:srgbClr val="F8F8F8"/>
                </a:highlight>
              </a:rPr>
              <a:t>Chrystal-</a:t>
            </a:r>
            <a:endParaRPr b="1" sz="1150">
              <a:solidFill>
                <a:srgbClr val="1D1C1D"/>
              </a:solidFill>
              <a:highlight>
                <a:srgbClr val="F8F8F8"/>
              </a:highlight>
            </a:endParaRPr>
          </a:p>
          <a:p>
            <a:pPr indent="0" lvl="0" marL="0" rtl="0" algn="l">
              <a:lnSpc>
                <a:spcPct val="100000"/>
              </a:lnSpc>
              <a:spcBef>
                <a:spcPts val="1200"/>
              </a:spcBef>
              <a:spcAft>
                <a:spcPts val="0"/>
              </a:spcAft>
              <a:buNone/>
            </a:pPr>
            <a:r>
              <a:rPr b="1" lang="en" sz="1150">
                <a:solidFill>
                  <a:srgbClr val="1D1C1D"/>
                </a:solidFill>
                <a:highlight>
                  <a:srgbClr val="F8F8F8"/>
                </a:highlight>
              </a:rPr>
              <a:t>This graph shows the </a:t>
            </a:r>
            <a:r>
              <a:rPr b="1" lang="en" sz="1150">
                <a:solidFill>
                  <a:srgbClr val="1D1C1D"/>
                </a:solidFill>
                <a:highlight>
                  <a:srgbClr val="F8F8F8"/>
                </a:highlight>
              </a:rPr>
              <a:t>Misinformed Verified retweet_count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There are 7 verified tweets</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-showing no retweets of misinformed tweets from verified users	</a:t>
            </a:r>
            <a:endParaRPr sz="1150">
              <a:solidFill>
                <a:srgbClr val="1D1C1D"/>
              </a:solidFill>
              <a:highlight>
                <a:srgbClr val="F8F8F8"/>
              </a:highlight>
            </a:endParaRPr>
          </a:p>
          <a:p>
            <a:pPr indent="0" lvl="0" marL="0" rtl="0" algn="l">
              <a:lnSpc>
                <a:spcPct val="100000"/>
              </a:lnSpc>
              <a:spcBef>
                <a:spcPts val="1200"/>
              </a:spcBef>
              <a:spcAft>
                <a:spcPts val="0"/>
              </a:spcAft>
              <a:buNone/>
            </a:pPr>
            <a:r>
              <a:rPr lang="en" sz="1150">
                <a:solidFill>
                  <a:srgbClr val="1D1C1D"/>
                </a:solidFill>
                <a:highlight>
                  <a:srgbClr val="F8F8F8"/>
                </a:highlight>
              </a:rPr>
              <a:t>– at most a single misinformed tweet  from a verified user was shared close to 400 times</a:t>
            </a:r>
            <a:endParaRPr sz="1150">
              <a:solidFill>
                <a:srgbClr val="1D1C1D"/>
              </a:solidFill>
              <a:highlight>
                <a:srgbClr val="F8F8F8"/>
              </a:highlight>
            </a:endParaRPr>
          </a:p>
          <a:p>
            <a:pPr indent="0" lvl="0" marL="0" rtl="0" algn="l">
              <a:lnSpc>
                <a:spcPct val="100000"/>
              </a:lnSpc>
              <a:spcBef>
                <a:spcPts val="1200"/>
              </a:spcBef>
              <a:spcAft>
                <a:spcPts val="1200"/>
              </a:spcAft>
              <a:buNone/>
            </a:pPr>
            <a:r>
              <a:rPr lang="en" sz="1000">
                <a:solidFill>
                  <a:schemeClr val="dk1"/>
                </a:solidFill>
                <a:highlight>
                  <a:srgbClr val="F8F8F8"/>
                </a:highlight>
              </a:rPr>
              <a:t>  – on average there were about 120 misinformed  retweets from all 7 verified users</a:t>
            </a:r>
            <a:endParaRPr sz="1300">
              <a:solidFill>
                <a:schemeClr val="dk1"/>
              </a:solidFill>
              <a:latin typeface="Lato"/>
              <a:ea typeface="Lato"/>
              <a:cs typeface="Lato"/>
              <a:sym typeface="La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a4856bd16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a4856bd16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Enkhzaya</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Misinformed Unverified Followers 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min	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max	46797 with only two users having over 58000 and 80,000 followers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average	2561.326742</a:t>
            </a:r>
            <a:endParaRPr sz="1150">
              <a:solidFill>
                <a:srgbClr val="1D1C1D"/>
              </a:solidFill>
              <a:highlight>
                <a:srgbClr val="F8F8F8"/>
              </a:highlight>
            </a:endParaRPr>
          </a:p>
          <a:p>
            <a:pPr indent="0" lvl="0" marL="0" rtl="0" algn="l">
              <a:spcBef>
                <a:spcPts val="120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a4856bd16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a4856bd16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Enkhzaya </a:t>
            </a:r>
            <a:endParaRPr b="1"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b="1" lang="en" sz="1150">
                <a:solidFill>
                  <a:srgbClr val="1D1C1D"/>
                </a:solidFill>
                <a:highlight>
                  <a:srgbClr val="F8F8F8"/>
                </a:highlight>
              </a:rPr>
              <a:t>Misinformed Unverified retweet_count</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min	0</a:t>
            </a:r>
            <a:endParaRPr sz="11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rPr lang="en" sz="1150">
                <a:solidFill>
                  <a:srgbClr val="1D1C1D"/>
                </a:solidFill>
                <a:highlight>
                  <a:srgbClr val="F8F8F8"/>
                </a:highlight>
              </a:rPr>
              <a:t>max	180</a:t>
            </a:r>
            <a:endParaRPr sz="1150">
              <a:solidFill>
                <a:srgbClr val="1D1C1D"/>
              </a:solidFill>
              <a:highlight>
                <a:srgbClr val="F8F8F8"/>
              </a:highlight>
            </a:endParaRPr>
          </a:p>
          <a:p>
            <a:pPr indent="0" lvl="0" marL="0" rtl="0" algn="l">
              <a:spcBef>
                <a:spcPts val="1200"/>
              </a:spcBef>
              <a:spcAft>
                <a:spcPts val="1200"/>
              </a:spcAft>
              <a:buClr>
                <a:schemeClr val="dk1"/>
              </a:buClr>
              <a:buSzPts val="1100"/>
              <a:buFont typeface="Arial"/>
              <a:buNone/>
            </a:pPr>
            <a:r>
              <a:rPr lang="en" sz="1150">
                <a:solidFill>
                  <a:srgbClr val="1D1C1D"/>
                </a:solidFill>
                <a:highlight>
                  <a:srgbClr val="F8F8F8"/>
                </a:highlight>
              </a:rPr>
              <a:t>Average 1.132</a:t>
            </a:r>
            <a:endParaRPr sz="1300">
              <a:solidFill>
                <a:schemeClr val="dk1"/>
              </a:solidFill>
              <a:latin typeface="Lato"/>
              <a:ea typeface="Lato"/>
              <a:cs typeface="Lato"/>
              <a:sym typeface="La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4856bd167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4856bd167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Samanta:</a:t>
            </a:r>
            <a:endParaRPr/>
          </a:p>
          <a:p>
            <a:pPr indent="0" lvl="0" marL="0" rtl="0" algn="l">
              <a:spcBef>
                <a:spcPts val="0"/>
              </a:spcBef>
              <a:spcAft>
                <a:spcPts val="0"/>
              </a:spcAft>
              <a:buNone/>
            </a:pPr>
            <a:r>
              <a:rPr lang="en"/>
              <a:t>The retweets of verified users of 0.172% were more of an </a:t>
            </a:r>
            <a:r>
              <a:rPr lang="en"/>
              <a:t>impact</a:t>
            </a:r>
            <a:r>
              <a:rPr lang="en"/>
              <a:t> than the unverified users of 0.064%</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a4856bd167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a4856bd16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Enkhzaya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a4856bd167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a4856bd167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Myrna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 Picture Information</a:t>
            </a:r>
            <a:endParaRPr/>
          </a:p>
          <a:p>
            <a:pPr indent="0" lvl="0" marL="0" rtl="0" algn="l">
              <a:spcBef>
                <a:spcPts val="0"/>
              </a:spcBef>
              <a:spcAft>
                <a:spcPts val="0"/>
              </a:spcAft>
              <a:buNone/>
            </a:pPr>
            <a:r>
              <a:rPr lang="en"/>
              <a:t>The influence of social media can impact the type of information we have access to, for example our monkeypox misinformation data that showed, the spread of misinformation, the impact of the spread of information - correct or misinformation. </a:t>
            </a:r>
            <a:endParaRPr/>
          </a:p>
          <a:p>
            <a:pPr indent="0" lvl="0" marL="0" rtl="0" algn="l">
              <a:spcBef>
                <a:spcPts val="0"/>
              </a:spcBef>
              <a:spcAft>
                <a:spcPts val="0"/>
              </a:spcAft>
              <a:buNone/>
            </a:pPr>
            <a:r>
              <a:rPr lang="en"/>
              <a:t>Similar phenomenon </a:t>
            </a:r>
            <a:r>
              <a:rPr lang="en"/>
              <a:t>occurred</a:t>
            </a:r>
            <a:r>
              <a:rPr lang="en"/>
              <a:t> again after COVID-19 with monkeypox. This shows the impact social media can have on the public. And the public need to be be more </a:t>
            </a:r>
            <a:r>
              <a:rPr lang="en"/>
              <a:t>aware of the exposure to misinformation, As well as social media platforms being responsible for the type of information being spread on it’s platform.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a4856bd167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a4856bd167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If you had more time, what else would you do on this project?</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Focusing on the contents of the tweets, other Twitter related relationships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What's next for you?</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What was the most difficult part of this project? </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95a030c28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95a030c28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If you had more time, what else would you do on this project?</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Focusing on the contents of the tweets, other Twitter related relationships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What's next for you?</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What was the most difficult part of this project? </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82f16903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82f16903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82f1690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82f1690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5a030c2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5a030c2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800"/>
              </a:spcBef>
              <a:spcAft>
                <a:spcPts val="0"/>
              </a:spcAft>
              <a:buNone/>
            </a:pPr>
            <a:r>
              <a:rPr lang="en" sz="1200">
                <a:solidFill>
                  <a:srgbClr val="1D1C1D"/>
                </a:solidFill>
                <a:highlight>
                  <a:srgbClr val="F8F8F8"/>
                </a:highlight>
              </a:rPr>
              <a:t>Alicia,</a:t>
            </a:r>
            <a:endParaRPr sz="1200">
              <a:solidFill>
                <a:srgbClr val="1D1C1D"/>
              </a:solidFill>
              <a:highlight>
                <a:srgbClr val="F8F8F8"/>
              </a:highlight>
            </a:endParaRPr>
          </a:p>
          <a:p>
            <a:pPr indent="-304800" lvl="0" marL="457200" rtl="0" algn="l">
              <a:lnSpc>
                <a:spcPct val="100000"/>
              </a:lnSpc>
              <a:spcBef>
                <a:spcPts val="1800"/>
              </a:spcBef>
              <a:spcAft>
                <a:spcPts val="0"/>
              </a:spcAft>
              <a:buClr>
                <a:srgbClr val="1D1C1D"/>
              </a:buClr>
              <a:buSzPts val="1200"/>
              <a:buChar char="●"/>
            </a:pPr>
            <a:r>
              <a:rPr b="1" lang="en" sz="1200">
                <a:solidFill>
                  <a:srgbClr val="1D1C1D"/>
                </a:solidFill>
                <a:highlight>
                  <a:srgbClr val="F8F8F8"/>
                </a:highlight>
              </a:rPr>
              <a:t>Objective</a:t>
            </a:r>
            <a:r>
              <a:rPr lang="en" sz="1200">
                <a:solidFill>
                  <a:srgbClr val="1D1C1D"/>
                </a:solidFill>
                <a:highlight>
                  <a:srgbClr val="F8F8F8"/>
                </a:highlight>
              </a:rPr>
              <a:t> of the project is to identify how </a:t>
            </a:r>
            <a:r>
              <a:rPr lang="en" sz="1200">
                <a:solidFill>
                  <a:srgbClr val="1D1C1D"/>
                </a:solidFill>
                <a:highlight>
                  <a:srgbClr val="F8F8F8"/>
                </a:highlight>
              </a:rPr>
              <a:t>much</a:t>
            </a:r>
            <a:r>
              <a:rPr lang="en" sz="1200">
                <a:solidFill>
                  <a:srgbClr val="1D1C1D"/>
                </a:solidFill>
                <a:highlight>
                  <a:srgbClr val="F8F8F8"/>
                </a:highlight>
              </a:rPr>
              <a:t> </a:t>
            </a:r>
            <a:r>
              <a:rPr b="1" lang="en" sz="1200">
                <a:solidFill>
                  <a:srgbClr val="1D1C1D"/>
                </a:solidFill>
                <a:highlight>
                  <a:srgbClr val="F8F8F8"/>
                </a:highlight>
              </a:rPr>
              <a:t>misinformation can spread </a:t>
            </a:r>
            <a:endParaRPr b="1" sz="1200">
              <a:solidFill>
                <a:srgbClr val="1D1C1D"/>
              </a:solidFill>
              <a:highlight>
                <a:srgbClr val="F8F8F8"/>
              </a:highlight>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Health concerns on Twitter platform is what initiated this project</a:t>
            </a:r>
            <a:endParaRPr sz="1200">
              <a:solidFill>
                <a:schemeClr val="dk1"/>
              </a:solidFill>
            </a:endParaRPr>
          </a:p>
          <a:p>
            <a:pPr indent="-304800" lvl="1" marL="914400" rtl="0" algn="l">
              <a:spcBef>
                <a:spcPts val="0"/>
              </a:spcBef>
              <a:spcAft>
                <a:spcPts val="0"/>
              </a:spcAft>
              <a:buClr>
                <a:srgbClr val="1D1C1D"/>
              </a:buClr>
              <a:buSzPts val="1200"/>
              <a:buChar char="○"/>
            </a:pPr>
            <a:r>
              <a:rPr lang="en" sz="1200">
                <a:solidFill>
                  <a:srgbClr val="1D1C1D"/>
                </a:solidFill>
                <a:highlight>
                  <a:srgbClr val="F8F8F8"/>
                </a:highlight>
              </a:rPr>
              <a:t>T</a:t>
            </a:r>
            <a:r>
              <a:rPr lang="en" sz="1200">
                <a:solidFill>
                  <a:srgbClr val="1D1C1D"/>
                </a:solidFill>
                <a:highlight>
                  <a:srgbClr val="F8F8F8"/>
                </a:highlight>
              </a:rPr>
              <a:t>he </a:t>
            </a:r>
            <a:r>
              <a:rPr b="1" lang="en" sz="1200">
                <a:solidFill>
                  <a:srgbClr val="1D1C1D"/>
                </a:solidFill>
                <a:highlight>
                  <a:srgbClr val="F8F8F8"/>
                </a:highlight>
              </a:rPr>
              <a:t>status of a tweet</a:t>
            </a:r>
            <a:r>
              <a:rPr lang="en" sz="1200">
                <a:solidFill>
                  <a:srgbClr val="1D1C1D"/>
                </a:solidFill>
                <a:highlight>
                  <a:srgbClr val="F8F8F8"/>
                </a:highlight>
              </a:rPr>
              <a:t> can affect the spread of information</a:t>
            </a:r>
            <a:endParaRPr sz="1200">
              <a:solidFill>
                <a:srgbClr val="1D1C1D"/>
              </a:solidFill>
              <a:highlight>
                <a:srgbClr val="F8F8F8"/>
              </a:highlight>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What is the comparison of the tweets on monkeypox misinformation that were verified vs unverified users?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Does the number of followers that a user have impact the retweets?</a:t>
            </a:r>
            <a:endParaRPr sz="1200">
              <a:solidFill>
                <a:schemeClr val="dk1"/>
              </a:solidFill>
            </a:endParaRPr>
          </a:p>
          <a:p>
            <a:pPr indent="-304800" lvl="0" marL="457200" rtl="0" algn="l">
              <a:spcBef>
                <a:spcPts val="0"/>
              </a:spcBef>
              <a:spcAft>
                <a:spcPts val="0"/>
              </a:spcAft>
              <a:buClr>
                <a:srgbClr val="1D1C1D"/>
              </a:buClr>
              <a:buSzPts val="1200"/>
              <a:buChar char="●"/>
            </a:pPr>
            <a:r>
              <a:rPr lang="en" sz="1200">
                <a:solidFill>
                  <a:srgbClr val="1D1C1D"/>
                </a:solidFill>
                <a:highlight>
                  <a:srgbClr val="F8F8F8"/>
                </a:highlight>
              </a:rPr>
              <a:t>Using the monkeypox data set</a:t>
            </a:r>
            <a:endParaRPr sz="1200">
              <a:solidFill>
                <a:srgbClr val="1D1C1D"/>
              </a:solidFill>
              <a:highlight>
                <a:srgbClr val="F8F8F8"/>
              </a:highlight>
            </a:endParaRPr>
          </a:p>
          <a:p>
            <a:pPr indent="-304800" lvl="0" marL="457200" rtl="0" algn="l">
              <a:lnSpc>
                <a:spcPct val="100000"/>
              </a:lnSpc>
              <a:spcBef>
                <a:spcPts val="0"/>
              </a:spcBef>
              <a:spcAft>
                <a:spcPts val="0"/>
              </a:spcAft>
              <a:buClr>
                <a:srgbClr val="1D1C1D"/>
              </a:buClr>
              <a:buSzPts val="1200"/>
              <a:buChar char="●"/>
            </a:pPr>
            <a:r>
              <a:rPr lang="en" sz="1200">
                <a:solidFill>
                  <a:srgbClr val="1D1C1D"/>
                </a:solidFill>
                <a:highlight>
                  <a:srgbClr val="F8F8F8"/>
                </a:highlight>
              </a:rPr>
              <a:t>Measure these parameters using statistical and quantitative analysis  </a:t>
            </a:r>
            <a:endParaRPr sz="1200">
              <a:solidFill>
                <a:srgbClr val="1D1C1D"/>
              </a:solidFill>
              <a:highlight>
                <a:srgbClr val="F8F8F8"/>
              </a:highlight>
            </a:endParaRPr>
          </a:p>
          <a:p>
            <a:pPr indent="-304800" lvl="1" marL="914400" rtl="0" algn="l">
              <a:lnSpc>
                <a:spcPct val="100000"/>
              </a:lnSpc>
              <a:spcBef>
                <a:spcPts val="0"/>
              </a:spcBef>
              <a:spcAft>
                <a:spcPts val="0"/>
              </a:spcAft>
              <a:buClr>
                <a:srgbClr val="2A2A2A"/>
              </a:buClr>
              <a:buSzPts val="1200"/>
              <a:buFont typeface="Lato"/>
              <a:buChar char="○"/>
            </a:pPr>
            <a:r>
              <a:rPr lang="en" sz="1200">
                <a:solidFill>
                  <a:srgbClr val="1D1C1D"/>
                </a:solidFill>
                <a:highlight>
                  <a:srgbClr val="F8F8F8"/>
                </a:highlight>
              </a:rPr>
              <a:t>Tools includes data wrangling, python, and visuals to interpret </a:t>
            </a:r>
            <a:endParaRPr sz="1200">
              <a:solidFill>
                <a:srgbClr val="2A2A2A"/>
              </a:solidFill>
              <a:highlight>
                <a:srgbClr val="FFFFFF"/>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5a030c2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5a030c2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Alicia </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Twitter?</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Twitter is a social network service incepted, in 2006, </a:t>
            </a:r>
            <a:r>
              <a:rPr lang="en" sz="1200">
                <a:solidFill>
                  <a:srgbClr val="202124"/>
                </a:solidFill>
                <a:highlight>
                  <a:srgbClr val="FFFFFF"/>
                </a:highlight>
              </a:rPr>
              <a:t>for individuals </a:t>
            </a:r>
            <a:r>
              <a:rPr b="1" lang="en" sz="1200">
                <a:solidFill>
                  <a:srgbClr val="202124"/>
                </a:solidFill>
                <a:highlight>
                  <a:srgbClr val="FFFFFF"/>
                </a:highlight>
              </a:rPr>
              <a:t>to stay connected </a:t>
            </a:r>
            <a:endParaRPr b="1" sz="1200">
              <a:solidFill>
                <a:srgbClr val="202124"/>
              </a:solidFill>
              <a:highlight>
                <a:srgbClr val="FFFFFF"/>
              </a:highlight>
            </a:endParaRPr>
          </a:p>
          <a:p>
            <a:pPr indent="-304800" lvl="1" marL="914400" rtl="0" algn="l">
              <a:spcBef>
                <a:spcPts val="0"/>
              </a:spcBef>
              <a:spcAft>
                <a:spcPts val="0"/>
              </a:spcAft>
              <a:buClr>
                <a:schemeClr val="dk1"/>
              </a:buClr>
              <a:buSzPts val="1200"/>
              <a:buChar char="○"/>
            </a:pPr>
            <a:r>
              <a:rPr lang="en" sz="1200">
                <a:solidFill>
                  <a:srgbClr val="202124"/>
                </a:solidFill>
                <a:highlight>
                  <a:srgbClr val="FFFFFF"/>
                </a:highlight>
              </a:rPr>
              <a:t>People post Tweets </a:t>
            </a:r>
            <a:r>
              <a:rPr b="1" lang="en" sz="1200">
                <a:solidFill>
                  <a:srgbClr val="202124"/>
                </a:solidFill>
                <a:highlight>
                  <a:srgbClr val="FFFFFF"/>
                </a:highlight>
              </a:rPr>
              <a:t>that could be photos, videos, links and text</a:t>
            </a:r>
            <a:endParaRPr b="1" sz="1200">
              <a:solidFill>
                <a:srgbClr val="202124"/>
              </a:solidFill>
              <a:highlight>
                <a:srgbClr val="FFFFFF"/>
              </a:highlight>
            </a:endParaRPr>
          </a:p>
          <a:p>
            <a:pPr indent="0" lvl="0" marL="914400" rtl="0" algn="l">
              <a:spcBef>
                <a:spcPts val="0"/>
              </a:spcBef>
              <a:spcAft>
                <a:spcPts val="0"/>
              </a:spcAft>
              <a:buNone/>
            </a:pPr>
            <a:r>
              <a:rPr lang="en" sz="1200">
                <a:solidFill>
                  <a:srgbClr val="202124"/>
                </a:solidFill>
                <a:highlight>
                  <a:srgbClr val="FFFFFF"/>
                </a:highlight>
              </a:rPr>
              <a:t>…to their profile so that their follower can see</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With the possibility of retweeting that same post</a:t>
            </a:r>
            <a:endParaRPr sz="1200">
              <a:solidFill>
                <a:srgbClr val="202124"/>
              </a:solidFill>
              <a:highlight>
                <a:srgbClr val="FFFFFF"/>
              </a:highlight>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State of twitter at the time of research…</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rgbClr val="0A1829"/>
                </a:solidFill>
              </a:rPr>
              <a:t>Twitter’s blue check mark was originally a way to prove users' identities</a:t>
            </a:r>
            <a:endParaRPr sz="1200">
              <a:solidFill>
                <a:srgbClr val="0A1829"/>
              </a:solidFill>
            </a:endParaRPr>
          </a:p>
          <a:p>
            <a:pPr indent="-304800" lvl="1" marL="914400" rtl="0" algn="l">
              <a:spcBef>
                <a:spcPts val="0"/>
              </a:spcBef>
              <a:spcAft>
                <a:spcPts val="0"/>
              </a:spcAft>
              <a:buClr>
                <a:schemeClr val="dk1"/>
              </a:buClr>
              <a:buSzPts val="1200"/>
              <a:buChar char="○"/>
            </a:pPr>
            <a:r>
              <a:rPr lang="en" sz="1200">
                <a:solidFill>
                  <a:schemeClr val="dk1"/>
                </a:solidFill>
              </a:rPr>
              <a:t>October, Elon Musk officially took ownership of Twitter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Twitter now?</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Blue for individuals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Manually authenticated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monkeypox?</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Documented in 1970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Monkeypox is a rare infectious disease caused by infection with the monkeypox virus.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First current outbreak was identified on May 2022.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July 23, 2022 WHO declared a public health emergency </a:t>
            </a:r>
            <a:endParaRPr sz="1200">
              <a:solidFill>
                <a:schemeClr val="dk1"/>
              </a:solidFill>
              <a:highlight>
                <a:schemeClr val="lt1"/>
              </a:highlight>
            </a:endParaRPr>
          </a:p>
          <a:p>
            <a:pPr indent="0" lvl="0" marL="914400" rtl="0" algn="l">
              <a:spcBef>
                <a:spcPts val="0"/>
              </a:spcBef>
              <a:spcAft>
                <a:spcPts val="0"/>
              </a:spcAft>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199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D6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7.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Monkeypox Misinformation on Twitter</a:t>
            </a:r>
            <a:endParaRPr/>
          </a:p>
        </p:txBody>
      </p:sp>
      <p:sp>
        <p:nvSpPr>
          <p:cNvPr id="135" name="Google Shape;135;p13"/>
          <p:cNvSpPr txBox="1"/>
          <p:nvPr>
            <p:ph idx="1" type="subTitle"/>
          </p:nvPr>
        </p:nvSpPr>
        <p:spPr>
          <a:xfrm>
            <a:off x="5083950" y="3458950"/>
            <a:ext cx="3470700" cy="972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Team Amazing: </a:t>
            </a:r>
            <a:endParaRPr/>
          </a:p>
          <a:p>
            <a:pPr indent="0" lvl="0" marL="0" rtl="0" algn="ctr">
              <a:spcBef>
                <a:spcPts val="0"/>
              </a:spcBef>
              <a:spcAft>
                <a:spcPts val="0"/>
              </a:spcAft>
              <a:buNone/>
            </a:pPr>
            <a:r>
              <a:rPr lang="en"/>
              <a:t>Alicia Beckham, </a:t>
            </a:r>
            <a:endParaRPr/>
          </a:p>
          <a:p>
            <a:pPr indent="0" lvl="0" marL="0" rtl="0" algn="ctr">
              <a:spcBef>
                <a:spcPts val="0"/>
              </a:spcBef>
              <a:spcAft>
                <a:spcPts val="0"/>
              </a:spcAft>
              <a:buNone/>
            </a:pPr>
            <a:r>
              <a:rPr lang="en"/>
              <a:t>Samanta Benjamin</a:t>
            </a:r>
            <a:endParaRPr/>
          </a:p>
          <a:p>
            <a:pPr indent="0" lvl="0" marL="0" rtl="0" algn="ctr">
              <a:spcBef>
                <a:spcPts val="0"/>
              </a:spcBef>
              <a:spcAft>
                <a:spcPts val="0"/>
              </a:spcAft>
              <a:buNone/>
            </a:pPr>
            <a:r>
              <a:rPr lang="en"/>
              <a:t>Myrna Castro</a:t>
            </a:r>
            <a:endParaRPr/>
          </a:p>
          <a:p>
            <a:pPr indent="0" lvl="0" marL="0" rtl="0" algn="ctr">
              <a:spcBef>
                <a:spcPts val="0"/>
              </a:spcBef>
              <a:spcAft>
                <a:spcPts val="0"/>
              </a:spcAft>
              <a:buNone/>
            </a:pPr>
            <a:r>
              <a:rPr lang="en"/>
              <a:t>Chrystal Martin</a:t>
            </a:r>
            <a:endParaRPr/>
          </a:p>
          <a:p>
            <a:pPr indent="0" lvl="0" marL="0" rtl="0" algn="ctr">
              <a:spcBef>
                <a:spcPts val="0"/>
              </a:spcBef>
              <a:spcAft>
                <a:spcPts val="0"/>
              </a:spcAft>
              <a:buNone/>
            </a:pPr>
            <a:r>
              <a:rPr lang="en"/>
              <a:t>Enkhzaya Nyam-Ochir</a:t>
            </a:r>
            <a:br>
              <a:rPr lang="en"/>
            </a:br>
            <a:r>
              <a:rPr lang="en"/>
              <a:t>Celestine Schwenneker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Trends on Monkeypox</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0" y="1122286"/>
            <a:ext cx="9143999" cy="28989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3"/>
          <p:cNvPicPr preferRelativeResize="0"/>
          <p:nvPr/>
        </p:nvPicPr>
        <p:blipFill>
          <a:blip r:embed="rId3">
            <a:alphaModFix/>
          </a:blip>
          <a:stretch>
            <a:fillRect/>
          </a:stretch>
        </p:blipFill>
        <p:spPr>
          <a:xfrm>
            <a:off x="230035" y="0"/>
            <a:ext cx="868393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a:t>
            </a:r>
            <a:endParaRPr/>
          </a:p>
        </p:txBody>
      </p:sp>
      <p:sp>
        <p:nvSpPr>
          <p:cNvPr id="205" name="Google Shape;205;p24"/>
          <p:cNvSpPr txBox="1"/>
          <p:nvPr>
            <p:ph idx="1" type="body"/>
          </p:nvPr>
        </p:nvSpPr>
        <p:spPr>
          <a:xfrm>
            <a:off x="685330" y="1447359"/>
            <a:ext cx="7038900" cy="4105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Monkeypox Misinformation: Twitter datasets was found on the Kaggle website this data was collected by the University of Liverpool.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This resource offers two datasets: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First dataset was collected from July 7th-13th, 2022 before the peak of interest.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19 columns of data.</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5787 tweets.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402 verified individuals accounts.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5385 unverified individual accounts.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Second dataset was collected from August  30th, 2022 after the peak of interest.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20 columns of data.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500 tweets.</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57 verified individual accounts.</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433 unverified individual accounts. </a:t>
            </a:r>
            <a:endParaRPr sz="81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Continued:</a:t>
            </a:r>
            <a:endParaRPr/>
          </a:p>
        </p:txBody>
      </p:sp>
      <p:sp>
        <p:nvSpPr>
          <p:cNvPr id="211" name="Google Shape;211;p25"/>
          <p:cNvSpPr txBox="1"/>
          <p:nvPr>
            <p:ph idx="1" type="body"/>
          </p:nvPr>
        </p:nvSpPr>
        <p:spPr>
          <a:xfrm>
            <a:off x="1297500" y="1232200"/>
            <a:ext cx="7038900" cy="3246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We  utilized Python, Jupyter Notebook, and Excel to clean and analyze our statistical data. </a:t>
            </a:r>
            <a:endParaRPr sz="1200">
              <a:latin typeface="Arial"/>
              <a:ea typeface="Arial"/>
              <a:cs typeface="Arial"/>
              <a:sym typeface="Arial"/>
            </a:endParaRPr>
          </a:p>
          <a:p>
            <a:pPr indent="0" lvl="0" marL="457200" rtl="0" algn="l">
              <a:lnSpc>
                <a:spcPct val="100000"/>
              </a:lnSpc>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Q1 we used 2 columns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User verified and binary class.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Analysis: Independent T-test.  </a:t>
            </a:r>
            <a:endParaRPr sz="1200">
              <a:latin typeface="Arial"/>
              <a:ea typeface="Arial"/>
              <a:cs typeface="Arial"/>
              <a:sym typeface="Arial"/>
            </a:endParaRPr>
          </a:p>
          <a:p>
            <a:pPr indent="0" lvl="0" marL="457200" rtl="0" algn="l">
              <a:spcBef>
                <a:spcPts val="800"/>
              </a:spcBef>
              <a:spcAft>
                <a:spcPts val="0"/>
              </a:spcAft>
              <a:buNone/>
            </a:pPr>
            <a:r>
              <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Q2 we used 2 columns.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Retweet count and followers accounts.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Analysis: Simple Linear regression</a:t>
            </a:r>
            <a:endParaRPr sz="1200">
              <a:latin typeface="Arial"/>
              <a:ea typeface="Arial"/>
              <a:cs typeface="Arial"/>
              <a:sym typeface="Arial"/>
            </a:endParaRPr>
          </a:p>
          <a:p>
            <a:pPr indent="0" lvl="0" marL="0" rtl="0" algn="l">
              <a:lnSpc>
                <a:spcPct val="100000"/>
              </a:lnSpc>
              <a:spcBef>
                <a:spcPts val="800"/>
              </a:spcBef>
              <a:spcAft>
                <a:spcPts val="1200"/>
              </a:spcAft>
              <a:buSzPts val="523"/>
              <a:buNone/>
            </a:pPr>
            <a:r>
              <a:t/>
            </a:r>
            <a:endParaRPr sz="91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r>
              <a:rPr lang="en"/>
              <a:t> 1 (</a:t>
            </a:r>
            <a:r>
              <a:rPr lang="en"/>
              <a:t>Q1)</a:t>
            </a:r>
            <a:endParaRPr/>
          </a:p>
        </p:txBody>
      </p:sp>
      <p:sp>
        <p:nvSpPr>
          <p:cNvPr id="217" name="Google Shape;217;p26"/>
          <p:cNvSpPr txBox="1"/>
          <p:nvPr>
            <p:ph idx="1" type="body"/>
          </p:nvPr>
        </p:nvSpPr>
        <p:spPr>
          <a:xfrm>
            <a:off x="1297500" y="1987725"/>
            <a:ext cx="7038900" cy="1448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00"/>
              <a:t>What is the comparison of the tweets on monkeypox  misinformation that were verified vs unverified users?</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Early July Monkeypox Data </a:t>
            </a:r>
            <a:endParaRPr/>
          </a:p>
        </p:txBody>
      </p:sp>
      <p:sp>
        <p:nvSpPr>
          <p:cNvPr id="223" name="Google Shape;223;p27"/>
          <p:cNvSpPr txBox="1"/>
          <p:nvPr>
            <p:ph idx="1" type="body"/>
          </p:nvPr>
        </p:nvSpPr>
        <p:spPr>
          <a:xfrm>
            <a:off x="1415575" y="11866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 of all the tweets in our first dataset in July, 18.5% of monkeypox related tweets were misinformed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27" title="Points scored"/>
          <p:cNvPicPr preferRelativeResize="0"/>
          <p:nvPr/>
        </p:nvPicPr>
        <p:blipFill>
          <a:blip r:embed="rId3">
            <a:alphaModFix/>
          </a:blip>
          <a:stretch>
            <a:fillRect/>
          </a:stretch>
        </p:blipFill>
        <p:spPr>
          <a:xfrm>
            <a:off x="2767899" y="1866750"/>
            <a:ext cx="3608199" cy="223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Verified v. Unverified users </a:t>
            </a:r>
            <a:endParaRPr/>
          </a:p>
        </p:txBody>
      </p:sp>
      <p:sp>
        <p:nvSpPr>
          <p:cNvPr id="230" name="Google Shape;230;p28"/>
          <p:cNvSpPr txBox="1"/>
          <p:nvPr>
            <p:ph idx="1" type="body"/>
          </p:nvPr>
        </p:nvSpPr>
        <p:spPr>
          <a:xfrm>
            <a:off x="126015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Only 6.9% of the tweets were by </a:t>
            </a:r>
            <a:r>
              <a:rPr lang="en"/>
              <a:t>Verified from the early July dataset </a:t>
            </a:r>
            <a:endParaRPr/>
          </a:p>
          <a:p>
            <a:pPr indent="-311150" lvl="0" marL="457200" rtl="0" algn="l">
              <a:spcBef>
                <a:spcPts val="0"/>
              </a:spcBef>
              <a:spcAft>
                <a:spcPts val="0"/>
              </a:spcAft>
              <a:buSzPts val="1300"/>
              <a:buChar char="●"/>
            </a:pPr>
            <a:r>
              <a:rPr b="1" lang="en"/>
              <a:t>Of the verified users, only 1.7% of verified tweets were misinformed on Monkeypox</a:t>
            </a:r>
            <a:endParaRPr b="1"/>
          </a:p>
          <a:p>
            <a:pPr indent="-311150" lvl="0" marL="457200" rtl="0" algn="l">
              <a:spcBef>
                <a:spcPts val="0"/>
              </a:spcBef>
              <a:spcAft>
                <a:spcPts val="0"/>
              </a:spcAft>
              <a:buSzPts val="1300"/>
              <a:buChar char="●"/>
            </a:pPr>
            <a:r>
              <a:rPr lang="en"/>
              <a:t>There was more misinformed tweets about monkeypox from Unverified users  </a:t>
            </a:r>
            <a:endParaRPr/>
          </a:p>
          <a:p>
            <a:pPr indent="0" lvl="0" marL="0" rtl="0" algn="l">
              <a:spcBef>
                <a:spcPts val="1200"/>
              </a:spcBef>
              <a:spcAft>
                <a:spcPts val="1200"/>
              </a:spcAft>
              <a:buNone/>
            </a:pPr>
            <a:r>
              <a:t/>
            </a:r>
            <a:endParaRPr/>
          </a:p>
        </p:txBody>
      </p:sp>
      <p:pic>
        <p:nvPicPr>
          <p:cNvPr id="231" name="Google Shape;231;p28" title="Points scored"/>
          <p:cNvPicPr preferRelativeResize="0"/>
          <p:nvPr/>
        </p:nvPicPr>
        <p:blipFill rotWithShape="1">
          <a:blip r:embed="rId3">
            <a:alphaModFix/>
          </a:blip>
          <a:srcRect b="0" l="20779" r="19696" t="0"/>
          <a:stretch/>
        </p:blipFill>
        <p:spPr>
          <a:xfrm>
            <a:off x="3201900" y="2239325"/>
            <a:ext cx="2740200" cy="256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Verified v Unverified Tweets</a:t>
            </a:r>
            <a:endParaRPr/>
          </a:p>
        </p:txBody>
      </p:sp>
      <p:sp>
        <p:nvSpPr>
          <p:cNvPr id="237" name="Google Shape;237;p29"/>
          <p:cNvSpPr txBox="1"/>
          <p:nvPr>
            <p:ph idx="1" type="body"/>
          </p:nvPr>
        </p:nvSpPr>
        <p:spPr>
          <a:xfrm>
            <a:off x="126015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93.1% of all tweets came from unverified users in early July</a:t>
            </a:r>
            <a:endParaRPr/>
          </a:p>
          <a:p>
            <a:pPr indent="-311150" lvl="0" marL="457200" rtl="0" algn="l">
              <a:spcBef>
                <a:spcPts val="0"/>
              </a:spcBef>
              <a:spcAft>
                <a:spcPts val="0"/>
              </a:spcAft>
              <a:buSzPts val="1300"/>
              <a:buChar char="●"/>
            </a:pPr>
            <a:r>
              <a:rPr lang="en"/>
              <a:t>Of the unverified users on twitter,  1 in 5 tweets were misinformed tweets about Monkeypox  </a:t>
            </a:r>
            <a:endParaRPr/>
          </a:p>
          <a:p>
            <a:pPr indent="0" lvl="0" marL="0" rtl="0" algn="l">
              <a:spcBef>
                <a:spcPts val="1200"/>
              </a:spcBef>
              <a:spcAft>
                <a:spcPts val="1200"/>
              </a:spcAft>
              <a:buNone/>
            </a:pPr>
            <a:r>
              <a:t/>
            </a:r>
            <a:endParaRPr/>
          </a:p>
        </p:txBody>
      </p:sp>
      <p:pic>
        <p:nvPicPr>
          <p:cNvPr id="238" name="Google Shape;238;p29"/>
          <p:cNvPicPr preferRelativeResize="0"/>
          <p:nvPr/>
        </p:nvPicPr>
        <p:blipFill rotWithShape="1">
          <a:blip r:embed="rId3">
            <a:alphaModFix/>
          </a:blip>
          <a:srcRect b="14366" l="24811" r="24811" t="14373"/>
          <a:stretch/>
        </p:blipFill>
        <p:spPr>
          <a:xfrm>
            <a:off x="5554875" y="2525600"/>
            <a:ext cx="1962600" cy="1962600"/>
          </a:xfrm>
          <a:prstGeom prst="ellipse">
            <a:avLst/>
          </a:prstGeom>
          <a:noFill/>
          <a:ln>
            <a:noFill/>
          </a:ln>
        </p:spPr>
      </p:pic>
      <p:pic>
        <p:nvPicPr>
          <p:cNvPr id="239" name="Google Shape;239;p29" title="Points scored"/>
          <p:cNvPicPr preferRelativeResize="0"/>
          <p:nvPr/>
        </p:nvPicPr>
        <p:blipFill rotWithShape="1">
          <a:blip r:embed="rId4">
            <a:alphaModFix/>
          </a:blip>
          <a:srcRect b="0" l="20335" r="19463" t="0"/>
          <a:stretch/>
        </p:blipFill>
        <p:spPr>
          <a:xfrm>
            <a:off x="1662875" y="2225975"/>
            <a:ext cx="2494299" cy="256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Late August Dataset </a:t>
            </a:r>
            <a:endParaRPr/>
          </a:p>
        </p:txBody>
      </p:sp>
      <p:sp>
        <p:nvSpPr>
          <p:cNvPr id="245" name="Google Shape;245;p30"/>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Monkeypox </a:t>
            </a:r>
            <a:r>
              <a:rPr lang="en"/>
              <a:t>Late August Dataset, 18.8% of all tweets were misinformed tweets about monkeypox</a:t>
            </a:r>
            <a:endParaRPr/>
          </a:p>
          <a:p>
            <a:pPr indent="0" lvl="0" marL="0" rtl="0" algn="l">
              <a:spcBef>
                <a:spcPts val="1200"/>
              </a:spcBef>
              <a:spcAft>
                <a:spcPts val="1200"/>
              </a:spcAft>
              <a:buNone/>
            </a:pPr>
            <a:r>
              <a:t/>
            </a:r>
            <a:endParaRPr/>
          </a:p>
        </p:txBody>
      </p:sp>
      <p:pic>
        <p:nvPicPr>
          <p:cNvPr id="246" name="Google Shape;246;p30" title="Points scored"/>
          <p:cNvPicPr preferRelativeResize="0"/>
          <p:nvPr/>
        </p:nvPicPr>
        <p:blipFill>
          <a:blip r:embed="rId3">
            <a:alphaModFix/>
          </a:blip>
          <a:stretch>
            <a:fillRect/>
          </a:stretch>
        </p:blipFill>
        <p:spPr>
          <a:xfrm>
            <a:off x="2344376" y="1594700"/>
            <a:ext cx="5118699" cy="3165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t>
            </a:r>
            <a:r>
              <a:rPr lang="en"/>
              <a:t>1 Findings </a:t>
            </a:r>
            <a:endParaRPr/>
          </a:p>
        </p:txBody>
      </p:sp>
      <p:sp>
        <p:nvSpPr>
          <p:cNvPr id="252" name="Google Shape;252;p31"/>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Monkeypox Follow-Up Data set 11% of all tweets came from Verified users </a:t>
            </a:r>
            <a:endParaRPr/>
          </a:p>
          <a:p>
            <a:pPr indent="0" lvl="0" marL="0" rtl="0" algn="l">
              <a:spcBef>
                <a:spcPts val="1200"/>
              </a:spcBef>
              <a:spcAft>
                <a:spcPts val="0"/>
              </a:spcAft>
              <a:buNone/>
            </a:pPr>
            <a:r>
              <a:rPr lang="en"/>
              <a:t>And only 1 in 57 verified tweets were misinformed tweets about monkeypox </a:t>
            </a:r>
            <a:endParaRPr/>
          </a:p>
          <a:p>
            <a:pPr indent="0" lvl="0" marL="0" rtl="0" algn="l">
              <a:spcBef>
                <a:spcPts val="1200"/>
              </a:spcBef>
              <a:spcAft>
                <a:spcPts val="1200"/>
              </a:spcAft>
              <a:buNone/>
            </a:pPr>
            <a:r>
              <a:t/>
            </a:r>
            <a:endParaRPr/>
          </a:p>
        </p:txBody>
      </p:sp>
      <p:pic>
        <p:nvPicPr>
          <p:cNvPr id="253" name="Google Shape;253;p31" title="Points scored"/>
          <p:cNvPicPr preferRelativeResize="0"/>
          <p:nvPr/>
        </p:nvPicPr>
        <p:blipFill rotWithShape="1">
          <a:blip r:embed="rId3">
            <a:alphaModFix/>
          </a:blip>
          <a:srcRect b="0" l="25617" r="26266" t="0"/>
          <a:stretch/>
        </p:blipFill>
        <p:spPr>
          <a:xfrm>
            <a:off x="1728525" y="1790925"/>
            <a:ext cx="2394276" cy="3076749"/>
          </a:xfrm>
          <a:prstGeom prst="rect">
            <a:avLst/>
          </a:prstGeom>
          <a:noFill/>
          <a:ln>
            <a:noFill/>
          </a:ln>
        </p:spPr>
      </p:pic>
      <p:pic>
        <p:nvPicPr>
          <p:cNvPr id="254" name="Google Shape;254;p31"/>
          <p:cNvPicPr preferRelativeResize="0"/>
          <p:nvPr/>
        </p:nvPicPr>
        <p:blipFill rotWithShape="1">
          <a:blip r:embed="rId4">
            <a:alphaModFix/>
          </a:blip>
          <a:srcRect b="5993" l="18889" r="18890" t="6001"/>
          <a:stretch/>
        </p:blipFill>
        <p:spPr>
          <a:xfrm>
            <a:off x="4572000" y="2387500"/>
            <a:ext cx="2525100" cy="25251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Alicia Beckham</a:t>
            </a:r>
            <a:endParaRPr/>
          </a:p>
        </p:txBody>
      </p:sp>
      <p:sp>
        <p:nvSpPr>
          <p:cNvPr id="141" name="Google Shape;141;p14"/>
          <p:cNvSpPr txBox="1"/>
          <p:nvPr>
            <p:ph idx="1" type="body"/>
          </p:nvPr>
        </p:nvSpPr>
        <p:spPr>
          <a:xfrm>
            <a:off x="1116200" y="1440925"/>
            <a:ext cx="7038900" cy="354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Educational Background</a:t>
            </a:r>
            <a:endParaRPr/>
          </a:p>
          <a:p>
            <a:pPr indent="-311150" lvl="1" marL="914400" rtl="0" algn="l">
              <a:spcBef>
                <a:spcPts val="0"/>
              </a:spcBef>
              <a:spcAft>
                <a:spcPts val="0"/>
              </a:spcAft>
              <a:buSzPts val="1300"/>
              <a:buChar char="○"/>
            </a:pPr>
            <a:r>
              <a:rPr lang="en" sz="1300"/>
              <a:t>Bachelor of Science-Business Administration</a:t>
            </a:r>
            <a:endParaRPr sz="1300"/>
          </a:p>
          <a:p>
            <a:pPr indent="-311150" lvl="1" marL="914400" rtl="0" algn="l">
              <a:spcBef>
                <a:spcPts val="0"/>
              </a:spcBef>
              <a:spcAft>
                <a:spcPts val="0"/>
              </a:spcAft>
              <a:buSzPts val="1300"/>
              <a:buChar char="○"/>
            </a:pPr>
            <a:r>
              <a:rPr lang="en" sz="1300"/>
              <a:t>Associate of Science-Business</a:t>
            </a:r>
            <a:endParaRPr sz="1300"/>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Employment Experience</a:t>
            </a:r>
            <a:endParaRPr/>
          </a:p>
          <a:p>
            <a:pPr indent="-311150" lvl="1" marL="914400" rtl="0" algn="l">
              <a:spcBef>
                <a:spcPts val="0"/>
              </a:spcBef>
              <a:spcAft>
                <a:spcPts val="0"/>
              </a:spcAft>
              <a:buSzPts val="1300"/>
              <a:buChar char="○"/>
            </a:pPr>
            <a:r>
              <a:rPr lang="en" sz="1300"/>
              <a:t>Financial Client Service Associate</a:t>
            </a:r>
            <a:endParaRPr sz="1300"/>
          </a:p>
          <a:p>
            <a:pPr indent="0" lvl="0" marL="914400" rtl="0" algn="l">
              <a:spcBef>
                <a:spcPts val="1200"/>
              </a:spcBef>
              <a:spcAft>
                <a:spcPts val="0"/>
              </a:spcAft>
              <a:buNone/>
            </a:pPr>
            <a:r>
              <a:t/>
            </a:r>
            <a:endParaRPr sz="13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a:t>
            </a:r>
            <a:endParaRPr/>
          </a:p>
        </p:txBody>
      </p:sp>
      <p:sp>
        <p:nvSpPr>
          <p:cNvPr id="260" name="Google Shape;260;p32"/>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the trend doesn’t </a:t>
            </a:r>
            <a:r>
              <a:rPr lang="en"/>
              <a:t>change</a:t>
            </a:r>
            <a:r>
              <a:rPr lang="en"/>
              <a:t> from early July to late August</a:t>
            </a:r>
            <a:endParaRPr/>
          </a:p>
          <a:p>
            <a:pPr indent="0" lvl="0" marL="0" rtl="0" algn="l">
              <a:spcBef>
                <a:spcPts val="1200"/>
              </a:spcBef>
              <a:spcAft>
                <a:spcPts val="0"/>
              </a:spcAft>
              <a:buNone/>
            </a:pPr>
            <a:r>
              <a:rPr lang="en"/>
              <a:t>And only 1 in 57 verified tweets were misinformed tweets about monkeypox </a:t>
            </a:r>
            <a:endParaRPr/>
          </a:p>
          <a:p>
            <a:pPr indent="0" lvl="0" marL="0" rtl="0" algn="l">
              <a:spcBef>
                <a:spcPts val="1200"/>
              </a:spcBef>
              <a:spcAft>
                <a:spcPts val="1200"/>
              </a:spcAft>
              <a:buNone/>
            </a:pPr>
            <a:r>
              <a:t/>
            </a:r>
            <a:endParaRPr/>
          </a:p>
        </p:txBody>
      </p:sp>
      <p:pic>
        <p:nvPicPr>
          <p:cNvPr id="261" name="Google Shape;261;p32"/>
          <p:cNvPicPr preferRelativeResize="0"/>
          <p:nvPr/>
        </p:nvPicPr>
        <p:blipFill rotWithShape="1">
          <a:blip r:embed="rId3">
            <a:alphaModFix/>
          </a:blip>
          <a:srcRect b="5993" l="18889" r="18890" t="6001"/>
          <a:stretch/>
        </p:blipFill>
        <p:spPr>
          <a:xfrm>
            <a:off x="4572000" y="2387500"/>
            <a:ext cx="2525100" cy="2525100"/>
          </a:xfrm>
          <a:prstGeom prst="ellipse">
            <a:avLst/>
          </a:prstGeom>
          <a:noFill/>
          <a:ln>
            <a:noFill/>
          </a:ln>
        </p:spPr>
      </p:pic>
      <p:pic>
        <p:nvPicPr>
          <p:cNvPr id="262" name="Google Shape;262;p32"/>
          <p:cNvPicPr preferRelativeResize="0"/>
          <p:nvPr/>
        </p:nvPicPr>
        <p:blipFill rotWithShape="1">
          <a:blip r:embed="rId4">
            <a:alphaModFix/>
          </a:blip>
          <a:srcRect b="14366" l="24811" r="24811" t="14373"/>
          <a:stretch/>
        </p:blipFill>
        <p:spPr>
          <a:xfrm>
            <a:off x="1297500" y="2387500"/>
            <a:ext cx="2469000" cy="24690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Q2 Findings</a:t>
            </a:r>
            <a:endParaRPr/>
          </a:p>
        </p:txBody>
      </p:sp>
      <p:sp>
        <p:nvSpPr>
          <p:cNvPr id="268" name="Google Shape;268;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Does the number of followers that a user have impact the retweets?</a:t>
            </a:r>
            <a:endParaRPr sz="15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1482471" y="0"/>
            <a:ext cx="6179058"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1626289" y="0"/>
            <a:ext cx="589141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Q2 Graphs</a:t>
            </a:r>
            <a:endParaRPr/>
          </a:p>
        </p:txBody>
      </p:sp>
      <p:sp>
        <p:nvSpPr>
          <p:cNvPr id="284" name="Google Shape;284;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endParaRPr/>
          </a:p>
        </p:txBody>
      </p:sp>
      <p:pic>
        <p:nvPicPr>
          <p:cNvPr id="285" name="Google Shape;285;p36"/>
          <p:cNvPicPr preferRelativeResize="0"/>
          <p:nvPr/>
        </p:nvPicPr>
        <p:blipFill>
          <a:blip r:embed="rId3">
            <a:alphaModFix/>
          </a:blip>
          <a:stretch>
            <a:fillRect/>
          </a:stretch>
        </p:blipFill>
        <p:spPr>
          <a:xfrm>
            <a:off x="1" y="0"/>
            <a:ext cx="9143999"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Q2 Graphs</a:t>
            </a:r>
            <a:endParaRPr/>
          </a:p>
        </p:txBody>
      </p:sp>
      <p:sp>
        <p:nvSpPr>
          <p:cNvPr id="291" name="Google Shape;291;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endParaRPr/>
          </a:p>
        </p:txBody>
      </p:sp>
      <p:pic>
        <p:nvPicPr>
          <p:cNvPr id="292" name="Google Shape;292;p37"/>
          <p:cNvPicPr preferRelativeResize="0"/>
          <p:nvPr/>
        </p:nvPicPr>
        <p:blipFill>
          <a:blip r:embed="rId3">
            <a:alphaModFix/>
          </a:blip>
          <a:stretch>
            <a:fillRect/>
          </a:stretch>
        </p:blipFill>
        <p:spPr>
          <a:xfrm>
            <a:off x="0" y="0"/>
            <a:ext cx="912902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297500" y="393750"/>
            <a:ext cx="7432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Findings - Followers and Retweet relationship</a:t>
            </a:r>
            <a:endParaRPr/>
          </a:p>
        </p:txBody>
      </p:sp>
      <p:sp>
        <p:nvSpPr>
          <p:cNvPr id="298" name="Google Shape;298;p38"/>
          <p:cNvSpPr txBox="1"/>
          <p:nvPr>
            <p:ph idx="1" type="body"/>
          </p:nvPr>
        </p:nvSpPr>
        <p:spPr>
          <a:xfrm>
            <a:off x="1342425"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entire data from Early July 0.064% of retweets were from unverified users</a:t>
            </a:r>
            <a:endParaRPr/>
          </a:p>
          <a:p>
            <a:pPr indent="-311150" lvl="0" marL="457200" rtl="0" algn="l">
              <a:spcBef>
                <a:spcPts val="0"/>
              </a:spcBef>
              <a:spcAft>
                <a:spcPts val="0"/>
              </a:spcAft>
              <a:buSzPts val="1300"/>
              <a:buChar char="●"/>
            </a:pPr>
            <a:r>
              <a:rPr lang="en"/>
              <a:t>0.172% of retweets were from verified users</a:t>
            </a:r>
            <a:endParaRPr/>
          </a:p>
          <a:p>
            <a:pPr indent="-311150" lvl="0" marL="457200" rtl="0" algn="l">
              <a:spcBef>
                <a:spcPts val="0"/>
              </a:spcBef>
              <a:spcAft>
                <a:spcPts val="0"/>
              </a:spcAft>
              <a:buSzPts val="1300"/>
              <a:buChar char="●"/>
            </a:pPr>
            <a:r>
              <a:rPr lang="en"/>
              <a:t>0.081% of all retweets were misinformation overall</a:t>
            </a:r>
            <a:endParaRPr/>
          </a:p>
          <a:p>
            <a:pPr indent="-311150" lvl="0" marL="457200" rtl="0" algn="l">
              <a:spcBef>
                <a:spcPts val="0"/>
              </a:spcBef>
              <a:spcAft>
                <a:spcPts val="0"/>
              </a:spcAft>
              <a:buSzPts val="1300"/>
              <a:buChar char="●"/>
            </a:pPr>
            <a:r>
              <a:rPr lang="en"/>
              <a:t>The impact of verified users sharing misinformation is still impactful compared to unverified users’ tweets being retweeted </a:t>
            </a:r>
            <a:endParaRPr/>
          </a:p>
        </p:txBody>
      </p:sp>
      <p:pic>
        <p:nvPicPr>
          <p:cNvPr id="299" name="Google Shape;299;p38"/>
          <p:cNvPicPr preferRelativeResize="0"/>
          <p:nvPr/>
        </p:nvPicPr>
        <p:blipFill rotWithShape="1">
          <a:blip r:embed="rId3">
            <a:alphaModFix/>
          </a:blip>
          <a:srcRect b="7448" l="11034" r="11313" t="8581"/>
          <a:stretch/>
        </p:blipFill>
        <p:spPr>
          <a:xfrm>
            <a:off x="6117775" y="2755750"/>
            <a:ext cx="2663400" cy="2385900"/>
          </a:xfrm>
          <a:prstGeom prst="roundRect">
            <a:avLst>
              <a:gd fmla="val 16667" name="adj"/>
            </a:avLst>
          </a:prstGeom>
          <a:noFill/>
          <a:ln>
            <a:noFill/>
          </a:ln>
        </p:spPr>
      </p:pic>
      <p:pic>
        <p:nvPicPr>
          <p:cNvPr id="300" name="Google Shape;300;p38"/>
          <p:cNvPicPr preferRelativeResize="0"/>
          <p:nvPr/>
        </p:nvPicPr>
        <p:blipFill rotWithShape="1">
          <a:blip r:embed="rId4">
            <a:alphaModFix/>
          </a:blip>
          <a:srcRect b="11167" l="10933" r="10524" t="11814"/>
          <a:stretch/>
        </p:blipFill>
        <p:spPr>
          <a:xfrm>
            <a:off x="3088188" y="2840050"/>
            <a:ext cx="2967600" cy="2217300"/>
          </a:xfrm>
          <a:prstGeom prst="roundRect">
            <a:avLst>
              <a:gd fmla="val 16667" name="adj"/>
            </a:avLst>
          </a:prstGeom>
          <a:noFill/>
          <a:ln>
            <a:noFill/>
          </a:ln>
        </p:spPr>
      </p:pic>
      <p:pic>
        <p:nvPicPr>
          <p:cNvPr id="301" name="Google Shape;301;p38"/>
          <p:cNvPicPr preferRelativeResize="0"/>
          <p:nvPr/>
        </p:nvPicPr>
        <p:blipFill rotWithShape="1">
          <a:blip r:embed="rId5">
            <a:alphaModFix/>
          </a:blip>
          <a:srcRect b="11166" l="10903" r="11160" t="13024"/>
          <a:stretch/>
        </p:blipFill>
        <p:spPr>
          <a:xfrm>
            <a:off x="58625" y="2872150"/>
            <a:ext cx="2967600" cy="21531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000"/>
                                        <p:tgtEl>
                                          <p:spTgt spid="2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297500" y="434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07" name="Google Shape;307;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in 5 unverified users spread misinformation on monkeypox </a:t>
            </a:r>
            <a:endParaRPr/>
          </a:p>
          <a:p>
            <a:pPr indent="0" lvl="0" marL="0" rtl="0" algn="l">
              <a:spcBef>
                <a:spcPts val="1200"/>
              </a:spcBef>
              <a:spcAft>
                <a:spcPts val="0"/>
              </a:spcAft>
              <a:buNone/>
            </a:pPr>
            <a:r>
              <a:rPr lang="en"/>
              <a:t>Verified users were smaller in size but had a larger following </a:t>
            </a:r>
            <a:r>
              <a:rPr lang="en"/>
              <a:t>and were</a:t>
            </a:r>
            <a:r>
              <a:rPr lang="en"/>
              <a:t>  more impactful in the spread of  misinformation</a:t>
            </a:r>
            <a:endParaRPr/>
          </a:p>
          <a:p>
            <a:pPr indent="0" lvl="0" marL="0" rtl="0" algn="l">
              <a:spcBef>
                <a:spcPts val="1200"/>
              </a:spcBef>
              <a:spcAft>
                <a:spcPts val="0"/>
              </a:spcAft>
              <a:buNone/>
            </a:pPr>
            <a:r>
              <a:rPr lang="en"/>
              <a:t>Retweets on monkeypox weren’t as big as we expected, which is a good sign that misinformation wasn’t spreading like wildfire </a:t>
            </a:r>
            <a:endParaRPr/>
          </a:p>
          <a:p>
            <a:pPr indent="0" lvl="0" marL="0" rtl="0" algn="l">
              <a:spcBef>
                <a:spcPts val="1200"/>
              </a:spcBef>
              <a:spcAft>
                <a:spcPts val="1200"/>
              </a:spcAft>
              <a:buNone/>
            </a:pPr>
            <a:r>
              <a:rPr lang="en"/>
              <a:t>From Early July to End of August, the trend of misinformation tweeted by unverified users remained the same, less verified users spread </a:t>
            </a:r>
            <a:r>
              <a:rPr lang="en"/>
              <a:t>misinformation</a:t>
            </a:r>
            <a:r>
              <a:rPr lang="en"/>
              <a:t> as time went on </a:t>
            </a:r>
            <a:endParaRPr/>
          </a:p>
        </p:txBody>
      </p:sp>
      <p:pic>
        <p:nvPicPr>
          <p:cNvPr id="308" name="Google Shape;308;p39"/>
          <p:cNvPicPr preferRelativeResize="0"/>
          <p:nvPr/>
        </p:nvPicPr>
        <p:blipFill rotWithShape="1">
          <a:blip r:embed="rId3">
            <a:alphaModFix/>
          </a:blip>
          <a:srcRect b="14366" l="24811" r="24811" t="14373"/>
          <a:stretch/>
        </p:blipFill>
        <p:spPr>
          <a:xfrm>
            <a:off x="1933725" y="3826275"/>
            <a:ext cx="1110900" cy="1110900"/>
          </a:xfrm>
          <a:prstGeom prst="ellipse">
            <a:avLst/>
          </a:prstGeom>
          <a:noFill/>
          <a:ln>
            <a:noFill/>
          </a:ln>
        </p:spPr>
      </p:pic>
      <p:pic>
        <p:nvPicPr>
          <p:cNvPr id="309" name="Google Shape;309;p39"/>
          <p:cNvPicPr preferRelativeResize="0"/>
          <p:nvPr/>
        </p:nvPicPr>
        <p:blipFill rotWithShape="1">
          <a:blip r:embed="rId4">
            <a:alphaModFix/>
          </a:blip>
          <a:srcRect b="13558" l="11578" r="11892" t="11865"/>
          <a:stretch/>
        </p:blipFill>
        <p:spPr>
          <a:xfrm>
            <a:off x="3958950" y="3826275"/>
            <a:ext cx="1226100" cy="1194600"/>
          </a:xfrm>
          <a:prstGeom prst="ellipse">
            <a:avLst/>
          </a:prstGeom>
          <a:noFill/>
          <a:ln>
            <a:noFill/>
          </a:ln>
        </p:spPr>
      </p:pic>
      <p:pic>
        <p:nvPicPr>
          <p:cNvPr id="310" name="Google Shape;310;p39"/>
          <p:cNvPicPr preferRelativeResize="0"/>
          <p:nvPr/>
        </p:nvPicPr>
        <p:blipFill>
          <a:blip r:embed="rId5">
            <a:alphaModFix/>
          </a:blip>
          <a:stretch>
            <a:fillRect/>
          </a:stretch>
        </p:blipFill>
        <p:spPr>
          <a:xfrm>
            <a:off x="5672200" y="3715463"/>
            <a:ext cx="1798875" cy="133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0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316" name="Google Shape;316;p40"/>
          <p:cNvSpPr txBox="1"/>
          <p:nvPr>
            <p:ph idx="1" type="body"/>
          </p:nvPr>
        </p:nvSpPr>
        <p:spPr>
          <a:xfrm>
            <a:off x="1297500" y="1103275"/>
            <a:ext cx="7038900" cy="337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do your findings impact the world at large?</a:t>
            </a:r>
            <a:endParaRPr/>
          </a:p>
          <a:p>
            <a:pPr indent="-311150" lvl="0" marL="457200" rtl="0" algn="l">
              <a:spcBef>
                <a:spcPts val="1200"/>
              </a:spcBef>
              <a:spcAft>
                <a:spcPts val="0"/>
              </a:spcAft>
              <a:buSzPts val="1300"/>
              <a:buChar char="●"/>
            </a:pPr>
            <a:r>
              <a:rPr lang="en"/>
              <a:t>The general public tweets a lot of </a:t>
            </a:r>
            <a:r>
              <a:rPr lang="en"/>
              <a:t>misinformation</a:t>
            </a:r>
            <a:r>
              <a:rPr lang="en"/>
              <a:t> compared to verified figures</a:t>
            </a:r>
            <a:endParaRPr/>
          </a:p>
          <a:p>
            <a:pPr indent="-311150" lvl="0" marL="457200" rtl="0" algn="l">
              <a:spcBef>
                <a:spcPts val="0"/>
              </a:spcBef>
              <a:spcAft>
                <a:spcPts val="0"/>
              </a:spcAft>
              <a:buSzPts val="1300"/>
              <a:buChar char="●"/>
            </a:pPr>
            <a:r>
              <a:rPr lang="en"/>
              <a:t>A</a:t>
            </a:r>
            <a:r>
              <a:rPr lang="en"/>
              <a:t>lthough </a:t>
            </a:r>
            <a:r>
              <a:rPr lang="en"/>
              <a:t>Verified Users don’t spread as much misinformation, when they do, it has a larger impression</a:t>
            </a:r>
            <a:endParaRPr/>
          </a:p>
          <a:p>
            <a:pPr indent="0" lvl="0" marL="0" rtl="0" algn="l">
              <a:spcBef>
                <a:spcPts val="1200"/>
              </a:spcBef>
              <a:spcAft>
                <a:spcPts val="0"/>
              </a:spcAft>
              <a:buNone/>
            </a:pPr>
            <a:r>
              <a:rPr lang="en"/>
              <a:t>What's important about this work?</a:t>
            </a:r>
            <a:endParaRPr/>
          </a:p>
          <a:p>
            <a:pPr indent="-311150" lvl="0" marL="457200" rtl="0" algn="l">
              <a:spcBef>
                <a:spcPts val="1200"/>
              </a:spcBef>
              <a:spcAft>
                <a:spcPts val="0"/>
              </a:spcAft>
              <a:buSzPts val="1300"/>
              <a:buChar char="●"/>
            </a:pPr>
            <a:r>
              <a:rPr lang="en"/>
              <a:t>Twitter is a very commonly used social media platform that is being used to spread information all over the world</a:t>
            </a:r>
            <a:endParaRPr/>
          </a:p>
          <a:p>
            <a:pPr indent="-311150" lvl="0" marL="457200" rtl="0" algn="l">
              <a:spcBef>
                <a:spcPts val="0"/>
              </a:spcBef>
              <a:spcAft>
                <a:spcPts val="0"/>
              </a:spcAft>
              <a:buSzPts val="1300"/>
              <a:buChar char="●"/>
            </a:pPr>
            <a:r>
              <a:rPr lang="en"/>
              <a:t>When it comes to matters of health, the impact of available information on Twitter is informative but may be misleading if not carefully sourced. </a:t>
            </a:r>
            <a:endParaRPr/>
          </a:p>
          <a:p>
            <a:pPr indent="0" lvl="0" marL="0" rtl="0" algn="l">
              <a:spcBef>
                <a:spcPts val="1200"/>
              </a:spcBef>
              <a:spcAft>
                <a:spcPts val="0"/>
              </a:spcAft>
              <a:buNone/>
            </a:pPr>
            <a:r>
              <a:rPr lang="en"/>
              <a:t>Big picture information</a:t>
            </a:r>
            <a:endParaRPr/>
          </a:p>
          <a:p>
            <a:pPr indent="-311150" lvl="0" marL="457200" rtl="0" algn="l">
              <a:spcBef>
                <a:spcPts val="1200"/>
              </a:spcBef>
              <a:spcAft>
                <a:spcPts val="0"/>
              </a:spcAft>
              <a:buSzPts val="1300"/>
              <a:buChar char="●"/>
            </a:pPr>
            <a:r>
              <a:rPr lang="en"/>
              <a:t>Influence Social Media, Monkeypox Misinformation, Social Awareness of Social Media used to get information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Monkeypox Misinformation on Twitter</a:t>
            </a:r>
            <a:endParaRPr/>
          </a:p>
        </p:txBody>
      </p:sp>
      <p:sp>
        <p:nvSpPr>
          <p:cNvPr id="322" name="Google Shape;322;p41"/>
          <p:cNvSpPr txBox="1"/>
          <p:nvPr>
            <p:ph idx="1" type="subTitle"/>
          </p:nvPr>
        </p:nvSpPr>
        <p:spPr>
          <a:xfrm>
            <a:off x="5083950" y="3458950"/>
            <a:ext cx="3470700" cy="972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Team Amazing: </a:t>
            </a:r>
            <a:endParaRPr/>
          </a:p>
          <a:p>
            <a:pPr indent="0" lvl="0" marL="0" rtl="0" algn="ctr">
              <a:spcBef>
                <a:spcPts val="0"/>
              </a:spcBef>
              <a:spcAft>
                <a:spcPts val="0"/>
              </a:spcAft>
              <a:buNone/>
            </a:pPr>
            <a:r>
              <a:rPr lang="en"/>
              <a:t>Alicia Beckham, </a:t>
            </a:r>
            <a:endParaRPr/>
          </a:p>
          <a:p>
            <a:pPr indent="0" lvl="0" marL="0" rtl="0" algn="ctr">
              <a:spcBef>
                <a:spcPts val="0"/>
              </a:spcBef>
              <a:spcAft>
                <a:spcPts val="0"/>
              </a:spcAft>
              <a:buNone/>
            </a:pPr>
            <a:r>
              <a:rPr lang="en"/>
              <a:t>Samanta Benjamin</a:t>
            </a:r>
            <a:endParaRPr/>
          </a:p>
          <a:p>
            <a:pPr indent="0" lvl="0" marL="0" rtl="0" algn="ctr">
              <a:spcBef>
                <a:spcPts val="0"/>
              </a:spcBef>
              <a:spcAft>
                <a:spcPts val="0"/>
              </a:spcAft>
              <a:buNone/>
            </a:pPr>
            <a:r>
              <a:rPr lang="en"/>
              <a:t>Myrna Castro</a:t>
            </a:r>
            <a:endParaRPr/>
          </a:p>
          <a:p>
            <a:pPr indent="0" lvl="0" marL="0" rtl="0" algn="ctr">
              <a:spcBef>
                <a:spcPts val="0"/>
              </a:spcBef>
              <a:spcAft>
                <a:spcPts val="0"/>
              </a:spcAft>
              <a:buNone/>
            </a:pPr>
            <a:r>
              <a:rPr lang="en"/>
              <a:t>Chrystal Martin</a:t>
            </a:r>
            <a:endParaRPr/>
          </a:p>
          <a:p>
            <a:pPr indent="0" lvl="0" marL="0" rtl="0" algn="ctr">
              <a:spcBef>
                <a:spcPts val="0"/>
              </a:spcBef>
              <a:spcAft>
                <a:spcPts val="0"/>
              </a:spcAft>
              <a:buNone/>
            </a:pPr>
            <a:r>
              <a:rPr lang="en"/>
              <a:t>Enkhzaya Nyam-Ochir</a:t>
            </a:r>
            <a:br>
              <a:rPr lang="en"/>
            </a:br>
            <a:r>
              <a:rPr lang="en"/>
              <a:t>Celestine Schwenneker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Samanta Benjamin</a:t>
            </a:r>
            <a:endParaRPr/>
          </a:p>
        </p:txBody>
      </p:sp>
      <p:sp>
        <p:nvSpPr>
          <p:cNvPr id="147" name="Google Shape;147;p15"/>
          <p:cNvSpPr txBox="1"/>
          <p:nvPr>
            <p:ph idx="1" type="body"/>
          </p:nvPr>
        </p:nvSpPr>
        <p:spPr>
          <a:xfrm>
            <a:off x="1052550" y="1230525"/>
            <a:ext cx="7038900" cy="29112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rPr lang="en" u="sng"/>
              <a:t>Education</a:t>
            </a:r>
            <a:endParaRPr u="sng"/>
          </a:p>
          <a:p>
            <a:pPr indent="-311150" lvl="0" marL="457200" rtl="0" algn="l">
              <a:lnSpc>
                <a:spcPct val="105000"/>
              </a:lnSpc>
              <a:spcBef>
                <a:spcPts val="1200"/>
              </a:spcBef>
              <a:spcAft>
                <a:spcPts val="0"/>
              </a:spcAft>
              <a:buSzPts val="1300"/>
              <a:buChar char="●"/>
            </a:pPr>
            <a:r>
              <a:rPr lang="en"/>
              <a:t>AS  in Radiologic Technology 2019</a:t>
            </a:r>
            <a:endParaRPr/>
          </a:p>
          <a:p>
            <a:pPr indent="-311150" lvl="0" marL="457200" rtl="0" algn="l">
              <a:lnSpc>
                <a:spcPct val="105000"/>
              </a:lnSpc>
              <a:spcBef>
                <a:spcPts val="0"/>
              </a:spcBef>
              <a:spcAft>
                <a:spcPts val="0"/>
              </a:spcAft>
              <a:buSzPts val="1300"/>
              <a:buChar char="●"/>
            </a:pPr>
            <a:r>
              <a:rPr lang="en"/>
              <a:t>BS in  Healthcare Management 2021</a:t>
            </a:r>
            <a:endParaRPr/>
          </a:p>
          <a:p>
            <a:pPr indent="-311150" lvl="1" marL="914400" rtl="0" algn="l">
              <a:lnSpc>
                <a:spcPct val="105000"/>
              </a:lnSpc>
              <a:spcBef>
                <a:spcPts val="0"/>
              </a:spcBef>
              <a:spcAft>
                <a:spcPts val="0"/>
              </a:spcAft>
              <a:buSzPts val="1300"/>
              <a:buChar char="○"/>
            </a:pPr>
            <a:r>
              <a:rPr lang="en" sz="1300"/>
              <a:t>Certification:</a:t>
            </a:r>
            <a:endParaRPr sz="1300"/>
          </a:p>
          <a:p>
            <a:pPr indent="-311150" lvl="2" marL="1371600" rtl="0" algn="l">
              <a:lnSpc>
                <a:spcPct val="105000"/>
              </a:lnSpc>
              <a:spcBef>
                <a:spcPts val="0"/>
              </a:spcBef>
              <a:spcAft>
                <a:spcPts val="0"/>
              </a:spcAft>
              <a:buSzPts val="1300"/>
              <a:buChar char="■"/>
            </a:pPr>
            <a:r>
              <a:rPr lang="en" sz="1300"/>
              <a:t>Certified Nurse’s Assistant 2012</a:t>
            </a:r>
            <a:endParaRPr sz="1300"/>
          </a:p>
          <a:p>
            <a:pPr indent="-311150" lvl="2" marL="1371600" rtl="0" algn="l">
              <a:lnSpc>
                <a:spcPct val="105000"/>
              </a:lnSpc>
              <a:spcBef>
                <a:spcPts val="0"/>
              </a:spcBef>
              <a:spcAft>
                <a:spcPts val="0"/>
              </a:spcAft>
              <a:buSzPts val="1300"/>
              <a:buChar char="■"/>
            </a:pPr>
            <a:r>
              <a:rPr lang="en" sz="1300"/>
              <a:t> Phlebotomy-2017</a:t>
            </a:r>
            <a:endParaRPr sz="1300"/>
          </a:p>
          <a:p>
            <a:pPr indent="-311150" lvl="2" marL="1371600" rtl="0" algn="l">
              <a:lnSpc>
                <a:spcPct val="105000"/>
              </a:lnSpc>
              <a:spcBef>
                <a:spcPts val="0"/>
              </a:spcBef>
              <a:spcAft>
                <a:spcPts val="0"/>
              </a:spcAft>
              <a:buSzPts val="1300"/>
              <a:buChar char="■"/>
            </a:pPr>
            <a:r>
              <a:rPr lang="en" sz="1300"/>
              <a:t>RBT 2020</a:t>
            </a:r>
            <a:endParaRPr sz="1300"/>
          </a:p>
          <a:p>
            <a:pPr indent="-311150" lvl="2" marL="1371600" rtl="0" algn="l">
              <a:lnSpc>
                <a:spcPct val="105000"/>
              </a:lnSpc>
              <a:spcBef>
                <a:spcPts val="0"/>
              </a:spcBef>
              <a:spcAft>
                <a:spcPts val="0"/>
              </a:spcAft>
              <a:buSzPts val="1300"/>
              <a:buChar char="■"/>
            </a:pPr>
            <a:r>
              <a:rPr lang="en" sz="1300"/>
              <a:t>Data Science 2022</a:t>
            </a:r>
            <a:endParaRPr sz="1300"/>
          </a:p>
          <a:p>
            <a:pPr indent="0" lvl="0" marL="0" rtl="0" algn="l">
              <a:lnSpc>
                <a:spcPct val="105000"/>
              </a:lnSpc>
              <a:spcBef>
                <a:spcPts val="1200"/>
              </a:spcBef>
              <a:spcAft>
                <a:spcPts val="0"/>
              </a:spcAft>
              <a:buNone/>
            </a:pPr>
            <a:r>
              <a:rPr lang="en"/>
              <a:t>	</a:t>
            </a:r>
            <a:r>
              <a:rPr lang="en" u="sng"/>
              <a:t>Career Background </a:t>
            </a:r>
            <a:endParaRPr u="sng"/>
          </a:p>
          <a:p>
            <a:pPr indent="-311150" lvl="0" marL="457200" rtl="0" algn="l">
              <a:lnSpc>
                <a:spcPct val="105000"/>
              </a:lnSpc>
              <a:spcBef>
                <a:spcPts val="1200"/>
              </a:spcBef>
              <a:spcAft>
                <a:spcPts val="0"/>
              </a:spcAft>
              <a:buSzPts val="1300"/>
              <a:buChar char="●"/>
            </a:pPr>
            <a:r>
              <a:rPr lang="en"/>
              <a:t>Nearly 15 years in health care and behavioral health professional</a:t>
            </a:r>
            <a:endParaRPr/>
          </a:p>
          <a:p>
            <a:pPr indent="-311150" lvl="0" marL="457200" rtl="0" algn="l">
              <a:lnSpc>
                <a:spcPct val="105000"/>
              </a:lnSpc>
              <a:spcBef>
                <a:spcPts val="0"/>
              </a:spcBef>
              <a:spcAft>
                <a:spcPts val="0"/>
              </a:spcAft>
              <a:buSzPts val="1300"/>
              <a:buChar char="●"/>
            </a:pPr>
            <a:r>
              <a:rPr lang="en"/>
              <a:t> Lead Registered Behavioral Therapist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Alicia Beckham</a:t>
            </a:r>
            <a:endParaRPr/>
          </a:p>
        </p:txBody>
      </p:sp>
      <p:sp>
        <p:nvSpPr>
          <p:cNvPr id="328" name="Google Shape;328;p42"/>
          <p:cNvSpPr txBox="1"/>
          <p:nvPr>
            <p:ph idx="1" type="body"/>
          </p:nvPr>
        </p:nvSpPr>
        <p:spPr>
          <a:xfrm>
            <a:off x="1116200" y="1440925"/>
            <a:ext cx="7038900" cy="354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Educational Background</a:t>
            </a:r>
            <a:endParaRPr/>
          </a:p>
          <a:p>
            <a:pPr indent="-311150" lvl="1" marL="914400" rtl="0" algn="l">
              <a:spcBef>
                <a:spcPts val="0"/>
              </a:spcBef>
              <a:spcAft>
                <a:spcPts val="0"/>
              </a:spcAft>
              <a:buSzPts val="1300"/>
              <a:buChar char="○"/>
            </a:pPr>
            <a:r>
              <a:rPr lang="en" sz="1300"/>
              <a:t>Bachelor of Science-Business Administration</a:t>
            </a:r>
            <a:endParaRPr sz="1300"/>
          </a:p>
          <a:p>
            <a:pPr indent="-311150" lvl="1" marL="914400" rtl="0" algn="l">
              <a:spcBef>
                <a:spcPts val="0"/>
              </a:spcBef>
              <a:spcAft>
                <a:spcPts val="0"/>
              </a:spcAft>
              <a:buSzPts val="1300"/>
              <a:buChar char="○"/>
            </a:pPr>
            <a:r>
              <a:rPr lang="en" sz="1300"/>
              <a:t>Associate of Science-Business</a:t>
            </a:r>
            <a:endParaRPr sz="1300"/>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Employment Experience</a:t>
            </a:r>
            <a:endParaRPr/>
          </a:p>
          <a:p>
            <a:pPr indent="-311150" lvl="1" marL="914400" rtl="0" algn="l">
              <a:spcBef>
                <a:spcPts val="0"/>
              </a:spcBef>
              <a:spcAft>
                <a:spcPts val="0"/>
              </a:spcAft>
              <a:buSzPts val="1300"/>
              <a:buChar char="○"/>
            </a:pPr>
            <a:r>
              <a:rPr lang="en" sz="1300"/>
              <a:t>Financial Client Service Associate</a:t>
            </a:r>
            <a:endParaRPr sz="1300"/>
          </a:p>
          <a:p>
            <a:pPr indent="0" lvl="0" marL="914400" rtl="0" algn="l">
              <a:spcBef>
                <a:spcPts val="1200"/>
              </a:spcBef>
              <a:spcAft>
                <a:spcPts val="0"/>
              </a:spcAft>
              <a:buNone/>
            </a:pPr>
            <a:r>
              <a:t/>
            </a:r>
            <a:endParaRPr sz="13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Samanta Benjamin</a:t>
            </a:r>
            <a:endParaRPr/>
          </a:p>
        </p:txBody>
      </p:sp>
      <p:sp>
        <p:nvSpPr>
          <p:cNvPr id="334" name="Google Shape;334;p43"/>
          <p:cNvSpPr txBox="1"/>
          <p:nvPr>
            <p:ph idx="1" type="body"/>
          </p:nvPr>
        </p:nvSpPr>
        <p:spPr>
          <a:xfrm>
            <a:off x="1052550" y="1230525"/>
            <a:ext cx="7038900" cy="29112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rPr lang="en" u="sng"/>
              <a:t>Education</a:t>
            </a:r>
            <a:endParaRPr u="sng"/>
          </a:p>
          <a:p>
            <a:pPr indent="-311150" lvl="0" marL="457200" rtl="0" algn="l">
              <a:lnSpc>
                <a:spcPct val="105000"/>
              </a:lnSpc>
              <a:spcBef>
                <a:spcPts val="1200"/>
              </a:spcBef>
              <a:spcAft>
                <a:spcPts val="0"/>
              </a:spcAft>
              <a:buSzPts val="1300"/>
              <a:buChar char="●"/>
            </a:pPr>
            <a:r>
              <a:rPr lang="en"/>
              <a:t>AS  in Radiologic Technology 2019</a:t>
            </a:r>
            <a:endParaRPr/>
          </a:p>
          <a:p>
            <a:pPr indent="-311150" lvl="0" marL="457200" rtl="0" algn="l">
              <a:lnSpc>
                <a:spcPct val="105000"/>
              </a:lnSpc>
              <a:spcBef>
                <a:spcPts val="0"/>
              </a:spcBef>
              <a:spcAft>
                <a:spcPts val="0"/>
              </a:spcAft>
              <a:buSzPts val="1300"/>
              <a:buChar char="●"/>
            </a:pPr>
            <a:r>
              <a:rPr lang="en"/>
              <a:t>BS in  Healthcare Management 2021</a:t>
            </a:r>
            <a:endParaRPr/>
          </a:p>
          <a:p>
            <a:pPr indent="-311150" lvl="1" marL="914400" rtl="0" algn="l">
              <a:lnSpc>
                <a:spcPct val="105000"/>
              </a:lnSpc>
              <a:spcBef>
                <a:spcPts val="0"/>
              </a:spcBef>
              <a:spcAft>
                <a:spcPts val="0"/>
              </a:spcAft>
              <a:buSzPts val="1300"/>
              <a:buChar char="○"/>
            </a:pPr>
            <a:r>
              <a:rPr lang="en" sz="1300"/>
              <a:t>Certification:</a:t>
            </a:r>
            <a:endParaRPr sz="1300"/>
          </a:p>
          <a:p>
            <a:pPr indent="-311150" lvl="2" marL="1371600" rtl="0" algn="l">
              <a:lnSpc>
                <a:spcPct val="105000"/>
              </a:lnSpc>
              <a:spcBef>
                <a:spcPts val="0"/>
              </a:spcBef>
              <a:spcAft>
                <a:spcPts val="0"/>
              </a:spcAft>
              <a:buSzPts val="1300"/>
              <a:buChar char="■"/>
            </a:pPr>
            <a:r>
              <a:rPr lang="en" sz="1300"/>
              <a:t>Certified Nurse’s Assistant 2012</a:t>
            </a:r>
            <a:endParaRPr sz="1300"/>
          </a:p>
          <a:p>
            <a:pPr indent="-311150" lvl="2" marL="1371600" rtl="0" algn="l">
              <a:lnSpc>
                <a:spcPct val="105000"/>
              </a:lnSpc>
              <a:spcBef>
                <a:spcPts val="0"/>
              </a:spcBef>
              <a:spcAft>
                <a:spcPts val="0"/>
              </a:spcAft>
              <a:buSzPts val="1300"/>
              <a:buChar char="■"/>
            </a:pPr>
            <a:r>
              <a:rPr lang="en" sz="1300"/>
              <a:t> Phlebotomy-2017</a:t>
            </a:r>
            <a:endParaRPr sz="1300"/>
          </a:p>
          <a:p>
            <a:pPr indent="-311150" lvl="2" marL="1371600" rtl="0" algn="l">
              <a:lnSpc>
                <a:spcPct val="105000"/>
              </a:lnSpc>
              <a:spcBef>
                <a:spcPts val="0"/>
              </a:spcBef>
              <a:spcAft>
                <a:spcPts val="0"/>
              </a:spcAft>
              <a:buSzPts val="1300"/>
              <a:buChar char="■"/>
            </a:pPr>
            <a:r>
              <a:rPr lang="en" sz="1300"/>
              <a:t>RBT 2020</a:t>
            </a:r>
            <a:endParaRPr sz="1300"/>
          </a:p>
          <a:p>
            <a:pPr indent="-311150" lvl="2" marL="1371600" rtl="0" algn="l">
              <a:lnSpc>
                <a:spcPct val="105000"/>
              </a:lnSpc>
              <a:spcBef>
                <a:spcPts val="0"/>
              </a:spcBef>
              <a:spcAft>
                <a:spcPts val="0"/>
              </a:spcAft>
              <a:buSzPts val="1300"/>
              <a:buChar char="■"/>
            </a:pPr>
            <a:r>
              <a:rPr lang="en" sz="1300"/>
              <a:t>Data Science 2022</a:t>
            </a:r>
            <a:endParaRPr sz="1300"/>
          </a:p>
          <a:p>
            <a:pPr indent="0" lvl="0" marL="0" rtl="0" algn="l">
              <a:lnSpc>
                <a:spcPct val="105000"/>
              </a:lnSpc>
              <a:spcBef>
                <a:spcPts val="1200"/>
              </a:spcBef>
              <a:spcAft>
                <a:spcPts val="0"/>
              </a:spcAft>
              <a:buNone/>
            </a:pPr>
            <a:r>
              <a:rPr lang="en"/>
              <a:t>	</a:t>
            </a:r>
            <a:r>
              <a:rPr lang="en" u="sng"/>
              <a:t>Career Background </a:t>
            </a:r>
            <a:endParaRPr u="sng"/>
          </a:p>
          <a:p>
            <a:pPr indent="-311150" lvl="0" marL="457200" rtl="0" algn="l">
              <a:lnSpc>
                <a:spcPct val="105000"/>
              </a:lnSpc>
              <a:spcBef>
                <a:spcPts val="1200"/>
              </a:spcBef>
              <a:spcAft>
                <a:spcPts val="0"/>
              </a:spcAft>
              <a:buSzPts val="1300"/>
              <a:buChar char="●"/>
            </a:pPr>
            <a:r>
              <a:rPr lang="en"/>
              <a:t>Nearly 15 years in health care and behavioral health professional</a:t>
            </a:r>
            <a:endParaRPr/>
          </a:p>
          <a:p>
            <a:pPr indent="-311150" lvl="0" marL="457200" rtl="0" algn="l">
              <a:lnSpc>
                <a:spcPct val="105000"/>
              </a:lnSpc>
              <a:spcBef>
                <a:spcPts val="0"/>
              </a:spcBef>
              <a:spcAft>
                <a:spcPts val="0"/>
              </a:spcAft>
              <a:buSzPts val="1300"/>
              <a:buChar char="●"/>
            </a:pPr>
            <a:r>
              <a:rPr lang="en"/>
              <a:t> Lead Registered Behavioral Therapist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Myrna Castro</a:t>
            </a:r>
            <a:endParaRPr/>
          </a:p>
        </p:txBody>
      </p:sp>
      <p:sp>
        <p:nvSpPr>
          <p:cNvPr id="340" name="Google Shape;340;p44"/>
          <p:cNvSpPr txBox="1"/>
          <p:nvPr>
            <p:ph idx="1" type="body"/>
          </p:nvPr>
        </p:nvSpPr>
        <p:spPr>
          <a:xfrm>
            <a:off x="1209575" y="1307850"/>
            <a:ext cx="7038900" cy="2911200"/>
          </a:xfrm>
          <a:prstGeom prst="rect">
            <a:avLst/>
          </a:prstGeom>
        </p:spPr>
        <p:txBody>
          <a:bodyPr anchorCtr="0" anchor="t" bIns="91425" lIns="91425" spcFirstLastPara="1" rIns="91425" wrap="square" tIns="91425">
            <a:normAutofit fontScale="55000" lnSpcReduction="20000"/>
          </a:bodyPr>
          <a:lstStyle/>
          <a:p>
            <a:pPr indent="0" lvl="0" marL="457200" rtl="0" algn="l">
              <a:spcBef>
                <a:spcPts val="0"/>
              </a:spcBef>
              <a:spcAft>
                <a:spcPts val="0"/>
              </a:spcAft>
              <a:buNone/>
            </a:pPr>
            <a:r>
              <a:rPr lang="en" sz="2391" u="sng"/>
              <a:t>Education:</a:t>
            </a:r>
            <a:endParaRPr sz="2391" u="sng"/>
          </a:p>
          <a:p>
            <a:pPr indent="-312134" lvl="0" marL="457200" rtl="0" algn="l">
              <a:spcBef>
                <a:spcPts val="1200"/>
              </a:spcBef>
              <a:spcAft>
                <a:spcPts val="0"/>
              </a:spcAft>
              <a:buSzPct val="100000"/>
              <a:buChar char="●"/>
            </a:pPr>
            <a:r>
              <a:rPr lang="en" sz="2391"/>
              <a:t>Bachelor of Arts in Biology, Minor in Mathematics </a:t>
            </a:r>
            <a:endParaRPr sz="2391"/>
          </a:p>
          <a:p>
            <a:pPr indent="-312134" lvl="1" marL="1371600" rtl="0" algn="l">
              <a:spcBef>
                <a:spcPts val="0"/>
              </a:spcBef>
              <a:spcAft>
                <a:spcPts val="0"/>
              </a:spcAft>
              <a:buSzPct val="100000"/>
              <a:buChar char="○"/>
            </a:pPr>
            <a:r>
              <a:rPr lang="en" sz="2391"/>
              <a:t>Certification:</a:t>
            </a:r>
            <a:endParaRPr sz="2391"/>
          </a:p>
          <a:p>
            <a:pPr indent="-312134" lvl="2" marL="1828800" rtl="0" algn="l">
              <a:spcBef>
                <a:spcPts val="0"/>
              </a:spcBef>
              <a:spcAft>
                <a:spcPts val="0"/>
              </a:spcAft>
              <a:buSzPct val="100000"/>
              <a:buChar char="■"/>
            </a:pPr>
            <a:r>
              <a:rPr lang="en" sz="2391"/>
              <a:t>Esri ArcGIS</a:t>
            </a:r>
            <a:endParaRPr sz="2391"/>
          </a:p>
          <a:p>
            <a:pPr indent="0" lvl="0" marL="457200" rtl="0" algn="l">
              <a:spcBef>
                <a:spcPts val="1200"/>
              </a:spcBef>
              <a:spcAft>
                <a:spcPts val="0"/>
              </a:spcAft>
              <a:buNone/>
            </a:pPr>
            <a:r>
              <a:rPr lang="en" sz="2391" u="sng"/>
              <a:t>Career Background:</a:t>
            </a:r>
            <a:endParaRPr sz="2391" u="sng"/>
          </a:p>
          <a:p>
            <a:pPr indent="-312134" lvl="0" marL="457200" rtl="0" algn="l">
              <a:spcBef>
                <a:spcPts val="1200"/>
              </a:spcBef>
              <a:spcAft>
                <a:spcPts val="0"/>
              </a:spcAft>
              <a:buSzPct val="100000"/>
              <a:buChar char="●"/>
            </a:pPr>
            <a:r>
              <a:rPr lang="en" sz="2391"/>
              <a:t>United Nations Office for the Coordination of Humanitarian Affairs – Programme Management Officer, Crisis Response Coordinator</a:t>
            </a:r>
            <a:endParaRPr sz="2391"/>
          </a:p>
          <a:p>
            <a:pPr indent="0" lvl="0" marL="0" rtl="0" algn="l">
              <a:spcBef>
                <a:spcPts val="1200"/>
              </a:spcBef>
              <a:spcAft>
                <a:spcPts val="0"/>
              </a:spcAft>
              <a:buNone/>
            </a:pPr>
            <a:r>
              <a:t/>
            </a:r>
            <a:endParaRPr sz="239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Chrystal Martin</a:t>
            </a:r>
            <a:endParaRPr/>
          </a:p>
        </p:txBody>
      </p:sp>
      <p:sp>
        <p:nvSpPr>
          <p:cNvPr id="346" name="Google Shape;346;p45"/>
          <p:cNvSpPr txBox="1"/>
          <p:nvPr>
            <p:ph idx="1" type="body"/>
          </p:nvPr>
        </p:nvSpPr>
        <p:spPr>
          <a:xfrm>
            <a:off x="1297500" y="963275"/>
            <a:ext cx="7038900" cy="38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endParaRPr sz="1535"/>
          </a:p>
          <a:p>
            <a:pPr indent="0" lvl="0" marL="457200" rtl="0" algn="l">
              <a:spcBef>
                <a:spcPts val="1200"/>
              </a:spcBef>
              <a:spcAft>
                <a:spcPts val="0"/>
              </a:spcAft>
              <a:buNone/>
            </a:pPr>
            <a:r>
              <a:rPr lang="en" sz="1400" u="sng"/>
              <a:t>EDUCATION</a:t>
            </a:r>
            <a:endParaRPr sz="1400" u="sng"/>
          </a:p>
          <a:p>
            <a:pPr indent="-317500" lvl="0" marL="457200" rtl="0" algn="l">
              <a:spcBef>
                <a:spcPts val="1200"/>
              </a:spcBef>
              <a:spcAft>
                <a:spcPts val="0"/>
              </a:spcAft>
              <a:buSzPts val="1400"/>
              <a:buChar char="●"/>
            </a:pPr>
            <a:r>
              <a:rPr lang="en" sz="1400"/>
              <a:t>B.S Sociology  2009</a:t>
            </a:r>
            <a:endParaRPr sz="1400"/>
          </a:p>
          <a:p>
            <a:pPr indent="-317500" lvl="2" marL="1371600" rtl="0" algn="l">
              <a:spcBef>
                <a:spcPts val="0"/>
              </a:spcBef>
              <a:spcAft>
                <a:spcPts val="0"/>
              </a:spcAft>
              <a:buSzPts val="1400"/>
              <a:buChar char="■"/>
            </a:pPr>
            <a:r>
              <a:rPr lang="en" sz="1400"/>
              <a:t>Certificate  Medical Billing  2012</a:t>
            </a:r>
            <a:endParaRPr sz="1400"/>
          </a:p>
          <a:p>
            <a:pPr indent="-317500" lvl="2" marL="1371600" rtl="0" algn="l">
              <a:spcBef>
                <a:spcPts val="0"/>
              </a:spcBef>
              <a:spcAft>
                <a:spcPts val="0"/>
              </a:spcAft>
              <a:buSzPts val="1400"/>
              <a:buChar char="■"/>
            </a:pPr>
            <a:r>
              <a:rPr lang="en" sz="1400"/>
              <a:t>Certificate Ambulance Billing  2019</a:t>
            </a:r>
            <a:endParaRPr sz="1400"/>
          </a:p>
          <a:p>
            <a:pPr indent="-317500" lvl="2" marL="1371600" rtl="0" algn="l">
              <a:spcBef>
                <a:spcPts val="0"/>
              </a:spcBef>
              <a:spcAft>
                <a:spcPts val="0"/>
              </a:spcAft>
              <a:buSzPts val="1400"/>
              <a:buChar char="■"/>
            </a:pPr>
            <a:r>
              <a:rPr lang="en" sz="1400"/>
              <a:t>Certificate Data Science 2022</a:t>
            </a:r>
            <a:endParaRPr sz="1400"/>
          </a:p>
          <a:p>
            <a:pPr indent="0" lvl="0" marL="914400" rtl="0" algn="l">
              <a:spcBef>
                <a:spcPts val="1200"/>
              </a:spcBef>
              <a:spcAft>
                <a:spcPts val="0"/>
              </a:spcAft>
              <a:buNone/>
            </a:pPr>
            <a:r>
              <a:t/>
            </a:r>
            <a:endParaRPr sz="1400"/>
          </a:p>
          <a:p>
            <a:pPr indent="457200" lvl="0" marL="0" rtl="0" algn="l">
              <a:spcBef>
                <a:spcPts val="1200"/>
              </a:spcBef>
              <a:spcAft>
                <a:spcPts val="0"/>
              </a:spcAft>
              <a:buNone/>
            </a:pPr>
            <a:r>
              <a:rPr lang="en" sz="1400" u="sng"/>
              <a:t>EMPLOYMENT</a:t>
            </a:r>
            <a:endParaRPr sz="1508" u="sng"/>
          </a:p>
          <a:p>
            <a:pPr indent="-317500" lvl="0" marL="457200" rtl="0" algn="l">
              <a:spcBef>
                <a:spcPts val="1200"/>
              </a:spcBef>
              <a:spcAft>
                <a:spcPts val="0"/>
              </a:spcAft>
              <a:buSzPts val="1400"/>
              <a:buChar char="●"/>
            </a:pPr>
            <a:r>
              <a:rPr lang="en" sz="1400"/>
              <a:t>Pre-School teacher</a:t>
            </a:r>
            <a:endParaRPr sz="1400"/>
          </a:p>
          <a:p>
            <a:pPr indent="-317500" lvl="0" marL="457200" rtl="0" algn="l">
              <a:spcBef>
                <a:spcPts val="0"/>
              </a:spcBef>
              <a:spcAft>
                <a:spcPts val="0"/>
              </a:spcAft>
              <a:buSzPts val="1400"/>
              <a:buChar char="●"/>
            </a:pPr>
            <a:r>
              <a:rPr lang="en" sz="1400"/>
              <a:t>Senior Billing Specialist</a:t>
            </a:r>
            <a:endParaRPr sz="1400"/>
          </a:p>
          <a:p>
            <a:pPr indent="-317500" lvl="0" marL="457200" rtl="0" algn="l">
              <a:spcBef>
                <a:spcPts val="0"/>
              </a:spcBef>
              <a:spcAft>
                <a:spcPts val="0"/>
              </a:spcAft>
              <a:buSzPts val="1400"/>
              <a:buChar char="●"/>
            </a:pPr>
            <a:r>
              <a:rPr lang="en" sz="1400"/>
              <a:t>Administrative  Assistant</a:t>
            </a:r>
            <a:endParaRPr sz="14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Enkhzaya Nyam-Ochir</a:t>
            </a:r>
            <a:endParaRPr/>
          </a:p>
        </p:txBody>
      </p:sp>
      <p:sp>
        <p:nvSpPr>
          <p:cNvPr id="352" name="Google Shape;352;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u="sng"/>
              <a:t>Education: </a:t>
            </a:r>
            <a:endParaRPr u="sng"/>
          </a:p>
          <a:p>
            <a:pPr indent="-311150" lvl="0" marL="457200" rtl="0" algn="l">
              <a:spcBef>
                <a:spcPts val="1200"/>
              </a:spcBef>
              <a:spcAft>
                <a:spcPts val="0"/>
              </a:spcAft>
              <a:buSzPts val="1300"/>
              <a:buChar char="●"/>
            </a:pPr>
            <a:r>
              <a:rPr lang="en"/>
              <a:t>Bachelor of Science in Psychology</a:t>
            </a:r>
            <a:endParaRPr/>
          </a:p>
          <a:p>
            <a:pPr indent="457200" lvl="0" marL="0" rtl="0" algn="l">
              <a:spcBef>
                <a:spcPts val="1200"/>
              </a:spcBef>
              <a:spcAft>
                <a:spcPts val="0"/>
              </a:spcAft>
              <a:buNone/>
            </a:pPr>
            <a:r>
              <a:rPr lang="en" u="sng"/>
              <a:t>Career Background:</a:t>
            </a:r>
            <a:r>
              <a:rPr lang="en"/>
              <a:t> </a:t>
            </a:r>
            <a:endParaRPr/>
          </a:p>
          <a:p>
            <a:pPr indent="-311150" lvl="0" marL="457200" rtl="0" algn="l">
              <a:spcBef>
                <a:spcPts val="1200"/>
              </a:spcBef>
              <a:spcAft>
                <a:spcPts val="0"/>
              </a:spcAft>
              <a:buSzPts val="1300"/>
              <a:buChar char="●"/>
            </a:pPr>
            <a:r>
              <a:rPr lang="en"/>
              <a:t>Proposal Writer in Business Development for IT company </a:t>
            </a:r>
            <a:endParaRPr/>
          </a:p>
          <a:p>
            <a:pPr indent="-311150" lvl="0" marL="457200" rtl="0" algn="l">
              <a:spcBef>
                <a:spcPts val="0"/>
              </a:spcBef>
              <a:spcAft>
                <a:spcPts val="0"/>
              </a:spcAft>
              <a:buSzPts val="1300"/>
              <a:buChar char="●"/>
            </a:pPr>
            <a:r>
              <a:rPr lang="en"/>
              <a:t>Compliance Analyst for a Manufacturing Company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Celestine Schwenneker</a:t>
            </a:r>
            <a:endParaRPr/>
          </a:p>
        </p:txBody>
      </p:sp>
      <p:sp>
        <p:nvSpPr>
          <p:cNvPr id="358" name="Google Shape;358;p4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 sz="1407" u="sng"/>
              <a:t>Education:</a:t>
            </a:r>
            <a:endParaRPr b="1" sz="1407" u="sng"/>
          </a:p>
          <a:p>
            <a:pPr indent="-317976" lvl="0" marL="457200" rtl="0" algn="l">
              <a:lnSpc>
                <a:spcPct val="95000"/>
              </a:lnSpc>
              <a:spcBef>
                <a:spcPts val="1200"/>
              </a:spcBef>
              <a:spcAft>
                <a:spcPts val="0"/>
              </a:spcAft>
              <a:buSzPts val="1408"/>
              <a:buChar char="●"/>
            </a:pPr>
            <a:r>
              <a:rPr lang="en" sz="1407"/>
              <a:t>Human Service, A.S </a:t>
            </a:r>
            <a:endParaRPr sz="1407"/>
          </a:p>
          <a:p>
            <a:pPr indent="-317976" lvl="0" marL="457200" rtl="0" algn="l">
              <a:lnSpc>
                <a:spcPct val="95000"/>
              </a:lnSpc>
              <a:spcBef>
                <a:spcPts val="0"/>
              </a:spcBef>
              <a:spcAft>
                <a:spcPts val="0"/>
              </a:spcAft>
              <a:buSzPts val="1408"/>
              <a:buChar char="●"/>
            </a:pPr>
            <a:r>
              <a:rPr lang="en" sz="1407"/>
              <a:t>Legal Studies, B.A</a:t>
            </a:r>
            <a:endParaRPr sz="1407"/>
          </a:p>
          <a:p>
            <a:pPr indent="-317976" lvl="0" marL="457200" rtl="0" algn="l">
              <a:lnSpc>
                <a:spcPct val="95000"/>
              </a:lnSpc>
              <a:spcBef>
                <a:spcPts val="0"/>
              </a:spcBef>
              <a:spcAft>
                <a:spcPts val="0"/>
              </a:spcAft>
              <a:buSzPts val="1408"/>
              <a:buChar char="●"/>
            </a:pPr>
            <a:r>
              <a:rPr lang="en" sz="1407"/>
              <a:t>Management and Organize Leadership, M.S</a:t>
            </a:r>
            <a:endParaRPr b="1" sz="1407"/>
          </a:p>
          <a:p>
            <a:pPr indent="-317976" lvl="2" marL="1371600" rtl="0" algn="l">
              <a:lnSpc>
                <a:spcPct val="95000"/>
              </a:lnSpc>
              <a:spcBef>
                <a:spcPts val="0"/>
              </a:spcBef>
              <a:spcAft>
                <a:spcPts val="0"/>
              </a:spcAft>
              <a:buSzPts val="1408"/>
              <a:buChar char="■"/>
            </a:pPr>
            <a:r>
              <a:rPr lang="en" sz="1407"/>
              <a:t>Certification:</a:t>
            </a:r>
            <a:endParaRPr sz="1407"/>
          </a:p>
          <a:p>
            <a:pPr indent="-317976" lvl="3" marL="1828800" rtl="0" algn="l">
              <a:lnSpc>
                <a:spcPct val="95000"/>
              </a:lnSpc>
              <a:spcBef>
                <a:spcPts val="0"/>
              </a:spcBef>
              <a:spcAft>
                <a:spcPts val="0"/>
              </a:spcAft>
              <a:buSzPts val="1408"/>
              <a:buChar char="●"/>
            </a:pPr>
            <a:r>
              <a:rPr lang="en" sz="1407"/>
              <a:t>Data Science  and Project Management</a:t>
            </a:r>
            <a:endParaRPr sz="1407"/>
          </a:p>
          <a:p>
            <a:pPr indent="0" lvl="0" marL="457200" rtl="0" algn="l">
              <a:lnSpc>
                <a:spcPct val="95000"/>
              </a:lnSpc>
              <a:spcBef>
                <a:spcPts val="1200"/>
              </a:spcBef>
              <a:spcAft>
                <a:spcPts val="0"/>
              </a:spcAft>
              <a:buNone/>
            </a:pPr>
            <a:r>
              <a:rPr b="1" lang="en" sz="1407" u="sng"/>
              <a:t>Career Background:</a:t>
            </a:r>
            <a:endParaRPr b="1" sz="1407" u="sng"/>
          </a:p>
          <a:p>
            <a:pPr indent="-317976" lvl="0" marL="457200" rtl="0" algn="l">
              <a:lnSpc>
                <a:spcPct val="95000"/>
              </a:lnSpc>
              <a:spcBef>
                <a:spcPts val="1200"/>
              </a:spcBef>
              <a:spcAft>
                <a:spcPts val="0"/>
              </a:spcAft>
              <a:buSzPts val="1408"/>
              <a:buChar char="●"/>
            </a:pPr>
            <a:r>
              <a:rPr lang="en" sz="1407"/>
              <a:t>Non-Profit Business Developer, </a:t>
            </a:r>
            <a:endParaRPr sz="1407"/>
          </a:p>
          <a:p>
            <a:pPr indent="-317976" lvl="0" marL="457200" rtl="0" algn="l">
              <a:lnSpc>
                <a:spcPct val="95000"/>
              </a:lnSpc>
              <a:spcBef>
                <a:spcPts val="0"/>
              </a:spcBef>
              <a:spcAft>
                <a:spcPts val="0"/>
              </a:spcAft>
              <a:buSzPts val="1408"/>
              <a:buChar char="●"/>
            </a:pPr>
            <a:r>
              <a:rPr lang="en" sz="1407"/>
              <a:t>Community Organizer and Education Prevention, </a:t>
            </a:r>
            <a:endParaRPr sz="1407"/>
          </a:p>
          <a:p>
            <a:pPr indent="-317976" lvl="0" marL="457200" rtl="0" algn="l">
              <a:lnSpc>
                <a:spcPct val="95000"/>
              </a:lnSpc>
              <a:spcBef>
                <a:spcPts val="0"/>
              </a:spcBef>
              <a:spcAft>
                <a:spcPts val="0"/>
              </a:spcAft>
              <a:buSzPts val="1408"/>
              <a:buChar char="●"/>
            </a:pPr>
            <a:r>
              <a:rPr lang="en" sz="1407"/>
              <a:t>Data Administrator and Project Management. </a:t>
            </a:r>
            <a:endParaRPr sz="1407"/>
          </a:p>
          <a:p>
            <a:pPr indent="0" lvl="0" marL="0" rtl="0" algn="l">
              <a:lnSpc>
                <a:spcPct val="95000"/>
              </a:lnSpc>
              <a:spcBef>
                <a:spcPts val="1200"/>
              </a:spcBef>
              <a:spcAft>
                <a:spcPts val="1200"/>
              </a:spcAft>
              <a:buSzPts val="852"/>
              <a:buNone/>
            </a:pPr>
            <a:r>
              <a:t/>
            </a:r>
            <a:endParaRPr sz="1007"/>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Introduction</a:t>
            </a:r>
            <a:endParaRPr/>
          </a:p>
        </p:txBody>
      </p:sp>
      <p:sp>
        <p:nvSpPr>
          <p:cNvPr id="364" name="Google Shape;364;p48"/>
          <p:cNvSpPr txBox="1"/>
          <p:nvPr>
            <p:ph idx="1" type="body"/>
          </p:nvPr>
        </p:nvSpPr>
        <p:spPr>
          <a:xfrm>
            <a:off x="1176675" y="1381200"/>
            <a:ext cx="7038900" cy="2381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Our objective is to identify how much misinformation can spread on Twitter:</a:t>
            </a:r>
            <a:endParaRPr sz="1500"/>
          </a:p>
          <a:p>
            <a:pPr indent="-311150" lvl="1" marL="914400" rtl="0" algn="l">
              <a:spcBef>
                <a:spcPts val="0"/>
              </a:spcBef>
              <a:spcAft>
                <a:spcPts val="0"/>
              </a:spcAft>
              <a:buSzPts val="1300"/>
              <a:buChar char="○"/>
            </a:pPr>
            <a:r>
              <a:rPr lang="en" sz="1300"/>
              <a:t>Does the status of the user impact the spread of information?</a:t>
            </a:r>
            <a:endParaRPr sz="1300"/>
          </a:p>
          <a:p>
            <a:pPr indent="0" lvl="0" marL="457200" rtl="0" algn="l">
              <a:spcBef>
                <a:spcPts val="1200"/>
              </a:spcBef>
              <a:spcAft>
                <a:spcPts val="0"/>
              </a:spcAft>
              <a:buNone/>
            </a:pPr>
            <a:r>
              <a:t/>
            </a:r>
            <a:endParaRPr/>
          </a:p>
          <a:p>
            <a:pPr indent="0" lvl="0" marL="457200" rtl="0" algn="l">
              <a:spcBef>
                <a:spcPts val="1200"/>
              </a:spcBef>
              <a:spcAft>
                <a:spcPts val="0"/>
              </a:spcAft>
              <a:buNone/>
            </a:pPr>
            <a:r>
              <a:rPr lang="en"/>
              <a:t>Question 1- What is the comparison of  tweets on monkeypox  misinformation that were verified vs unverified users?</a:t>
            </a:r>
            <a:endParaRPr/>
          </a:p>
          <a:p>
            <a:pPr indent="0" lvl="0" marL="457200" rtl="0" algn="l">
              <a:spcBef>
                <a:spcPts val="1200"/>
              </a:spcBef>
              <a:spcAft>
                <a:spcPts val="0"/>
              </a:spcAft>
              <a:buNone/>
            </a:pPr>
            <a:r>
              <a:rPr lang="en"/>
              <a:t>Question 2 - Does the number of followers that a user have impact the retweets?</a:t>
            </a:r>
            <a:endParaRPr/>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370" name="Google Shape;370;p49"/>
          <p:cNvSpPr txBox="1"/>
          <p:nvPr>
            <p:ph idx="1" type="body"/>
          </p:nvPr>
        </p:nvSpPr>
        <p:spPr>
          <a:xfrm>
            <a:off x="1249800" y="16534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Twitter</a:t>
            </a:r>
            <a:endParaRPr/>
          </a:p>
          <a:p>
            <a:pPr indent="-311150" lvl="0" marL="457200" rtl="0" algn="l">
              <a:spcBef>
                <a:spcPts val="0"/>
              </a:spcBef>
              <a:spcAft>
                <a:spcPts val="0"/>
              </a:spcAft>
              <a:buSzPts val="1300"/>
              <a:buChar char="●"/>
            </a:pPr>
            <a:r>
              <a:rPr lang="en"/>
              <a:t>The state of Twitter </a:t>
            </a:r>
            <a:endParaRPr/>
          </a:p>
          <a:p>
            <a:pPr indent="-311150" lvl="0" marL="457200" rtl="0" algn="l">
              <a:spcBef>
                <a:spcPts val="0"/>
              </a:spcBef>
              <a:spcAft>
                <a:spcPts val="0"/>
              </a:spcAft>
              <a:buSzPts val="1300"/>
              <a:buChar char="●"/>
            </a:pPr>
            <a:r>
              <a:rPr lang="en"/>
              <a:t>Twitter now</a:t>
            </a:r>
            <a:endParaRPr/>
          </a:p>
          <a:p>
            <a:pPr indent="0" lvl="0" marL="0" rtl="0" algn="l">
              <a:spcBef>
                <a:spcPts val="1200"/>
              </a:spcBef>
              <a:spcAft>
                <a:spcPts val="0"/>
              </a:spcAft>
              <a:buNone/>
            </a:pPr>
            <a:r>
              <a:rPr lang="en"/>
              <a:t>Monkeypox (MPOX)</a:t>
            </a:r>
            <a:endParaRPr/>
          </a:p>
          <a:p>
            <a:pPr indent="-311150" lvl="0" marL="457200" rtl="0" algn="l">
              <a:lnSpc>
                <a:spcPct val="100000"/>
              </a:lnSpc>
              <a:spcBef>
                <a:spcPts val="1200"/>
              </a:spcBef>
              <a:spcAft>
                <a:spcPts val="0"/>
              </a:spcAft>
              <a:buSzPts val="1300"/>
              <a:buFont typeface="Arial"/>
              <a:buChar char="●"/>
            </a:pPr>
            <a:r>
              <a:rPr lang="en">
                <a:latin typeface="Arial"/>
                <a:ea typeface="Arial"/>
                <a:cs typeface="Arial"/>
                <a:sym typeface="Arial"/>
              </a:rPr>
              <a:t>Monkeypox is a viral zoonosis (a virus transmitted from animals to humans) with symptoms similar to those seen in the past in smallpox patients.</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1200"/>
              </a:spcAft>
              <a:buNone/>
            </a:pPr>
            <a:r>
              <a:t/>
            </a:r>
            <a:endParaRPr/>
          </a:p>
        </p:txBody>
      </p:sp>
      <p:pic>
        <p:nvPicPr>
          <p:cNvPr id="371" name="Google Shape;371;p49"/>
          <p:cNvPicPr preferRelativeResize="0"/>
          <p:nvPr/>
        </p:nvPicPr>
        <p:blipFill>
          <a:blip r:embed="rId3">
            <a:alphaModFix/>
          </a:blip>
          <a:stretch>
            <a:fillRect/>
          </a:stretch>
        </p:blipFill>
        <p:spPr>
          <a:xfrm>
            <a:off x="6864075" y="2974575"/>
            <a:ext cx="2255775" cy="1670975"/>
          </a:xfrm>
          <a:prstGeom prst="rect">
            <a:avLst/>
          </a:prstGeom>
          <a:noFill/>
          <a:ln>
            <a:noFill/>
          </a:ln>
        </p:spPr>
      </p:pic>
      <p:pic>
        <p:nvPicPr>
          <p:cNvPr id="372" name="Google Shape;372;p49"/>
          <p:cNvPicPr preferRelativeResize="0"/>
          <p:nvPr/>
        </p:nvPicPr>
        <p:blipFill rotWithShape="1">
          <a:blip r:embed="rId4">
            <a:alphaModFix/>
          </a:blip>
          <a:srcRect b="13558" l="11578" r="11892" t="11865"/>
          <a:stretch/>
        </p:blipFill>
        <p:spPr>
          <a:xfrm>
            <a:off x="6635475" y="753550"/>
            <a:ext cx="1794900" cy="17490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1000"/>
                                        <p:tgtEl>
                                          <p:spTgt spid="3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1000"/>
                                        <p:tgtEl>
                                          <p:spTgt spid="3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Trends on Monkeypox</a:t>
            </a:r>
            <a:endParaRPr/>
          </a:p>
        </p:txBody>
      </p:sp>
      <p:sp>
        <p:nvSpPr>
          <p:cNvPr id="378" name="Google Shape;378;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50"/>
          <p:cNvPicPr preferRelativeResize="0"/>
          <p:nvPr/>
        </p:nvPicPr>
        <p:blipFill>
          <a:blip r:embed="rId3">
            <a:alphaModFix/>
          </a:blip>
          <a:stretch>
            <a:fillRect/>
          </a:stretch>
        </p:blipFill>
        <p:spPr>
          <a:xfrm>
            <a:off x="0" y="1122286"/>
            <a:ext cx="9143999" cy="289892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5" name="Google Shape;385;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51"/>
          <p:cNvPicPr preferRelativeResize="0"/>
          <p:nvPr/>
        </p:nvPicPr>
        <p:blipFill>
          <a:blip r:embed="rId3">
            <a:alphaModFix/>
          </a:blip>
          <a:stretch>
            <a:fillRect/>
          </a:stretch>
        </p:blipFill>
        <p:spPr>
          <a:xfrm>
            <a:off x="230035" y="0"/>
            <a:ext cx="8683931"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Myrna Castro</a:t>
            </a:r>
            <a:endParaRPr/>
          </a:p>
        </p:txBody>
      </p:sp>
      <p:sp>
        <p:nvSpPr>
          <p:cNvPr id="153" name="Google Shape;153;p16"/>
          <p:cNvSpPr txBox="1"/>
          <p:nvPr>
            <p:ph idx="1" type="body"/>
          </p:nvPr>
        </p:nvSpPr>
        <p:spPr>
          <a:xfrm>
            <a:off x="1209575" y="1307850"/>
            <a:ext cx="7038900" cy="2911200"/>
          </a:xfrm>
          <a:prstGeom prst="rect">
            <a:avLst/>
          </a:prstGeom>
        </p:spPr>
        <p:txBody>
          <a:bodyPr anchorCtr="0" anchor="t" bIns="91425" lIns="91425" spcFirstLastPara="1" rIns="91425" wrap="square" tIns="91425">
            <a:normAutofit fontScale="55000" lnSpcReduction="20000"/>
          </a:bodyPr>
          <a:lstStyle/>
          <a:p>
            <a:pPr indent="0" lvl="0" marL="457200" rtl="0" algn="l">
              <a:spcBef>
                <a:spcPts val="0"/>
              </a:spcBef>
              <a:spcAft>
                <a:spcPts val="0"/>
              </a:spcAft>
              <a:buNone/>
            </a:pPr>
            <a:r>
              <a:rPr lang="en" sz="2391" u="sng"/>
              <a:t>Education:</a:t>
            </a:r>
            <a:endParaRPr sz="2391" u="sng"/>
          </a:p>
          <a:p>
            <a:pPr indent="-312134" lvl="0" marL="457200" rtl="0" algn="l">
              <a:spcBef>
                <a:spcPts val="1200"/>
              </a:spcBef>
              <a:spcAft>
                <a:spcPts val="0"/>
              </a:spcAft>
              <a:buSzPct val="100000"/>
              <a:buChar char="●"/>
            </a:pPr>
            <a:r>
              <a:rPr lang="en" sz="2391"/>
              <a:t>Bachelor of Arts in Biology, Minor in Mathematics </a:t>
            </a:r>
            <a:endParaRPr sz="2391"/>
          </a:p>
          <a:p>
            <a:pPr indent="-312134" lvl="1" marL="1371600" rtl="0" algn="l">
              <a:spcBef>
                <a:spcPts val="0"/>
              </a:spcBef>
              <a:spcAft>
                <a:spcPts val="0"/>
              </a:spcAft>
              <a:buSzPct val="100000"/>
              <a:buChar char="○"/>
            </a:pPr>
            <a:r>
              <a:rPr lang="en" sz="2391"/>
              <a:t>Certification:</a:t>
            </a:r>
            <a:endParaRPr sz="2391"/>
          </a:p>
          <a:p>
            <a:pPr indent="-312134" lvl="2" marL="1828800" rtl="0" algn="l">
              <a:spcBef>
                <a:spcPts val="0"/>
              </a:spcBef>
              <a:spcAft>
                <a:spcPts val="0"/>
              </a:spcAft>
              <a:buSzPct val="100000"/>
              <a:buChar char="■"/>
            </a:pPr>
            <a:r>
              <a:rPr lang="en" sz="2391"/>
              <a:t>Esri ArcGIS</a:t>
            </a:r>
            <a:endParaRPr sz="2391"/>
          </a:p>
          <a:p>
            <a:pPr indent="0" lvl="0" marL="457200" rtl="0" algn="l">
              <a:spcBef>
                <a:spcPts val="1200"/>
              </a:spcBef>
              <a:spcAft>
                <a:spcPts val="0"/>
              </a:spcAft>
              <a:buNone/>
            </a:pPr>
            <a:r>
              <a:rPr lang="en" sz="2391" u="sng"/>
              <a:t>Career Background:</a:t>
            </a:r>
            <a:endParaRPr sz="2391" u="sng"/>
          </a:p>
          <a:p>
            <a:pPr indent="-312134" lvl="0" marL="457200" rtl="0" algn="l">
              <a:spcBef>
                <a:spcPts val="1200"/>
              </a:spcBef>
              <a:spcAft>
                <a:spcPts val="0"/>
              </a:spcAft>
              <a:buSzPct val="100000"/>
              <a:buChar char="●"/>
            </a:pPr>
            <a:r>
              <a:rPr lang="en" sz="2391"/>
              <a:t>United Nations Office for the Coordination of Humanitarian Affairs – Programme Management Officer, Crisis Response Coordinator</a:t>
            </a:r>
            <a:endParaRPr sz="2391"/>
          </a:p>
          <a:p>
            <a:pPr indent="0" lvl="0" marL="0" rtl="0" algn="l">
              <a:spcBef>
                <a:spcPts val="1200"/>
              </a:spcBef>
              <a:spcAft>
                <a:spcPts val="0"/>
              </a:spcAft>
              <a:buNone/>
            </a:pPr>
            <a:r>
              <a:t/>
            </a:r>
            <a:endParaRPr sz="239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a:t>
            </a:r>
            <a:endParaRPr/>
          </a:p>
        </p:txBody>
      </p:sp>
      <p:sp>
        <p:nvSpPr>
          <p:cNvPr id="392" name="Google Shape;392;p52"/>
          <p:cNvSpPr txBox="1"/>
          <p:nvPr>
            <p:ph idx="1" type="body"/>
          </p:nvPr>
        </p:nvSpPr>
        <p:spPr>
          <a:xfrm>
            <a:off x="685330" y="1447359"/>
            <a:ext cx="7038900" cy="4105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Monkeypox Misinformation: Twitter datasets was found on the Kaggle website this data was collected by the University of Liverpool.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This resource offers two datasets: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First dataset was collected from July 7th-13th, 2022 before the peak of interest.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19 columns of data.</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5787 tweets.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402 verified individuals accounts.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5385 unverified individual accounts.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Second dataset was collected from August  30th, 2022 after the peak of interest.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20 columns of data.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500 tweets.</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57 verified individual accounts.</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433 unverified individual accounts. </a:t>
            </a:r>
            <a:endParaRPr sz="817"/>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Continued:</a:t>
            </a:r>
            <a:endParaRPr/>
          </a:p>
        </p:txBody>
      </p:sp>
      <p:sp>
        <p:nvSpPr>
          <p:cNvPr id="398" name="Google Shape;398;p53"/>
          <p:cNvSpPr txBox="1"/>
          <p:nvPr>
            <p:ph idx="1" type="body"/>
          </p:nvPr>
        </p:nvSpPr>
        <p:spPr>
          <a:xfrm>
            <a:off x="1297500" y="1232200"/>
            <a:ext cx="7038900" cy="3246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We  utilized Python, Jupyter Notebook, and Excel to clean and analyze our statistical data. </a:t>
            </a:r>
            <a:endParaRPr sz="1200">
              <a:latin typeface="Arial"/>
              <a:ea typeface="Arial"/>
              <a:cs typeface="Arial"/>
              <a:sym typeface="Arial"/>
            </a:endParaRPr>
          </a:p>
          <a:p>
            <a:pPr indent="0" lvl="0" marL="457200" rtl="0" algn="l">
              <a:lnSpc>
                <a:spcPct val="100000"/>
              </a:lnSpc>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Q1 we used 2 columns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User verified and binary class.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Analysis: Independent T-test.  </a:t>
            </a:r>
            <a:endParaRPr sz="1200">
              <a:latin typeface="Arial"/>
              <a:ea typeface="Arial"/>
              <a:cs typeface="Arial"/>
              <a:sym typeface="Arial"/>
            </a:endParaRPr>
          </a:p>
          <a:p>
            <a:pPr indent="0" lvl="0" marL="457200" rtl="0" algn="l">
              <a:spcBef>
                <a:spcPts val="800"/>
              </a:spcBef>
              <a:spcAft>
                <a:spcPts val="0"/>
              </a:spcAft>
              <a:buNone/>
            </a:pPr>
            <a:r>
              <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Q2 we used 2 columns.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Retweet count and followers accounts.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Analysis: Simple Linear regression</a:t>
            </a:r>
            <a:endParaRPr sz="1200">
              <a:latin typeface="Arial"/>
              <a:ea typeface="Arial"/>
              <a:cs typeface="Arial"/>
              <a:sym typeface="Arial"/>
            </a:endParaRPr>
          </a:p>
          <a:p>
            <a:pPr indent="0" lvl="0" marL="0" rtl="0" algn="l">
              <a:lnSpc>
                <a:spcPct val="100000"/>
              </a:lnSpc>
              <a:spcBef>
                <a:spcPts val="800"/>
              </a:spcBef>
              <a:spcAft>
                <a:spcPts val="1200"/>
              </a:spcAft>
              <a:buSzPts val="523"/>
              <a:buNone/>
            </a:pPr>
            <a:r>
              <a:t/>
            </a:r>
            <a:endParaRPr sz="917"/>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r>
              <a:rPr lang="en"/>
              <a:t> 1 (</a:t>
            </a:r>
            <a:r>
              <a:rPr lang="en"/>
              <a:t>Q1)</a:t>
            </a:r>
            <a:endParaRPr/>
          </a:p>
        </p:txBody>
      </p:sp>
      <p:sp>
        <p:nvSpPr>
          <p:cNvPr id="404" name="Google Shape;404;p54"/>
          <p:cNvSpPr txBox="1"/>
          <p:nvPr>
            <p:ph idx="1" type="body"/>
          </p:nvPr>
        </p:nvSpPr>
        <p:spPr>
          <a:xfrm>
            <a:off x="1297500" y="1987725"/>
            <a:ext cx="7038900" cy="1448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00"/>
              <a:t>What is the comparison of the tweets on monkeypox  misinformation that were verified vs unverified users?</a:t>
            </a:r>
            <a:endParaRPr b="1"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Early July Monkeypox Data </a:t>
            </a:r>
            <a:endParaRPr/>
          </a:p>
        </p:txBody>
      </p:sp>
      <p:sp>
        <p:nvSpPr>
          <p:cNvPr id="410" name="Google Shape;410;p55"/>
          <p:cNvSpPr txBox="1"/>
          <p:nvPr>
            <p:ph idx="1" type="body"/>
          </p:nvPr>
        </p:nvSpPr>
        <p:spPr>
          <a:xfrm>
            <a:off x="1415575" y="11866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 of all the tweets in our first dataset in July, 18.5% of monkeypox related tweets were misinformed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11" name="Google Shape;411;p55" title="Points scored"/>
          <p:cNvPicPr preferRelativeResize="0"/>
          <p:nvPr/>
        </p:nvPicPr>
        <p:blipFill>
          <a:blip r:embed="rId3">
            <a:alphaModFix/>
          </a:blip>
          <a:stretch>
            <a:fillRect/>
          </a:stretch>
        </p:blipFill>
        <p:spPr>
          <a:xfrm>
            <a:off x="2767899" y="1866750"/>
            <a:ext cx="3608199" cy="2231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Verified v. Unverified users </a:t>
            </a:r>
            <a:endParaRPr/>
          </a:p>
        </p:txBody>
      </p:sp>
      <p:sp>
        <p:nvSpPr>
          <p:cNvPr id="417" name="Google Shape;417;p56"/>
          <p:cNvSpPr txBox="1"/>
          <p:nvPr>
            <p:ph idx="1" type="body"/>
          </p:nvPr>
        </p:nvSpPr>
        <p:spPr>
          <a:xfrm>
            <a:off x="126015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Only 6.9% of the tweets were by </a:t>
            </a:r>
            <a:r>
              <a:rPr lang="en"/>
              <a:t>Verified from the early July dataset </a:t>
            </a:r>
            <a:endParaRPr/>
          </a:p>
          <a:p>
            <a:pPr indent="-311150" lvl="0" marL="457200" rtl="0" algn="l">
              <a:spcBef>
                <a:spcPts val="0"/>
              </a:spcBef>
              <a:spcAft>
                <a:spcPts val="0"/>
              </a:spcAft>
              <a:buSzPts val="1300"/>
              <a:buChar char="●"/>
            </a:pPr>
            <a:r>
              <a:rPr b="1" lang="en"/>
              <a:t>Of the verified users, only 1.7% of verified tweets were misinformed on Monkeypox</a:t>
            </a:r>
            <a:endParaRPr b="1"/>
          </a:p>
          <a:p>
            <a:pPr indent="-311150" lvl="0" marL="457200" rtl="0" algn="l">
              <a:spcBef>
                <a:spcPts val="0"/>
              </a:spcBef>
              <a:spcAft>
                <a:spcPts val="0"/>
              </a:spcAft>
              <a:buSzPts val="1300"/>
              <a:buChar char="●"/>
            </a:pPr>
            <a:r>
              <a:rPr lang="en"/>
              <a:t>There was more misinformed tweets about monkeypox from Unverified users  </a:t>
            </a:r>
            <a:endParaRPr/>
          </a:p>
          <a:p>
            <a:pPr indent="0" lvl="0" marL="0" rtl="0" algn="l">
              <a:spcBef>
                <a:spcPts val="1200"/>
              </a:spcBef>
              <a:spcAft>
                <a:spcPts val="1200"/>
              </a:spcAft>
              <a:buNone/>
            </a:pPr>
            <a:r>
              <a:t/>
            </a:r>
            <a:endParaRPr/>
          </a:p>
        </p:txBody>
      </p:sp>
      <p:pic>
        <p:nvPicPr>
          <p:cNvPr id="418" name="Google Shape;418;p56" title="Points scored"/>
          <p:cNvPicPr preferRelativeResize="0"/>
          <p:nvPr/>
        </p:nvPicPr>
        <p:blipFill rotWithShape="1">
          <a:blip r:embed="rId3">
            <a:alphaModFix/>
          </a:blip>
          <a:srcRect b="0" l="20779" r="19696" t="0"/>
          <a:stretch/>
        </p:blipFill>
        <p:spPr>
          <a:xfrm>
            <a:off x="3201900" y="2239325"/>
            <a:ext cx="2740200" cy="2561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Verified v Unverified Tweets</a:t>
            </a:r>
            <a:endParaRPr/>
          </a:p>
        </p:txBody>
      </p:sp>
      <p:sp>
        <p:nvSpPr>
          <p:cNvPr id="424" name="Google Shape;424;p57"/>
          <p:cNvSpPr txBox="1"/>
          <p:nvPr>
            <p:ph idx="1" type="body"/>
          </p:nvPr>
        </p:nvSpPr>
        <p:spPr>
          <a:xfrm>
            <a:off x="126015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93.1% of all tweets came from unverified users in early July</a:t>
            </a:r>
            <a:endParaRPr/>
          </a:p>
          <a:p>
            <a:pPr indent="-311150" lvl="0" marL="457200" rtl="0" algn="l">
              <a:spcBef>
                <a:spcPts val="0"/>
              </a:spcBef>
              <a:spcAft>
                <a:spcPts val="0"/>
              </a:spcAft>
              <a:buSzPts val="1300"/>
              <a:buChar char="●"/>
            </a:pPr>
            <a:r>
              <a:rPr lang="en"/>
              <a:t>Of the unverified users on twitter,  1 in 5 tweets were misinformed tweets about Monkeypox  </a:t>
            </a:r>
            <a:endParaRPr/>
          </a:p>
          <a:p>
            <a:pPr indent="0" lvl="0" marL="0" rtl="0" algn="l">
              <a:spcBef>
                <a:spcPts val="1200"/>
              </a:spcBef>
              <a:spcAft>
                <a:spcPts val="1200"/>
              </a:spcAft>
              <a:buNone/>
            </a:pPr>
            <a:r>
              <a:t/>
            </a:r>
            <a:endParaRPr/>
          </a:p>
        </p:txBody>
      </p:sp>
      <p:pic>
        <p:nvPicPr>
          <p:cNvPr id="425" name="Google Shape;425;p57"/>
          <p:cNvPicPr preferRelativeResize="0"/>
          <p:nvPr/>
        </p:nvPicPr>
        <p:blipFill rotWithShape="1">
          <a:blip r:embed="rId3">
            <a:alphaModFix/>
          </a:blip>
          <a:srcRect b="14366" l="24811" r="24811" t="14373"/>
          <a:stretch/>
        </p:blipFill>
        <p:spPr>
          <a:xfrm>
            <a:off x="5554875" y="2525600"/>
            <a:ext cx="1962600" cy="1962600"/>
          </a:xfrm>
          <a:prstGeom prst="ellipse">
            <a:avLst/>
          </a:prstGeom>
          <a:noFill/>
          <a:ln>
            <a:noFill/>
          </a:ln>
        </p:spPr>
      </p:pic>
      <p:pic>
        <p:nvPicPr>
          <p:cNvPr id="426" name="Google Shape;426;p57" title="Points scored"/>
          <p:cNvPicPr preferRelativeResize="0"/>
          <p:nvPr/>
        </p:nvPicPr>
        <p:blipFill rotWithShape="1">
          <a:blip r:embed="rId4">
            <a:alphaModFix/>
          </a:blip>
          <a:srcRect b="0" l="20335" r="19463" t="0"/>
          <a:stretch/>
        </p:blipFill>
        <p:spPr>
          <a:xfrm>
            <a:off x="1662875" y="2225975"/>
            <a:ext cx="2494299" cy="2561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 - Late August Dataset </a:t>
            </a:r>
            <a:endParaRPr/>
          </a:p>
        </p:txBody>
      </p:sp>
      <p:sp>
        <p:nvSpPr>
          <p:cNvPr id="432" name="Google Shape;432;p58"/>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Monkeypox </a:t>
            </a:r>
            <a:r>
              <a:rPr lang="en"/>
              <a:t>Late August Dataset, 18.8% of all tweets were misinformed tweets about monkeypox</a:t>
            </a:r>
            <a:endParaRPr/>
          </a:p>
          <a:p>
            <a:pPr indent="0" lvl="0" marL="0" rtl="0" algn="l">
              <a:spcBef>
                <a:spcPts val="1200"/>
              </a:spcBef>
              <a:spcAft>
                <a:spcPts val="1200"/>
              </a:spcAft>
              <a:buNone/>
            </a:pPr>
            <a:r>
              <a:t/>
            </a:r>
            <a:endParaRPr/>
          </a:p>
        </p:txBody>
      </p:sp>
      <p:pic>
        <p:nvPicPr>
          <p:cNvPr id="433" name="Google Shape;433;p58" title="Points scored"/>
          <p:cNvPicPr preferRelativeResize="0"/>
          <p:nvPr/>
        </p:nvPicPr>
        <p:blipFill>
          <a:blip r:embed="rId3">
            <a:alphaModFix/>
          </a:blip>
          <a:stretch>
            <a:fillRect/>
          </a:stretch>
        </p:blipFill>
        <p:spPr>
          <a:xfrm>
            <a:off x="2344376" y="1594700"/>
            <a:ext cx="5118699" cy="31650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t>
            </a:r>
            <a:r>
              <a:rPr lang="en"/>
              <a:t>1 Findings </a:t>
            </a:r>
            <a:endParaRPr/>
          </a:p>
        </p:txBody>
      </p:sp>
      <p:sp>
        <p:nvSpPr>
          <p:cNvPr id="439" name="Google Shape;439;p59"/>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Monkeypox Follow-Up Data set 11% of all tweets came from Verified users </a:t>
            </a:r>
            <a:endParaRPr/>
          </a:p>
          <a:p>
            <a:pPr indent="0" lvl="0" marL="0" rtl="0" algn="l">
              <a:spcBef>
                <a:spcPts val="1200"/>
              </a:spcBef>
              <a:spcAft>
                <a:spcPts val="0"/>
              </a:spcAft>
              <a:buNone/>
            </a:pPr>
            <a:r>
              <a:rPr lang="en"/>
              <a:t>And only 1 in 57 verified tweets were misinformed tweets about monkeypox </a:t>
            </a:r>
            <a:endParaRPr/>
          </a:p>
          <a:p>
            <a:pPr indent="0" lvl="0" marL="0" rtl="0" algn="l">
              <a:spcBef>
                <a:spcPts val="1200"/>
              </a:spcBef>
              <a:spcAft>
                <a:spcPts val="1200"/>
              </a:spcAft>
              <a:buNone/>
            </a:pPr>
            <a:r>
              <a:t/>
            </a:r>
            <a:endParaRPr/>
          </a:p>
        </p:txBody>
      </p:sp>
      <p:pic>
        <p:nvPicPr>
          <p:cNvPr id="440" name="Google Shape;440;p59" title="Points scored"/>
          <p:cNvPicPr preferRelativeResize="0"/>
          <p:nvPr/>
        </p:nvPicPr>
        <p:blipFill rotWithShape="1">
          <a:blip r:embed="rId3">
            <a:alphaModFix/>
          </a:blip>
          <a:srcRect b="0" l="25617" r="26266" t="0"/>
          <a:stretch/>
        </p:blipFill>
        <p:spPr>
          <a:xfrm>
            <a:off x="1728525" y="1790925"/>
            <a:ext cx="2394276" cy="3076749"/>
          </a:xfrm>
          <a:prstGeom prst="rect">
            <a:avLst/>
          </a:prstGeom>
          <a:noFill/>
          <a:ln>
            <a:noFill/>
          </a:ln>
        </p:spPr>
      </p:pic>
      <p:pic>
        <p:nvPicPr>
          <p:cNvPr id="441" name="Google Shape;441;p59"/>
          <p:cNvPicPr preferRelativeResize="0"/>
          <p:nvPr/>
        </p:nvPicPr>
        <p:blipFill rotWithShape="1">
          <a:blip r:embed="rId4">
            <a:alphaModFix/>
          </a:blip>
          <a:srcRect b="5993" l="18889" r="18890" t="6001"/>
          <a:stretch/>
        </p:blipFill>
        <p:spPr>
          <a:xfrm>
            <a:off x="4572000" y="2387500"/>
            <a:ext cx="2525100" cy="2525100"/>
          </a:xfrm>
          <a:prstGeom prst="ellipse">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Q1 Findings</a:t>
            </a:r>
            <a:endParaRPr/>
          </a:p>
        </p:txBody>
      </p:sp>
      <p:sp>
        <p:nvSpPr>
          <p:cNvPr id="447" name="Google Shape;447;p60"/>
          <p:cNvSpPr txBox="1"/>
          <p:nvPr>
            <p:ph idx="1" type="body"/>
          </p:nvPr>
        </p:nvSpPr>
        <p:spPr>
          <a:xfrm>
            <a:off x="1297500" y="1044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the trend doesn’t </a:t>
            </a:r>
            <a:r>
              <a:rPr lang="en"/>
              <a:t>change</a:t>
            </a:r>
            <a:r>
              <a:rPr lang="en"/>
              <a:t> from early July to late August</a:t>
            </a:r>
            <a:endParaRPr/>
          </a:p>
          <a:p>
            <a:pPr indent="0" lvl="0" marL="0" rtl="0" algn="l">
              <a:spcBef>
                <a:spcPts val="1200"/>
              </a:spcBef>
              <a:spcAft>
                <a:spcPts val="0"/>
              </a:spcAft>
              <a:buNone/>
            </a:pPr>
            <a:r>
              <a:rPr lang="en"/>
              <a:t>And only 1 in 57 verified tweets were misinformed tweets about monkeypox </a:t>
            </a:r>
            <a:endParaRPr/>
          </a:p>
          <a:p>
            <a:pPr indent="0" lvl="0" marL="0" rtl="0" algn="l">
              <a:spcBef>
                <a:spcPts val="1200"/>
              </a:spcBef>
              <a:spcAft>
                <a:spcPts val="1200"/>
              </a:spcAft>
              <a:buNone/>
            </a:pPr>
            <a:r>
              <a:t/>
            </a:r>
            <a:endParaRPr/>
          </a:p>
        </p:txBody>
      </p:sp>
      <p:pic>
        <p:nvPicPr>
          <p:cNvPr id="448" name="Google Shape;448;p60"/>
          <p:cNvPicPr preferRelativeResize="0"/>
          <p:nvPr/>
        </p:nvPicPr>
        <p:blipFill rotWithShape="1">
          <a:blip r:embed="rId3">
            <a:alphaModFix/>
          </a:blip>
          <a:srcRect b="5993" l="18889" r="18890" t="6001"/>
          <a:stretch/>
        </p:blipFill>
        <p:spPr>
          <a:xfrm>
            <a:off x="4572000" y="2387500"/>
            <a:ext cx="2525100" cy="2525100"/>
          </a:xfrm>
          <a:prstGeom prst="ellipse">
            <a:avLst/>
          </a:prstGeom>
          <a:noFill/>
          <a:ln>
            <a:noFill/>
          </a:ln>
        </p:spPr>
      </p:pic>
      <p:pic>
        <p:nvPicPr>
          <p:cNvPr id="449" name="Google Shape;449;p60"/>
          <p:cNvPicPr preferRelativeResize="0"/>
          <p:nvPr/>
        </p:nvPicPr>
        <p:blipFill rotWithShape="1">
          <a:blip r:embed="rId4">
            <a:alphaModFix/>
          </a:blip>
          <a:srcRect b="14366" l="24811" r="24811" t="14373"/>
          <a:stretch/>
        </p:blipFill>
        <p:spPr>
          <a:xfrm>
            <a:off x="1297500" y="2387500"/>
            <a:ext cx="2469000" cy="2469000"/>
          </a:xfrm>
          <a:prstGeom prst="ellipse">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Q2 Findings</a:t>
            </a:r>
            <a:endParaRPr/>
          </a:p>
        </p:txBody>
      </p:sp>
      <p:sp>
        <p:nvSpPr>
          <p:cNvPr id="455" name="Google Shape;455;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Does the number of followers that a user have impact the retweets?</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Chrystal Martin</a:t>
            </a:r>
            <a:endParaRPr/>
          </a:p>
        </p:txBody>
      </p:sp>
      <p:sp>
        <p:nvSpPr>
          <p:cNvPr id="159" name="Google Shape;159;p17"/>
          <p:cNvSpPr txBox="1"/>
          <p:nvPr>
            <p:ph idx="1" type="body"/>
          </p:nvPr>
        </p:nvSpPr>
        <p:spPr>
          <a:xfrm>
            <a:off x="1297500" y="963275"/>
            <a:ext cx="7038900" cy="38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endParaRPr sz="1535"/>
          </a:p>
          <a:p>
            <a:pPr indent="0" lvl="0" marL="457200" rtl="0" algn="l">
              <a:spcBef>
                <a:spcPts val="1200"/>
              </a:spcBef>
              <a:spcAft>
                <a:spcPts val="0"/>
              </a:spcAft>
              <a:buNone/>
            </a:pPr>
            <a:r>
              <a:rPr lang="en" sz="1400" u="sng"/>
              <a:t>EDUCATION</a:t>
            </a:r>
            <a:endParaRPr sz="1400" u="sng"/>
          </a:p>
          <a:p>
            <a:pPr indent="-317500" lvl="0" marL="457200" rtl="0" algn="l">
              <a:spcBef>
                <a:spcPts val="1200"/>
              </a:spcBef>
              <a:spcAft>
                <a:spcPts val="0"/>
              </a:spcAft>
              <a:buSzPts val="1400"/>
              <a:buChar char="●"/>
            </a:pPr>
            <a:r>
              <a:rPr lang="en" sz="1400"/>
              <a:t>B.S Sociology  2009</a:t>
            </a:r>
            <a:endParaRPr sz="1400"/>
          </a:p>
          <a:p>
            <a:pPr indent="-317500" lvl="2" marL="1371600" rtl="0" algn="l">
              <a:spcBef>
                <a:spcPts val="0"/>
              </a:spcBef>
              <a:spcAft>
                <a:spcPts val="0"/>
              </a:spcAft>
              <a:buSzPts val="1400"/>
              <a:buChar char="■"/>
            </a:pPr>
            <a:r>
              <a:rPr lang="en" sz="1400"/>
              <a:t>Certificate  Medical Billing  2012</a:t>
            </a:r>
            <a:endParaRPr sz="1400"/>
          </a:p>
          <a:p>
            <a:pPr indent="-317500" lvl="2" marL="1371600" rtl="0" algn="l">
              <a:spcBef>
                <a:spcPts val="0"/>
              </a:spcBef>
              <a:spcAft>
                <a:spcPts val="0"/>
              </a:spcAft>
              <a:buSzPts val="1400"/>
              <a:buChar char="■"/>
            </a:pPr>
            <a:r>
              <a:rPr lang="en" sz="1400"/>
              <a:t>Certificate Ambulance Billing  2019</a:t>
            </a:r>
            <a:endParaRPr sz="1400"/>
          </a:p>
          <a:p>
            <a:pPr indent="-317500" lvl="2" marL="1371600" rtl="0" algn="l">
              <a:spcBef>
                <a:spcPts val="0"/>
              </a:spcBef>
              <a:spcAft>
                <a:spcPts val="0"/>
              </a:spcAft>
              <a:buSzPts val="1400"/>
              <a:buChar char="■"/>
            </a:pPr>
            <a:r>
              <a:rPr lang="en" sz="1400"/>
              <a:t>Certificate Data Science 2022</a:t>
            </a:r>
            <a:endParaRPr sz="1400"/>
          </a:p>
          <a:p>
            <a:pPr indent="0" lvl="0" marL="914400" rtl="0" algn="l">
              <a:spcBef>
                <a:spcPts val="1200"/>
              </a:spcBef>
              <a:spcAft>
                <a:spcPts val="0"/>
              </a:spcAft>
              <a:buNone/>
            </a:pPr>
            <a:r>
              <a:t/>
            </a:r>
            <a:endParaRPr sz="1400"/>
          </a:p>
          <a:p>
            <a:pPr indent="457200" lvl="0" marL="0" rtl="0" algn="l">
              <a:spcBef>
                <a:spcPts val="1200"/>
              </a:spcBef>
              <a:spcAft>
                <a:spcPts val="0"/>
              </a:spcAft>
              <a:buNone/>
            </a:pPr>
            <a:r>
              <a:rPr lang="en" sz="1400" u="sng"/>
              <a:t>EMPLOYMENT</a:t>
            </a:r>
            <a:endParaRPr sz="1508" u="sng"/>
          </a:p>
          <a:p>
            <a:pPr indent="-317500" lvl="0" marL="457200" rtl="0" algn="l">
              <a:spcBef>
                <a:spcPts val="1200"/>
              </a:spcBef>
              <a:spcAft>
                <a:spcPts val="0"/>
              </a:spcAft>
              <a:buSzPts val="1400"/>
              <a:buChar char="●"/>
            </a:pPr>
            <a:r>
              <a:rPr lang="en" sz="1400"/>
              <a:t>Pre-School teacher</a:t>
            </a:r>
            <a:endParaRPr sz="1400"/>
          </a:p>
          <a:p>
            <a:pPr indent="-317500" lvl="0" marL="457200" rtl="0" algn="l">
              <a:spcBef>
                <a:spcPts val="0"/>
              </a:spcBef>
              <a:spcAft>
                <a:spcPts val="0"/>
              </a:spcAft>
              <a:buSzPts val="1400"/>
              <a:buChar char="●"/>
            </a:pPr>
            <a:r>
              <a:rPr lang="en" sz="1400"/>
              <a:t>Senior Billing Specialist</a:t>
            </a:r>
            <a:endParaRPr sz="1400"/>
          </a:p>
          <a:p>
            <a:pPr indent="-317500" lvl="0" marL="457200" rtl="0" algn="l">
              <a:spcBef>
                <a:spcPts val="0"/>
              </a:spcBef>
              <a:spcAft>
                <a:spcPts val="0"/>
              </a:spcAft>
              <a:buSzPts val="1400"/>
              <a:buChar char="●"/>
            </a:pPr>
            <a:r>
              <a:rPr lang="en" sz="1400"/>
              <a:t>Administrative  Assistant</a:t>
            </a:r>
            <a:endParaRPr sz="14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2"/>
          <p:cNvPicPr preferRelativeResize="0"/>
          <p:nvPr/>
        </p:nvPicPr>
        <p:blipFill>
          <a:blip r:embed="rId3">
            <a:alphaModFix/>
          </a:blip>
          <a:stretch>
            <a:fillRect/>
          </a:stretch>
        </p:blipFill>
        <p:spPr>
          <a:xfrm>
            <a:off x="1482471" y="0"/>
            <a:ext cx="6179058"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63"/>
          <p:cNvPicPr preferRelativeResize="0"/>
          <p:nvPr/>
        </p:nvPicPr>
        <p:blipFill>
          <a:blip r:embed="rId3">
            <a:alphaModFix/>
          </a:blip>
          <a:stretch>
            <a:fillRect/>
          </a:stretch>
        </p:blipFill>
        <p:spPr>
          <a:xfrm>
            <a:off x="1626289" y="0"/>
            <a:ext cx="5891410" cy="51435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Q2 Graphs</a:t>
            </a:r>
            <a:endParaRPr/>
          </a:p>
        </p:txBody>
      </p:sp>
      <p:sp>
        <p:nvSpPr>
          <p:cNvPr id="471" name="Google Shape;471;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endParaRPr/>
          </a:p>
        </p:txBody>
      </p:sp>
      <p:pic>
        <p:nvPicPr>
          <p:cNvPr id="472" name="Google Shape;472;p64"/>
          <p:cNvPicPr preferRelativeResize="0"/>
          <p:nvPr/>
        </p:nvPicPr>
        <p:blipFill>
          <a:blip r:embed="rId3">
            <a:alphaModFix/>
          </a:blip>
          <a:stretch>
            <a:fillRect/>
          </a:stretch>
        </p:blipFill>
        <p:spPr>
          <a:xfrm>
            <a:off x="1" y="0"/>
            <a:ext cx="9143999" cy="514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Q2 Graphs</a:t>
            </a:r>
            <a:endParaRPr/>
          </a:p>
        </p:txBody>
      </p:sp>
      <p:sp>
        <p:nvSpPr>
          <p:cNvPr id="478" name="Google Shape;478;p6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endParaRPr/>
          </a:p>
        </p:txBody>
      </p:sp>
      <p:pic>
        <p:nvPicPr>
          <p:cNvPr id="479" name="Google Shape;479;p65"/>
          <p:cNvPicPr preferRelativeResize="0"/>
          <p:nvPr/>
        </p:nvPicPr>
        <p:blipFill>
          <a:blip r:embed="rId3">
            <a:alphaModFix/>
          </a:blip>
          <a:stretch>
            <a:fillRect/>
          </a:stretch>
        </p:blipFill>
        <p:spPr>
          <a:xfrm>
            <a:off x="0" y="0"/>
            <a:ext cx="9129025"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1297500" y="393750"/>
            <a:ext cx="7432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Findings - Followers and Retweet relationship</a:t>
            </a:r>
            <a:endParaRPr/>
          </a:p>
        </p:txBody>
      </p:sp>
      <p:sp>
        <p:nvSpPr>
          <p:cNvPr id="485" name="Google Shape;485;p66"/>
          <p:cNvSpPr txBox="1"/>
          <p:nvPr>
            <p:ph idx="1" type="body"/>
          </p:nvPr>
        </p:nvSpPr>
        <p:spPr>
          <a:xfrm>
            <a:off x="1342425"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entire data from Early July 0.064% of retweets were from unverified users</a:t>
            </a:r>
            <a:endParaRPr/>
          </a:p>
          <a:p>
            <a:pPr indent="-311150" lvl="0" marL="457200" rtl="0" algn="l">
              <a:spcBef>
                <a:spcPts val="0"/>
              </a:spcBef>
              <a:spcAft>
                <a:spcPts val="0"/>
              </a:spcAft>
              <a:buSzPts val="1300"/>
              <a:buChar char="●"/>
            </a:pPr>
            <a:r>
              <a:rPr lang="en"/>
              <a:t>0.172% of retweets were from verified users</a:t>
            </a:r>
            <a:endParaRPr/>
          </a:p>
          <a:p>
            <a:pPr indent="-311150" lvl="0" marL="457200" rtl="0" algn="l">
              <a:spcBef>
                <a:spcPts val="0"/>
              </a:spcBef>
              <a:spcAft>
                <a:spcPts val="0"/>
              </a:spcAft>
              <a:buSzPts val="1300"/>
              <a:buChar char="●"/>
            </a:pPr>
            <a:r>
              <a:rPr lang="en"/>
              <a:t>0.081% of all retweets were misinformation overall</a:t>
            </a:r>
            <a:endParaRPr/>
          </a:p>
          <a:p>
            <a:pPr indent="-311150" lvl="0" marL="457200" rtl="0" algn="l">
              <a:spcBef>
                <a:spcPts val="0"/>
              </a:spcBef>
              <a:spcAft>
                <a:spcPts val="0"/>
              </a:spcAft>
              <a:buSzPts val="1300"/>
              <a:buChar char="●"/>
            </a:pPr>
            <a:r>
              <a:rPr lang="en"/>
              <a:t>The impact of verified users sharing misinformation is still impactful compared to unverified users’ tweets being retweeted </a:t>
            </a:r>
            <a:endParaRPr/>
          </a:p>
        </p:txBody>
      </p:sp>
      <p:pic>
        <p:nvPicPr>
          <p:cNvPr id="486" name="Google Shape;486;p66"/>
          <p:cNvPicPr preferRelativeResize="0"/>
          <p:nvPr/>
        </p:nvPicPr>
        <p:blipFill rotWithShape="1">
          <a:blip r:embed="rId3">
            <a:alphaModFix/>
          </a:blip>
          <a:srcRect b="7448" l="11034" r="11313" t="8581"/>
          <a:stretch/>
        </p:blipFill>
        <p:spPr>
          <a:xfrm>
            <a:off x="6117775" y="2755750"/>
            <a:ext cx="2663400" cy="2385900"/>
          </a:xfrm>
          <a:prstGeom prst="roundRect">
            <a:avLst>
              <a:gd fmla="val 16667" name="adj"/>
            </a:avLst>
          </a:prstGeom>
          <a:noFill/>
          <a:ln>
            <a:noFill/>
          </a:ln>
        </p:spPr>
      </p:pic>
      <p:pic>
        <p:nvPicPr>
          <p:cNvPr id="487" name="Google Shape;487;p66"/>
          <p:cNvPicPr preferRelativeResize="0"/>
          <p:nvPr/>
        </p:nvPicPr>
        <p:blipFill rotWithShape="1">
          <a:blip r:embed="rId4">
            <a:alphaModFix/>
          </a:blip>
          <a:srcRect b="11167" l="10933" r="10524" t="11814"/>
          <a:stretch/>
        </p:blipFill>
        <p:spPr>
          <a:xfrm>
            <a:off x="3088188" y="2840050"/>
            <a:ext cx="2967600" cy="2217300"/>
          </a:xfrm>
          <a:prstGeom prst="roundRect">
            <a:avLst>
              <a:gd fmla="val 16667" name="adj"/>
            </a:avLst>
          </a:prstGeom>
          <a:noFill/>
          <a:ln>
            <a:noFill/>
          </a:ln>
        </p:spPr>
      </p:pic>
      <p:pic>
        <p:nvPicPr>
          <p:cNvPr id="488" name="Google Shape;488;p66"/>
          <p:cNvPicPr preferRelativeResize="0"/>
          <p:nvPr/>
        </p:nvPicPr>
        <p:blipFill rotWithShape="1">
          <a:blip r:embed="rId5">
            <a:alphaModFix/>
          </a:blip>
          <a:srcRect b="11166" l="10903" r="11160" t="13024"/>
          <a:stretch/>
        </p:blipFill>
        <p:spPr>
          <a:xfrm>
            <a:off x="58625" y="2872150"/>
            <a:ext cx="2967600" cy="21531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7"/>
          <p:cNvSpPr txBox="1"/>
          <p:nvPr>
            <p:ph type="title"/>
          </p:nvPr>
        </p:nvSpPr>
        <p:spPr>
          <a:xfrm>
            <a:off x="1297500" y="434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94" name="Google Shape;494;p6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in 5 unverified users spread misinformation on monkeypox </a:t>
            </a:r>
            <a:endParaRPr/>
          </a:p>
          <a:p>
            <a:pPr indent="0" lvl="0" marL="0" rtl="0" algn="l">
              <a:spcBef>
                <a:spcPts val="1200"/>
              </a:spcBef>
              <a:spcAft>
                <a:spcPts val="0"/>
              </a:spcAft>
              <a:buNone/>
            </a:pPr>
            <a:r>
              <a:rPr lang="en"/>
              <a:t>Verified users were smaller in size but had a larger following </a:t>
            </a:r>
            <a:r>
              <a:rPr lang="en"/>
              <a:t>and were</a:t>
            </a:r>
            <a:r>
              <a:rPr lang="en"/>
              <a:t>  more impactful in the spread of  misinformation</a:t>
            </a:r>
            <a:endParaRPr/>
          </a:p>
          <a:p>
            <a:pPr indent="0" lvl="0" marL="0" rtl="0" algn="l">
              <a:spcBef>
                <a:spcPts val="1200"/>
              </a:spcBef>
              <a:spcAft>
                <a:spcPts val="0"/>
              </a:spcAft>
              <a:buNone/>
            </a:pPr>
            <a:r>
              <a:rPr lang="en"/>
              <a:t>Retweets on monkeypox weren’t as big as we expected, which is a good sign that misinformation wasn’t spreading like wildfire </a:t>
            </a:r>
            <a:endParaRPr/>
          </a:p>
          <a:p>
            <a:pPr indent="0" lvl="0" marL="0" rtl="0" algn="l">
              <a:spcBef>
                <a:spcPts val="1200"/>
              </a:spcBef>
              <a:spcAft>
                <a:spcPts val="1200"/>
              </a:spcAft>
              <a:buNone/>
            </a:pPr>
            <a:r>
              <a:rPr lang="en"/>
              <a:t>From Early July to End of August, the trend of misinformation tweeted by unverified users remained the same, less verified users spread </a:t>
            </a:r>
            <a:r>
              <a:rPr lang="en"/>
              <a:t>misinformation</a:t>
            </a:r>
            <a:r>
              <a:rPr lang="en"/>
              <a:t> as time went on </a:t>
            </a:r>
            <a:endParaRPr/>
          </a:p>
        </p:txBody>
      </p:sp>
      <p:pic>
        <p:nvPicPr>
          <p:cNvPr id="495" name="Google Shape;495;p67"/>
          <p:cNvPicPr preferRelativeResize="0"/>
          <p:nvPr/>
        </p:nvPicPr>
        <p:blipFill rotWithShape="1">
          <a:blip r:embed="rId3">
            <a:alphaModFix/>
          </a:blip>
          <a:srcRect b="14366" l="24811" r="24811" t="14373"/>
          <a:stretch/>
        </p:blipFill>
        <p:spPr>
          <a:xfrm>
            <a:off x="1933725" y="3826275"/>
            <a:ext cx="1110900" cy="1110900"/>
          </a:xfrm>
          <a:prstGeom prst="ellipse">
            <a:avLst/>
          </a:prstGeom>
          <a:noFill/>
          <a:ln>
            <a:noFill/>
          </a:ln>
        </p:spPr>
      </p:pic>
      <p:pic>
        <p:nvPicPr>
          <p:cNvPr id="496" name="Google Shape;496;p67"/>
          <p:cNvPicPr preferRelativeResize="0"/>
          <p:nvPr/>
        </p:nvPicPr>
        <p:blipFill rotWithShape="1">
          <a:blip r:embed="rId4">
            <a:alphaModFix/>
          </a:blip>
          <a:srcRect b="13558" l="11578" r="11892" t="11865"/>
          <a:stretch/>
        </p:blipFill>
        <p:spPr>
          <a:xfrm>
            <a:off x="3958950" y="3826275"/>
            <a:ext cx="1226100" cy="1194600"/>
          </a:xfrm>
          <a:prstGeom prst="ellipse">
            <a:avLst/>
          </a:prstGeom>
          <a:noFill/>
          <a:ln>
            <a:noFill/>
          </a:ln>
        </p:spPr>
      </p:pic>
      <p:pic>
        <p:nvPicPr>
          <p:cNvPr id="497" name="Google Shape;497;p67"/>
          <p:cNvPicPr preferRelativeResize="0"/>
          <p:nvPr/>
        </p:nvPicPr>
        <p:blipFill>
          <a:blip r:embed="rId5">
            <a:alphaModFix/>
          </a:blip>
          <a:stretch>
            <a:fillRect/>
          </a:stretch>
        </p:blipFill>
        <p:spPr>
          <a:xfrm>
            <a:off x="5672200" y="3715463"/>
            <a:ext cx="1798875" cy="133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2" presetSubtype="4">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503" name="Google Shape;503;p68"/>
          <p:cNvSpPr txBox="1"/>
          <p:nvPr>
            <p:ph idx="1" type="body"/>
          </p:nvPr>
        </p:nvSpPr>
        <p:spPr>
          <a:xfrm>
            <a:off x="1297500" y="1103275"/>
            <a:ext cx="7038900" cy="337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do your findings impact the world at large?</a:t>
            </a:r>
            <a:endParaRPr/>
          </a:p>
          <a:p>
            <a:pPr indent="-311150" lvl="0" marL="457200" rtl="0" algn="l">
              <a:spcBef>
                <a:spcPts val="1200"/>
              </a:spcBef>
              <a:spcAft>
                <a:spcPts val="0"/>
              </a:spcAft>
              <a:buSzPts val="1300"/>
              <a:buChar char="●"/>
            </a:pPr>
            <a:r>
              <a:rPr lang="en"/>
              <a:t>The general public tweets a lot of </a:t>
            </a:r>
            <a:r>
              <a:rPr lang="en"/>
              <a:t>misinformation</a:t>
            </a:r>
            <a:r>
              <a:rPr lang="en"/>
              <a:t> compared to verified figures</a:t>
            </a:r>
            <a:endParaRPr/>
          </a:p>
          <a:p>
            <a:pPr indent="-311150" lvl="0" marL="457200" rtl="0" algn="l">
              <a:spcBef>
                <a:spcPts val="0"/>
              </a:spcBef>
              <a:spcAft>
                <a:spcPts val="0"/>
              </a:spcAft>
              <a:buSzPts val="1300"/>
              <a:buChar char="●"/>
            </a:pPr>
            <a:r>
              <a:rPr lang="en"/>
              <a:t>A</a:t>
            </a:r>
            <a:r>
              <a:rPr lang="en"/>
              <a:t>lthough </a:t>
            </a:r>
            <a:r>
              <a:rPr lang="en"/>
              <a:t>Verified Users don’t spread as much misinformation, when they do, it has a larger impression</a:t>
            </a:r>
            <a:endParaRPr/>
          </a:p>
          <a:p>
            <a:pPr indent="0" lvl="0" marL="0" rtl="0" algn="l">
              <a:spcBef>
                <a:spcPts val="1200"/>
              </a:spcBef>
              <a:spcAft>
                <a:spcPts val="0"/>
              </a:spcAft>
              <a:buNone/>
            </a:pPr>
            <a:r>
              <a:rPr lang="en"/>
              <a:t>What's important about this work?</a:t>
            </a:r>
            <a:endParaRPr/>
          </a:p>
          <a:p>
            <a:pPr indent="-311150" lvl="0" marL="457200" rtl="0" algn="l">
              <a:spcBef>
                <a:spcPts val="1200"/>
              </a:spcBef>
              <a:spcAft>
                <a:spcPts val="0"/>
              </a:spcAft>
              <a:buSzPts val="1300"/>
              <a:buChar char="●"/>
            </a:pPr>
            <a:r>
              <a:rPr lang="en"/>
              <a:t>Twitter is a very commonly used social media platform that is being used to spread information all over the world</a:t>
            </a:r>
            <a:endParaRPr/>
          </a:p>
          <a:p>
            <a:pPr indent="-311150" lvl="0" marL="457200" rtl="0" algn="l">
              <a:spcBef>
                <a:spcPts val="0"/>
              </a:spcBef>
              <a:spcAft>
                <a:spcPts val="0"/>
              </a:spcAft>
              <a:buSzPts val="1300"/>
              <a:buChar char="●"/>
            </a:pPr>
            <a:r>
              <a:rPr lang="en"/>
              <a:t>When it comes to matters of health, the impact of available information on Twitter is informative but may be misleading if not carefully sourced. </a:t>
            </a:r>
            <a:endParaRPr/>
          </a:p>
          <a:p>
            <a:pPr indent="0" lvl="0" marL="0" rtl="0" algn="l">
              <a:spcBef>
                <a:spcPts val="1200"/>
              </a:spcBef>
              <a:spcAft>
                <a:spcPts val="0"/>
              </a:spcAft>
              <a:buNone/>
            </a:pPr>
            <a:r>
              <a:rPr lang="en"/>
              <a:t>Big picture information</a:t>
            </a:r>
            <a:endParaRPr/>
          </a:p>
          <a:p>
            <a:pPr indent="-311150" lvl="0" marL="457200" rtl="0" algn="l">
              <a:spcBef>
                <a:spcPts val="1200"/>
              </a:spcBef>
              <a:spcAft>
                <a:spcPts val="0"/>
              </a:spcAft>
              <a:buSzPts val="1300"/>
              <a:buChar char="●"/>
            </a:pPr>
            <a:r>
              <a:rPr lang="en"/>
              <a:t>Influence Social Media, Monkeypox Misinformation, Social Awareness of Social Media used to get information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Enkhzaya Nyam-Ochir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u="sng"/>
              <a:t>Education: </a:t>
            </a:r>
            <a:endParaRPr u="sng"/>
          </a:p>
          <a:p>
            <a:pPr indent="-311150" lvl="0" marL="457200" rtl="0" algn="l">
              <a:spcBef>
                <a:spcPts val="1200"/>
              </a:spcBef>
              <a:spcAft>
                <a:spcPts val="0"/>
              </a:spcAft>
              <a:buSzPts val="1300"/>
              <a:buChar char="●"/>
            </a:pPr>
            <a:r>
              <a:rPr lang="en"/>
              <a:t>Bachelor of Science in Psychology</a:t>
            </a:r>
            <a:endParaRPr/>
          </a:p>
          <a:p>
            <a:pPr indent="457200" lvl="0" marL="0" rtl="0" algn="l">
              <a:spcBef>
                <a:spcPts val="1200"/>
              </a:spcBef>
              <a:spcAft>
                <a:spcPts val="0"/>
              </a:spcAft>
              <a:buNone/>
            </a:pPr>
            <a:r>
              <a:rPr lang="en" u="sng"/>
              <a:t>Career Background:</a:t>
            </a:r>
            <a:r>
              <a:rPr lang="en"/>
              <a:t> </a:t>
            </a:r>
            <a:endParaRPr/>
          </a:p>
          <a:p>
            <a:pPr indent="-311150" lvl="0" marL="457200" rtl="0" algn="l">
              <a:spcBef>
                <a:spcPts val="1200"/>
              </a:spcBef>
              <a:spcAft>
                <a:spcPts val="0"/>
              </a:spcAft>
              <a:buSzPts val="1300"/>
              <a:buChar char="●"/>
            </a:pPr>
            <a:r>
              <a:rPr lang="en"/>
              <a:t>Proposal Writer in Business Development for IT company </a:t>
            </a:r>
            <a:endParaRPr/>
          </a:p>
          <a:p>
            <a:pPr indent="-311150" lvl="0" marL="457200" rtl="0" algn="l">
              <a:spcBef>
                <a:spcPts val="0"/>
              </a:spcBef>
              <a:spcAft>
                <a:spcPts val="0"/>
              </a:spcAft>
              <a:buSzPts val="1300"/>
              <a:buChar char="●"/>
            </a:pPr>
            <a:r>
              <a:rPr lang="en"/>
              <a:t>Compliance Analyst for a Manufacturing Company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Celestine Schwenneker</a:t>
            </a:r>
            <a:endParaRPr/>
          </a:p>
        </p:txBody>
      </p:sp>
      <p:sp>
        <p:nvSpPr>
          <p:cNvPr id="171" name="Google Shape;171;p1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 sz="1407" u="sng"/>
              <a:t>Education:</a:t>
            </a:r>
            <a:endParaRPr b="1" sz="1407" u="sng"/>
          </a:p>
          <a:p>
            <a:pPr indent="-317976" lvl="0" marL="457200" rtl="0" algn="l">
              <a:lnSpc>
                <a:spcPct val="95000"/>
              </a:lnSpc>
              <a:spcBef>
                <a:spcPts val="1200"/>
              </a:spcBef>
              <a:spcAft>
                <a:spcPts val="0"/>
              </a:spcAft>
              <a:buSzPts val="1408"/>
              <a:buChar char="●"/>
            </a:pPr>
            <a:r>
              <a:rPr lang="en" sz="1407"/>
              <a:t>Human Service, A.S </a:t>
            </a:r>
            <a:endParaRPr sz="1407"/>
          </a:p>
          <a:p>
            <a:pPr indent="-317976" lvl="0" marL="457200" rtl="0" algn="l">
              <a:lnSpc>
                <a:spcPct val="95000"/>
              </a:lnSpc>
              <a:spcBef>
                <a:spcPts val="0"/>
              </a:spcBef>
              <a:spcAft>
                <a:spcPts val="0"/>
              </a:spcAft>
              <a:buSzPts val="1408"/>
              <a:buChar char="●"/>
            </a:pPr>
            <a:r>
              <a:rPr lang="en" sz="1407"/>
              <a:t>Legal Studies, B.A</a:t>
            </a:r>
            <a:endParaRPr sz="1407"/>
          </a:p>
          <a:p>
            <a:pPr indent="-317976" lvl="0" marL="457200" rtl="0" algn="l">
              <a:lnSpc>
                <a:spcPct val="95000"/>
              </a:lnSpc>
              <a:spcBef>
                <a:spcPts val="0"/>
              </a:spcBef>
              <a:spcAft>
                <a:spcPts val="0"/>
              </a:spcAft>
              <a:buSzPts val="1408"/>
              <a:buChar char="●"/>
            </a:pPr>
            <a:r>
              <a:rPr lang="en" sz="1407"/>
              <a:t>Management and Organize Leadership, M.S</a:t>
            </a:r>
            <a:endParaRPr b="1" sz="1407"/>
          </a:p>
          <a:p>
            <a:pPr indent="-317976" lvl="2" marL="1371600" rtl="0" algn="l">
              <a:lnSpc>
                <a:spcPct val="95000"/>
              </a:lnSpc>
              <a:spcBef>
                <a:spcPts val="0"/>
              </a:spcBef>
              <a:spcAft>
                <a:spcPts val="0"/>
              </a:spcAft>
              <a:buSzPts val="1408"/>
              <a:buChar char="■"/>
            </a:pPr>
            <a:r>
              <a:rPr lang="en" sz="1407"/>
              <a:t>Certification:</a:t>
            </a:r>
            <a:endParaRPr sz="1407"/>
          </a:p>
          <a:p>
            <a:pPr indent="-317976" lvl="3" marL="1828800" rtl="0" algn="l">
              <a:lnSpc>
                <a:spcPct val="95000"/>
              </a:lnSpc>
              <a:spcBef>
                <a:spcPts val="0"/>
              </a:spcBef>
              <a:spcAft>
                <a:spcPts val="0"/>
              </a:spcAft>
              <a:buSzPts val="1408"/>
              <a:buChar char="●"/>
            </a:pPr>
            <a:r>
              <a:rPr lang="en" sz="1407"/>
              <a:t>Data Science  and Project Management</a:t>
            </a:r>
            <a:endParaRPr sz="1407"/>
          </a:p>
          <a:p>
            <a:pPr indent="0" lvl="0" marL="457200" rtl="0" algn="l">
              <a:lnSpc>
                <a:spcPct val="95000"/>
              </a:lnSpc>
              <a:spcBef>
                <a:spcPts val="1200"/>
              </a:spcBef>
              <a:spcAft>
                <a:spcPts val="0"/>
              </a:spcAft>
              <a:buNone/>
            </a:pPr>
            <a:r>
              <a:rPr b="1" lang="en" sz="1407" u="sng"/>
              <a:t>Career Background:</a:t>
            </a:r>
            <a:endParaRPr b="1" sz="1407" u="sng"/>
          </a:p>
          <a:p>
            <a:pPr indent="-317976" lvl="0" marL="457200" rtl="0" algn="l">
              <a:lnSpc>
                <a:spcPct val="95000"/>
              </a:lnSpc>
              <a:spcBef>
                <a:spcPts val="1200"/>
              </a:spcBef>
              <a:spcAft>
                <a:spcPts val="0"/>
              </a:spcAft>
              <a:buSzPts val="1408"/>
              <a:buChar char="●"/>
            </a:pPr>
            <a:r>
              <a:rPr lang="en" sz="1407"/>
              <a:t>Non-Profit Business Developer, </a:t>
            </a:r>
            <a:endParaRPr sz="1407"/>
          </a:p>
          <a:p>
            <a:pPr indent="-317976" lvl="0" marL="457200" rtl="0" algn="l">
              <a:lnSpc>
                <a:spcPct val="95000"/>
              </a:lnSpc>
              <a:spcBef>
                <a:spcPts val="0"/>
              </a:spcBef>
              <a:spcAft>
                <a:spcPts val="0"/>
              </a:spcAft>
              <a:buSzPts val="1408"/>
              <a:buChar char="●"/>
            </a:pPr>
            <a:r>
              <a:rPr lang="en" sz="1407"/>
              <a:t>Community Organizer and Education Prevention, </a:t>
            </a:r>
            <a:endParaRPr sz="1407"/>
          </a:p>
          <a:p>
            <a:pPr indent="-317976" lvl="0" marL="457200" rtl="0" algn="l">
              <a:lnSpc>
                <a:spcPct val="95000"/>
              </a:lnSpc>
              <a:spcBef>
                <a:spcPts val="0"/>
              </a:spcBef>
              <a:spcAft>
                <a:spcPts val="0"/>
              </a:spcAft>
              <a:buSzPts val="1408"/>
              <a:buChar char="●"/>
            </a:pPr>
            <a:r>
              <a:rPr lang="en" sz="1407"/>
              <a:t>Data Administrator and Project Management. </a:t>
            </a:r>
            <a:endParaRPr sz="1407"/>
          </a:p>
          <a:p>
            <a:pPr indent="0" lvl="0" marL="0" rtl="0" algn="l">
              <a:lnSpc>
                <a:spcPct val="95000"/>
              </a:lnSpc>
              <a:spcBef>
                <a:spcPts val="1200"/>
              </a:spcBef>
              <a:spcAft>
                <a:spcPts val="1200"/>
              </a:spcAft>
              <a:buSzPts val="852"/>
              <a:buNone/>
            </a:pPr>
            <a:r>
              <a:t/>
            </a:r>
            <a:endParaRPr sz="100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Introduction</a:t>
            </a:r>
            <a:endParaRPr/>
          </a:p>
        </p:txBody>
      </p:sp>
      <p:sp>
        <p:nvSpPr>
          <p:cNvPr id="177" name="Google Shape;177;p20"/>
          <p:cNvSpPr txBox="1"/>
          <p:nvPr>
            <p:ph idx="1" type="body"/>
          </p:nvPr>
        </p:nvSpPr>
        <p:spPr>
          <a:xfrm>
            <a:off x="1176675" y="1381200"/>
            <a:ext cx="7038900" cy="2381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Our objective is to identify how much misinformation can spread on Twitter:</a:t>
            </a:r>
            <a:endParaRPr sz="1500"/>
          </a:p>
          <a:p>
            <a:pPr indent="-311150" lvl="1" marL="914400" rtl="0" algn="l">
              <a:spcBef>
                <a:spcPts val="0"/>
              </a:spcBef>
              <a:spcAft>
                <a:spcPts val="0"/>
              </a:spcAft>
              <a:buSzPts val="1300"/>
              <a:buChar char="○"/>
            </a:pPr>
            <a:r>
              <a:rPr lang="en" sz="1300"/>
              <a:t>Does the status of the user impact the spread of information?</a:t>
            </a:r>
            <a:endParaRPr sz="1300"/>
          </a:p>
          <a:p>
            <a:pPr indent="0" lvl="0" marL="457200" rtl="0" algn="l">
              <a:spcBef>
                <a:spcPts val="1200"/>
              </a:spcBef>
              <a:spcAft>
                <a:spcPts val="0"/>
              </a:spcAft>
              <a:buNone/>
            </a:pPr>
            <a:r>
              <a:t/>
            </a:r>
            <a:endParaRPr/>
          </a:p>
          <a:p>
            <a:pPr indent="0" lvl="0" marL="457200" rtl="0" algn="l">
              <a:spcBef>
                <a:spcPts val="1200"/>
              </a:spcBef>
              <a:spcAft>
                <a:spcPts val="0"/>
              </a:spcAft>
              <a:buNone/>
            </a:pPr>
            <a:r>
              <a:rPr lang="en"/>
              <a:t>Question 1- What is the comparison of  tweets on monkeypox  misinformation that were verified vs unverified users?</a:t>
            </a:r>
            <a:endParaRPr/>
          </a:p>
          <a:p>
            <a:pPr indent="0" lvl="0" marL="457200" rtl="0" algn="l">
              <a:spcBef>
                <a:spcPts val="1200"/>
              </a:spcBef>
              <a:spcAft>
                <a:spcPts val="0"/>
              </a:spcAft>
              <a:buNone/>
            </a:pPr>
            <a:r>
              <a:rPr lang="en"/>
              <a:t>Question 2 - Does the number of followers that a user have impact the retweets?</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83" name="Google Shape;183;p21"/>
          <p:cNvSpPr txBox="1"/>
          <p:nvPr>
            <p:ph idx="1" type="body"/>
          </p:nvPr>
        </p:nvSpPr>
        <p:spPr>
          <a:xfrm>
            <a:off x="1249800" y="16534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Twitter</a:t>
            </a:r>
            <a:endParaRPr/>
          </a:p>
          <a:p>
            <a:pPr indent="-311150" lvl="0" marL="457200" rtl="0" algn="l">
              <a:spcBef>
                <a:spcPts val="0"/>
              </a:spcBef>
              <a:spcAft>
                <a:spcPts val="0"/>
              </a:spcAft>
              <a:buSzPts val="1300"/>
              <a:buChar char="●"/>
            </a:pPr>
            <a:r>
              <a:rPr lang="en"/>
              <a:t>The state of Twitter </a:t>
            </a:r>
            <a:endParaRPr/>
          </a:p>
          <a:p>
            <a:pPr indent="-311150" lvl="0" marL="457200" rtl="0" algn="l">
              <a:spcBef>
                <a:spcPts val="0"/>
              </a:spcBef>
              <a:spcAft>
                <a:spcPts val="0"/>
              </a:spcAft>
              <a:buSzPts val="1300"/>
              <a:buChar char="●"/>
            </a:pPr>
            <a:r>
              <a:rPr lang="en"/>
              <a:t>Twitter now</a:t>
            </a:r>
            <a:endParaRPr/>
          </a:p>
          <a:p>
            <a:pPr indent="0" lvl="0" marL="0" rtl="0" algn="l">
              <a:spcBef>
                <a:spcPts val="1200"/>
              </a:spcBef>
              <a:spcAft>
                <a:spcPts val="0"/>
              </a:spcAft>
              <a:buNone/>
            </a:pPr>
            <a:r>
              <a:rPr lang="en"/>
              <a:t>Monkeypox (MPOX)</a:t>
            </a:r>
            <a:endParaRPr/>
          </a:p>
          <a:p>
            <a:pPr indent="-311150" lvl="0" marL="457200" rtl="0" algn="l">
              <a:lnSpc>
                <a:spcPct val="100000"/>
              </a:lnSpc>
              <a:spcBef>
                <a:spcPts val="1200"/>
              </a:spcBef>
              <a:spcAft>
                <a:spcPts val="0"/>
              </a:spcAft>
              <a:buSzPts val="1300"/>
              <a:buFont typeface="Arial"/>
              <a:buChar char="●"/>
            </a:pPr>
            <a:r>
              <a:rPr lang="en">
                <a:latin typeface="Arial"/>
                <a:ea typeface="Arial"/>
                <a:cs typeface="Arial"/>
                <a:sym typeface="Arial"/>
              </a:rPr>
              <a:t>Monkeypox is a viral zoonosis (a virus transmitted from animals to humans) with symptoms similar to those seen in the past in smallpox patients.</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6864075" y="2974575"/>
            <a:ext cx="2255775" cy="1670975"/>
          </a:xfrm>
          <a:prstGeom prst="rect">
            <a:avLst/>
          </a:prstGeom>
          <a:noFill/>
          <a:ln>
            <a:noFill/>
          </a:ln>
        </p:spPr>
      </p:pic>
      <p:pic>
        <p:nvPicPr>
          <p:cNvPr id="185" name="Google Shape;185;p21"/>
          <p:cNvPicPr preferRelativeResize="0"/>
          <p:nvPr/>
        </p:nvPicPr>
        <p:blipFill rotWithShape="1">
          <a:blip r:embed="rId4">
            <a:alphaModFix/>
          </a:blip>
          <a:srcRect b="13558" l="11578" r="11892" t="11865"/>
          <a:stretch/>
        </p:blipFill>
        <p:spPr>
          <a:xfrm>
            <a:off x="6635475" y="753550"/>
            <a:ext cx="1794900" cy="17490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eet colors">
  <a:themeElements>
    <a:clrScheme name="Focus">
      <a:dk1>
        <a:srgbClr val="1B212C"/>
      </a:dk1>
      <a:lt1>
        <a:srgbClr val="FFFFFF"/>
      </a:lt1>
      <a:dk2>
        <a:srgbClr val="D9D9D9"/>
      </a:dk2>
      <a:lt2>
        <a:srgbClr val="D6D9DB"/>
      </a:lt2>
      <a:accent1>
        <a:srgbClr val="1D9BF0"/>
      </a:accent1>
      <a:accent2>
        <a:srgbClr val="EECE1A"/>
      </a:accent2>
      <a:accent3>
        <a:srgbClr val="4E5567"/>
      </a:accent3>
      <a:accent4>
        <a:srgbClr val="F4D6AD"/>
      </a:accent4>
      <a:accent5>
        <a:srgbClr val="7890CD"/>
      </a:accent5>
      <a:accent6>
        <a:srgbClr val="F15E22"/>
      </a:accent6>
      <a:hlink>
        <a:srgbClr val="1D9BF0"/>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