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4"/>
    <p:sldMasterId id="2147483665" r:id="rId5"/>
  </p:sldMasterIdLst>
  <p:notesMasterIdLst>
    <p:notesMasterId r:id="rId21"/>
  </p:notesMasterIdLst>
  <p:sldIdLst>
    <p:sldId id="256" r:id="rId6"/>
    <p:sldId id="257" r:id="rId7"/>
    <p:sldId id="258" r:id="rId8"/>
    <p:sldId id="259" r:id="rId9"/>
    <p:sldId id="270" r:id="rId10"/>
    <p:sldId id="268" r:id="rId11"/>
    <p:sldId id="267" r:id="rId12"/>
    <p:sldId id="261" r:id="rId13"/>
    <p:sldId id="263" r:id="rId14"/>
    <p:sldId id="273" r:id="rId15"/>
    <p:sldId id="274" r:id="rId16"/>
    <p:sldId id="266" r:id="rId17"/>
    <p:sldId id="272" r:id="rId18"/>
    <p:sldId id="269" r:id="rId19"/>
    <p:sldId id="260" r:id="rId20"/>
  </p:sldIdLst>
  <p:sldSz cx="9144000" cy="5143500" type="screen16x9"/>
  <p:notesSz cx="6858000" cy="9144000"/>
  <p:embeddedFontLst>
    <p:embeddedFont>
      <p:font typeface="Inter" panose="020B060402020202020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Open Sans Medium" panose="020B0604020202020204" charset="0"/>
      <p:regular r:id="rId34"/>
      <p:bold r:id="rId35"/>
      <p:italic r:id="rId36"/>
      <p:boldItalic r:id="rId37"/>
    </p:embeddedFont>
    <p:embeddedFont>
      <p:font typeface="Open Sans SemiBold" panose="020B0706030804020204" pitchFamily="34" charset="0"/>
      <p:bold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17EB0E-1735-4CE4-80FD-3FCD6FBD7F8C}" v="4" dt="2025-07-16T12:03:15.7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38" y="2790"/>
      </p:cViewPr>
      <p:guideLst>
        <p:guide orient="horz" pos="164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font" Target="fonts/font8.fntdata"/><Relationship Id="rId11" Type="http://schemas.openxmlformats.org/officeDocument/2006/relationships/slide" Target="slides/slide6.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10.fntdata"/><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font" Target="fonts/font20.fntdata"/><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us Ihlar" userId="3466507a-8f95-47f2-ae1b-ce7d6ca611a4" providerId="ADAL" clId="{4A17EB0E-1735-4CE4-80FD-3FCD6FBD7F8C}"/>
    <pc:docChg chg="undo redo custSel addSld delSld modSld">
      <pc:chgData name="Marcus Ihlar" userId="3466507a-8f95-47f2-ae1b-ce7d6ca611a4" providerId="ADAL" clId="{4A17EB0E-1735-4CE4-80FD-3FCD6FBD7F8C}" dt="2025-07-16T12:32:28.448" v="940" actId="729"/>
      <pc:docMkLst>
        <pc:docMk/>
      </pc:docMkLst>
      <pc:sldChg chg="modSp mod">
        <pc:chgData name="Marcus Ihlar" userId="3466507a-8f95-47f2-ae1b-ce7d6ca611a4" providerId="ADAL" clId="{4A17EB0E-1735-4CE4-80FD-3FCD6FBD7F8C}" dt="2025-07-16T10:24:49.983" v="2" actId="6549"/>
        <pc:sldMkLst>
          <pc:docMk/>
          <pc:sldMk cId="0" sldId="256"/>
        </pc:sldMkLst>
        <pc:spChg chg="mod">
          <ac:chgData name="Marcus Ihlar" userId="3466507a-8f95-47f2-ae1b-ce7d6ca611a4" providerId="ADAL" clId="{4A17EB0E-1735-4CE4-80FD-3FCD6FBD7F8C}" dt="2025-07-16T10:24:49.983" v="2" actId="6549"/>
          <ac:spMkLst>
            <pc:docMk/>
            <pc:sldMk cId="0" sldId="256"/>
            <ac:spMk id="99" creationId="{00000000-0000-0000-0000-000000000000}"/>
          </ac:spMkLst>
        </pc:spChg>
      </pc:sldChg>
      <pc:sldChg chg="addSp delSp modSp mod">
        <pc:chgData name="Marcus Ihlar" userId="3466507a-8f95-47f2-ae1b-ce7d6ca611a4" providerId="ADAL" clId="{4A17EB0E-1735-4CE4-80FD-3FCD6FBD7F8C}" dt="2025-07-16T11:57:18.625" v="34" actId="20577"/>
        <pc:sldMkLst>
          <pc:docMk/>
          <pc:sldMk cId="2332748115" sldId="263"/>
        </pc:sldMkLst>
        <pc:spChg chg="mod">
          <ac:chgData name="Marcus Ihlar" userId="3466507a-8f95-47f2-ae1b-ce7d6ca611a4" providerId="ADAL" clId="{4A17EB0E-1735-4CE4-80FD-3FCD6FBD7F8C}" dt="2025-07-16T11:57:18.625" v="34" actId="20577"/>
          <ac:spMkLst>
            <pc:docMk/>
            <pc:sldMk cId="2332748115" sldId="263"/>
            <ac:spMk id="2" creationId="{0B9E15DC-F076-98D2-1BDF-BC01FEC9047B}"/>
          </ac:spMkLst>
        </pc:spChg>
        <pc:picChg chg="del">
          <ac:chgData name="Marcus Ihlar" userId="3466507a-8f95-47f2-ae1b-ce7d6ca611a4" providerId="ADAL" clId="{4A17EB0E-1735-4CE4-80FD-3FCD6FBD7F8C}" dt="2025-07-16T11:56:42.056" v="6" actId="478"/>
          <ac:picMkLst>
            <pc:docMk/>
            <pc:sldMk cId="2332748115" sldId="263"/>
            <ac:picMk id="5" creationId="{D3B1A1F3-3D81-6490-3FFD-0EF242AB0EF3}"/>
          </ac:picMkLst>
        </pc:picChg>
        <pc:picChg chg="add mod">
          <ac:chgData name="Marcus Ihlar" userId="3466507a-8f95-47f2-ae1b-ce7d6ca611a4" providerId="ADAL" clId="{4A17EB0E-1735-4CE4-80FD-3FCD6FBD7F8C}" dt="2025-07-16T11:56:51.741" v="9" actId="14100"/>
          <ac:picMkLst>
            <pc:docMk/>
            <pc:sldMk cId="2332748115" sldId="263"/>
            <ac:picMk id="6" creationId="{AF69D9F0-0475-E5B9-99EF-5B6341921C85}"/>
          </ac:picMkLst>
        </pc:picChg>
      </pc:sldChg>
      <pc:sldChg chg="del">
        <pc:chgData name="Marcus Ihlar" userId="3466507a-8f95-47f2-ae1b-ce7d6ca611a4" providerId="ADAL" clId="{4A17EB0E-1735-4CE4-80FD-3FCD6FBD7F8C}" dt="2025-07-16T11:57:37.489" v="35" actId="47"/>
        <pc:sldMkLst>
          <pc:docMk/>
          <pc:sldMk cId="703495152" sldId="264"/>
        </pc:sldMkLst>
      </pc:sldChg>
      <pc:sldChg chg="mod modShow">
        <pc:chgData name="Marcus Ihlar" userId="3466507a-8f95-47f2-ae1b-ce7d6ca611a4" providerId="ADAL" clId="{4A17EB0E-1735-4CE4-80FD-3FCD6FBD7F8C}" dt="2025-07-16T12:02:40.323" v="72" actId="729"/>
        <pc:sldMkLst>
          <pc:docMk/>
          <pc:sldMk cId="1372742302" sldId="266"/>
        </pc:sldMkLst>
      </pc:sldChg>
      <pc:sldChg chg="mod modShow">
        <pc:chgData name="Marcus Ihlar" userId="3466507a-8f95-47f2-ae1b-ce7d6ca611a4" providerId="ADAL" clId="{4A17EB0E-1735-4CE4-80FD-3FCD6FBD7F8C}" dt="2025-07-16T11:51:53.767" v="5" actId="729"/>
        <pc:sldMkLst>
          <pc:docMk/>
          <pc:sldMk cId="1383312952" sldId="267"/>
        </pc:sldMkLst>
      </pc:sldChg>
      <pc:sldChg chg="mod modShow">
        <pc:chgData name="Marcus Ihlar" userId="3466507a-8f95-47f2-ae1b-ce7d6ca611a4" providerId="ADAL" clId="{4A17EB0E-1735-4CE4-80FD-3FCD6FBD7F8C}" dt="2025-07-16T11:51:50.686" v="4" actId="729"/>
        <pc:sldMkLst>
          <pc:docMk/>
          <pc:sldMk cId="1659843495" sldId="268"/>
        </pc:sldMkLst>
      </pc:sldChg>
      <pc:sldChg chg="mod modShow">
        <pc:chgData name="Marcus Ihlar" userId="3466507a-8f95-47f2-ae1b-ce7d6ca611a4" providerId="ADAL" clId="{4A17EB0E-1735-4CE4-80FD-3FCD6FBD7F8C}" dt="2025-07-16T12:02:40.323" v="72" actId="729"/>
        <pc:sldMkLst>
          <pc:docMk/>
          <pc:sldMk cId="2128497270" sldId="269"/>
        </pc:sldMkLst>
      </pc:sldChg>
      <pc:sldChg chg="mod modShow">
        <pc:chgData name="Marcus Ihlar" userId="3466507a-8f95-47f2-ae1b-ce7d6ca611a4" providerId="ADAL" clId="{4A17EB0E-1735-4CE4-80FD-3FCD6FBD7F8C}" dt="2025-07-16T11:51:45.625" v="3" actId="729"/>
        <pc:sldMkLst>
          <pc:docMk/>
          <pc:sldMk cId="2434865477" sldId="270"/>
        </pc:sldMkLst>
      </pc:sldChg>
      <pc:sldChg chg="del">
        <pc:chgData name="Marcus Ihlar" userId="3466507a-8f95-47f2-ae1b-ce7d6ca611a4" providerId="ADAL" clId="{4A17EB0E-1735-4CE4-80FD-3FCD6FBD7F8C}" dt="2025-07-16T11:57:40.943" v="36" actId="47"/>
        <pc:sldMkLst>
          <pc:docMk/>
          <pc:sldMk cId="1859012803" sldId="271"/>
        </pc:sldMkLst>
      </pc:sldChg>
      <pc:sldChg chg="mod modShow">
        <pc:chgData name="Marcus Ihlar" userId="3466507a-8f95-47f2-ae1b-ce7d6ca611a4" providerId="ADAL" clId="{4A17EB0E-1735-4CE4-80FD-3FCD6FBD7F8C}" dt="2025-07-16T12:02:40.323" v="72" actId="729"/>
        <pc:sldMkLst>
          <pc:docMk/>
          <pc:sldMk cId="333926329" sldId="272"/>
        </pc:sldMkLst>
      </pc:sldChg>
      <pc:sldChg chg="addSp delSp modSp add mod">
        <pc:chgData name="Marcus Ihlar" userId="3466507a-8f95-47f2-ae1b-ce7d6ca611a4" providerId="ADAL" clId="{4A17EB0E-1735-4CE4-80FD-3FCD6FBD7F8C}" dt="2025-07-16T11:59:05.805" v="71" actId="1076"/>
        <pc:sldMkLst>
          <pc:docMk/>
          <pc:sldMk cId="4010886962" sldId="273"/>
        </pc:sldMkLst>
        <pc:spChg chg="mod">
          <ac:chgData name="Marcus Ihlar" userId="3466507a-8f95-47f2-ae1b-ce7d6ca611a4" providerId="ADAL" clId="{4A17EB0E-1735-4CE4-80FD-3FCD6FBD7F8C}" dt="2025-07-16T11:58:03.721" v="65" actId="20577"/>
          <ac:spMkLst>
            <pc:docMk/>
            <pc:sldMk cId="4010886962" sldId="273"/>
            <ac:spMk id="2" creationId="{B3968238-5AFC-3D8D-57E6-094B7654C671}"/>
          </ac:spMkLst>
        </pc:spChg>
        <pc:picChg chg="add mod">
          <ac:chgData name="Marcus Ihlar" userId="3466507a-8f95-47f2-ae1b-ce7d6ca611a4" providerId="ADAL" clId="{4A17EB0E-1735-4CE4-80FD-3FCD6FBD7F8C}" dt="2025-07-16T11:59:05.805" v="71" actId="1076"/>
          <ac:picMkLst>
            <pc:docMk/>
            <pc:sldMk cId="4010886962" sldId="273"/>
            <ac:picMk id="5" creationId="{5A6BBF29-543D-C48F-DA41-EAA3BB66C524}"/>
          </ac:picMkLst>
        </pc:picChg>
        <pc:picChg chg="del">
          <ac:chgData name="Marcus Ihlar" userId="3466507a-8f95-47f2-ae1b-ce7d6ca611a4" providerId="ADAL" clId="{4A17EB0E-1735-4CE4-80FD-3FCD6FBD7F8C}" dt="2025-07-16T11:58:50.200" v="66" actId="478"/>
          <ac:picMkLst>
            <pc:docMk/>
            <pc:sldMk cId="4010886962" sldId="273"/>
            <ac:picMk id="6" creationId="{82D65CB0-114D-523B-0039-3D77B5FB63FE}"/>
          </ac:picMkLst>
        </pc:picChg>
      </pc:sldChg>
      <pc:sldChg chg="add del">
        <pc:chgData name="Marcus Ihlar" userId="3466507a-8f95-47f2-ae1b-ce7d6ca611a4" providerId="ADAL" clId="{4A17EB0E-1735-4CE4-80FD-3FCD6FBD7F8C}" dt="2025-07-16T12:03:15.653" v="74"/>
        <pc:sldMkLst>
          <pc:docMk/>
          <pc:sldMk cId="2599558831" sldId="274"/>
        </pc:sldMkLst>
      </pc:sldChg>
      <pc:sldChg chg="modSp add mod modShow">
        <pc:chgData name="Marcus Ihlar" userId="3466507a-8f95-47f2-ae1b-ce7d6ca611a4" providerId="ADAL" clId="{4A17EB0E-1735-4CE4-80FD-3FCD6FBD7F8C}" dt="2025-07-16T12:32:28.448" v="940" actId="729"/>
        <pc:sldMkLst>
          <pc:docMk/>
          <pc:sldMk cId="2818455684" sldId="274"/>
        </pc:sldMkLst>
        <pc:spChg chg="mod">
          <ac:chgData name="Marcus Ihlar" userId="3466507a-8f95-47f2-ae1b-ce7d6ca611a4" providerId="ADAL" clId="{4A17EB0E-1735-4CE4-80FD-3FCD6FBD7F8C}" dt="2025-07-16T12:03:58.932" v="102"/>
          <ac:spMkLst>
            <pc:docMk/>
            <pc:sldMk cId="2818455684" sldId="274"/>
            <ac:spMk id="113" creationId="{CF68098D-516C-5B4E-8DEC-9B69F23B27D9}"/>
          </ac:spMkLst>
        </pc:spChg>
        <pc:spChg chg="mod">
          <ac:chgData name="Marcus Ihlar" userId="3466507a-8f95-47f2-ae1b-ce7d6ca611a4" providerId="ADAL" clId="{4A17EB0E-1735-4CE4-80FD-3FCD6FBD7F8C}" dt="2025-07-16T12:31:59.326" v="939" actId="20577"/>
          <ac:spMkLst>
            <pc:docMk/>
            <pc:sldMk cId="2818455684" sldId="274"/>
            <ac:spMk id="114" creationId="{7AEF2B62-F1E9-FAF8-239D-B5EE3D33896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108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1220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4723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2304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33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220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23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7FF795EE-9731-AEFE-CFCB-48CF8F6F4311}"/>
            </a:ext>
          </a:extLst>
        </p:cNvPr>
        <p:cNvGrpSpPr/>
        <p:nvPr/>
      </p:nvGrpSpPr>
      <p:grpSpPr>
        <a:xfrm>
          <a:off x="0" y="0"/>
          <a:ext cx="0" cy="0"/>
          <a:chOff x="0" y="0"/>
          <a:chExt cx="0" cy="0"/>
        </a:xfrm>
      </p:grpSpPr>
      <p:sp>
        <p:nvSpPr>
          <p:cNvPr id="110" name="Google Shape;110;g232da09745f_0_0:notes">
            <a:extLst>
              <a:ext uri="{FF2B5EF4-FFF2-40B4-BE49-F238E27FC236}">
                <a16:creationId xmlns:a16="http://schemas.microsoft.com/office/drawing/2014/main" id="{858BC4F3-2614-3820-72BE-F98A5A0387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a:extLst>
              <a:ext uri="{FF2B5EF4-FFF2-40B4-BE49-F238E27FC236}">
                <a16:creationId xmlns:a16="http://schemas.microsoft.com/office/drawing/2014/main" id="{399EED58-AB5D-FE4E-FB14-185F6FC86C6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0611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wg/bmwg/document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uthor-tools.ietf.org/iddiff?url2=draft-ietf-bmwg-mlrsearch-1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mailarchive.ietf.org/arch/msg/bmwg/-qKXH_2aBEVM6eYqAMbAwUfDAeo/" TargetMode="External"/><Relationship Id="rId5" Type="http://schemas.openxmlformats.org/officeDocument/2006/relationships/hyperlink" Target="https://raw.githubusercontent.com/FDio/csit/b802d684064a1058aa35a1115690b998a296d7f1/docs/ietf/draft-ietf-bmwg-mlrsearch-11.md" TargetMode="External"/><Relationship Id="rId4" Type="http://schemas.openxmlformats.org/officeDocument/2006/relationships/hyperlink" Target="https://github.com/boucadair/IETF-Drafts-Reviews/blob/master/2025/draft-ietf-bmwg-mlrsearch-10-rev%20Med.pdf"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atatracker.ietf.org/meeting/agend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www.ietf.org/how/meetings/issues/" TargetMode="External"/><Relationship Id="rId4" Type="http://schemas.openxmlformats.org/officeDocument/2006/relationships/hyperlink" Target="https://www.ietf.org/how/meetings/preparation"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tracker.ietf.org/group/bmwg/abou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group/ippm/abou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notes.ietf.org/notes-ietf-123-ipp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64" y="21049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IETF 1</a:t>
            </a:r>
            <a:r>
              <a:rPr lang="en-US" sz="3600" dirty="0"/>
              <a:t>23</a:t>
            </a:r>
            <a:r>
              <a:rPr lang="en-US" sz="3600" dirty="0">
                <a:latin typeface="Inter"/>
                <a:ea typeface="Inter"/>
                <a:cs typeface="Inter"/>
                <a:sym typeface="Inter"/>
              </a:rPr>
              <a:t> IPPM</a:t>
            </a:r>
            <a:endParaRPr sz="3600" dirty="0">
              <a:latin typeface="Inter"/>
              <a:ea typeface="Inter"/>
              <a:cs typeface="Inter"/>
              <a:sym typeface="Inter"/>
            </a:endParaRPr>
          </a:p>
        </p:txBody>
      </p:sp>
      <p:sp>
        <p:nvSpPr>
          <p:cNvPr id="100" name="Google Shape;100;p19"/>
          <p:cNvSpPr txBox="1"/>
          <p:nvPr/>
        </p:nvSpPr>
        <p:spPr>
          <a:xfrm>
            <a:off x="754475" y="146580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24 July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2025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9F39D-D2DB-422E-CF85-ADD0E4D193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968238-5AFC-3D8D-57E6-094B7654C671}"/>
              </a:ext>
            </a:extLst>
          </p:cNvPr>
          <p:cNvSpPr>
            <a:spLocks noGrp="1"/>
          </p:cNvSpPr>
          <p:nvPr>
            <p:ph type="title"/>
          </p:nvPr>
        </p:nvSpPr>
        <p:spPr/>
        <p:txBody>
          <a:bodyPr anchor="ctr"/>
          <a:lstStyle/>
          <a:p>
            <a:r>
              <a:rPr lang="en-US" dirty="0"/>
              <a:t>Agenda</a:t>
            </a:r>
            <a:r>
              <a:rPr lang="en-001" dirty="0"/>
              <a:t> – </a:t>
            </a:r>
            <a:r>
              <a:rPr lang="de-CH" dirty="0"/>
              <a:t>L</a:t>
            </a:r>
            <a:r>
              <a:rPr lang="en-001" dirty="0" err="1"/>
              <a:t>ightning</a:t>
            </a:r>
            <a:r>
              <a:rPr lang="en-001" dirty="0"/>
              <a:t> Talks</a:t>
            </a:r>
            <a:endParaRPr lang="en-US" dirty="0"/>
          </a:p>
        </p:txBody>
      </p:sp>
      <p:sp>
        <p:nvSpPr>
          <p:cNvPr id="4" name="Slide Number Placeholder 3">
            <a:extLst>
              <a:ext uri="{FF2B5EF4-FFF2-40B4-BE49-F238E27FC236}">
                <a16:creationId xmlns:a16="http://schemas.microsoft.com/office/drawing/2014/main" id="{1AFCF45B-0E8A-7415-4D93-1105E1E0B6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5" name="Picture 4">
            <a:extLst>
              <a:ext uri="{FF2B5EF4-FFF2-40B4-BE49-F238E27FC236}">
                <a16:creationId xmlns:a16="http://schemas.microsoft.com/office/drawing/2014/main" id="{5A6BBF29-543D-C48F-DA41-EAA3BB66C524}"/>
              </a:ext>
            </a:extLst>
          </p:cNvPr>
          <p:cNvPicPr>
            <a:picLocks noChangeAspect="1"/>
          </p:cNvPicPr>
          <p:nvPr/>
        </p:nvPicPr>
        <p:blipFill>
          <a:blip r:embed="rId2"/>
          <a:stretch>
            <a:fillRect/>
          </a:stretch>
        </p:blipFill>
        <p:spPr>
          <a:xfrm>
            <a:off x="393926" y="1898610"/>
            <a:ext cx="8149195" cy="2826188"/>
          </a:xfrm>
          <a:prstGeom prst="rect">
            <a:avLst/>
          </a:prstGeom>
        </p:spPr>
      </p:pic>
    </p:spTree>
    <p:extLst>
      <p:ext uri="{BB962C8B-B14F-4D97-AF65-F5344CB8AC3E}">
        <p14:creationId xmlns:p14="http://schemas.microsoft.com/office/powerpoint/2010/main" val="4010886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1632FB4A-2D23-676B-F466-664A54B51F1C}"/>
            </a:ext>
          </a:extLst>
        </p:cNvPr>
        <p:cNvGrpSpPr/>
        <p:nvPr/>
      </p:nvGrpSpPr>
      <p:grpSpPr>
        <a:xfrm>
          <a:off x="0" y="0"/>
          <a:ext cx="0" cy="0"/>
          <a:chOff x="0" y="0"/>
          <a:chExt cx="0" cy="0"/>
        </a:xfrm>
      </p:grpSpPr>
      <p:sp>
        <p:nvSpPr>
          <p:cNvPr id="113" name="Google Shape;113;p21">
            <a:extLst>
              <a:ext uri="{FF2B5EF4-FFF2-40B4-BE49-F238E27FC236}">
                <a16:creationId xmlns:a16="http://schemas.microsoft.com/office/drawing/2014/main" id="{CF68098D-516C-5B4E-8DEC-9B69F23B27D9}"/>
              </a:ext>
            </a:extLst>
          </p:cNvPr>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001" sz="2400" dirty="0"/>
              <a:t>Update on </a:t>
            </a:r>
            <a:r>
              <a:rPr lang="en-US" sz="2400" dirty="0"/>
              <a:t>draft-ietf-ippm-encrypted-pdmv2</a:t>
            </a:r>
            <a:endParaRPr sz="2400" b="0" i="0" u="none" strike="noStrike" cap="none" dirty="0">
              <a:solidFill>
                <a:schemeClr val="lt1"/>
              </a:solidFill>
              <a:latin typeface="Open Sans"/>
              <a:ea typeface="Open Sans"/>
              <a:cs typeface="Open Sans"/>
              <a:sym typeface="Open Sans"/>
            </a:endParaRPr>
          </a:p>
        </p:txBody>
      </p:sp>
      <p:sp>
        <p:nvSpPr>
          <p:cNvPr id="114" name="Google Shape;114;p21">
            <a:extLst>
              <a:ext uri="{FF2B5EF4-FFF2-40B4-BE49-F238E27FC236}">
                <a16:creationId xmlns:a16="http://schemas.microsoft.com/office/drawing/2014/main" id="{7AEF2B62-F1E9-FAF8-239D-B5EE3D33896F}"/>
              </a:ext>
            </a:extLst>
          </p:cNvPr>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001" sz="1300" dirty="0">
                <a:solidFill>
                  <a:srgbClr val="434343"/>
                </a:solidFill>
                <a:latin typeface="Inter"/>
                <a:ea typeface="Inter"/>
                <a:cs typeface="Inter"/>
                <a:sym typeface="Inter"/>
              </a:rPr>
              <a:t>PDMv2 went through WGLC in 2024.</a:t>
            </a:r>
          </a:p>
          <a:p>
            <a:pPr marL="457200" marR="0" lvl="0" indent="-311150" algn="l" rtl="0">
              <a:lnSpc>
                <a:spcPct val="115000"/>
              </a:lnSpc>
              <a:spcBef>
                <a:spcPts val="600"/>
              </a:spcBef>
              <a:spcAft>
                <a:spcPts val="0"/>
              </a:spcAft>
              <a:buClr>
                <a:srgbClr val="434343"/>
              </a:buClr>
              <a:buSzPts val="1300"/>
              <a:buFont typeface="Inter"/>
              <a:buChar char="●"/>
            </a:pPr>
            <a:r>
              <a:rPr lang="en-001" sz="1300" dirty="0">
                <a:solidFill>
                  <a:srgbClr val="434343"/>
                </a:solidFill>
                <a:latin typeface="Inter"/>
                <a:ea typeface="Inter"/>
                <a:cs typeface="Inter"/>
                <a:sym typeface="Inter"/>
              </a:rPr>
              <a:t>Ended up with a lot of feedback and </a:t>
            </a:r>
            <a:r>
              <a:rPr lang="en-001" sz="1300" dirty="0" err="1">
                <a:solidFill>
                  <a:srgbClr val="434343"/>
                </a:solidFill>
                <a:latin typeface="Inter"/>
                <a:ea typeface="Inter"/>
                <a:cs typeface="Inter"/>
                <a:sym typeface="Inter"/>
              </a:rPr>
              <a:t>DISCUSSes</a:t>
            </a:r>
            <a:r>
              <a:rPr lang="en-001" sz="1300" dirty="0">
                <a:solidFill>
                  <a:srgbClr val="434343"/>
                </a:solidFill>
                <a:latin typeface="Inter"/>
                <a:ea typeface="Inter"/>
                <a:cs typeface="Inter"/>
                <a:sym typeface="Inter"/>
              </a:rPr>
              <a:t> from the IESG.</a:t>
            </a:r>
          </a:p>
          <a:p>
            <a:pPr lvl="1" indent="-311150">
              <a:spcBef>
                <a:spcPts val="600"/>
              </a:spcBef>
              <a:buClr>
                <a:srgbClr val="434343"/>
              </a:buClr>
              <a:buSzPts val="1300"/>
              <a:buFont typeface="Inter"/>
              <a:buChar char="●"/>
            </a:pPr>
            <a:r>
              <a:rPr lang="en-001" sz="900" dirty="0">
                <a:solidFill>
                  <a:srgbClr val="434343"/>
                </a:solidFill>
                <a:latin typeface="Inter"/>
                <a:ea typeface="Inter"/>
                <a:cs typeface="Inter"/>
                <a:sym typeface="Inter"/>
              </a:rPr>
              <a:t>Mainly on security related topics. </a:t>
            </a:r>
          </a:p>
          <a:p>
            <a:pPr marL="457200" marR="0" lvl="0" indent="-311150" algn="l" rtl="0">
              <a:lnSpc>
                <a:spcPct val="115000"/>
              </a:lnSpc>
              <a:spcBef>
                <a:spcPts val="600"/>
              </a:spcBef>
              <a:spcAft>
                <a:spcPts val="0"/>
              </a:spcAft>
              <a:buClr>
                <a:srgbClr val="434343"/>
              </a:buClr>
              <a:buSzPts val="1300"/>
              <a:buFont typeface="Inter"/>
              <a:buChar char="●"/>
            </a:pPr>
            <a:r>
              <a:rPr lang="en-001" sz="1300" dirty="0">
                <a:solidFill>
                  <a:srgbClr val="434343"/>
                </a:solidFill>
                <a:latin typeface="Inter"/>
                <a:ea typeface="Inter"/>
                <a:cs typeface="Inter"/>
                <a:sym typeface="Inter"/>
              </a:rPr>
              <a:t>The document is now back under WG control.</a:t>
            </a:r>
          </a:p>
          <a:p>
            <a:pPr marL="457200" marR="0" lvl="0" indent="-311150" algn="l" rtl="0">
              <a:lnSpc>
                <a:spcPct val="115000"/>
              </a:lnSpc>
              <a:spcBef>
                <a:spcPts val="600"/>
              </a:spcBef>
              <a:spcAft>
                <a:spcPts val="0"/>
              </a:spcAft>
              <a:buClr>
                <a:srgbClr val="434343"/>
              </a:buClr>
              <a:buSzPts val="1300"/>
              <a:buFont typeface="Inter"/>
              <a:buChar char="●"/>
            </a:pPr>
            <a:r>
              <a:rPr lang="en-001" sz="1300" dirty="0">
                <a:solidFill>
                  <a:srgbClr val="434343"/>
                </a:solidFill>
                <a:latin typeface="Inter"/>
                <a:ea typeface="Inter"/>
                <a:cs typeface="Inter"/>
                <a:sym typeface="Inter"/>
              </a:rPr>
              <a:t>A companion document is proposed to help set the context for </a:t>
            </a:r>
            <a:r>
              <a:rPr lang="en-US" sz="1300" dirty="0" err="1">
                <a:solidFill>
                  <a:srgbClr val="434343"/>
                </a:solidFill>
                <a:latin typeface="Inter"/>
                <a:ea typeface="Inter"/>
                <a:cs typeface="Inter"/>
                <a:sym typeface="Inter"/>
              </a:rPr>
              <a:t>th</a:t>
            </a:r>
            <a:r>
              <a:rPr lang="en-001" sz="1300" dirty="0">
                <a:solidFill>
                  <a:srgbClr val="434343"/>
                </a:solidFill>
                <a:latin typeface="Inter"/>
                <a:ea typeface="Inter"/>
                <a:cs typeface="Inter"/>
                <a:sym typeface="Inter"/>
              </a:rPr>
              <a:t>e use of PDMv2, specifically focusing on registration. </a:t>
            </a:r>
          </a:p>
          <a:p>
            <a:pPr marL="457200" marR="0" lvl="0" indent="-311150" algn="l" rtl="0">
              <a:lnSpc>
                <a:spcPct val="115000"/>
              </a:lnSpc>
              <a:spcBef>
                <a:spcPts val="600"/>
              </a:spcBef>
              <a:spcAft>
                <a:spcPts val="0"/>
              </a:spcAft>
              <a:buClr>
                <a:srgbClr val="434343"/>
              </a:buClr>
              <a:buSzPts val="1300"/>
              <a:buFont typeface="Inter"/>
              <a:buChar char="●"/>
            </a:pPr>
            <a:r>
              <a:rPr lang="en-001" sz="1300" dirty="0">
                <a:solidFill>
                  <a:srgbClr val="434343"/>
                </a:solidFill>
                <a:latin typeface="Inter"/>
                <a:ea typeface="Inter"/>
                <a:cs typeface="Inter"/>
                <a:sym typeface="Inter"/>
              </a:rPr>
              <a:t>A signification portion of the agenda today is dedicated to PDMv2 and PDMv2 Registration.</a:t>
            </a:r>
          </a:p>
          <a:p>
            <a:pPr marL="457200" marR="0" lvl="0" indent="-311150" algn="l" rtl="0">
              <a:lnSpc>
                <a:spcPct val="115000"/>
              </a:lnSpc>
              <a:spcBef>
                <a:spcPts val="600"/>
              </a:spcBef>
              <a:spcAft>
                <a:spcPts val="0"/>
              </a:spcAft>
              <a:buClr>
                <a:srgbClr val="434343"/>
              </a:buClr>
              <a:buSzPts val="1300"/>
              <a:buFont typeface="Inter"/>
              <a:buChar char="●"/>
            </a:pPr>
            <a:r>
              <a:rPr lang="en-001" sz="1300" dirty="0">
                <a:solidFill>
                  <a:srgbClr val="434343"/>
                </a:solidFill>
                <a:latin typeface="Inter"/>
                <a:ea typeface="Inter"/>
                <a:cs typeface="Inter"/>
                <a:sym typeface="Inter"/>
              </a:rPr>
              <a:t>The chairs urge the WG to engage.</a:t>
            </a:r>
          </a:p>
          <a:p>
            <a:pPr marL="146050" marR="0" lvl="0" indent="0" algn="l" rtl="0">
              <a:lnSpc>
                <a:spcPct val="115000"/>
              </a:lnSpc>
              <a:spcBef>
                <a:spcPts val="600"/>
              </a:spcBef>
              <a:spcAft>
                <a:spcPts val="0"/>
              </a:spcAft>
              <a:buClr>
                <a:srgbClr val="434343"/>
              </a:buClr>
              <a:buSzPts val="1300"/>
              <a:buNone/>
            </a:pP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28184556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a:xfrm>
            <a:off x="471899" y="218223"/>
            <a:ext cx="8395009" cy="1288203"/>
          </a:xfrm>
        </p:spPr>
        <p:txBody>
          <a:bodyPr anchor="ctr"/>
          <a:lstStyle/>
          <a:p>
            <a:r>
              <a:rPr lang="de-CH" sz="3200" dirty="0"/>
              <a:t>BMWG </a:t>
            </a:r>
            <a:r>
              <a:rPr lang="en-001" sz="3200" dirty="0"/>
              <a:t>Document Updates Since IETF 12</a:t>
            </a:r>
            <a:r>
              <a:rPr lang="de-CH" sz="3200" dirty="0"/>
              <a:t>2</a:t>
            </a:r>
            <a:endParaRPr lang="en-US" sz="3200"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900" y="1919074"/>
            <a:ext cx="8222100" cy="2710201"/>
          </a:xfrm>
        </p:spPr>
        <p:txBody>
          <a:bodyPr/>
          <a:lstStyle/>
          <a:p>
            <a:r>
              <a:rPr lang="de-CH" sz="1400" b="1" dirty="0"/>
              <a:t>draft-ietf-bmwg-mlrsearch </a:t>
            </a:r>
            <a:r>
              <a:rPr lang="en-US" sz="1400" dirty="0"/>
              <a:t>to be submitted to IESG for publication</a:t>
            </a:r>
          </a:p>
          <a:p>
            <a:pPr lvl="1"/>
            <a:r>
              <a:rPr lang="de-CH" sz="1400" dirty="0"/>
              <a:t>AD Review addressed in the latest version </a:t>
            </a:r>
          </a:p>
          <a:p>
            <a:r>
              <a:rPr lang="de-CH" sz="1400" b="1" dirty="0"/>
              <a:t>draft-ietf-bmwg-sr-bench-meth </a:t>
            </a:r>
            <a:r>
              <a:rPr lang="de-CH" sz="1400" dirty="0"/>
              <a:t>and </a:t>
            </a:r>
            <a:r>
              <a:rPr lang="de-CH" sz="1400" b="1" dirty="0"/>
              <a:t>draft-ietf-bmwg-network-tester-cfg</a:t>
            </a:r>
            <a:r>
              <a:rPr lang="de-CH" sz="1400" dirty="0"/>
              <a:t> preparing for the WGLC</a:t>
            </a:r>
          </a:p>
          <a:p>
            <a:pPr lvl="1"/>
            <a:r>
              <a:rPr lang="de-CH" sz="1400" dirty="0"/>
              <a:t>Milestones to be revised accordingly</a:t>
            </a:r>
          </a:p>
          <a:p>
            <a:r>
              <a:rPr lang="de-CH" sz="1400" b="1" dirty="0"/>
              <a:t>draft-cprjgf-bmwg-powerbench</a:t>
            </a:r>
            <a:r>
              <a:rPr lang="de-CH" sz="1400" dirty="0"/>
              <a:t>, </a:t>
            </a:r>
            <a:r>
              <a:rPr lang="de-CH" sz="1400" b="1" dirty="0"/>
              <a:t>draft-chen-bmwg-savnet-sav-benchmarking</a:t>
            </a:r>
            <a:r>
              <a:rPr lang="de-CH" sz="1400" dirty="0"/>
              <a:t> and </a:t>
            </a:r>
            <a:r>
              <a:rPr lang="de-CH" sz="1400" b="1" dirty="0"/>
              <a:t>draft-lencse-bmwg-multiple-ip-addresses</a:t>
            </a:r>
            <a:r>
              <a:rPr lang="de-CH" sz="1400" dirty="0"/>
              <a:t> candidate for adoption</a:t>
            </a:r>
          </a:p>
          <a:p>
            <a:pPr lvl="1"/>
            <a:r>
              <a:rPr lang="de-CH" sz="1400" dirty="0"/>
              <a:t>Recent discussion on the mailing list</a:t>
            </a:r>
          </a:p>
          <a:p>
            <a:r>
              <a:rPr lang="de-CH" sz="1400" dirty="0"/>
              <a:t>Proposals keep coming (see </a:t>
            </a:r>
            <a:r>
              <a:rPr lang="de-CH" sz="1400" dirty="0">
                <a:hlinkClick r:id="rId3"/>
              </a:rPr>
              <a:t>https://datatracker.ietf.org/wg/bmwg/documents/</a:t>
            </a:r>
            <a:r>
              <a:rPr lang="de-CH" sz="1400" dirty="0"/>
              <a:t>)</a:t>
            </a:r>
          </a:p>
          <a:p>
            <a:r>
              <a:rPr lang="de-CH" sz="1400" dirty="0"/>
              <a:t>Some discussion for revisiting BMWG RFCs in order to update RFC 2544</a:t>
            </a:r>
          </a:p>
          <a:p>
            <a:pPr lvl="1"/>
            <a:endParaRPr lang="en-001" sz="1400" dirty="0"/>
          </a:p>
        </p:txBody>
      </p:sp>
    </p:spTree>
    <p:extLst>
      <p:ext uri="{BB962C8B-B14F-4D97-AF65-F5344CB8AC3E}">
        <p14:creationId xmlns:p14="http://schemas.microsoft.com/office/powerpoint/2010/main" val="1372742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a:xfrm>
            <a:off x="471899" y="218223"/>
            <a:ext cx="8395009" cy="1288203"/>
          </a:xfrm>
          <a:noFill/>
          <a:ln>
            <a:noFill/>
          </a:ln>
        </p:spPr>
        <p:txBody>
          <a:bodyPr spcFirstLastPara="1" wrap="square" lIns="91400" tIns="91400" rIns="91400" bIns="91400" anchor="ctr" anchorCtr="0">
            <a:noAutofit/>
          </a:bodyPr>
          <a:lstStyle/>
          <a:p>
            <a:r>
              <a:rPr lang="en-US" sz="3200" dirty="0"/>
              <a:t>BMWG </a:t>
            </a:r>
            <a:r>
              <a:rPr lang="en-US" sz="3200" dirty="0" err="1"/>
              <a:t>MLRsearch</a:t>
            </a:r>
            <a:r>
              <a:rPr lang="en-US" sz="3200" dirty="0"/>
              <a:t> Update after WGLC</a:t>
            </a:r>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11" name="Content Placeholder 2">
            <a:extLst>
              <a:ext uri="{FF2B5EF4-FFF2-40B4-BE49-F238E27FC236}">
                <a16:creationId xmlns:a16="http://schemas.microsoft.com/office/drawing/2014/main" id="{E9F6AFF0-EB64-476A-9819-34C50D74F1A0}"/>
              </a:ext>
            </a:extLst>
          </p:cNvPr>
          <p:cNvSpPr txBox="1">
            <a:spLocks noGrp="1"/>
          </p:cNvSpPr>
          <p:nvPr>
            <p:ph type="body" idx="1"/>
          </p:nvPr>
        </p:nvSpPr>
        <p:spPr>
          <a:xfrm>
            <a:off x="471488" y="1919288"/>
            <a:ext cx="8223250" cy="2709862"/>
          </a:xfrm>
        </p:spPr>
        <p:txBody>
          <a:bodyPr>
            <a:noAutofit/>
          </a:bodyPr>
          <a:lstStyle/>
          <a:p>
            <a:pPr lvl="0">
              <a:buFont typeface="Arial" panose="020B0604020202020204" pitchFamily="34" charset="0"/>
              <a:buChar char="•"/>
            </a:pPr>
            <a:r>
              <a:rPr lang="en-GB" sz="1000" i="1" dirty="0"/>
              <a:t>draft-ietf-bmwg-mlrsearch-11</a:t>
            </a:r>
            <a:r>
              <a:rPr lang="en-GB" sz="1000" dirty="0"/>
              <a:t> posted on 2025-07-07.</a:t>
            </a:r>
            <a:endParaRPr lang="en-GB" sz="1000" dirty="0">
              <a:ea typeface="Calibri"/>
              <a:cs typeface="Calibri"/>
            </a:endParaRPr>
          </a:p>
          <a:p>
            <a:pPr lvl="0">
              <a:buFont typeface="Arial" panose="020B0604020202020204" pitchFamily="34" charset="0"/>
              <a:buChar char="•"/>
            </a:pPr>
            <a:r>
              <a:rPr lang="en-GB" sz="1000" dirty="0">
                <a:hlinkClick r:id="rId3"/>
              </a:rPr>
              <a:t>Changes</a:t>
            </a:r>
            <a:r>
              <a:rPr lang="en-GB" sz="1000" dirty="0"/>
              <a:t> from -10:</a:t>
            </a:r>
            <a:endParaRPr lang="en-GB" sz="1000" dirty="0">
              <a:ea typeface="Calibri"/>
              <a:cs typeface="Calibri"/>
            </a:endParaRPr>
          </a:p>
          <a:p>
            <a:pPr lvl="1">
              <a:buFont typeface="Arial" panose="020B0604020202020204" pitchFamily="34" charset="0"/>
              <a:buChar char="•"/>
            </a:pPr>
            <a:r>
              <a:rPr lang="en-GB" sz="900" dirty="0">
                <a:ea typeface="Calibri"/>
                <a:cs typeface="Calibri"/>
              </a:rPr>
              <a:t>Addressed comments and suggestions from IETF AD review.</a:t>
            </a:r>
          </a:p>
          <a:p>
            <a:pPr lvl="2">
              <a:buFont typeface="Arial" panose="020B0604020202020204" pitchFamily="34" charset="0"/>
              <a:buChar char="•"/>
            </a:pPr>
            <a:r>
              <a:rPr lang="en-GB" sz="800" dirty="0">
                <a:ea typeface="Calibri"/>
                <a:cs typeface="Calibri"/>
              </a:rPr>
              <a:t>Big Thanks to Mohamed Boucadair for a very thorough AD review - </a:t>
            </a:r>
            <a:r>
              <a:rPr lang="en-GB" sz="800" dirty="0">
                <a:ea typeface="Calibri"/>
                <a:cs typeface="Calibri"/>
                <a:hlinkClick r:id="rId4"/>
              </a:rPr>
              <a:t>PDF version</a:t>
            </a:r>
            <a:r>
              <a:rPr lang="en-GB" sz="800" dirty="0">
                <a:ea typeface="Calibri"/>
                <a:cs typeface="Calibri"/>
              </a:rPr>
              <a:t> with 118 comments and improvement suggestions.</a:t>
            </a:r>
          </a:p>
          <a:p>
            <a:pPr lvl="2">
              <a:buFont typeface="Arial" panose="020B0604020202020204" pitchFamily="34" charset="0"/>
              <a:buChar char="•"/>
            </a:pPr>
            <a:r>
              <a:rPr lang="en-GB" sz="800" dirty="0">
                <a:ea typeface="Calibri"/>
                <a:cs typeface="Calibri"/>
              </a:rPr>
              <a:t>Version -11 with notes and comments per each AD point available in </a:t>
            </a:r>
            <a:r>
              <a:rPr lang="en-GB" sz="800" dirty="0" err="1">
                <a:ea typeface="Calibri"/>
                <a:cs typeface="Calibri"/>
              </a:rPr>
              <a:t>github</a:t>
            </a:r>
            <a:r>
              <a:rPr lang="en-GB" sz="800" dirty="0">
                <a:ea typeface="Calibri"/>
                <a:cs typeface="Calibri"/>
              </a:rPr>
              <a:t> - </a:t>
            </a:r>
            <a:r>
              <a:rPr lang="en-GB" sz="800" dirty="0" err="1">
                <a:ea typeface="Calibri"/>
                <a:cs typeface="Calibri"/>
                <a:hlinkClick r:id="rId5"/>
              </a:rPr>
              <a:t>kramdown</a:t>
            </a:r>
            <a:r>
              <a:rPr lang="en-GB" sz="800" dirty="0">
                <a:ea typeface="Calibri"/>
                <a:cs typeface="Calibri"/>
                <a:hlinkClick r:id="rId5"/>
              </a:rPr>
              <a:t> md version</a:t>
            </a:r>
            <a:r>
              <a:rPr lang="en-GB" sz="800" dirty="0">
                <a:ea typeface="Calibri"/>
                <a:cs typeface="Calibri"/>
              </a:rPr>
              <a:t>.</a:t>
            </a:r>
          </a:p>
          <a:p>
            <a:pPr lvl="1">
              <a:buFont typeface="Arial" panose="020B0604020202020204" pitchFamily="34" charset="0"/>
              <a:buChar char="•"/>
            </a:pPr>
            <a:r>
              <a:rPr lang="en-GB" sz="900" dirty="0">
                <a:ea typeface="Calibri"/>
                <a:cs typeface="Calibri"/>
              </a:rPr>
              <a:t>Most other edits are minor improvements for clarity and general readability inspired by AD review.</a:t>
            </a:r>
          </a:p>
          <a:p>
            <a:pPr>
              <a:buFont typeface="Arial" panose="020B0604020202020204" pitchFamily="34" charset="0"/>
              <a:buChar char="•"/>
            </a:pPr>
            <a:r>
              <a:rPr lang="en-GB" sz="1000" dirty="0">
                <a:ea typeface="Calibri"/>
                <a:cs typeface="Calibri"/>
              </a:rPr>
              <a:t>Two brand new sections:</a:t>
            </a:r>
          </a:p>
          <a:p>
            <a:pPr lvl="1">
              <a:buFont typeface="Arial" panose="020B0604020202020204" pitchFamily="34" charset="0"/>
              <a:buChar char="•"/>
            </a:pPr>
            <a:r>
              <a:rPr lang="en-GB" sz="900" i="1" dirty="0">
                <a:ea typeface="Calibri"/>
                <a:cs typeface="Calibri"/>
              </a:rPr>
              <a:t>1.2. Positioning within BMWG Methodologies </a:t>
            </a:r>
            <a:r>
              <a:rPr lang="en-GB" sz="900" dirty="0">
                <a:ea typeface="Calibri"/>
                <a:cs typeface="Calibri"/>
              </a:rPr>
              <a:t>– in the </a:t>
            </a:r>
            <a:r>
              <a:rPr lang="en-GB" sz="900" i="1" dirty="0">
                <a:ea typeface="Calibri"/>
                <a:cs typeface="Calibri"/>
              </a:rPr>
              <a:t>Introduction</a:t>
            </a:r>
            <a:r>
              <a:rPr lang="en-GB" sz="900" dirty="0">
                <a:ea typeface="Calibri"/>
                <a:cs typeface="Calibri"/>
              </a:rPr>
              <a:t> section.</a:t>
            </a:r>
          </a:p>
          <a:p>
            <a:pPr lvl="1">
              <a:buFont typeface="Arial" panose="020B0604020202020204" pitchFamily="34" charset="0"/>
              <a:buChar char="•"/>
            </a:pPr>
            <a:r>
              <a:rPr lang="en-GB" sz="900" i="1" dirty="0">
                <a:ea typeface="Calibri"/>
                <a:cs typeface="Calibri"/>
              </a:rPr>
              <a:t>4.1. Scope </a:t>
            </a:r>
            <a:r>
              <a:rPr lang="en-GB" sz="900" dirty="0">
                <a:ea typeface="Calibri"/>
                <a:cs typeface="Calibri"/>
              </a:rPr>
              <a:t>– in the </a:t>
            </a:r>
            <a:r>
              <a:rPr lang="en-GB" sz="900" i="1" dirty="0" err="1">
                <a:ea typeface="Calibri"/>
                <a:cs typeface="Calibri"/>
              </a:rPr>
              <a:t>MLRsearch</a:t>
            </a:r>
            <a:r>
              <a:rPr lang="en-GB" sz="900" i="1" dirty="0">
                <a:ea typeface="Calibri"/>
                <a:cs typeface="Calibri"/>
              </a:rPr>
              <a:t> Specification </a:t>
            </a:r>
            <a:r>
              <a:rPr lang="en-GB" sz="900" dirty="0">
                <a:ea typeface="Calibri"/>
                <a:cs typeface="Calibri"/>
              </a:rPr>
              <a:t>section.</a:t>
            </a:r>
          </a:p>
          <a:p>
            <a:pPr lvl="1">
              <a:buFont typeface="Arial" panose="020B0604020202020204" pitchFamily="34" charset="0"/>
              <a:buChar char="•"/>
            </a:pPr>
            <a:r>
              <a:rPr lang="en-GB" sz="900" dirty="0">
                <a:ea typeface="Calibri"/>
                <a:cs typeface="Calibri"/>
              </a:rPr>
              <a:t>Resulted from AD review and associated email thread re </a:t>
            </a:r>
            <a:r>
              <a:rPr lang="en-GB" sz="900" dirty="0" err="1">
                <a:ea typeface="Calibri"/>
                <a:cs typeface="Calibri"/>
              </a:rPr>
              <a:t>mlrsearch</a:t>
            </a:r>
            <a:r>
              <a:rPr lang="en-GB" sz="900" dirty="0">
                <a:ea typeface="Calibri"/>
                <a:cs typeface="Calibri"/>
              </a:rPr>
              <a:t> "positioning” with respect to the existing BMWG specs.</a:t>
            </a:r>
          </a:p>
          <a:p>
            <a:pPr>
              <a:buFont typeface="Arial" panose="020B0604020202020204" pitchFamily="34" charset="0"/>
              <a:buChar char="•"/>
            </a:pPr>
            <a:r>
              <a:rPr lang="en-GB" sz="1000" dirty="0">
                <a:ea typeface="Calibri"/>
                <a:cs typeface="Calibri"/>
                <a:hlinkClick r:id="rId6"/>
              </a:rPr>
              <a:t>"Revisiting BMWG RFCs” email thread</a:t>
            </a:r>
            <a:r>
              <a:rPr lang="en-GB" sz="1000" dirty="0">
                <a:ea typeface="Calibri"/>
                <a:cs typeface="Calibri"/>
              </a:rPr>
              <a:t> that forked from </a:t>
            </a:r>
            <a:r>
              <a:rPr lang="en-GB" sz="1000" dirty="0" err="1">
                <a:ea typeface="Calibri"/>
                <a:cs typeface="Calibri"/>
              </a:rPr>
              <a:t>mlrsearch</a:t>
            </a:r>
            <a:r>
              <a:rPr lang="en-GB" sz="1000" dirty="0">
                <a:ea typeface="Calibri"/>
                <a:cs typeface="Calibri"/>
              </a:rPr>
              <a:t> AD review one:</a:t>
            </a:r>
          </a:p>
          <a:p>
            <a:pPr lvl="1">
              <a:buFont typeface="Arial" panose="020B0604020202020204" pitchFamily="34" charset="0"/>
              <a:buChar char="•"/>
            </a:pPr>
            <a:r>
              <a:rPr lang="en-GB" sz="900" dirty="0">
                <a:ea typeface="Calibri"/>
                <a:cs typeface="Calibri"/>
              </a:rPr>
              <a:t>Larger discussion about potential shortcomings and gaps identified in a selection of BMWG RFCs.</a:t>
            </a:r>
          </a:p>
          <a:p>
            <a:pPr lvl="1">
              <a:buFont typeface="Arial" panose="020B0604020202020204" pitchFamily="34" charset="0"/>
              <a:buChar char="•"/>
            </a:pPr>
            <a:r>
              <a:rPr lang="en-GB" sz="900" dirty="0">
                <a:ea typeface="Calibri"/>
                <a:cs typeface="Calibri"/>
              </a:rPr>
              <a:t>Including requirements language and security considerations boilerplate sections (see AD review comments to </a:t>
            </a:r>
            <a:r>
              <a:rPr lang="en-GB" sz="900" dirty="0" err="1">
                <a:ea typeface="Calibri"/>
                <a:cs typeface="Calibri"/>
              </a:rPr>
              <a:t>mlrsearch</a:t>
            </a:r>
            <a:r>
              <a:rPr lang="en-GB" sz="900" dirty="0">
                <a:ea typeface="Calibri"/>
                <a:cs typeface="Calibri"/>
              </a:rPr>
              <a:t>).</a:t>
            </a:r>
          </a:p>
          <a:p>
            <a:pPr>
              <a:buFont typeface="Arial" panose="020B0604020202020204" pitchFamily="34" charset="0"/>
              <a:buChar char="•"/>
            </a:pPr>
            <a:r>
              <a:rPr lang="en-US" sz="1000" dirty="0"/>
              <a:t>BMWG next steps</a:t>
            </a:r>
            <a:endParaRPr lang="en-US" sz="1000" dirty="0">
              <a:ea typeface="Calibri"/>
              <a:cs typeface="Calibri"/>
            </a:endParaRPr>
          </a:p>
          <a:p>
            <a:pPr lvl="1">
              <a:buFont typeface="Arial" panose="020B0604020202020204" pitchFamily="34" charset="0"/>
              <a:buChar char="•"/>
            </a:pPr>
            <a:r>
              <a:rPr lang="en-US" sz="900" dirty="0">
                <a:ea typeface="Calibri"/>
                <a:cs typeface="Calibri"/>
              </a:rPr>
              <a:t>Based on AD decision, move it to IETF LC.</a:t>
            </a:r>
          </a:p>
          <a:p>
            <a:pPr lvl="1">
              <a:buFont typeface="Arial" panose="020B0604020202020204" pitchFamily="34" charset="0"/>
              <a:buChar char="•"/>
            </a:pPr>
            <a:r>
              <a:rPr lang="en-US" sz="900" dirty="0">
                <a:ea typeface="Calibri"/>
                <a:cs typeface="Calibri"/>
              </a:rPr>
              <a:t>Publish.</a:t>
            </a:r>
          </a:p>
          <a:p>
            <a:pPr marL="114300" lvl="0" indent="0">
              <a:buNone/>
            </a:pPr>
            <a:endParaRPr lang="en-US" sz="300" dirty="0">
              <a:ea typeface="Calibri"/>
              <a:cs typeface="Calibri"/>
            </a:endParaRPr>
          </a:p>
        </p:txBody>
      </p:sp>
    </p:spTree>
    <p:extLst>
      <p:ext uri="{BB962C8B-B14F-4D97-AF65-F5344CB8AC3E}">
        <p14:creationId xmlns:p14="http://schemas.microsoft.com/office/powerpoint/2010/main" val="333926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de-CH" sz="3200" dirty="0"/>
              <a:t>IPPM </a:t>
            </a:r>
            <a:r>
              <a:rPr lang="en-001" sz="3200" dirty="0"/>
              <a:t>Document Updates Since IETF 12</a:t>
            </a:r>
            <a:r>
              <a:rPr lang="de-CH" sz="3200" dirty="0"/>
              <a:t>2</a:t>
            </a:r>
            <a:endParaRPr lang="en-US" sz="3200"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899" y="1919074"/>
            <a:ext cx="8505845" cy="2710201"/>
          </a:xfrm>
        </p:spPr>
        <p:txBody>
          <a:bodyPr/>
          <a:lstStyle/>
          <a:p>
            <a:r>
              <a:rPr lang="de-CH" b="1" dirty="0"/>
              <a:t>draft-</a:t>
            </a:r>
            <a:r>
              <a:rPr lang="de-CH" b="1" dirty="0" err="1"/>
              <a:t>ietf</a:t>
            </a:r>
            <a:r>
              <a:rPr lang="de-CH" b="1" dirty="0"/>
              <a:t>-ippm-</a:t>
            </a:r>
            <a:r>
              <a:rPr lang="de-CH" b="1" dirty="0" err="1"/>
              <a:t>capacity</a:t>
            </a:r>
            <a:r>
              <a:rPr lang="de-CH" b="1" dirty="0"/>
              <a:t>-</a:t>
            </a:r>
            <a:r>
              <a:rPr lang="de-CH" b="1" dirty="0" err="1"/>
              <a:t>protocol</a:t>
            </a:r>
            <a:r>
              <a:rPr lang="de-CH" dirty="0"/>
              <a:t> at IESG</a:t>
            </a:r>
            <a:endParaRPr lang="en-001" dirty="0"/>
          </a:p>
          <a:p>
            <a:pPr lvl="1"/>
            <a:r>
              <a:rPr lang="de-CH" dirty="0" err="1"/>
              <a:t>Received</a:t>
            </a:r>
            <a:r>
              <a:rPr lang="de-CH" dirty="0"/>
              <a:t> </a:t>
            </a:r>
            <a:r>
              <a:rPr lang="de-CH" dirty="0" err="1"/>
              <a:t>reviews</a:t>
            </a:r>
            <a:r>
              <a:rPr lang="de-CH" dirty="0"/>
              <a:t> </a:t>
            </a:r>
            <a:r>
              <a:rPr lang="de-CH" dirty="0" err="1"/>
              <a:t>from</a:t>
            </a:r>
            <a:r>
              <a:rPr lang="de-CH" dirty="0"/>
              <a:t> PERFMETRDIR, GENART and OPSDIR</a:t>
            </a:r>
            <a:endParaRPr lang="en-001" dirty="0"/>
          </a:p>
          <a:p>
            <a:r>
              <a:rPr lang="de-CH" b="1" dirty="0"/>
              <a:t>draft-</a:t>
            </a:r>
            <a:r>
              <a:rPr lang="de-CH" b="1" dirty="0" err="1"/>
              <a:t>ietf</a:t>
            </a:r>
            <a:r>
              <a:rPr lang="de-CH" b="1" dirty="0"/>
              <a:t>-ippm-</a:t>
            </a:r>
            <a:r>
              <a:rPr lang="de-CH" b="1" dirty="0" err="1"/>
              <a:t>asymmetrical</a:t>
            </a:r>
            <a:r>
              <a:rPr lang="de-CH" b="1" dirty="0"/>
              <a:t>-</a:t>
            </a:r>
            <a:r>
              <a:rPr lang="de-CH" b="1" dirty="0" err="1"/>
              <a:t>pkts</a:t>
            </a:r>
            <a:r>
              <a:rPr lang="de-CH" dirty="0"/>
              <a:t> </a:t>
            </a:r>
            <a:r>
              <a:rPr lang="de-CH" dirty="0" err="1"/>
              <a:t>working</a:t>
            </a:r>
            <a:r>
              <a:rPr lang="de-CH" dirty="0"/>
              <a:t> </a:t>
            </a:r>
            <a:r>
              <a:rPr lang="de-CH" dirty="0" err="1"/>
              <a:t>group</a:t>
            </a:r>
            <a:r>
              <a:rPr lang="de-CH" dirty="0"/>
              <a:t> last </a:t>
            </a:r>
            <a:r>
              <a:rPr lang="de-CH" dirty="0" err="1"/>
              <a:t>call</a:t>
            </a:r>
            <a:r>
              <a:rPr lang="de-CH" dirty="0"/>
              <a:t> </a:t>
            </a:r>
            <a:r>
              <a:rPr lang="de-CH" dirty="0" err="1"/>
              <a:t>concluded</a:t>
            </a:r>
            <a:endParaRPr lang="en-001" dirty="0"/>
          </a:p>
          <a:p>
            <a:pPr lvl="1"/>
            <a:r>
              <a:rPr lang="de-CH" dirty="0"/>
              <a:t>Shepherd </a:t>
            </a:r>
            <a:r>
              <a:rPr lang="de-CH" dirty="0" err="1"/>
              <a:t>write-up</a:t>
            </a:r>
            <a:r>
              <a:rPr lang="de-CH" dirty="0"/>
              <a:t> </a:t>
            </a:r>
            <a:r>
              <a:rPr lang="de-CH" dirty="0" err="1"/>
              <a:t>pending</a:t>
            </a:r>
            <a:endParaRPr lang="de-CH" dirty="0"/>
          </a:p>
          <a:p>
            <a:r>
              <a:rPr lang="de-CH" b="1" dirty="0"/>
              <a:t>draft-</a:t>
            </a:r>
            <a:r>
              <a:rPr lang="de-CH" b="1" dirty="0" err="1"/>
              <a:t>ietf</a:t>
            </a:r>
            <a:r>
              <a:rPr lang="de-CH" b="1" dirty="0"/>
              <a:t>-ippm-on-</a:t>
            </a:r>
            <a:r>
              <a:rPr lang="de-CH" b="1" dirty="0" err="1"/>
              <a:t>path</a:t>
            </a:r>
            <a:r>
              <a:rPr lang="de-CH" b="1" dirty="0"/>
              <a:t>-</a:t>
            </a:r>
            <a:r>
              <a:rPr lang="de-CH" b="1" dirty="0" err="1"/>
              <a:t>telemetry-yang</a:t>
            </a:r>
            <a:r>
              <a:rPr lang="de-CH" b="1" dirty="0"/>
              <a:t> </a:t>
            </a:r>
            <a:r>
              <a:rPr lang="de-CH" b="1" dirty="0" err="1"/>
              <a:t>working</a:t>
            </a:r>
            <a:r>
              <a:rPr lang="de-CH" b="1" dirty="0"/>
              <a:t> </a:t>
            </a:r>
            <a:r>
              <a:rPr lang="de-CH" dirty="0" err="1"/>
              <a:t>group</a:t>
            </a:r>
            <a:r>
              <a:rPr lang="de-CH" dirty="0"/>
              <a:t> </a:t>
            </a:r>
            <a:r>
              <a:rPr lang="de-CH" dirty="0" err="1"/>
              <a:t>adopted</a:t>
            </a:r>
            <a:endParaRPr lang="en-001" dirty="0"/>
          </a:p>
          <a:p>
            <a:pPr lvl="1"/>
            <a:r>
              <a:rPr lang="de-CH" dirty="0" err="1"/>
              <a:t>Received</a:t>
            </a:r>
            <a:r>
              <a:rPr lang="de-CH" dirty="0"/>
              <a:t> and </a:t>
            </a:r>
            <a:r>
              <a:rPr lang="de-CH" dirty="0" err="1"/>
              <a:t>addressed</a:t>
            </a:r>
            <a:r>
              <a:rPr lang="de-CH" dirty="0"/>
              <a:t> a YANGDOCTORS review</a:t>
            </a:r>
          </a:p>
          <a:p>
            <a:r>
              <a:rPr lang="de-CH" b="1" dirty="0"/>
              <a:t>draft-</a:t>
            </a:r>
            <a:r>
              <a:rPr lang="de-CH" b="1" dirty="0" err="1"/>
              <a:t>ietf</a:t>
            </a:r>
            <a:r>
              <a:rPr lang="de-CH" b="1" dirty="0"/>
              <a:t>-</a:t>
            </a:r>
            <a:r>
              <a:rPr lang="de-CH" b="1" dirty="0" err="1"/>
              <a:t>ippm-qoo</a:t>
            </a:r>
            <a:r>
              <a:rPr lang="de-CH" dirty="0"/>
              <a:t> </a:t>
            </a:r>
            <a:r>
              <a:rPr lang="de-CH" dirty="0" err="1"/>
              <a:t>working</a:t>
            </a:r>
            <a:r>
              <a:rPr lang="de-CH" dirty="0"/>
              <a:t> </a:t>
            </a:r>
            <a:r>
              <a:rPr lang="de-CH" dirty="0" err="1"/>
              <a:t>group</a:t>
            </a:r>
            <a:r>
              <a:rPr lang="de-CH" dirty="0"/>
              <a:t> </a:t>
            </a:r>
            <a:r>
              <a:rPr lang="en-001" dirty="0"/>
              <a:t>last call</a:t>
            </a:r>
            <a:r>
              <a:rPr lang="de-CH" dirty="0"/>
              <a:t> in </a:t>
            </a:r>
            <a:r>
              <a:rPr lang="de-CH" dirty="0" err="1"/>
              <a:t>progress</a:t>
            </a:r>
            <a:endParaRPr lang="en-001" dirty="0"/>
          </a:p>
          <a:p>
            <a:pPr lvl="1"/>
            <a:r>
              <a:rPr lang="de-CH" dirty="0"/>
              <a:t>Received and addressed good feedback. Looking forward for more.</a:t>
            </a:r>
            <a:endParaRPr lang="en-001" dirty="0"/>
          </a:p>
        </p:txBody>
      </p:sp>
    </p:spTree>
    <p:extLst>
      <p:ext uri="{BB962C8B-B14F-4D97-AF65-F5344CB8AC3E}">
        <p14:creationId xmlns:p14="http://schemas.microsoft.com/office/powerpoint/2010/main" val="2128497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Resources for </a:t>
            </a:r>
            <a:r>
              <a:rPr lang="en-US" sz="3600" b="0" i="0" u="none" strike="noStrike" cap="none" dirty="0">
                <a:solidFill>
                  <a:srgbClr val="FFFFFF"/>
                </a:solidFill>
                <a:latin typeface="Open Sans"/>
                <a:ea typeface="Open Sans"/>
                <a:cs typeface="Open Sans"/>
                <a:sym typeface="Open Sans"/>
              </a:rPr>
              <a:t>IETF </a:t>
            </a:r>
            <a:r>
              <a:rPr lang="en-US" dirty="0"/>
              <a:t>123 </a:t>
            </a:r>
            <a:r>
              <a:rPr lang="de-CH" dirty="0"/>
              <a:t>Madrid</a:t>
            </a:r>
            <a:endParaRPr dirty="0"/>
          </a:p>
          <a:p>
            <a:pPr marL="0" marR="0" lvl="0" indent="0" algn="l" rtl="0">
              <a:lnSpc>
                <a:spcPct val="100000"/>
              </a:lnSpc>
              <a:spcBef>
                <a:spcPts val="0"/>
              </a:spcBef>
              <a:spcAft>
                <a:spcPts val="0"/>
              </a:spcAft>
              <a:buClr>
                <a:srgbClr val="FFFFFF"/>
              </a:buClr>
              <a:buSzPts val="3600"/>
              <a:buFont typeface="Open Sans"/>
              <a:buNone/>
            </a:pPr>
            <a:endParaRPr sz="2400" dirty="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marL="457200" marR="0" lvl="0" indent="-342900" algn="l" rtl="0">
              <a:lnSpc>
                <a:spcPct val="110000"/>
              </a:lnSpc>
              <a:spcBef>
                <a:spcPts val="300"/>
              </a:spcBef>
              <a:spcAft>
                <a:spcPts val="0"/>
              </a:spcAft>
              <a:buClr>
                <a:srgbClr val="000000"/>
              </a:buClr>
              <a:buSzPts val="1800"/>
              <a:buChar char="●"/>
            </a:pPr>
            <a:r>
              <a:rPr lang="en-US">
                <a:solidFill>
                  <a:srgbClr val="000000"/>
                </a:solidFill>
              </a:rPr>
              <a:t>Agenda</a:t>
            </a:r>
            <a:br>
              <a:rPr lang="en-US" b="1">
                <a:solidFill>
                  <a:srgbClr val="000000"/>
                </a:solidFill>
              </a:rPr>
            </a:br>
            <a:r>
              <a:rPr lang="en-US" u="sng">
                <a:solidFill>
                  <a:schemeClr val="hlink"/>
                </a:solidFill>
                <a:hlinkClick r:id="rId3"/>
              </a:rPr>
              <a:t>https://datatracker.ietf.org/meeting/agenda</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Meetecho and other information:</a:t>
            </a:r>
            <a:br>
              <a:rPr lang="en-US">
                <a:solidFill>
                  <a:srgbClr val="000000"/>
                </a:solidFill>
              </a:rPr>
            </a:br>
            <a:r>
              <a:rPr lang="en-US" u="sng">
                <a:solidFill>
                  <a:schemeClr val="hlink"/>
                </a:solidFill>
                <a:hlinkClick r:id="rId4"/>
              </a:rPr>
              <a:t>https://www.ietf.org/how/meetings/preparation</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If you need technical assistance, see the Reporting Issues page:</a:t>
            </a:r>
            <a:br>
              <a:rPr lang="en-US">
                <a:solidFill>
                  <a:srgbClr val="000000"/>
                </a:solidFill>
              </a:rPr>
            </a:br>
            <a:r>
              <a:rPr lang="en-US" u="sng">
                <a:solidFill>
                  <a:schemeClr val="hlink"/>
                </a:solidFill>
                <a:hlinkClick r:id="rId5"/>
              </a:rPr>
              <a:t>http://www.ietf.org/how/meetings/issues/</a:t>
            </a:r>
            <a:endParaRPr>
              <a:solidFill>
                <a:srgbClr val="000000"/>
              </a:solidFill>
            </a:endParaRPr>
          </a:p>
        </p:txBody>
      </p:sp>
      <p:sp>
        <p:nvSpPr>
          <p:cNvPr id="130" name="Google Shape;130;p23"/>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123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de-CH" dirty="0"/>
              <a:t>Joint BMWG and IPPM Meeting</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de-CH" dirty="0"/>
              <a:t>Due </a:t>
            </a:r>
            <a:r>
              <a:rPr lang="de-CH" dirty="0" err="1"/>
              <a:t>to</a:t>
            </a:r>
            <a:r>
              <a:rPr lang="de-CH" dirty="0"/>
              <a:t> </a:t>
            </a:r>
            <a:r>
              <a:rPr lang="de-CH" dirty="0" err="1"/>
              <a:t>the</a:t>
            </a:r>
            <a:r>
              <a:rPr lang="de-CH" dirty="0"/>
              <a:t> </a:t>
            </a:r>
            <a:r>
              <a:rPr lang="de-CH" dirty="0" err="1"/>
              <a:t>similar</a:t>
            </a:r>
            <a:r>
              <a:rPr lang="de-CH" dirty="0"/>
              <a:t> </a:t>
            </a:r>
            <a:r>
              <a:rPr lang="de-CH" dirty="0" err="1"/>
              <a:t>topics</a:t>
            </a:r>
            <a:r>
              <a:rPr lang="de-CH" dirty="0"/>
              <a:t> </a:t>
            </a:r>
            <a:r>
              <a:rPr lang="de-CH" dirty="0" err="1"/>
              <a:t>we</a:t>
            </a:r>
            <a:r>
              <a:rPr lang="de-CH" dirty="0"/>
              <a:t> </a:t>
            </a:r>
            <a:r>
              <a:rPr lang="de-CH" dirty="0" err="1"/>
              <a:t>wanted</a:t>
            </a:r>
            <a:r>
              <a:rPr lang="de-CH" dirty="0"/>
              <a:t> </a:t>
            </a:r>
            <a:r>
              <a:rPr lang="de-CH" dirty="0" err="1"/>
              <a:t>to</a:t>
            </a:r>
            <a:r>
              <a:rPr lang="de-CH" dirty="0"/>
              <a:t> </a:t>
            </a:r>
            <a:r>
              <a:rPr lang="de-CH" dirty="0" err="1"/>
              <a:t>facilitate</a:t>
            </a:r>
            <a:r>
              <a:rPr lang="de-CH" dirty="0"/>
              <a:t> </a:t>
            </a:r>
            <a:r>
              <a:rPr lang="de-CH" dirty="0" err="1"/>
              <a:t>the</a:t>
            </a:r>
            <a:r>
              <a:rPr lang="de-CH" dirty="0"/>
              <a:t> </a:t>
            </a:r>
            <a:r>
              <a:rPr lang="de-CH" dirty="0" err="1"/>
              <a:t>exchange</a:t>
            </a:r>
            <a:r>
              <a:rPr lang="de-CH" dirty="0"/>
              <a:t> and </a:t>
            </a:r>
            <a:r>
              <a:rPr lang="de-CH" dirty="0" err="1"/>
              <a:t>discussions</a:t>
            </a:r>
            <a:r>
              <a:rPr lang="de-CH" dirty="0"/>
              <a:t> </a:t>
            </a:r>
            <a:r>
              <a:rPr lang="de-CH" dirty="0" err="1"/>
              <a:t>between</a:t>
            </a:r>
            <a:r>
              <a:rPr lang="de-CH" dirty="0"/>
              <a:t> </a:t>
            </a:r>
            <a:r>
              <a:rPr lang="de-CH" dirty="0" err="1"/>
              <a:t>both</a:t>
            </a:r>
            <a:r>
              <a:rPr lang="de-CH" dirty="0"/>
              <a:t> </a:t>
            </a:r>
            <a:r>
              <a:rPr lang="de-CH" dirty="0" err="1"/>
              <a:t>working</a:t>
            </a:r>
            <a:r>
              <a:rPr lang="de-CH" dirty="0"/>
              <a:t> </a:t>
            </a:r>
            <a:r>
              <a:rPr lang="de-CH" dirty="0" err="1"/>
              <a:t>group</a:t>
            </a:r>
            <a:r>
              <a:rPr lang="de-CH" dirty="0"/>
              <a:t> </a:t>
            </a:r>
            <a:r>
              <a:rPr lang="de-CH" dirty="0" err="1"/>
              <a:t>by</a:t>
            </a:r>
            <a:r>
              <a:rPr lang="de-CH" dirty="0"/>
              <a:t> </a:t>
            </a:r>
            <a:r>
              <a:rPr lang="de-CH" dirty="0" err="1"/>
              <a:t>having</a:t>
            </a:r>
            <a:r>
              <a:rPr lang="de-CH" dirty="0"/>
              <a:t> a </a:t>
            </a:r>
            <a:r>
              <a:rPr lang="de-CH" dirty="0" err="1"/>
              <a:t>joint</a:t>
            </a:r>
            <a:r>
              <a:rPr lang="de-CH" dirty="0"/>
              <a:t> </a:t>
            </a:r>
            <a:r>
              <a:rPr lang="de-CH" dirty="0" err="1"/>
              <a:t>session</a:t>
            </a:r>
            <a:r>
              <a:rPr lang="de-CH" dirty="0"/>
              <a:t> at IETF 123.</a:t>
            </a:r>
          </a:p>
          <a:p>
            <a:r>
              <a:rPr lang="de-CH" dirty="0" err="1"/>
              <a:t>Seeking</a:t>
            </a:r>
            <a:r>
              <a:rPr lang="de-CH" dirty="0"/>
              <a:t> </a:t>
            </a:r>
            <a:r>
              <a:rPr lang="de-CH" dirty="0" err="1"/>
              <a:t>feedback</a:t>
            </a:r>
            <a:r>
              <a:rPr lang="de-CH" dirty="0"/>
              <a:t> </a:t>
            </a:r>
            <a:r>
              <a:rPr lang="de-CH" dirty="0" err="1"/>
              <a:t>from</a:t>
            </a:r>
            <a:r>
              <a:rPr lang="de-CH" dirty="0"/>
              <a:t> </a:t>
            </a:r>
            <a:r>
              <a:rPr lang="de-CH" dirty="0" err="1"/>
              <a:t>both</a:t>
            </a:r>
            <a:r>
              <a:rPr lang="de-CH" dirty="0"/>
              <a:t> </a:t>
            </a:r>
            <a:r>
              <a:rPr lang="de-CH" dirty="0" err="1"/>
              <a:t>working</a:t>
            </a:r>
            <a:r>
              <a:rPr lang="de-CH" dirty="0"/>
              <a:t> </a:t>
            </a:r>
            <a:r>
              <a:rPr lang="de-CH" dirty="0" err="1"/>
              <a:t>groups</a:t>
            </a:r>
            <a:r>
              <a:rPr lang="de-CH" dirty="0"/>
              <a:t>. </a:t>
            </a:r>
          </a:p>
          <a:p>
            <a:pPr lvl="1"/>
            <a:r>
              <a:rPr lang="de-CH" dirty="0" err="1"/>
              <a:t>Did</a:t>
            </a:r>
            <a:r>
              <a:rPr lang="de-CH" dirty="0"/>
              <a:t> </a:t>
            </a:r>
            <a:r>
              <a:rPr lang="de-CH" dirty="0" err="1"/>
              <a:t>help</a:t>
            </a:r>
            <a:r>
              <a:rPr lang="de-CH" dirty="0"/>
              <a:t> </a:t>
            </a:r>
            <a:r>
              <a:rPr lang="de-CH" dirty="0" err="1"/>
              <a:t>to</a:t>
            </a:r>
            <a:r>
              <a:rPr lang="de-CH" dirty="0"/>
              <a:t> </a:t>
            </a:r>
            <a:r>
              <a:rPr lang="de-CH" dirty="0" err="1"/>
              <a:t>familiarize</a:t>
            </a:r>
            <a:r>
              <a:rPr lang="de-CH" dirty="0"/>
              <a:t> </a:t>
            </a:r>
            <a:r>
              <a:rPr lang="de-CH" dirty="0" err="1"/>
              <a:t>which</a:t>
            </a:r>
            <a:r>
              <a:rPr lang="de-CH" dirty="0"/>
              <a:t> </a:t>
            </a:r>
            <a:r>
              <a:rPr lang="de-CH" dirty="0" err="1"/>
              <a:t>topics</a:t>
            </a:r>
            <a:r>
              <a:rPr lang="de-CH" dirty="0"/>
              <a:t> and </a:t>
            </a:r>
            <a:r>
              <a:rPr lang="de-CH" dirty="0" err="1"/>
              <a:t>documents</a:t>
            </a:r>
            <a:r>
              <a:rPr lang="de-CH" dirty="0"/>
              <a:t> </a:t>
            </a:r>
            <a:r>
              <a:rPr lang="de-CH" dirty="0" err="1"/>
              <a:t>are</a:t>
            </a:r>
            <a:r>
              <a:rPr lang="de-CH" dirty="0"/>
              <a:t> </a:t>
            </a:r>
            <a:r>
              <a:rPr lang="de-CH" dirty="0" err="1"/>
              <a:t>being</a:t>
            </a:r>
            <a:r>
              <a:rPr lang="de-CH" dirty="0"/>
              <a:t> </a:t>
            </a:r>
            <a:r>
              <a:rPr lang="de-CH" dirty="0" err="1"/>
              <a:t>discussed</a:t>
            </a:r>
            <a:r>
              <a:rPr lang="de-CH" dirty="0"/>
              <a:t> in </a:t>
            </a:r>
            <a:r>
              <a:rPr lang="de-CH" dirty="0" err="1"/>
              <a:t>each</a:t>
            </a:r>
            <a:r>
              <a:rPr lang="de-CH" dirty="0"/>
              <a:t> </a:t>
            </a:r>
            <a:r>
              <a:rPr lang="de-CH" dirty="0" err="1"/>
              <a:t>others</a:t>
            </a:r>
            <a:r>
              <a:rPr lang="de-CH" dirty="0"/>
              <a:t> </a:t>
            </a:r>
            <a:r>
              <a:rPr lang="de-CH" dirty="0" err="1"/>
              <a:t>working</a:t>
            </a:r>
            <a:r>
              <a:rPr lang="de-CH" dirty="0"/>
              <a:t> </a:t>
            </a:r>
            <a:r>
              <a:rPr lang="de-CH" dirty="0" err="1"/>
              <a:t>group</a:t>
            </a:r>
            <a:r>
              <a:rPr lang="de-CH" dirty="0"/>
              <a:t>? </a:t>
            </a:r>
          </a:p>
          <a:p>
            <a:pPr lvl="1"/>
            <a:r>
              <a:rPr lang="de-CH" dirty="0" err="1"/>
              <a:t>Would</a:t>
            </a:r>
            <a:r>
              <a:rPr lang="de-CH" dirty="0"/>
              <a:t> </a:t>
            </a:r>
            <a:r>
              <a:rPr lang="de-CH" dirty="0" err="1"/>
              <a:t>you</a:t>
            </a:r>
            <a:r>
              <a:rPr lang="de-CH" dirty="0"/>
              <a:t> like </a:t>
            </a:r>
            <a:r>
              <a:rPr lang="de-CH" dirty="0" err="1"/>
              <a:t>to</a:t>
            </a:r>
            <a:r>
              <a:rPr lang="de-CH" dirty="0"/>
              <a:t> </a:t>
            </a:r>
            <a:r>
              <a:rPr lang="de-CH" dirty="0" err="1"/>
              <a:t>see</a:t>
            </a:r>
            <a:r>
              <a:rPr lang="de-CH" dirty="0"/>
              <a:t> </a:t>
            </a:r>
            <a:r>
              <a:rPr lang="de-CH" dirty="0" err="1"/>
              <a:t>more</a:t>
            </a:r>
            <a:r>
              <a:rPr lang="de-CH" dirty="0"/>
              <a:t> such </a:t>
            </a:r>
            <a:r>
              <a:rPr lang="de-CH" dirty="0" err="1"/>
              <a:t>activities</a:t>
            </a:r>
            <a:r>
              <a:rPr lang="de-CH" dirty="0"/>
              <a:t>?</a:t>
            </a:r>
            <a:endParaRPr lang="en-001"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43486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BMWG charter</a:t>
            </a:r>
            <a:endParaRPr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146050" marR="0" lvl="0" indent="0" algn="l" rtl="0">
              <a:lnSpc>
                <a:spcPct val="115000"/>
              </a:lnSpc>
              <a:spcBef>
                <a:spcPts val="600"/>
              </a:spcBef>
              <a:spcAft>
                <a:spcPts val="0"/>
              </a:spcAft>
              <a:buClr>
                <a:srgbClr val="434343"/>
              </a:buClr>
              <a:buSzPts val="1300"/>
              <a:buNone/>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Benchmarking Methodology Working Group (BMWG) will continue to produce a series of recommendations concerning the </a:t>
            </a:r>
            <a:r>
              <a:rPr lang="en-US" sz="1300" b="1" dirty="0">
                <a:solidFill>
                  <a:srgbClr val="434343"/>
                </a:solidFill>
                <a:latin typeface="Inter"/>
                <a:ea typeface="Inter"/>
                <a:cs typeface="Inter"/>
                <a:sym typeface="Inter"/>
              </a:rPr>
              <a:t>key performance characteristics of internetworking technologies, or benchmarks for network devices, systems, and services. </a:t>
            </a:r>
            <a:r>
              <a:rPr lang="en-US" sz="1300" dirty="0">
                <a:solidFill>
                  <a:srgbClr val="434343"/>
                </a:solidFill>
                <a:latin typeface="Inter"/>
                <a:ea typeface="Inter"/>
                <a:cs typeface="Inter"/>
                <a:sym typeface="Inter"/>
              </a:rPr>
              <a:t>Taking a view of networking divided into planes, the scope of work includes benchmarks for the management, control, and forwarding planes. </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set of relevant benchmarks will be developed with input from the community of users (network operators and testing organizations) and from those affected by the benchmarks when they are published (networking and test equipment manufacturers). </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scope of the BMWG is limited to the characterization of implementations of various internetworking technologies using controlled stimuli in a laboratory environment. Said differently, the BMWG does not attempt to produce benchmarks for live, operational networks.</a:t>
            </a:r>
          </a:p>
          <a:p>
            <a:pPr marL="146050" marR="0" lvl="0" indent="0" algn="l" rtl="0">
              <a:lnSpc>
                <a:spcPct val="115000"/>
              </a:lnSpc>
              <a:spcBef>
                <a:spcPts val="600"/>
              </a:spcBef>
              <a:spcAft>
                <a:spcPts val="0"/>
              </a:spcAft>
              <a:buClr>
                <a:srgbClr val="434343"/>
              </a:buClr>
              <a:buSzPts val="1300"/>
              <a:buNone/>
            </a:pPr>
            <a:endParaRPr lang="en-US" sz="1300" b="1" dirty="0">
              <a:solidFill>
                <a:srgbClr val="434343"/>
              </a:solidFill>
              <a:latin typeface="Inter"/>
              <a:ea typeface="Inter"/>
              <a:cs typeface="Inter"/>
              <a:sym typeface="Inter"/>
            </a:endParaRPr>
          </a:p>
          <a:p>
            <a:pPr marL="146050" marR="0" lvl="0" indent="0" algn="l" rtl="0">
              <a:lnSpc>
                <a:spcPct val="115000"/>
              </a:lnSpc>
              <a:spcBef>
                <a:spcPts val="600"/>
              </a:spcBef>
              <a:spcAft>
                <a:spcPts val="0"/>
              </a:spcAft>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https://datatracker.ietf.org/group/bmwg/about/</a:t>
            </a: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6598434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IPPM charter</a:t>
            </a:r>
            <a:endParaRPr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 Performance Measurement (IPPM) Working Group </a:t>
            </a:r>
            <a:r>
              <a:rPr lang="en-US" sz="1300" b="1" dirty="0">
                <a:solidFill>
                  <a:srgbClr val="434343"/>
                </a:solidFill>
                <a:latin typeface="Inter"/>
                <a:ea typeface="Inter"/>
                <a:cs typeface="Inter"/>
                <a:sym typeface="Inter"/>
              </a:rPr>
              <a:t>develops and maintains standard metrics that can be applied to the quality, performance, and reliability of Internet data delivery services and applications running over transport layer protocols (e.g. TCP, UDP) over IP. </a:t>
            </a:r>
            <a:r>
              <a:rPr lang="en-US" sz="1300" dirty="0">
                <a:solidFill>
                  <a:srgbClr val="434343"/>
                </a:solidFill>
                <a:latin typeface="Inter"/>
                <a:ea typeface="Inter"/>
                <a:cs typeface="Inter"/>
                <a:sym typeface="Inter"/>
              </a:rPr>
              <a:t>It also develops and maintains methodologies and protocols for the measurement of these metrics. These metrics, protocols, and methodologies are designed such that they can be used by network operators, end users, or independent testing groups. Metrics developed by the IPPM WG are intended to provide unbiased quantitative performance measurements.</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IPPM WG works to foster commonality and comparability of metrics and measurements across IETF protocols at different layers. Its work is limited to metrics and methodologies which are applicable over transport-layer protocols over IP, and does not specify encapsulations required for measurements over non-IP layers.</a:t>
            </a: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https://datatracker.ietf.org/group/ippm/about/</a:t>
            </a:r>
            <a:br>
              <a:rPr lang="en-US" sz="1300" dirty="0">
                <a:solidFill>
                  <a:srgbClr val="434343"/>
                </a:solidFill>
                <a:latin typeface="Inter"/>
                <a:ea typeface="Inter"/>
                <a:cs typeface="Inter"/>
                <a:sym typeface="Inter"/>
              </a:rPr>
            </a:b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3833129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Notetaker</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en-001" dirty="0"/>
              <a:t>We need a volunteer for notetaking.</a:t>
            </a:r>
          </a:p>
          <a:p>
            <a:r>
              <a:rPr lang="en-US" dirty="0">
                <a:hlinkClick r:id="rId3"/>
              </a:rPr>
              <a:t>https://notes.ietf.org/notes-ietf-123-ippm</a:t>
            </a:r>
            <a:endParaRPr lang="en-001" dirty="0"/>
          </a:p>
          <a:p>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47109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a:t>P</a:t>
            </a:r>
            <a:r>
              <a:rPr lang="en-001" dirty="0" err="1"/>
              <a:t>roposed</a:t>
            </a:r>
            <a:r>
              <a:rPr lang="en-001" dirty="0"/>
              <a:t> Work</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6" name="Picture 5">
            <a:extLst>
              <a:ext uri="{FF2B5EF4-FFF2-40B4-BE49-F238E27FC236}">
                <a16:creationId xmlns:a16="http://schemas.microsoft.com/office/drawing/2014/main" id="{AF69D9F0-0475-E5B9-99EF-5B6341921C85}"/>
              </a:ext>
            </a:extLst>
          </p:cNvPr>
          <p:cNvPicPr>
            <a:picLocks noChangeAspect="1"/>
          </p:cNvPicPr>
          <p:nvPr/>
        </p:nvPicPr>
        <p:blipFill>
          <a:blip r:embed="rId2"/>
          <a:stretch>
            <a:fillRect/>
          </a:stretch>
        </p:blipFill>
        <p:spPr>
          <a:xfrm>
            <a:off x="471900" y="2146728"/>
            <a:ext cx="8148846" cy="2392999"/>
          </a:xfrm>
          <a:prstGeom prst="rect">
            <a:avLst/>
          </a:prstGeom>
        </p:spPr>
      </p:pic>
    </p:spTree>
    <p:extLst>
      <p:ext uri="{BB962C8B-B14F-4D97-AF65-F5344CB8AC3E}">
        <p14:creationId xmlns:p14="http://schemas.microsoft.com/office/powerpoint/2010/main" val="2332748115"/>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e5e162a-5953-4fde-83b3-9639e6ab13b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28792A905D4FBE4781303B372FFF56B7" ma:contentTypeVersion="18" ma:contentTypeDescription="Ein neues Dokument erstellen." ma:contentTypeScope="" ma:versionID="1bed101c48ab8d637c0f10f3a19033d6">
  <xsd:schema xmlns:xsd="http://www.w3.org/2001/XMLSchema" xmlns:xs="http://www.w3.org/2001/XMLSchema" xmlns:p="http://schemas.microsoft.com/office/2006/metadata/properties" xmlns:ns3="3e5e162a-5953-4fde-83b3-9639e6ab13bb" xmlns:ns4="266fa233-377d-43d6-82a1-e70154e55ff7" targetNamespace="http://schemas.microsoft.com/office/2006/metadata/properties" ma:root="true" ma:fieldsID="ad54ca06dfd6fdd081bd33575dcf7e57" ns3:_="" ns4:_="">
    <xsd:import namespace="3e5e162a-5953-4fde-83b3-9639e6ab13bb"/>
    <xsd:import namespace="266fa233-377d-43d6-82a1-e70154e55ff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5e162a-5953-4fde-83b3-9639e6ab13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6fa233-377d-43d6-82a1-e70154e55ff7"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SharingHintHash" ma:index="18"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7021EF-4D3D-4708-92FB-F2CD02CEF7A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e5e162a-5953-4fde-83b3-9639e6ab13bb"/>
    <ds:schemaRef ds:uri="266fa233-377d-43d6-82a1-e70154e55ff7"/>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F4805544-B524-4E4A-B7C1-6ABFC5999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5e162a-5953-4fde-83b3-9639e6ab13bb"/>
    <ds:schemaRef ds:uri="266fa233-377d-43d6-82a1-e70154e55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04BBC9-6B71-4DC1-A0E0-1E198363AC7F}">
  <ds:schemaRefs>
    <ds:schemaRef ds:uri="http://schemas.microsoft.com/sharepoint/v3/contenttype/forms"/>
  </ds:schemaRefs>
</ds:datastoreItem>
</file>

<file path=docMetadata/LabelInfo.xml><?xml version="1.0" encoding="utf-8"?>
<clbl:labelList xmlns:clbl="http://schemas.microsoft.com/office/2020/mipLabelMetadata">
  <clbl:label id="{2e1fccfb-80ca-4fe1-a574-1516544edb53}" enabled="1" method="Standard" siteId="{364e5b87-c1c7-420d-9bee-c35d19b557a1}" removed="0"/>
  <clbl:label id="{92e84ceb-fbfd-47ab-be52-080c6b87953f}" enabled="0" method="" siteId="{92e84ceb-fbfd-47ab-be52-080c6b87953f}" removed="1"/>
</clbl:labelList>
</file>

<file path=docProps/app.xml><?xml version="1.0" encoding="utf-8"?>
<Properties xmlns="http://schemas.openxmlformats.org/officeDocument/2006/extended-properties" xmlns:vt="http://schemas.openxmlformats.org/officeDocument/2006/docPropsVTypes">
  <TotalTime>156</TotalTime>
  <Words>1687</Words>
  <Application>Microsoft Office PowerPoint</Application>
  <PresentationFormat>On-screen Show (16:9)</PresentationFormat>
  <Paragraphs>131</Paragraphs>
  <Slides>15</Slides>
  <Notes>13</Notes>
  <HiddenSlides>7</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Open Sans Medium</vt:lpstr>
      <vt:lpstr>Montserrat</vt:lpstr>
      <vt:lpstr>Arial</vt:lpstr>
      <vt:lpstr>Roboto</vt:lpstr>
      <vt:lpstr>Open Sans</vt:lpstr>
      <vt:lpstr>Calibri</vt:lpstr>
      <vt:lpstr>Inter</vt:lpstr>
      <vt:lpstr>Open Sans SemiBold</vt:lpstr>
      <vt:lpstr>Material</vt:lpstr>
      <vt:lpstr>IETF Template</vt:lpstr>
      <vt:lpstr>IETF 123 IPPM</vt:lpstr>
      <vt:lpstr>Note Well</vt:lpstr>
      <vt:lpstr>Note Really Well</vt:lpstr>
      <vt:lpstr>IETF 123 Meeting Tips</vt:lpstr>
      <vt:lpstr>Joint BMWG and IPPM Meeting</vt:lpstr>
      <vt:lpstr>BMWG charter</vt:lpstr>
      <vt:lpstr>IPPM charter</vt:lpstr>
      <vt:lpstr>Notetaker</vt:lpstr>
      <vt:lpstr>Agenda – Proposed Work</vt:lpstr>
      <vt:lpstr>Agenda – Lightning Talks</vt:lpstr>
      <vt:lpstr>Update on draft-ietf-ippm-encrypted-pdmv2</vt:lpstr>
      <vt:lpstr>BMWG Document Updates Since IETF 122</vt:lpstr>
      <vt:lpstr>BMWG MLRsearch Update after WGLC</vt:lpstr>
      <vt:lpstr>IPPM Document Updates Since IETF 122</vt:lpstr>
      <vt:lpstr>Resources for IETF 123 Madrid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123 BMWG &amp; IPPM</dc:title>
  <dc:creator>Graf Thomas, INI-NET-VNC-E2E</dc:creator>
  <cp:lastModifiedBy>Marcus Ihlar</cp:lastModifiedBy>
  <cp:revision>18</cp:revision>
  <dcterms:modified xsi:type="dcterms:W3CDTF">2025-07-16T12:32:37Z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0x01010028792A905D4FBE4781303B372FFF56B7</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1752651853</vt:lpwstr>
  </property>
</Properties>
</file>