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74" r:id="rId2"/>
    <p:sldId id="257" r:id="rId3"/>
    <p:sldId id="285" r:id="rId4"/>
    <p:sldId id="275" r:id="rId5"/>
    <p:sldId id="287" r:id="rId6"/>
    <p:sldId id="292" r:id="rId7"/>
    <p:sldId id="293" r:id="rId8"/>
    <p:sldId id="271" r:id="rId9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4472C4"/>
    <a:srgbClr val="990000"/>
    <a:srgbClr val="4672C0"/>
    <a:srgbClr val="FFFFFF"/>
    <a:srgbClr val="3363B9"/>
    <a:srgbClr val="8497B0"/>
    <a:srgbClr val="5B9BD5"/>
    <a:srgbClr val="1296DB"/>
    <a:srgbClr val="A9C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88978" autoAdjust="0"/>
  </p:normalViewPr>
  <p:slideViewPr>
    <p:cSldViewPr snapToGrid="0">
      <p:cViewPr>
        <p:scale>
          <a:sx n="83" d="100"/>
          <a:sy n="83" d="100"/>
        </p:scale>
        <p:origin x="64" y="-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9B6DEA0-C64A-484B-8938-B09F40488674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341F05E-DB5C-4D34-80B0-75F376264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644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1F05E-DB5C-4D34-80B0-75F376264A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404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1F05E-DB5C-4D34-80B0-75F376264A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82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1F05E-DB5C-4D34-80B0-75F376264A8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51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致力于一个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converged network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，就是承载 需要确定性低时延的流和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流。。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1F05E-DB5C-4D34-80B0-75F376264A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769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1F05E-DB5C-4D34-80B0-75F376264A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48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致力于一个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converged network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，就是承载 需要确定性低时延的流和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流。。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1F05E-DB5C-4D34-80B0-75F376264A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796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1F05E-DB5C-4D34-80B0-75F376264A8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448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1F05E-DB5C-4D34-80B0-75F376264A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48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4B03-7BBC-4879-A586-0BF2E9E2B28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2C95-EDD3-49D2-9631-18C8D62B3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11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4B03-7BBC-4879-A586-0BF2E9E2B28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2C95-EDD3-49D2-9631-18C8D62B3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4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4B03-7BBC-4879-A586-0BF2E9E2B28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2C95-EDD3-49D2-9631-18C8D62B3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59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4B03-7BBC-4879-A586-0BF2E9E2B28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2C95-EDD3-49D2-9631-18C8D62B3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11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4B03-7BBC-4879-A586-0BF2E9E2B28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2C95-EDD3-49D2-9631-18C8D62B3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0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4B03-7BBC-4879-A586-0BF2E9E2B28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2C95-EDD3-49D2-9631-18C8D62B3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2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4B03-7BBC-4879-A586-0BF2E9E2B28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2C95-EDD3-49D2-9631-18C8D62B3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95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4B03-7BBC-4879-A586-0BF2E9E2B28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2C95-EDD3-49D2-9631-18C8D62B3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0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4B03-7BBC-4879-A586-0BF2E9E2B28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2C95-EDD3-49D2-9631-18C8D62B3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6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4B03-7BBC-4879-A586-0BF2E9E2B28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2C95-EDD3-49D2-9631-18C8D62B3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71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4B03-7BBC-4879-A586-0BF2E9E2B28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2C95-EDD3-49D2-9631-18C8D62B3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77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94B03-7BBC-4879-A586-0BF2E9E2B28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82C95-EDD3-49D2-9631-18C8D62B3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1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dang-ippm-multiple-path-measurement-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wangjl1.bri@chinatelecom.cn" TargetMode="External"/><Relationship Id="rId4" Type="http://schemas.openxmlformats.org/officeDocument/2006/relationships/hyperlink" Target="mailto:dangjuanna@huawei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dang-ippm-multiple-path-measurement-0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2237" y="740899"/>
            <a:ext cx="10448707" cy="2387600"/>
          </a:xfrm>
        </p:spPr>
        <p:txBody>
          <a:bodyPr>
            <a:normAutofit/>
          </a:bodyPr>
          <a:lstStyle/>
          <a:p>
            <a:r>
              <a:rPr lang="en-US" altLang="zh-CN" sz="4400" b="1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Multi-Paths </a:t>
            </a:r>
            <a:r>
              <a:rPr lang="en-US" altLang="zh-CN" sz="4400" b="1" dirty="0">
                <a:latin typeface="Bookman Old Style" panose="02050604050505020204" pitchFamily="18" charset="0"/>
                <a:cs typeface="Calibri" panose="020F0502020204030204" pitchFamily="34" charset="0"/>
              </a:rPr>
              <a:t>Concurrent Measurement Protocol</a:t>
            </a:r>
            <a:endParaRPr lang="zh-CN" altLang="en-US" sz="4400" b="1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6325079"/>
            <a:ext cx="12192000" cy="757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2174489" y="3128498"/>
            <a:ext cx="8033436" cy="650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i="1" dirty="0" smtClean="0">
                <a:latin typeface="Bookman Old Style" panose="02050604050505020204" pitchFamily="18" charset="0"/>
                <a:cs typeface="Calibri" panose="020F0502020204030204" pitchFamily="34" charset="0"/>
                <a:hlinkClick r:id="rId3"/>
              </a:rPr>
              <a:t>draft-dang-ippm-multiple-path-measurement-01</a:t>
            </a:r>
            <a:endParaRPr lang="en-US" altLang="zh-CN" sz="2000" i="1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972236" y="2423335"/>
            <a:ext cx="1044870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4400" b="1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86554" y="4265124"/>
            <a:ext cx="5420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Bookman Old Style" panose="02050604050505020204" pitchFamily="18" charset="0"/>
                <a:cs typeface="Calibri" panose="020F0502020204030204" pitchFamily="34" charset="0"/>
              </a:rPr>
              <a:t>Joanna Dang </a:t>
            </a:r>
            <a:r>
              <a:rPr lang="en-US" altLang="zh-CN" dirty="0">
                <a:latin typeface="Bookman Old Style" panose="02050604050505020204" pitchFamily="18" charset="0"/>
                <a:cs typeface="Calibri" panose="020F0502020204030204" pitchFamily="34" charset="0"/>
                <a:hlinkClick r:id="rId4"/>
              </a:rPr>
              <a:t>dangjuanna@huawei.com</a:t>
            </a:r>
            <a:r>
              <a:rPr lang="en-US" altLang="zh-CN" dirty="0">
                <a:latin typeface="Bookman Old Style" panose="02050604050505020204" pitchFamily="18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lang="en-US" altLang="zh-CN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Jianglong</a:t>
            </a:r>
            <a:r>
              <a:rPr lang="en-US" altLang="zh-CN" dirty="0">
                <a:latin typeface="Bookman Old Style" panose="02050604050505020204" pitchFamily="18" charset="0"/>
                <a:cs typeface="Calibri" panose="020F0502020204030204" pitchFamily="34" charset="0"/>
              </a:rPr>
              <a:t> Wang </a:t>
            </a:r>
            <a:r>
              <a:rPr lang="en-US" altLang="zh-CN" dirty="0">
                <a:latin typeface="Bookman Old Style" panose="02050604050505020204" pitchFamily="18" charset="0"/>
                <a:cs typeface="Calibri" panose="020F0502020204030204" pitchFamily="34" charset="0"/>
                <a:hlinkClick r:id="rId5"/>
              </a:rPr>
              <a:t>wangjl1.bri@chinatelecom.cn</a:t>
            </a:r>
            <a:endParaRPr lang="en-US" altLang="zh-CN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5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435812" y="179827"/>
            <a:ext cx="11276069" cy="685077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Overview</a:t>
            </a:r>
            <a:endParaRPr lang="zh-CN" altLang="en-US" sz="4000" b="1" dirty="0">
              <a:latin typeface="Baskerville Old Face" panose="02020602080505020303" pitchFamily="18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35812" y="864904"/>
            <a:ext cx="11276069" cy="1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标题 1"/>
          <p:cNvSpPr txBox="1">
            <a:spLocks/>
          </p:cNvSpPr>
          <p:nvPr/>
        </p:nvSpPr>
        <p:spPr>
          <a:xfrm>
            <a:off x="760528" y="1148576"/>
            <a:ext cx="10626635" cy="34673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Charter for IPPM WG:  </a:t>
            </a:r>
            <a:r>
              <a:rPr lang="en-US" altLang="zh-CN" sz="2400" dirty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produced protocols for communication among test equipment to enable the measurement. </a:t>
            </a:r>
          </a:p>
          <a:p>
            <a:pPr marL="457200" indent="-457200">
              <a:lnSpc>
                <a:spcPct val="100000"/>
              </a:lnSpc>
              <a:buSzPct val="80000"/>
              <a:buFont typeface="Wingdings" panose="05000000000000000000" pitchFamily="2" charset="2"/>
              <a:buChar char="l"/>
            </a:pPr>
            <a:endParaRPr lang="en-US" altLang="zh-CN" sz="2400" dirty="0">
              <a:latin typeface="Baskerville Old Face" panose="02020602080505020303" pitchFamily="18" charset="0"/>
              <a:ea typeface="+mn-ea"/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Multiple Path Measurement</a:t>
            </a:r>
            <a:r>
              <a:rPr lang="en-US" altLang="zh-CN" sz="2400" dirty="0">
                <a:latin typeface="Baskerville Old Face" panose="02020602080505020303" pitchFamily="18" charset="0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[</a:t>
            </a:r>
            <a:r>
              <a:rPr lang="en-US" altLang="zh-CN" sz="2400" i="1" dirty="0">
                <a:latin typeface="Baskerville Old Face" panose="02020602080505020303" pitchFamily="18" charset="0"/>
                <a:cs typeface="Calibri" panose="020F0502020204030204" pitchFamily="34" charset="0"/>
                <a:hlinkClick r:id="rId3"/>
              </a:rPr>
              <a:t>draft-dang-ippm-multiple-path-measurement-01</a:t>
            </a:r>
            <a:r>
              <a:rPr lang="en-US" altLang="zh-CN" sz="24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] </a:t>
            </a:r>
            <a:r>
              <a:rPr lang="en-US" altLang="zh-CN" sz="2400" dirty="0">
                <a:latin typeface="Baskerville Old Face" panose="02020602080505020303" pitchFamily="18" charset="0"/>
                <a:cs typeface="Calibri" panose="020F0502020204030204" pitchFamily="34" charset="0"/>
              </a:rPr>
              <a:t>is mainly in </a:t>
            </a:r>
            <a:r>
              <a:rPr lang="en-US" altLang="zh-CN" sz="24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concurrently measuring the multiple paths </a:t>
            </a:r>
            <a:r>
              <a:rPr lang="en-US" altLang="zh-CN" sz="24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in equal-cost </a:t>
            </a:r>
            <a:r>
              <a:rPr lang="en-US" altLang="zh-CN" sz="2400" dirty="0">
                <a:latin typeface="Baskerville Old Face" panose="02020602080505020303" pitchFamily="18" charset="0"/>
                <a:cs typeface="Calibri" panose="020F0502020204030204" pitchFamily="34" charset="0"/>
              </a:rPr>
              <a:t>multi-path (ECMP) </a:t>
            </a:r>
            <a:r>
              <a:rPr lang="en-US" altLang="zh-CN" sz="24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or unequal-cost </a:t>
            </a:r>
            <a:r>
              <a:rPr lang="en-US" altLang="zh-CN" sz="2400" dirty="0">
                <a:latin typeface="Baskerville Old Face" panose="02020602080505020303" pitchFamily="18" charset="0"/>
                <a:cs typeface="Calibri" panose="020F0502020204030204" pitchFamily="34" charset="0"/>
              </a:rPr>
              <a:t>multiple (UCMP) </a:t>
            </a:r>
            <a:r>
              <a:rPr lang="en-US" altLang="zh-CN" sz="24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scenarios.</a:t>
            </a:r>
            <a:endParaRPr lang="en-US" altLang="zh-CN" sz="2400" dirty="0" smtClean="0">
              <a:latin typeface="Baskerville Old Face" panose="02020602080505020303" pitchFamily="18" charset="0"/>
              <a:ea typeface="+mn-e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2400" dirty="0">
              <a:latin typeface="Baskerville Old Face" panose="02020602080505020303" pitchFamily="18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1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435812" y="179827"/>
            <a:ext cx="11276069" cy="685077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4000" b="1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Multiple Paths </a:t>
            </a:r>
            <a:endParaRPr lang="zh-CN" altLang="zh-CN" sz="4000" b="1" dirty="0">
              <a:latin typeface="Baskerville Old Face" panose="02020602080505020303" pitchFamily="18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35812" y="864904"/>
            <a:ext cx="11276069" cy="1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47494" y="1349259"/>
            <a:ext cx="446049" cy="4014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33541" y="1349259"/>
            <a:ext cx="446049" cy="4014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942843" y="1349259"/>
            <a:ext cx="446049" cy="4014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23" idx="6"/>
            <a:endCxn id="26" idx="2"/>
          </p:cNvCxnSpPr>
          <p:nvPr/>
        </p:nvCxnSpPr>
        <p:spPr>
          <a:xfrm>
            <a:off x="1293543" y="1549981"/>
            <a:ext cx="64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6" idx="6"/>
            <a:endCxn id="30" idx="2"/>
          </p:cNvCxnSpPr>
          <p:nvPr/>
        </p:nvCxnSpPr>
        <p:spPr>
          <a:xfrm>
            <a:off x="2388892" y="1549981"/>
            <a:ext cx="64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038192" y="1349259"/>
            <a:ext cx="446049" cy="4014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30" idx="6"/>
            <a:endCxn id="24" idx="2"/>
          </p:cNvCxnSpPr>
          <p:nvPr/>
        </p:nvCxnSpPr>
        <p:spPr>
          <a:xfrm>
            <a:off x="3484241" y="1549981"/>
            <a:ext cx="64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038192" y="2041767"/>
            <a:ext cx="446049" cy="4014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N4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43" idx="0"/>
            <a:endCxn id="30" idx="4"/>
          </p:cNvCxnSpPr>
          <p:nvPr/>
        </p:nvCxnSpPr>
        <p:spPr>
          <a:xfrm flipV="1">
            <a:off x="3261217" y="1750703"/>
            <a:ext cx="0" cy="2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942843" y="2041767"/>
            <a:ext cx="446049" cy="4014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038192" y="2734276"/>
            <a:ext cx="446049" cy="4014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N6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942843" y="2734276"/>
            <a:ext cx="446049" cy="4014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N5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46" idx="0"/>
            <a:endCxn id="26" idx="4"/>
          </p:cNvCxnSpPr>
          <p:nvPr/>
        </p:nvCxnSpPr>
        <p:spPr>
          <a:xfrm flipV="1">
            <a:off x="2165868" y="1750703"/>
            <a:ext cx="0" cy="2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8" idx="0"/>
            <a:endCxn id="46" idx="4"/>
          </p:cNvCxnSpPr>
          <p:nvPr/>
        </p:nvCxnSpPr>
        <p:spPr>
          <a:xfrm flipV="1">
            <a:off x="2165868" y="2443211"/>
            <a:ext cx="0" cy="291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7" idx="0"/>
            <a:endCxn id="43" idx="4"/>
          </p:cNvCxnSpPr>
          <p:nvPr/>
        </p:nvCxnSpPr>
        <p:spPr>
          <a:xfrm flipV="1">
            <a:off x="3261217" y="2443211"/>
            <a:ext cx="0" cy="291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2"/>
            <a:endCxn id="46" idx="6"/>
          </p:cNvCxnSpPr>
          <p:nvPr/>
        </p:nvCxnSpPr>
        <p:spPr>
          <a:xfrm flipH="1">
            <a:off x="2388892" y="2242489"/>
            <a:ext cx="64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7" idx="2"/>
            <a:endCxn id="48" idx="6"/>
          </p:cNvCxnSpPr>
          <p:nvPr/>
        </p:nvCxnSpPr>
        <p:spPr>
          <a:xfrm flipH="1">
            <a:off x="2388892" y="2934998"/>
            <a:ext cx="64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2"/>
            <a:endCxn id="23" idx="4"/>
          </p:cNvCxnSpPr>
          <p:nvPr/>
        </p:nvCxnSpPr>
        <p:spPr>
          <a:xfrm flipH="1" flipV="1">
            <a:off x="1070519" y="1750703"/>
            <a:ext cx="872324" cy="118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7" idx="6"/>
            <a:endCxn id="24" idx="4"/>
          </p:cNvCxnSpPr>
          <p:nvPr/>
        </p:nvCxnSpPr>
        <p:spPr>
          <a:xfrm flipV="1">
            <a:off x="3484241" y="1750703"/>
            <a:ext cx="872325" cy="118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150831" y="1676596"/>
            <a:ext cx="63237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Has 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a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definite </a:t>
            </a:r>
            <a:r>
              <a:rPr lang="en-US" altLang="zh-CN" dirty="0" err="1" smtClean="0">
                <a:latin typeface="Baskerville Old Face" panose="02020602080505020303" pitchFamily="18" charset="0"/>
                <a:cs typeface="Calibri" panose="020F0502020204030204" pitchFamily="34" charset="0"/>
              </a:rPr>
              <a:t>Src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 node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and </a:t>
            </a:r>
            <a:r>
              <a:rPr lang="en-US" altLang="zh-CN" dirty="0" err="1" smtClean="0">
                <a:latin typeface="Baskerville Old Face" panose="02020602080505020303" pitchFamily="18" charset="0"/>
                <a:cs typeface="Calibri" panose="020F0502020204030204" pitchFamily="34" charset="0"/>
              </a:rPr>
              <a:t>Dst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 node</a:t>
            </a:r>
          </a:p>
          <a:p>
            <a:pPr marL="285750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Be Adopted in the equal-cost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multi-path (ECMP) 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or unequal-cost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multiple (UCMP) 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scenarios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196756" y="4285464"/>
            <a:ext cx="4953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Each path of the multiple path are unidirectional.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13792" y="4069095"/>
            <a:ext cx="39154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SzPct val="80000"/>
            </a:pP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Path1: A-&gt;N1-&gt;N2-&gt;B</a:t>
            </a:r>
          </a:p>
          <a:p>
            <a:pPr algn="ctr">
              <a:spcBef>
                <a:spcPct val="0"/>
              </a:spcBef>
              <a:buSzPct val="80000"/>
            </a:pP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Path2: A-&gt;N3-&gt;N4-&gt;B</a:t>
            </a:r>
          </a:p>
          <a:p>
            <a:pPr algn="ctr">
              <a:spcBef>
                <a:spcPct val="0"/>
              </a:spcBef>
              <a:buSzPct val="80000"/>
            </a:pP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Paht3: A-&gt;N5-&gt;N5-&gt;B</a:t>
            </a:r>
            <a:endParaRPr lang="en-US" altLang="zh-CN" dirty="0">
              <a:latin typeface="Baskerville Old Face" panose="02020602080505020303" pitchFamily="18" charset="0"/>
              <a:cs typeface="Calibri" panose="020F0502020204030204" pitchFamily="34" charset="0"/>
            </a:endParaRPr>
          </a:p>
        </p:txBody>
      </p:sp>
      <p:cxnSp>
        <p:nvCxnSpPr>
          <p:cNvPr id="64" name="Straight Connector 63"/>
          <p:cNvCxnSpPr>
            <a:stCxn id="46" idx="2"/>
            <a:endCxn id="23" idx="5"/>
          </p:cNvCxnSpPr>
          <p:nvPr/>
        </p:nvCxnSpPr>
        <p:spPr>
          <a:xfrm flipH="1" flipV="1">
            <a:off x="1228221" y="1691913"/>
            <a:ext cx="714622" cy="55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3" idx="6"/>
            <a:endCxn id="24" idx="3"/>
          </p:cNvCxnSpPr>
          <p:nvPr/>
        </p:nvCxnSpPr>
        <p:spPr>
          <a:xfrm flipV="1">
            <a:off x="3484241" y="1691913"/>
            <a:ext cx="714622" cy="55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36820" y="971302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Baskerville Old Face" panose="02020602080505020303" pitchFamily="18" charset="0"/>
                <a:cs typeface="Calibri" panose="020F0502020204030204" pitchFamily="34" charset="0"/>
              </a:rPr>
              <a:t>Src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node</a:t>
            </a:r>
            <a:endParaRPr lang="zh-CN" altLang="en-US" dirty="0"/>
          </a:p>
        </p:txBody>
      </p:sp>
      <p:sp>
        <p:nvSpPr>
          <p:cNvPr id="71" name="Rectangle 70"/>
          <p:cNvSpPr/>
          <p:nvPr/>
        </p:nvSpPr>
        <p:spPr>
          <a:xfrm>
            <a:off x="3834223" y="957800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Baskerville Old Face" panose="02020602080505020303" pitchFamily="18" charset="0"/>
                <a:cs typeface="Calibri" panose="020F0502020204030204" pitchFamily="34" charset="0"/>
              </a:rPr>
              <a:t>Dst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38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435812" y="179827"/>
            <a:ext cx="11276069" cy="685077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4000" b="1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Motivation</a:t>
            </a:r>
            <a:endParaRPr lang="zh-CN" altLang="zh-CN" sz="4000" b="1" dirty="0">
              <a:latin typeface="Baskerville Old Face" panose="02020602080505020303" pitchFamily="18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35812" y="864904"/>
            <a:ext cx="11276069" cy="1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-360012" y="891910"/>
            <a:ext cx="3915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SzPct val="80000"/>
            </a:pPr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Path1: A-&gt;N1-&gt;N2-&gt;B</a:t>
            </a:r>
          </a:p>
          <a:p>
            <a:pPr algn="ctr">
              <a:spcBef>
                <a:spcPct val="0"/>
              </a:spcBef>
              <a:buSzPct val="80000"/>
            </a:pPr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Path2: A-&gt;N3-&gt;N4-&gt;B</a:t>
            </a:r>
          </a:p>
          <a:p>
            <a:pPr algn="ctr">
              <a:spcBef>
                <a:spcPct val="0"/>
              </a:spcBef>
              <a:buSzPct val="80000"/>
            </a:pPr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Paht3: A-&gt;N5-&gt;N5-&gt;B</a:t>
            </a:r>
            <a:endParaRPr lang="en-US" altLang="zh-CN" sz="1200" dirty="0">
              <a:latin typeface="Baskerville Old Face" panose="02020602080505020303" pitchFamily="18" charset="0"/>
              <a:cs typeface="Calibri" panose="020F050202020403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46971" y="3485901"/>
            <a:ext cx="110062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Senario1:  The services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with different quality requirements 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is imported to 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the available 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paths on demand.</a:t>
            </a:r>
            <a:endParaRPr lang="en-US" altLang="zh-CN" dirty="0" smtClean="0">
              <a:latin typeface="Baskerville Old Face" panose="02020602080505020303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Senario2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:  There is a path 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congestion.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The 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part of traffic causing the path congestion is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adjusted 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to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other light loads.</a:t>
            </a:r>
            <a:endParaRPr lang="en-US" altLang="zh-CN" dirty="0" smtClean="0">
              <a:latin typeface="Baskerville Old Face" panose="02020602080505020303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Challenge: Each path is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measured 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separately in traditional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method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. 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If you want to ensure that the 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data obtained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by the test is available and accurate, 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the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test 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start point and end point in multiple paths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must be consistent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.</a:t>
            </a:r>
            <a:endParaRPr lang="en-US" altLang="zh-CN" dirty="0">
              <a:latin typeface="Baskerville Old Face" panose="02020602080505020303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Solution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: The Multi-Path Concurrent Measurement Protocol (MPCMP) 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is required. </a:t>
            </a:r>
            <a:endParaRPr lang="en-US" altLang="zh-CN" dirty="0">
              <a:latin typeface="Baskerville Old Face" panose="02020602080505020303" pitchFamily="18" charset="0"/>
              <a:cs typeface="Calibri" panose="020F0502020204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376763" y="1930631"/>
            <a:ext cx="331006" cy="2674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15285" y="1930631"/>
            <a:ext cx="331006" cy="2674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89603" y="1930631"/>
            <a:ext cx="331006" cy="2674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N1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5" idx="6"/>
            <a:endCxn id="7" idx="2"/>
          </p:cNvCxnSpPr>
          <p:nvPr/>
        </p:nvCxnSpPr>
        <p:spPr>
          <a:xfrm>
            <a:off x="2707768" y="2064352"/>
            <a:ext cx="481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6"/>
            <a:endCxn id="10" idx="2"/>
          </p:cNvCxnSpPr>
          <p:nvPr/>
        </p:nvCxnSpPr>
        <p:spPr>
          <a:xfrm>
            <a:off x="3520609" y="2064352"/>
            <a:ext cx="481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002444" y="1930631"/>
            <a:ext cx="331006" cy="2674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N2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10" idx="6"/>
            <a:endCxn id="6" idx="2"/>
          </p:cNvCxnSpPr>
          <p:nvPr/>
        </p:nvCxnSpPr>
        <p:spPr>
          <a:xfrm>
            <a:off x="4333450" y="2064352"/>
            <a:ext cx="481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002444" y="2391981"/>
            <a:ext cx="331006" cy="2674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N4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2" idx="0"/>
            <a:endCxn id="10" idx="4"/>
          </p:cNvCxnSpPr>
          <p:nvPr/>
        </p:nvCxnSpPr>
        <p:spPr>
          <a:xfrm flipV="1">
            <a:off x="4167947" y="2198074"/>
            <a:ext cx="0" cy="19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89603" y="2391981"/>
            <a:ext cx="331006" cy="2674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N3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002444" y="2853331"/>
            <a:ext cx="331006" cy="2674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N6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89603" y="2853331"/>
            <a:ext cx="331006" cy="2674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N5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4" idx="0"/>
            <a:endCxn id="7" idx="4"/>
          </p:cNvCxnSpPr>
          <p:nvPr/>
        </p:nvCxnSpPr>
        <p:spPr>
          <a:xfrm flipV="1">
            <a:off x="3355107" y="2198074"/>
            <a:ext cx="0" cy="19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0"/>
            <a:endCxn id="14" idx="4"/>
          </p:cNvCxnSpPr>
          <p:nvPr/>
        </p:nvCxnSpPr>
        <p:spPr>
          <a:xfrm flipV="1">
            <a:off x="3355107" y="2659423"/>
            <a:ext cx="0" cy="19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0"/>
            <a:endCxn id="12" idx="4"/>
          </p:cNvCxnSpPr>
          <p:nvPr/>
        </p:nvCxnSpPr>
        <p:spPr>
          <a:xfrm flipV="1">
            <a:off x="4167947" y="2659423"/>
            <a:ext cx="0" cy="19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2"/>
            <a:endCxn id="14" idx="6"/>
          </p:cNvCxnSpPr>
          <p:nvPr/>
        </p:nvCxnSpPr>
        <p:spPr>
          <a:xfrm flipH="1">
            <a:off x="3520609" y="2525702"/>
            <a:ext cx="481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2"/>
            <a:endCxn id="16" idx="6"/>
          </p:cNvCxnSpPr>
          <p:nvPr/>
        </p:nvCxnSpPr>
        <p:spPr>
          <a:xfrm flipH="1">
            <a:off x="3520609" y="2987053"/>
            <a:ext cx="481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2"/>
            <a:endCxn id="5" idx="4"/>
          </p:cNvCxnSpPr>
          <p:nvPr/>
        </p:nvCxnSpPr>
        <p:spPr>
          <a:xfrm flipH="1" flipV="1">
            <a:off x="2542266" y="2198074"/>
            <a:ext cx="647337" cy="788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6"/>
            <a:endCxn id="6" idx="4"/>
          </p:cNvCxnSpPr>
          <p:nvPr/>
        </p:nvCxnSpPr>
        <p:spPr>
          <a:xfrm flipV="1">
            <a:off x="4333450" y="2198074"/>
            <a:ext cx="647338" cy="788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2"/>
            <a:endCxn id="5" idx="5"/>
          </p:cNvCxnSpPr>
          <p:nvPr/>
        </p:nvCxnSpPr>
        <p:spPr>
          <a:xfrm flipH="1" flipV="1">
            <a:off x="2659294" y="2158908"/>
            <a:ext cx="530309" cy="366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6"/>
            <a:endCxn id="6" idx="3"/>
          </p:cNvCxnSpPr>
          <p:nvPr/>
        </p:nvCxnSpPr>
        <p:spPr>
          <a:xfrm flipV="1">
            <a:off x="4333450" y="2158908"/>
            <a:ext cx="530309" cy="366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127217" y="1725981"/>
            <a:ext cx="78751" cy="18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0" name="Rectangle 29"/>
          <p:cNvSpPr/>
          <p:nvPr/>
        </p:nvSpPr>
        <p:spPr>
          <a:xfrm>
            <a:off x="1234095" y="1725981"/>
            <a:ext cx="78751" cy="18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1" name="Rectangle 30"/>
          <p:cNvSpPr/>
          <p:nvPr/>
        </p:nvSpPr>
        <p:spPr>
          <a:xfrm>
            <a:off x="1330521" y="1725981"/>
            <a:ext cx="78751" cy="18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2" name="Rectangle 31"/>
          <p:cNvSpPr/>
          <p:nvPr/>
        </p:nvSpPr>
        <p:spPr>
          <a:xfrm>
            <a:off x="1437398" y="1725981"/>
            <a:ext cx="78751" cy="18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8" name="Rectangle 37"/>
          <p:cNvSpPr/>
          <p:nvPr/>
        </p:nvSpPr>
        <p:spPr>
          <a:xfrm>
            <a:off x="1544551" y="1725981"/>
            <a:ext cx="78751" cy="18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9" name="Rectangle 38"/>
          <p:cNvSpPr/>
          <p:nvPr/>
        </p:nvSpPr>
        <p:spPr>
          <a:xfrm>
            <a:off x="1651429" y="1725981"/>
            <a:ext cx="78751" cy="18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0" name="Rectangle 39"/>
          <p:cNvSpPr/>
          <p:nvPr/>
        </p:nvSpPr>
        <p:spPr>
          <a:xfrm>
            <a:off x="1747855" y="1725981"/>
            <a:ext cx="78751" cy="18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2" name="Rectangle 41"/>
          <p:cNvSpPr/>
          <p:nvPr/>
        </p:nvSpPr>
        <p:spPr>
          <a:xfrm>
            <a:off x="1854732" y="1725981"/>
            <a:ext cx="78751" cy="18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1074926" y="1697476"/>
            <a:ext cx="9460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074926" y="1935580"/>
            <a:ext cx="9460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141011" y="2028092"/>
            <a:ext cx="78751" cy="1896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8" name="Rectangle 57"/>
          <p:cNvSpPr/>
          <p:nvPr/>
        </p:nvSpPr>
        <p:spPr>
          <a:xfrm>
            <a:off x="1247889" y="2028092"/>
            <a:ext cx="78751" cy="1896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9" name="Rectangle 58"/>
          <p:cNvSpPr/>
          <p:nvPr/>
        </p:nvSpPr>
        <p:spPr>
          <a:xfrm>
            <a:off x="1344315" y="2028092"/>
            <a:ext cx="78751" cy="1896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0" name="Rectangle 59"/>
          <p:cNvSpPr/>
          <p:nvPr/>
        </p:nvSpPr>
        <p:spPr>
          <a:xfrm>
            <a:off x="1451192" y="2028092"/>
            <a:ext cx="78751" cy="1896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1" name="Rectangle 60"/>
          <p:cNvSpPr/>
          <p:nvPr/>
        </p:nvSpPr>
        <p:spPr>
          <a:xfrm>
            <a:off x="1558345" y="2028092"/>
            <a:ext cx="78751" cy="1896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2" name="Rectangle 61"/>
          <p:cNvSpPr/>
          <p:nvPr/>
        </p:nvSpPr>
        <p:spPr>
          <a:xfrm>
            <a:off x="1665223" y="2028092"/>
            <a:ext cx="78751" cy="1896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3" name="Rectangle 62"/>
          <p:cNvSpPr/>
          <p:nvPr/>
        </p:nvSpPr>
        <p:spPr>
          <a:xfrm>
            <a:off x="1761649" y="2028092"/>
            <a:ext cx="78751" cy="1896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4" name="Rectangle 63"/>
          <p:cNvSpPr/>
          <p:nvPr/>
        </p:nvSpPr>
        <p:spPr>
          <a:xfrm>
            <a:off x="1868526" y="2028092"/>
            <a:ext cx="78751" cy="1896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1088720" y="1999587"/>
            <a:ext cx="9460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088720" y="2237691"/>
            <a:ext cx="9460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154805" y="2337631"/>
            <a:ext cx="78751" cy="189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8" name="Rectangle 67"/>
          <p:cNvSpPr/>
          <p:nvPr/>
        </p:nvSpPr>
        <p:spPr>
          <a:xfrm>
            <a:off x="1261683" y="2337631"/>
            <a:ext cx="78751" cy="189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9" name="Rectangle 68"/>
          <p:cNvSpPr/>
          <p:nvPr/>
        </p:nvSpPr>
        <p:spPr>
          <a:xfrm>
            <a:off x="1358109" y="2337631"/>
            <a:ext cx="78751" cy="189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0" name="Rectangle 69"/>
          <p:cNvSpPr/>
          <p:nvPr/>
        </p:nvSpPr>
        <p:spPr>
          <a:xfrm>
            <a:off x="1464986" y="2337631"/>
            <a:ext cx="78751" cy="189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1" name="Rectangle 70"/>
          <p:cNvSpPr/>
          <p:nvPr/>
        </p:nvSpPr>
        <p:spPr>
          <a:xfrm>
            <a:off x="1572139" y="2337631"/>
            <a:ext cx="78751" cy="189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2" name="Rectangle 71"/>
          <p:cNvSpPr/>
          <p:nvPr/>
        </p:nvSpPr>
        <p:spPr>
          <a:xfrm>
            <a:off x="1679017" y="2337631"/>
            <a:ext cx="78751" cy="189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3" name="Rectangle 72"/>
          <p:cNvSpPr/>
          <p:nvPr/>
        </p:nvSpPr>
        <p:spPr>
          <a:xfrm>
            <a:off x="1775442" y="2337631"/>
            <a:ext cx="78751" cy="189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4" name="Rectangle 73"/>
          <p:cNvSpPr/>
          <p:nvPr/>
        </p:nvSpPr>
        <p:spPr>
          <a:xfrm>
            <a:off x="1882320" y="2337631"/>
            <a:ext cx="78751" cy="189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1102514" y="2309127"/>
            <a:ext cx="9460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102514" y="2547230"/>
            <a:ext cx="9460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36614" y="1720578"/>
            <a:ext cx="7556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SzPct val="80000"/>
            </a:pPr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Service1</a:t>
            </a:r>
            <a:endParaRPr lang="en-US" altLang="zh-CN" sz="1200" dirty="0">
              <a:latin typeface="Baskerville Old Face" panose="02020602080505020303" pitchFamily="18" charset="0"/>
              <a:cs typeface="Calibri" panose="020F050202020403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25128" y="1999898"/>
            <a:ext cx="7556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SzPct val="80000"/>
            </a:pPr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Service2</a:t>
            </a:r>
            <a:endParaRPr lang="en-US" altLang="zh-CN" sz="1200" dirty="0">
              <a:latin typeface="Baskerville Old Face" panose="02020602080505020303" pitchFamily="18" charset="0"/>
              <a:cs typeface="Calibri" panose="020F050202020403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22372" y="2316865"/>
            <a:ext cx="7556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SzPct val="80000"/>
            </a:pPr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Service3</a:t>
            </a:r>
            <a:endParaRPr lang="en-US" altLang="zh-CN" sz="1200" dirty="0">
              <a:latin typeface="Baskerville Old Face" panose="02020602080505020303" pitchFamily="18" charset="0"/>
              <a:cs typeface="Calibri" panose="020F050202020403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203683" y="1633515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latin typeface="Baskerville Old Face" panose="02020602080505020303" pitchFamily="18" charset="0"/>
                <a:cs typeface="Calibri" panose="020F0502020204030204" pitchFamily="34" charset="0"/>
              </a:rPr>
              <a:t>Src</a:t>
            </a:r>
            <a:r>
              <a:rPr lang="en-US" altLang="zh-CN" sz="1200" dirty="0">
                <a:latin typeface="Baskerville Old Face" panose="02020602080505020303" pitchFamily="18" charset="0"/>
                <a:cs typeface="Calibri" panose="020F0502020204030204" pitchFamily="34" charset="0"/>
              </a:rPr>
              <a:t> </a:t>
            </a:r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node</a:t>
            </a:r>
            <a:endParaRPr lang="zh-CN" altLang="en-US" sz="1200" dirty="0"/>
          </a:p>
        </p:txBody>
      </p:sp>
      <p:sp>
        <p:nvSpPr>
          <p:cNvPr id="86" name="Rectangle 85"/>
          <p:cNvSpPr/>
          <p:nvPr/>
        </p:nvSpPr>
        <p:spPr>
          <a:xfrm>
            <a:off x="4724841" y="1624520"/>
            <a:ext cx="7457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 smtClean="0">
                <a:latin typeface="Baskerville Old Face" panose="02020602080505020303" pitchFamily="18" charset="0"/>
                <a:cs typeface="Calibri" panose="020F0502020204030204" pitchFamily="34" charset="0"/>
              </a:rPr>
              <a:t>Dst</a:t>
            </a:r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Baskerville Old Face" panose="02020602080505020303" pitchFamily="18" charset="0"/>
                <a:cs typeface="Calibri" panose="020F0502020204030204" pitchFamily="34" charset="0"/>
              </a:rPr>
              <a:t>node</a:t>
            </a:r>
            <a:endParaRPr lang="zh-CN" altLang="en-US" sz="1200" dirty="0"/>
          </a:p>
        </p:txBody>
      </p:sp>
      <p:sp>
        <p:nvSpPr>
          <p:cNvPr id="89" name="Oval 88"/>
          <p:cNvSpPr/>
          <p:nvPr/>
        </p:nvSpPr>
        <p:spPr>
          <a:xfrm>
            <a:off x="8278209" y="1867111"/>
            <a:ext cx="331006" cy="2674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10716731" y="1867111"/>
            <a:ext cx="331006" cy="2674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9091049" y="1867111"/>
            <a:ext cx="331006" cy="2674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N1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92" name="Straight Connector 91"/>
          <p:cNvCxnSpPr>
            <a:stCxn id="89" idx="6"/>
            <a:endCxn id="91" idx="2"/>
          </p:cNvCxnSpPr>
          <p:nvPr/>
        </p:nvCxnSpPr>
        <p:spPr>
          <a:xfrm>
            <a:off x="8609214" y="2000832"/>
            <a:ext cx="481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6"/>
            <a:endCxn id="94" idx="2"/>
          </p:cNvCxnSpPr>
          <p:nvPr/>
        </p:nvCxnSpPr>
        <p:spPr>
          <a:xfrm>
            <a:off x="9422055" y="2000832"/>
            <a:ext cx="481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9903890" y="1867111"/>
            <a:ext cx="331006" cy="2674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N2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>
            <a:stCxn id="94" idx="6"/>
            <a:endCxn id="90" idx="2"/>
          </p:cNvCxnSpPr>
          <p:nvPr/>
        </p:nvCxnSpPr>
        <p:spPr>
          <a:xfrm>
            <a:off x="10234896" y="2000832"/>
            <a:ext cx="481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9903890" y="2328461"/>
            <a:ext cx="331006" cy="2674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N4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97" name="Straight Connector 96"/>
          <p:cNvCxnSpPr>
            <a:stCxn id="96" idx="0"/>
            <a:endCxn id="94" idx="4"/>
          </p:cNvCxnSpPr>
          <p:nvPr/>
        </p:nvCxnSpPr>
        <p:spPr>
          <a:xfrm flipV="1">
            <a:off x="10069393" y="2134554"/>
            <a:ext cx="0" cy="19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9091049" y="2328461"/>
            <a:ext cx="331006" cy="2674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N3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9903890" y="2789811"/>
            <a:ext cx="331006" cy="2674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N6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9091049" y="2789811"/>
            <a:ext cx="331006" cy="2674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N5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101" name="Straight Connector 100"/>
          <p:cNvCxnSpPr>
            <a:stCxn id="98" idx="0"/>
            <a:endCxn id="91" idx="4"/>
          </p:cNvCxnSpPr>
          <p:nvPr/>
        </p:nvCxnSpPr>
        <p:spPr>
          <a:xfrm flipV="1">
            <a:off x="9256553" y="2134554"/>
            <a:ext cx="0" cy="19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0" idx="0"/>
            <a:endCxn id="98" idx="4"/>
          </p:cNvCxnSpPr>
          <p:nvPr/>
        </p:nvCxnSpPr>
        <p:spPr>
          <a:xfrm flipV="1">
            <a:off x="9256553" y="2595903"/>
            <a:ext cx="0" cy="19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9" idx="0"/>
            <a:endCxn id="96" idx="4"/>
          </p:cNvCxnSpPr>
          <p:nvPr/>
        </p:nvCxnSpPr>
        <p:spPr>
          <a:xfrm flipV="1">
            <a:off x="10069393" y="2595903"/>
            <a:ext cx="0" cy="19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6" idx="2"/>
            <a:endCxn id="98" idx="6"/>
          </p:cNvCxnSpPr>
          <p:nvPr/>
        </p:nvCxnSpPr>
        <p:spPr>
          <a:xfrm flipH="1">
            <a:off x="9422055" y="2462182"/>
            <a:ext cx="481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9" idx="2"/>
            <a:endCxn id="100" idx="6"/>
          </p:cNvCxnSpPr>
          <p:nvPr/>
        </p:nvCxnSpPr>
        <p:spPr>
          <a:xfrm flipH="1">
            <a:off x="9422055" y="2923533"/>
            <a:ext cx="481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0" idx="2"/>
            <a:endCxn id="89" idx="4"/>
          </p:cNvCxnSpPr>
          <p:nvPr/>
        </p:nvCxnSpPr>
        <p:spPr>
          <a:xfrm flipH="1" flipV="1">
            <a:off x="8443712" y="2134554"/>
            <a:ext cx="647337" cy="788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99" idx="6"/>
            <a:endCxn id="90" idx="4"/>
          </p:cNvCxnSpPr>
          <p:nvPr/>
        </p:nvCxnSpPr>
        <p:spPr>
          <a:xfrm flipV="1">
            <a:off x="10234896" y="2134554"/>
            <a:ext cx="647338" cy="788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98" idx="2"/>
            <a:endCxn id="89" idx="5"/>
          </p:cNvCxnSpPr>
          <p:nvPr/>
        </p:nvCxnSpPr>
        <p:spPr>
          <a:xfrm flipH="1" flipV="1">
            <a:off x="8560740" y="2095388"/>
            <a:ext cx="530309" cy="366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6" idx="6"/>
            <a:endCxn id="90" idx="3"/>
          </p:cNvCxnSpPr>
          <p:nvPr/>
        </p:nvCxnSpPr>
        <p:spPr>
          <a:xfrm flipV="1">
            <a:off x="10234896" y="2095388"/>
            <a:ext cx="530309" cy="366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7028663" y="1662461"/>
            <a:ext cx="78751" cy="18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11" name="Rectangle 110"/>
          <p:cNvSpPr/>
          <p:nvPr/>
        </p:nvSpPr>
        <p:spPr>
          <a:xfrm>
            <a:off x="7135541" y="1662461"/>
            <a:ext cx="78751" cy="18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12" name="Rectangle 111"/>
          <p:cNvSpPr/>
          <p:nvPr/>
        </p:nvSpPr>
        <p:spPr>
          <a:xfrm>
            <a:off x="7231967" y="1662461"/>
            <a:ext cx="78751" cy="18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13" name="Rectangle 112"/>
          <p:cNvSpPr/>
          <p:nvPr/>
        </p:nvSpPr>
        <p:spPr>
          <a:xfrm>
            <a:off x="7338844" y="1662461"/>
            <a:ext cx="78751" cy="18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14" name="Rectangle 113"/>
          <p:cNvSpPr/>
          <p:nvPr/>
        </p:nvSpPr>
        <p:spPr>
          <a:xfrm>
            <a:off x="7445997" y="1662461"/>
            <a:ext cx="78751" cy="18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15" name="Rectangle 114"/>
          <p:cNvSpPr/>
          <p:nvPr/>
        </p:nvSpPr>
        <p:spPr>
          <a:xfrm>
            <a:off x="7552875" y="1662461"/>
            <a:ext cx="78751" cy="18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16" name="Rectangle 115"/>
          <p:cNvSpPr/>
          <p:nvPr/>
        </p:nvSpPr>
        <p:spPr>
          <a:xfrm>
            <a:off x="7649301" y="1662461"/>
            <a:ext cx="78751" cy="18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17" name="Rectangle 116"/>
          <p:cNvSpPr/>
          <p:nvPr/>
        </p:nvSpPr>
        <p:spPr>
          <a:xfrm>
            <a:off x="7756178" y="1662461"/>
            <a:ext cx="78751" cy="18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6976372" y="1633956"/>
            <a:ext cx="9460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6976372" y="1872060"/>
            <a:ext cx="9460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6238060" y="1657058"/>
            <a:ext cx="7556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SzPct val="80000"/>
            </a:pPr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Service1</a:t>
            </a:r>
            <a:endParaRPr lang="en-US" altLang="zh-CN" sz="1200" dirty="0">
              <a:latin typeface="Baskerville Old Face" panose="02020602080505020303" pitchFamily="18" charset="0"/>
              <a:cs typeface="Calibri" panose="020F0502020204030204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105129" y="1569995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latin typeface="Baskerville Old Face" panose="02020602080505020303" pitchFamily="18" charset="0"/>
                <a:cs typeface="Calibri" panose="020F0502020204030204" pitchFamily="34" charset="0"/>
              </a:rPr>
              <a:t>Src</a:t>
            </a:r>
            <a:r>
              <a:rPr lang="en-US" altLang="zh-CN" sz="1200" dirty="0">
                <a:latin typeface="Baskerville Old Face" panose="02020602080505020303" pitchFamily="18" charset="0"/>
                <a:cs typeface="Calibri" panose="020F0502020204030204" pitchFamily="34" charset="0"/>
              </a:rPr>
              <a:t> </a:t>
            </a:r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node</a:t>
            </a:r>
            <a:endParaRPr lang="zh-CN" altLang="en-US" sz="1200" dirty="0"/>
          </a:p>
        </p:txBody>
      </p:sp>
      <p:sp>
        <p:nvSpPr>
          <p:cNvPr id="144" name="Rectangle 143"/>
          <p:cNvSpPr/>
          <p:nvPr/>
        </p:nvSpPr>
        <p:spPr>
          <a:xfrm>
            <a:off x="10626287" y="1561000"/>
            <a:ext cx="7457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 smtClean="0">
                <a:latin typeface="Baskerville Old Face" panose="02020602080505020303" pitchFamily="18" charset="0"/>
                <a:cs typeface="Calibri" panose="020F0502020204030204" pitchFamily="34" charset="0"/>
              </a:rPr>
              <a:t>Dst</a:t>
            </a:r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Baskerville Old Face" panose="02020602080505020303" pitchFamily="18" charset="0"/>
                <a:cs typeface="Calibri" panose="020F0502020204030204" pitchFamily="34" charset="0"/>
              </a:rPr>
              <a:t>node</a:t>
            </a:r>
            <a:endParaRPr lang="zh-CN" alt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2924794" y="1945308"/>
            <a:ext cx="78751" cy="18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8" name="Rectangle 147"/>
          <p:cNvSpPr/>
          <p:nvPr/>
        </p:nvSpPr>
        <p:spPr>
          <a:xfrm>
            <a:off x="3031672" y="1945308"/>
            <a:ext cx="78751" cy="18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9" name="Rectangle 148"/>
          <p:cNvSpPr/>
          <p:nvPr/>
        </p:nvSpPr>
        <p:spPr>
          <a:xfrm>
            <a:off x="3128098" y="1945308"/>
            <a:ext cx="78751" cy="18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0" name="Rectangle 149"/>
          <p:cNvSpPr/>
          <p:nvPr/>
        </p:nvSpPr>
        <p:spPr>
          <a:xfrm>
            <a:off x="3234975" y="1945308"/>
            <a:ext cx="78751" cy="18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1" name="Rectangle 150"/>
          <p:cNvSpPr/>
          <p:nvPr/>
        </p:nvSpPr>
        <p:spPr>
          <a:xfrm>
            <a:off x="3342128" y="1945308"/>
            <a:ext cx="78751" cy="18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2" name="Rectangle 151"/>
          <p:cNvSpPr/>
          <p:nvPr/>
        </p:nvSpPr>
        <p:spPr>
          <a:xfrm>
            <a:off x="3449006" y="1945308"/>
            <a:ext cx="78751" cy="18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3" name="Rectangle 152"/>
          <p:cNvSpPr/>
          <p:nvPr/>
        </p:nvSpPr>
        <p:spPr>
          <a:xfrm>
            <a:off x="3545432" y="1945308"/>
            <a:ext cx="78751" cy="18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4" name="Rectangle 153"/>
          <p:cNvSpPr/>
          <p:nvPr/>
        </p:nvSpPr>
        <p:spPr>
          <a:xfrm>
            <a:off x="3652309" y="1945308"/>
            <a:ext cx="78751" cy="18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156" name="Straight Connector 155"/>
          <p:cNvCxnSpPr/>
          <p:nvPr/>
        </p:nvCxnSpPr>
        <p:spPr>
          <a:xfrm flipV="1">
            <a:off x="2872503" y="2154907"/>
            <a:ext cx="9460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063847" y="2413959"/>
            <a:ext cx="78751" cy="1896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9" name="Rectangle 158"/>
          <p:cNvSpPr/>
          <p:nvPr/>
        </p:nvSpPr>
        <p:spPr>
          <a:xfrm>
            <a:off x="3170725" y="2413959"/>
            <a:ext cx="78751" cy="1896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0" name="Rectangle 159"/>
          <p:cNvSpPr/>
          <p:nvPr/>
        </p:nvSpPr>
        <p:spPr>
          <a:xfrm>
            <a:off x="3267151" y="2413959"/>
            <a:ext cx="78751" cy="1896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1" name="Rectangle 160"/>
          <p:cNvSpPr/>
          <p:nvPr/>
        </p:nvSpPr>
        <p:spPr>
          <a:xfrm>
            <a:off x="3374028" y="2413959"/>
            <a:ext cx="78751" cy="1896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2" name="Rectangle 161"/>
          <p:cNvSpPr/>
          <p:nvPr/>
        </p:nvSpPr>
        <p:spPr>
          <a:xfrm>
            <a:off x="3481181" y="2413959"/>
            <a:ext cx="78751" cy="1896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3" name="Rectangle 162"/>
          <p:cNvSpPr/>
          <p:nvPr/>
        </p:nvSpPr>
        <p:spPr>
          <a:xfrm>
            <a:off x="3588059" y="2413959"/>
            <a:ext cx="78751" cy="1896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4" name="Rectangle 163"/>
          <p:cNvSpPr/>
          <p:nvPr/>
        </p:nvSpPr>
        <p:spPr>
          <a:xfrm>
            <a:off x="3684485" y="2413959"/>
            <a:ext cx="78751" cy="1896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5" name="Rectangle 164"/>
          <p:cNvSpPr/>
          <p:nvPr/>
        </p:nvSpPr>
        <p:spPr>
          <a:xfrm>
            <a:off x="3791362" y="2413959"/>
            <a:ext cx="78751" cy="1896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8" name="Rectangle 167"/>
          <p:cNvSpPr/>
          <p:nvPr/>
        </p:nvSpPr>
        <p:spPr>
          <a:xfrm>
            <a:off x="3231456" y="2887699"/>
            <a:ext cx="78751" cy="189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9" name="Rectangle 168"/>
          <p:cNvSpPr/>
          <p:nvPr/>
        </p:nvSpPr>
        <p:spPr>
          <a:xfrm>
            <a:off x="3338334" y="2887699"/>
            <a:ext cx="78751" cy="189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70" name="Rectangle 169"/>
          <p:cNvSpPr/>
          <p:nvPr/>
        </p:nvSpPr>
        <p:spPr>
          <a:xfrm>
            <a:off x="3434760" y="2887699"/>
            <a:ext cx="78751" cy="189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71" name="Rectangle 170"/>
          <p:cNvSpPr/>
          <p:nvPr/>
        </p:nvSpPr>
        <p:spPr>
          <a:xfrm>
            <a:off x="3541637" y="2887699"/>
            <a:ext cx="78751" cy="189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72" name="Rectangle 171"/>
          <p:cNvSpPr/>
          <p:nvPr/>
        </p:nvSpPr>
        <p:spPr>
          <a:xfrm>
            <a:off x="3648790" y="2887699"/>
            <a:ext cx="78751" cy="189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73" name="Rectangle 172"/>
          <p:cNvSpPr/>
          <p:nvPr/>
        </p:nvSpPr>
        <p:spPr>
          <a:xfrm>
            <a:off x="3755668" y="2887699"/>
            <a:ext cx="78751" cy="189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74" name="Rectangle 173"/>
          <p:cNvSpPr/>
          <p:nvPr/>
        </p:nvSpPr>
        <p:spPr>
          <a:xfrm>
            <a:off x="3852093" y="2887699"/>
            <a:ext cx="78751" cy="189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75" name="Rectangle 174"/>
          <p:cNvSpPr/>
          <p:nvPr/>
        </p:nvSpPr>
        <p:spPr>
          <a:xfrm>
            <a:off x="3958971" y="2887699"/>
            <a:ext cx="78751" cy="189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80" name="Rectangle 179"/>
          <p:cNvSpPr/>
          <p:nvPr/>
        </p:nvSpPr>
        <p:spPr>
          <a:xfrm>
            <a:off x="9213872" y="1770393"/>
            <a:ext cx="78751" cy="18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81" name="Rectangle 180"/>
          <p:cNvSpPr/>
          <p:nvPr/>
        </p:nvSpPr>
        <p:spPr>
          <a:xfrm>
            <a:off x="9320749" y="1770393"/>
            <a:ext cx="78751" cy="18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82" name="Rectangle 181"/>
          <p:cNvSpPr/>
          <p:nvPr/>
        </p:nvSpPr>
        <p:spPr>
          <a:xfrm>
            <a:off x="9427902" y="1770393"/>
            <a:ext cx="78751" cy="18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83" name="Rectangle 182"/>
          <p:cNvSpPr/>
          <p:nvPr/>
        </p:nvSpPr>
        <p:spPr>
          <a:xfrm>
            <a:off x="9534780" y="1770393"/>
            <a:ext cx="78751" cy="18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84" name="Rectangle 183"/>
          <p:cNvSpPr/>
          <p:nvPr/>
        </p:nvSpPr>
        <p:spPr>
          <a:xfrm>
            <a:off x="9631206" y="1770393"/>
            <a:ext cx="78751" cy="18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91" name="Rectangle 190"/>
          <p:cNvSpPr/>
          <p:nvPr/>
        </p:nvSpPr>
        <p:spPr>
          <a:xfrm>
            <a:off x="9465731" y="2341960"/>
            <a:ext cx="78751" cy="18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92" name="Rectangle 191"/>
          <p:cNvSpPr/>
          <p:nvPr/>
        </p:nvSpPr>
        <p:spPr>
          <a:xfrm>
            <a:off x="9572884" y="2341960"/>
            <a:ext cx="78751" cy="18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93" name="Rectangle 192"/>
          <p:cNvSpPr/>
          <p:nvPr/>
        </p:nvSpPr>
        <p:spPr>
          <a:xfrm>
            <a:off x="9679762" y="2341960"/>
            <a:ext cx="78751" cy="18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98" name="Rectangle 197"/>
          <p:cNvSpPr/>
          <p:nvPr/>
        </p:nvSpPr>
        <p:spPr>
          <a:xfrm>
            <a:off x="2872504" y="3162734"/>
            <a:ext cx="16813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SzPct val="80000"/>
            </a:pPr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Figure1: Senario1</a:t>
            </a:r>
            <a:endParaRPr lang="en-US" altLang="zh-CN" sz="1200" dirty="0">
              <a:latin typeface="Baskerville Old Face" panose="02020602080505020303" pitchFamily="18" charset="0"/>
              <a:cs typeface="Calibri" panose="020F0502020204030204" pitchFamily="34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8839067" y="3126160"/>
            <a:ext cx="16813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SzPct val="80000"/>
            </a:pPr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Figure2: Senario1</a:t>
            </a:r>
            <a:endParaRPr lang="en-US" altLang="zh-CN" sz="1200" dirty="0">
              <a:latin typeface="Baskerville Old Face" panose="02020602080505020303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0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435812" y="179827"/>
            <a:ext cx="11276069" cy="685077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4000" b="1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Multi-Path </a:t>
            </a:r>
            <a:r>
              <a:rPr lang="en-US" altLang="zh-CN" sz="4000" b="1" dirty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Concurrent Measurement Protocol</a:t>
            </a:r>
            <a:endParaRPr lang="zh-CN" altLang="zh-CN" sz="4000" b="1" dirty="0">
              <a:latin typeface="Baskerville Old Face" panose="02020602080505020303" pitchFamily="18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35812" y="864904"/>
            <a:ext cx="11276069" cy="1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14" y="3755872"/>
            <a:ext cx="4671148" cy="1855947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354503" y="4248287"/>
            <a:ext cx="44281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Session </a:t>
            </a:r>
            <a:r>
              <a:rPr lang="zh-CN" altLang="en-US" dirty="0">
                <a:latin typeface="Baskerville Old Face" panose="02020602080505020303" pitchFamily="18" charset="0"/>
                <a:cs typeface="Calibri" panose="020F0502020204030204" pitchFamily="34" charset="0"/>
              </a:rPr>
              <a:t>ID: A set of 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multiple</a:t>
            </a:r>
            <a:r>
              <a:rPr lang="zh-CN" altLang="en-US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 paths</a:t>
            </a:r>
            <a:endParaRPr lang="zh-CN" altLang="en-US" dirty="0">
              <a:latin typeface="Baskerville Old Face" panose="02020602080505020303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Path </a:t>
            </a:r>
            <a:r>
              <a:rPr lang="zh-CN" altLang="en-US" dirty="0">
                <a:latin typeface="Baskerville Old Face" panose="02020602080505020303" pitchFamily="18" charset="0"/>
                <a:cs typeface="Calibri" panose="020F0502020204030204" pitchFamily="34" charset="0"/>
              </a:rPr>
              <a:t>ID: One path of the session</a:t>
            </a:r>
            <a:r>
              <a:rPr lang="zh-CN" altLang="en-US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.</a:t>
            </a:r>
            <a:endParaRPr lang="zh-CN" altLang="en-US" dirty="0">
              <a:latin typeface="Baskerville Old Face" panose="02020602080505020303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Flags</a:t>
            </a:r>
            <a:r>
              <a:rPr lang="zh-CN" altLang="en-US" dirty="0">
                <a:latin typeface="Baskerville Old Face" panose="02020602080505020303" pitchFamily="18" charset="0"/>
                <a:cs typeface="Calibri" panose="020F0502020204030204" pitchFamily="34" charset="0"/>
              </a:rPr>
              <a:t>: </a:t>
            </a:r>
            <a:r>
              <a:rPr lang="zh-CN" altLang="en-US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Identify </a:t>
            </a:r>
            <a:r>
              <a:rPr lang="zh-CN" altLang="en-US" dirty="0">
                <a:latin typeface="Baskerville Old Face" panose="02020602080505020303" pitchFamily="18" charset="0"/>
                <a:cs typeface="Calibri" panose="020F0502020204030204" pitchFamily="34" charset="0"/>
              </a:rPr>
              <a:t>the query or response type</a:t>
            </a:r>
            <a:r>
              <a:rPr lang="zh-CN" altLang="en-US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.</a:t>
            </a:r>
            <a:endParaRPr lang="zh-CN" altLang="en-US" dirty="0">
              <a:latin typeface="Baskerville Old Face" panose="02020602080505020303" pitchFamily="18" charset="0"/>
              <a:cs typeface="Calibri" panose="020F0502020204030204" pitchFamily="34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1256933" y="1401982"/>
            <a:ext cx="378834" cy="2041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4047805" y="1401982"/>
            <a:ext cx="378834" cy="2041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2187224" y="1401982"/>
            <a:ext cx="378834" cy="204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/>
          <p:cNvCxnSpPr>
            <a:stCxn id="78" idx="6"/>
            <a:endCxn id="84" idx="2"/>
          </p:cNvCxnSpPr>
          <p:nvPr/>
        </p:nvCxnSpPr>
        <p:spPr>
          <a:xfrm>
            <a:off x="1635767" y="1504054"/>
            <a:ext cx="551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6"/>
            <a:endCxn id="87" idx="2"/>
          </p:cNvCxnSpPr>
          <p:nvPr/>
        </p:nvCxnSpPr>
        <p:spPr>
          <a:xfrm>
            <a:off x="2566057" y="1504054"/>
            <a:ext cx="551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117514" y="1401982"/>
            <a:ext cx="378834" cy="204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87" idx="6"/>
            <a:endCxn id="83" idx="2"/>
          </p:cNvCxnSpPr>
          <p:nvPr/>
        </p:nvCxnSpPr>
        <p:spPr>
          <a:xfrm>
            <a:off x="3496348" y="1504054"/>
            <a:ext cx="551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3117514" y="1754140"/>
            <a:ext cx="378834" cy="204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N4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/>
          <p:cNvCxnSpPr>
            <a:stCxn id="89" idx="0"/>
            <a:endCxn id="87" idx="4"/>
          </p:cNvCxnSpPr>
          <p:nvPr/>
        </p:nvCxnSpPr>
        <p:spPr>
          <a:xfrm flipV="1">
            <a:off x="3306931" y="1606127"/>
            <a:ext cx="0" cy="148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2187224" y="1754140"/>
            <a:ext cx="378834" cy="204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3117514" y="2106299"/>
            <a:ext cx="378834" cy="204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N6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2187224" y="2106299"/>
            <a:ext cx="378834" cy="204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N5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>
            <a:stCxn id="91" idx="0"/>
            <a:endCxn id="84" idx="4"/>
          </p:cNvCxnSpPr>
          <p:nvPr/>
        </p:nvCxnSpPr>
        <p:spPr>
          <a:xfrm flipV="1">
            <a:off x="2376641" y="1606127"/>
            <a:ext cx="0" cy="148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3" idx="0"/>
            <a:endCxn id="91" idx="4"/>
          </p:cNvCxnSpPr>
          <p:nvPr/>
        </p:nvCxnSpPr>
        <p:spPr>
          <a:xfrm flipV="1">
            <a:off x="2376641" y="1958285"/>
            <a:ext cx="0" cy="148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2" idx="0"/>
            <a:endCxn id="89" idx="4"/>
          </p:cNvCxnSpPr>
          <p:nvPr/>
        </p:nvCxnSpPr>
        <p:spPr>
          <a:xfrm flipV="1">
            <a:off x="3306931" y="1958285"/>
            <a:ext cx="0" cy="148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9" idx="2"/>
            <a:endCxn id="91" idx="6"/>
          </p:cNvCxnSpPr>
          <p:nvPr/>
        </p:nvCxnSpPr>
        <p:spPr>
          <a:xfrm flipH="1">
            <a:off x="2566057" y="1856213"/>
            <a:ext cx="551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2" idx="2"/>
            <a:endCxn id="93" idx="6"/>
          </p:cNvCxnSpPr>
          <p:nvPr/>
        </p:nvCxnSpPr>
        <p:spPr>
          <a:xfrm flipH="1">
            <a:off x="2566057" y="2208372"/>
            <a:ext cx="551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3" idx="2"/>
            <a:endCxn id="78" idx="4"/>
          </p:cNvCxnSpPr>
          <p:nvPr/>
        </p:nvCxnSpPr>
        <p:spPr>
          <a:xfrm flipH="1" flipV="1">
            <a:off x="1446351" y="1606127"/>
            <a:ext cx="740873" cy="602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2" idx="6"/>
            <a:endCxn id="83" idx="4"/>
          </p:cNvCxnSpPr>
          <p:nvPr/>
        </p:nvCxnSpPr>
        <p:spPr>
          <a:xfrm flipV="1">
            <a:off x="3496348" y="1606127"/>
            <a:ext cx="740874" cy="602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1" idx="2"/>
            <a:endCxn id="78" idx="5"/>
          </p:cNvCxnSpPr>
          <p:nvPr/>
        </p:nvCxnSpPr>
        <p:spPr>
          <a:xfrm flipH="1" flipV="1">
            <a:off x="1580288" y="1576230"/>
            <a:ext cx="606935" cy="27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9" idx="6"/>
            <a:endCxn id="83" idx="3"/>
          </p:cNvCxnSpPr>
          <p:nvPr/>
        </p:nvCxnSpPr>
        <p:spPr>
          <a:xfrm flipV="1">
            <a:off x="3496348" y="1576230"/>
            <a:ext cx="606935" cy="27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136485" y="1186027"/>
            <a:ext cx="619730" cy="1408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latin typeface="Baskerville Old Face" panose="02020602080505020303" pitchFamily="18" charset="0"/>
                <a:cs typeface="Calibri" panose="020F0502020204030204" pitchFamily="34" charset="0"/>
              </a:rPr>
              <a:t>Src</a:t>
            </a:r>
            <a:r>
              <a:rPr lang="en-US" altLang="zh-CN" sz="1200" dirty="0">
                <a:latin typeface="Baskerville Old Face" panose="02020602080505020303" pitchFamily="18" charset="0"/>
                <a:cs typeface="Calibri" panose="020F0502020204030204" pitchFamily="34" charset="0"/>
              </a:rPr>
              <a:t> </a:t>
            </a:r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node</a:t>
            </a:r>
            <a:endParaRPr lang="zh-CN" altLang="en-US" sz="1200" dirty="0"/>
          </a:p>
        </p:txBody>
      </p:sp>
      <p:sp>
        <p:nvSpPr>
          <p:cNvPr id="104" name="Rectangle 103"/>
          <p:cNvSpPr/>
          <p:nvPr/>
        </p:nvSpPr>
        <p:spPr>
          <a:xfrm>
            <a:off x="3920548" y="1180509"/>
            <a:ext cx="633345" cy="1408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 smtClean="0">
                <a:latin typeface="Baskerville Old Face" panose="02020602080505020303" pitchFamily="18" charset="0"/>
                <a:cs typeface="Calibri" panose="020F0502020204030204" pitchFamily="34" charset="0"/>
              </a:rPr>
              <a:t>Dst</a:t>
            </a:r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Baskerville Old Face" panose="02020602080505020303" pitchFamily="18" charset="0"/>
                <a:cs typeface="Calibri" panose="020F0502020204030204" pitchFamily="34" charset="0"/>
              </a:rPr>
              <a:t>node</a:t>
            </a:r>
            <a:endParaRPr lang="zh-CN" altLang="en-US" sz="1200" dirty="0"/>
          </a:p>
        </p:txBody>
      </p:sp>
      <p:cxnSp>
        <p:nvCxnSpPr>
          <p:cNvPr id="105" name="Straight Connector 104"/>
          <p:cNvCxnSpPr/>
          <p:nvPr/>
        </p:nvCxnSpPr>
        <p:spPr bwMode="auto">
          <a:xfrm flipV="1">
            <a:off x="1446351" y="1704700"/>
            <a:ext cx="0" cy="205200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/>
          <p:nvPr/>
        </p:nvCxnSpPr>
        <p:spPr bwMode="auto">
          <a:xfrm flipV="1">
            <a:off x="4237222" y="1712179"/>
            <a:ext cx="0" cy="205200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>
          <a:xfrm>
            <a:off x="1446351" y="2628858"/>
            <a:ext cx="279087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446351" y="2876320"/>
            <a:ext cx="279087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446351" y="3123782"/>
            <a:ext cx="279087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1911495" y="2385283"/>
            <a:ext cx="19239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SzPct val="80000"/>
            </a:pPr>
            <a:r>
              <a:rPr lang="zh-CN" altLang="zh-CN" sz="1200" dirty="0">
                <a:latin typeface="Baskerville Old Face" panose="02020602080505020303" pitchFamily="18" charset="0"/>
                <a:cs typeface="Calibri" panose="020F0502020204030204" pitchFamily="34" charset="0"/>
              </a:rPr>
              <a:t>Query </a:t>
            </a:r>
            <a:r>
              <a:rPr lang="zh-CN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message</a:t>
            </a:r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 in Path1</a:t>
            </a:r>
            <a:r>
              <a:rPr lang="zh-CN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 </a:t>
            </a:r>
            <a:endParaRPr lang="zh-CN" altLang="zh-CN" sz="1200" dirty="0">
              <a:latin typeface="Baskerville Old Face" panose="02020602080505020303" pitchFamily="18" charset="0"/>
              <a:cs typeface="Calibri" panose="020F0502020204030204" pitchFamily="34" charset="0"/>
            </a:endParaRPr>
          </a:p>
        </p:txBody>
      </p:sp>
      <p:sp>
        <p:nvSpPr>
          <p:cNvPr id="109" name="Rectangle 5"/>
          <p:cNvSpPr>
            <a:spLocks noChangeArrowheads="1"/>
          </p:cNvSpPr>
          <p:nvPr/>
        </p:nvSpPr>
        <p:spPr bwMode="auto">
          <a:xfrm>
            <a:off x="1911495" y="2637271"/>
            <a:ext cx="19239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SzPct val="80000"/>
            </a:pPr>
            <a:r>
              <a:rPr lang="zh-CN" altLang="zh-CN" sz="1200" dirty="0">
                <a:latin typeface="Baskerville Old Face" panose="02020602080505020303" pitchFamily="18" charset="0"/>
                <a:cs typeface="Calibri" panose="020F0502020204030204" pitchFamily="34" charset="0"/>
              </a:rPr>
              <a:t>Query </a:t>
            </a:r>
            <a:r>
              <a:rPr lang="zh-CN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message</a:t>
            </a:r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 in Path2</a:t>
            </a:r>
            <a:r>
              <a:rPr lang="zh-CN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 </a:t>
            </a:r>
            <a:endParaRPr lang="zh-CN" altLang="zh-CN" sz="1200" dirty="0">
              <a:latin typeface="Baskerville Old Face" panose="02020602080505020303" pitchFamily="18" charset="0"/>
              <a:cs typeface="Calibri" panose="020F0502020204030204" pitchFamily="34" charset="0"/>
            </a:endParaRPr>
          </a:p>
        </p:txBody>
      </p:sp>
      <p:sp>
        <p:nvSpPr>
          <p:cNvPr id="110" name="Rectangle 5"/>
          <p:cNvSpPr>
            <a:spLocks noChangeArrowheads="1"/>
          </p:cNvSpPr>
          <p:nvPr/>
        </p:nvSpPr>
        <p:spPr bwMode="auto">
          <a:xfrm>
            <a:off x="1911495" y="2906629"/>
            <a:ext cx="19239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SzPct val="80000"/>
            </a:pPr>
            <a:r>
              <a:rPr lang="zh-CN" altLang="zh-CN" sz="1200" dirty="0">
                <a:latin typeface="Baskerville Old Face" panose="02020602080505020303" pitchFamily="18" charset="0"/>
                <a:cs typeface="Calibri" panose="020F0502020204030204" pitchFamily="34" charset="0"/>
              </a:rPr>
              <a:t>Query </a:t>
            </a:r>
            <a:r>
              <a:rPr lang="zh-CN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message</a:t>
            </a:r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 in Path3</a:t>
            </a:r>
            <a:r>
              <a:rPr lang="zh-CN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 </a:t>
            </a:r>
            <a:endParaRPr lang="zh-CN" altLang="zh-CN" sz="1200" dirty="0">
              <a:latin typeface="Baskerville Old Face" panose="02020602080505020303" pitchFamily="18" charset="0"/>
              <a:cs typeface="Calibri" panose="020F0502020204030204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1443439" y="3532035"/>
            <a:ext cx="2790871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1909989" y="3095241"/>
            <a:ext cx="1923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SzPct val="80000"/>
            </a:pPr>
            <a:r>
              <a:rPr lang="zh-CN" altLang="zh-CN" sz="1200" dirty="0">
                <a:latin typeface="Baskerville Old Face" panose="02020602080505020303" pitchFamily="18" charset="0"/>
                <a:cs typeface="Calibri" panose="020F0502020204030204" pitchFamily="34" charset="0"/>
              </a:rPr>
              <a:t>Response message </a:t>
            </a:r>
          </a:p>
          <a:p>
            <a:pPr algn="ctr">
              <a:spcBef>
                <a:spcPct val="0"/>
              </a:spcBef>
              <a:buSzPct val="80000"/>
            </a:pPr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with  Path1, path2 and path3 measurement info</a:t>
            </a:r>
            <a:r>
              <a:rPr lang="zh-CN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 </a:t>
            </a:r>
            <a:endParaRPr lang="zh-CN" altLang="zh-CN" sz="1200" dirty="0">
              <a:latin typeface="Baskerville Old Face" panose="02020602080505020303" pitchFamily="18" charset="0"/>
              <a:cs typeface="Calibri" panose="020F0502020204030204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342243" y="955015"/>
            <a:ext cx="46848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The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s</a:t>
            </a:r>
            <a:r>
              <a:rPr lang="zh-CN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ender </a:t>
            </a:r>
            <a:r>
              <a:rPr lang="en-US" altLang="zh-CN" b="1" dirty="0">
                <a:latin typeface="Baskerville Old Face" panose="02020602080505020303" pitchFamily="18" charset="0"/>
                <a:cs typeface="Calibri" panose="020F0502020204030204" pitchFamily="34" charset="0"/>
              </a:rPr>
              <a:t>g</a:t>
            </a:r>
            <a:r>
              <a:rPr lang="en-US" altLang="zh-CN" b="1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enerate </a:t>
            </a:r>
            <a:r>
              <a:rPr lang="en-US" altLang="zh-CN" b="1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a multipath </a:t>
            </a:r>
            <a:r>
              <a:rPr lang="en-US" altLang="zh-CN" b="1" dirty="0">
                <a:latin typeface="Baskerville Old Face" panose="02020602080505020303" pitchFamily="18" charset="0"/>
                <a:cs typeface="Calibri" panose="020F0502020204030204" pitchFamily="34" charset="0"/>
              </a:rPr>
              <a:t>measurement at the same time</a:t>
            </a:r>
            <a:r>
              <a:rPr lang="en-US" altLang="zh-CN" b="1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Each path has its own query message.</a:t>
            </a:r>
          </a:p>
          <a:p>
            <a:pPr marL="285750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Get the quality data of a </a:t>
            </a:r>
            <a:r>
              <a:rPr lang="en-US" altLang="zh-CN" b="1" dirty="0">
                <a:latin typeface="Baskerville Old Face" panose="02020602080505020303" pitchFamily="18" charset="0"/>
                <a:cs typeface="Calibri" panose="020F0502020204030204" pitchFamily="34" charset="0"/>
              </a:rPr>
              <a:t>multipath measurement at the same </a:t>
            </a:r>
            <a:r>
              <a:rPr lang="en-US" altLang="zh-CN" b="1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time through any path</a:t>
            </a:r>
          </a:p>
          <a:p>
            <a:pPr marL="74295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T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he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measurement results 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at the receiver can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be sent back or sent in a 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s</a:t>
            </a:r>
            <a:r>
              <a:rPr lang="zh-CN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esponse </a:t>
            </a:r>
            <a:r>
              <a:rPr lang="zh-CN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message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because 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the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main consideration is to save network 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bandwidth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.</a:t>
            </a:r>
            <a:endParaRPr lang="zh-CN" altLang="zh-CN" dirty="0">
              <a:latin typeface="Baskerville Old Face" panose="02020602080505020303" pitchFamily="18" charset="0"/>
              <a:cs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61235" y="967228"/>
            <a:ext cx="103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R</a:t>
            </a:r>
            <a:r>
              <a:rPr lang="zh-CN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eceiver 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33142" y="967228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Sender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0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435812" y="179827"/>
            <a:ext cx="11276069" cy="685077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4000" b="1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Measurement Mode</a:t>
            </a:r>
            <a:endParaRPr lang="zh-CN" altLang="zh-CN" sz="4000" b="1" dirty="0">
              <a:latin typeface="Baskerville Old Face" panose="02020602080505020303" pitchFamily="18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35812" y="864904"/>
            <a:ext cx="11276069" cy="1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5635" y="1345833"/>
            <a:ext cx="107555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zh-CN" b="1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 </a:t>
            </a:r>
            <a:r>
              <a:rPr lang="zh-CN" altLang="zh-CN" b="1" dirty="0">
                <a:latin typeface="Baskerville Old Face" panose="02020602080505020303" pitchFamily="18" charset="0"/>
                <a:cs typeface="Calibri" panose="020F0502020204030204" pitchFamily="34" charset="0"/>
              </a:rPr>
              <a:t>Long-term measurement </a:t>
            </a:r>
            <a:endParaRPr lang="en-US" altLang="zh-CN" b="1" dirty="0" smtClean="0">
              <a:latin typeface="Baskerville Old Face" panose="02020602080505020303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The </a:t>
            </a:r>
            <a:r>
              <a:rPr lang="zh-CN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receiver can wait until it receives all measurement requests of a set of path and then responds</a:t>
            </a:r>
            <a:r>
              <a:rPr lang="zh-CN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.</a:t>
            </a:r>
            <a:endParaRPr lang="en-US" altLang="zh-CN" dirty="0" smtClean="0">
              <a:latin typeface="Baskerville Old Face" panose="02020602080505020303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zh-CN" b="1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 Short-term </a:t>
            </a:r>
            <a:r>
              <a:rPr lang="zh-CN" altLang="zh-CN" b="1" dirty="0">
                <a:latin typeface="Baskerville Old Face" panose="02020602080505020303" pitchFamily="18" charset="0"/>
                <a:cs typeface="Calibri" panose="020F0502020204030204" pitchFamily="34" charset="0"/>
              </a:rPr>
              <a:t>measurement </a:t>
            </a:r>
            <a:endParaRPr lang="en-US" altLang="zh-CN" b="1" dirty="0" smtClean="0">
              <a:latin typeface="Baskerville Old Face" panose="02020602080505020303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The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s</a:t>
            </a:r>
            <a:r>
              <a:rPr lang="zh-CN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ender </a:t>
            </a:r>
            <a:r>
              <a:rPr lang="zh-CN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can query once t. </a:t>
            </a:r>
            <a:endParaRPr lang="en-US" altLang="zh-CN" dirty="0">
              <a:latin typeface="Baskerville Old Face" panose="02020602080505020303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The </a:t>
            </a:r>
            <a:r>
              <a:rPr lang="zh-CN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receiver can reply once t. </a:t>
            </a:r>
            <a:endParaRPr lang="zh-CN" altLang="zh-CN" b="1" dirty="0">
              <a:latin typeface="Baskerville Old Face" panose="02020602080505020303" pitchFamily="18" charset="0"/>
              <a:cs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5732" y="4604378"/>
            <a:ext cx="97671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SzPct val="80000"/>
            </a:pPr>
            <a:r>
              <a:rPr lang="en-US" altLang="zh-CN" b="1" dirty="0">
                <a:latin typeface="Baskerville Old Face" panose="02020602080505020303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When </a:t>
            </a:r>
            <a:r>
              <a:rPr lang="zh-CN" altLang="en-US" b="1" dirty="0">
                <a:latin typeface="Baskerville Old Face" panose="02020602080505020303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the period </a:t>
            </a:r>
            <a:r>
              <a:rPr lang="en-US" altLang="zh-CN" b="1" dirty="0">
                <a:latin typeface="Baskerville Old Face" panose="02020602080505020303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is shorter</a:t>
            </a:r>
            <a:r>
              <a:rPr lang="zh-CN" altLang="en-US" b="1" dirty="0">
                <a:latin typeface="Baskerville Old Face" panose="02020602080505020303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, the measurement accuracy </a:t>
            </a:r>
            <a:r>
              <a:rPr lang="en-US" altLang="zh-CN" b="1" dirty="0">
                <a:latin typeface="Baskerville Old Face" panose="02020602080505020303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is higher</a:t>
            </a:r>
            <a:r>
              <a:rPr lang="zh-CN" altLang="en-US" b="1" dirty="0">
                <a:latin typeface="Baskerville Old Face" panose="02020602080505020303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7163743" y="4121660"/>
            <a:ext cx="31320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7163743" y="3124270"/>
            <a:ext cx="31320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46"/>
          <p:cNvSpPr/>
          <p:nvPr/>
        </p:nvSpPr>
        <p:spPr>
          <a:xfrm>
            <a:off x="6434056" y="2972452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latin typeface="Baskerville Old Face" panose="02020602080505020303" pitchFamily="18" charset="0"/>
                <a:cs typeface="Calibri" panose="020F0502020204030204" pitchFamily="34" charset="0"/>
              </a:rPr>
              <a:t>Src</a:t>
            </a:r>
            <a:r>
              <a:rPr lang="en-US" altLang="zh-CN" sz="1200" dirty="0">
                <a:latin typeface="Baskerville Old Face" panose="02020602080505020303" pitchFamily="18" charset="0"/>
                <a:cs typeface="Calibri" panose="020F0502020204030204" pitchFamily="34" charset="0"/>
              </a:rPr>
              <a:t> </a:t>
            </a:r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node</a:t>
            </a:r>
            <a:endParaRPr lang="zh-CN" alt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6418026" y="3961637"/>
            <a:ext cx="7457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 smtClean="0">
                <a:latin typeface="Baskerville Old Face" panose="02020602080505020303" pitchFamily="18" charset="0"/>
                <a:cs typeface="Calibri" panose="020F0502020204030204" pitchFamily="34" charset="0"/>
              </a:rPr>
              <a:t>Dst</a:t>
            </a:r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Baskerville Old Face" panose="02020602080505020303" pitchFamily="18" charset="0"/>
                <a:cs typeface="Calibri" panose="020F0502020204030204" pitchFamily="34" charset="0"/>
              </a:rPr>
              <a:t>node</a:t>
            </a:r>
            <a:endParaRPr lang="zh-CN" altLang="en-US" sz="1200" dirty="0"/>
          </a:p>
        </p:txBody>
      </p:sp>
      <p:sp>
        <p:nvSpPr>
          <p:cNvPr id="49" name="文本框 222"/>
          <p:cNvSpPr txBox="1"/>
          <p:nvPr/>
        </p:nvSpPr>
        <p:spPr>
          <a:xfrm>
            <a:off x="9843477" y="4147310"/>
            <a:ext cx="6894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err="1"/>
              <a:t>Tmax</a:t>
            </a:r>
            <a:endParaRPr lang="zh-CN" alt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285494" y="3124270"/>
            <a:ext cx="506994" cy="997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950914" y="3135506"/>
            <a:ext cx="506994" cy="997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616334" y="3135370"/>
            <a:ext cx="506994" cy="997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281755" y="3146606"/>
            <a:ext cx="506994" cy="997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 bwMode="auto">
          <a:xfrm>
            <a:off x="1844443" y="4126921"/>
            <a:ext cx="31320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/>
          <p:nvPr/>
        </p:nvCxnSpPr>
        <p:spPr bwMode="auto">
          <a:xfrm>
            <a:off x="1844443" y="3129531"/>
            <a:ext cx="31320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Rectangle 54"/>
          <p:cNvSpPr/>
          <p:nvPr/>
        </p:nvSpPr>
        <p:spPr>
          <a:xfrm>
            <a:off x="1114756" y="2977713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latin typeface="Baskerville Old Face" panose="02020602080505020303" pitchFamily="18" charset="0"/>
                <a:cs typeface="Calibri" panose="020F0502020204030204" pitchFamily="34" charset="0"/>
              </a:rPr>
              <a:t>Src</a:t>
            </a:r>
            <a:r>
              <a:rPr lang="en-US" altLang="zh-CN" sz="1200" dirty="0">
                <a:latin typeface="Baskerville Old Face" panose="02020602080505020303" pitchFamily="18" charset="0"/>
                <a:cs typeface="Calibri" panose="020F0502020204030204" pitchFamily="34" charset="0"/>
              </a:rPr>
              <a:t> </a:t>
            </a:r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node</a:t>
            </a:r>
            <a:endParaRPr lang="zh-CN" alt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1098726" y="3966898"/>
            <a:ext cx="7457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 smtClean="0">
                <a:latin typeface="Baskerville Old Face" panose="02020602080505020303" pitchFamily="18" charset="0"/>
                <a:cs typeface="Calibri" panose="020F0502020204030204" pitchFamily="34" charset="0"/>
              </a:rPr>
              <a:t>Dst</a:t>
            </a:r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Baskerville Old Face" panose="02020602080505020303" pitchFamily="18" charset="0"/>
                <a:cs typeface="Calibri" panose="020F0502020204030204" pitchFamily="34" charset="0"/>
              </a:rPr>
              <a:t>node</a:t>
            </a:r>
            <a:endParaRPr lang="zh-CN" altLang="en-US" sz="1200" dirty="0"/>
          </a:p>
        </p:txBody>
      </p:sp>
      <p:sp>
        <p:nvSpPr>
          <p:cNvPr id="57" name="文本框 222"/>
          <p:cNvSpPr txBox="1"/>
          <p:nvPr/>
        </p:nvSpPr>
        <p:spPr>
          <a:xfrm>
            <a:off x="4524177" y="4152571"/>
            <a:ext cx="6894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err="1"/>
              <a:t>Tmax</a:t>
            </a:r>
            <a:endParaRPr lang="zh-CN" alt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1966194" y="3129531"/>
            <a:ext cx="506994" cy="997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46083" y="3135370"/>
            <a:ext cx="144856" cy="25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164675" y="3143722"/>
            <a:ext cx="144856" cy="25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283268" y="3132747"/>
            <a:ext cx="144856" cy="25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431104" y="3866532"/>
            <a:ext cx="144856" cy="25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549696" y="3874884"/>
            <a:ext cx="144856" cy="25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948944" y="3863909"/>
            <a:ext cx="144856" cy="25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3130012" y="3765450"/>
            <a:ext cx="0" cy="378546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926577" y="2754084"/>
            <a:ext cx="274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P</a:t>
            </a:r>
          </a:p>
          <a:p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1</a:t>
            </a:r>
            <a:endParaRPr lang="zh-CN" altLang="en-US" sz="1200" dirty="0"/>
          </a:p>
        </p:txBody>
      </p:sp>
      <p:sp>
        <p:nvSpPr>
          <p:cNvPr id="114" name="Rectangle 113"/>
          <p:cNvSpPr/>
          <p:nvPr/>
        </p:nvSpPr>
        <p:spPr>
          <a:xfrm>
            <a:off x="2054571" y="2754084"/>
            <a:ext cx="274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P</a:t>
            </a:r>
          </a:p>
          <a:p>
            <a:r>
              <a:rPr lang="en-US" altLang="zh-CN" sz="1200" dirty="0">
                <a:latin typeface="Baskerville Old Face" panose="02020602080505020303" pitchFamily="18" charset="0"/>
                <a:cs typeface="Calibri" panose="020F0502020204030204" pitchFamily="34" charset="0"/>
              </a:rPr>
              <a:t>2</a:t>
            </a:r>
            <a:endParaRPr lang="zh-CN" altLang="en-US" sz="1200" dirty="0"/>
          </a:p>
        </p:txBody>
      </p:sp>
      <p:sp>
        <p:nvSpPr>
          <p:cNvPr id="115" name="Rectangle 114"/>
          <p:cNvSpPr/>
          <p:nvPr/>
        </p:nvSpPr>
        <p:spPr>
          <a:xfrm>
            <a:off x="2182565" y="2754084"/>
            <a:ext cx="274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P</a:t>
            </a:r>
          </a:p>
          <a:p>
            <a:r>
              <a:rPr lang="en-US" altLang="zh-CN" sz="1200" dirty="0">
                <a:latin typeface="Baskerville Old Face" panose="02020602080505020303" pitchFamily="18" charset="0"/>
                <a:cs typeface="Calibri" panose="020F0502020204030204" pitchFamily="34" charset="0"/>
              </a:rPr>
              <a:t>3</a:t>
            </a:r>
            <a:endParaRPr lang="zh-CN" altLang="en-US" sz="1200" dirty="0"/>
          </a:p>
        </p:txBody>
      </p:sp>
      <p:sp>
        <p:nvSpPr>
          <p:cNvPr id="116" name="Rectangle 115"/>
          <p:cNvSpPr/>
          <p:nvPr/>
        </p:nvSpPr>
        <p:spPr>
          <a:xfrm>
            <a:off x="2324965" y="3459984"/>
            <a:ext cx="274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P</a:t>
            </a:r>
          </a:p>
          <a:p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1</a:t>
            </a:r>
            <a:endParaRPr lang="zh-CN" altLang="en-US" sz="1200" dirty="0"/>
          </a:p>
        </p:txBody>
      </p:sp>
      <p:sp>
        <p:nvSpPr>
          <p:cNvPr id="117" name="Rectangle 116"/>
          <p:cNvSpPr/>
          <p:nvPr/>
        </p:nvSpPr>
        <p:spPr>
          <a:xfrm>
            <a:off x="2452959" y="3459984"/>
            <a:ext cx="274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P</a:t>
            </a:r>
          </a:p>
          <a:p>
            <a:r>
              <a:rPr lang="en-US" altLang="zh-CN" sz="1200" dirty="0">
                <a:latin typeface="Baskerville Old Face" panose="02020602080505020303" pitchFamily="18" charset="0"/>
                <a:cs typeface="Calibri" panose="020F0502020204030204" pitchFamily="34" charset="0"/>
              </a:rPr>
              <a:t>2</a:t>
            </a:r>
            <a:endParaRPr lang="zh-CN" altLang="en-US" sz="1200" dirty="0"/>
          </a:p>
        </p:txBody>
      </p:sp>
      <p:sp>
        <p:nvSpPr>
          <p:cNvPr id="118" name="Rectangle 117"/>
          <p:cNvSpPr/>
          <p:nvPr/>
        </p:nvSpPr>
        <p:spPr>
          <a:xfrm>
            <a:off x="2843663" y="3461544"/>
            <a:ext cx="274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P</a:t>
            </a:r>
          </a:p>
          <a:p>
            <a:r>
              <a:rPr lang="en-US" altLang="zh-CN" sz="1200" dirty="0">
                <a:latin typeface="Baskerville Old Face" panose="02020602080505020303" pitchFamily="18" charset="0"/>
                <a:cs typeface="Calibri" panose="020F0502020204030204" pitchFamily="34" charset="0"/>
              </a:rPr>
              <a:t>3</a:t>
            </a:r>
            <a:endParaRPr lang="zh-CN" altLang="en-US" sz="1200" dirty="0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7390657" y="3117644"/>
            <a:ext cx="144856" cy="25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7509249" y="3125996"/>
            <a:ext cx="144856" cy="25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7627842" y="3115021"/>
            <a:ext cx="144856" cy="25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7271151" y="2736358"/>
            <a:ext cx="274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P</a:t>
            </a:r>
          </a:p>
          <a:p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1</a:t>
            </a:r>
            <a:endParaRPr lang="zh-CN" altLang="en-US" sz="1200" dirty="0"/>
          </a:p>
        </p:txBody>
      </p:sp>
      <p:sp>
        <p:nvSpPr>
          <p:cNvPr id="126" name="Rectangle 125"/>
          <p:cNvSpPr/>
          <p:nvPr/>
        </p:nvSpPr>
        <p:spPr>
          <a:xfrm>
            <a:off x="7399145" y="2736358"/>
            <a:ext cx="274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P</a:t>
            </a:r>
          </a:p>
          <a:p>
            <a:r>
              <a:rPr lang="en-US" altLang="zh-CN" sz="1200" dirty="0">
                <a:latin typeface="Baskerville Old Face" panose="02020602080505020303" pitchFamily="18" charset="0"/>
                <a:cs typeface="Calibri" panose="020F0502020204030204" pitchFamily="34" charset="0"/>
              </a:rPr>
              <a:t>2</a:t>
            </a:r>
            <a:endParaRPr lang="zh-CN" altLang="en-US" sz="1200" dirty="0"/>
          </a:p>
        </p:txBody>
      </p:sp>
      <p:sp>
        <p:nvSpPr>
          <p:cNvPr id="127" name="Rectangle 126"/>
          <p:cNvSpPr/>
          <p:nvPr/>
        </p:nvSpPr>
        <p:spPr>
          <a:xfrm>
            <a:off x="7527139" y="2736358"/>
            <a:ext cx="274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P</a:t>
            </a:r>
          </a:p>
          <a:p>
            <a:r>
              <a:rPr lang="en-US" altLang="zh-CN" sz="1200" dirty="0">
                <a:latin typeface="Baskerville Old Face" panose="02020602080505020303" pitchFamily="18" charset="0"/>
                <a:cs typeface="Calibri" panose="020F0502020204030204" pitchFamily="34" charset="0"/>
              </a:rPr>
              <a:t>3</a:t>
            </a:r>
            <a:endParaRPr lang="zh-CN" altLang="en-US" sz="1200" dirty="0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7747959" y="3846102"/>
            <a:ext cx="144856" cy="25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7866551" y="3854454"/>
            <a:ext cx="144856" cy="25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8392545" y="3843479"/>
            <a:ext cx="144856" cy="25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8457908" y="3735588"/>
            <a:ext cx="0" cy="378546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641820" y="3439554"/>
            <a:ext cx="274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P</a:t>
            </a:r>
          </a:p>
          <a:p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1</a:t>
            </a:r>
            <a:endParaRPr lang="zh-CN" altLang="en-US" sz="1200" dirty="0"/>
          </a:p>
        </p:txBody>
      </p:sp>
      <p:sp>
        <p:nvSpPr>
          <p:cNvPr id="133" name="Rectangle 132"/>
          <p:cNvSpPr/>
          <p:nvPr/>
        </p:nvSpPr>
        <p:spPr>
          <a:xfrm>
            <a:off x="7769814" y="3439554"/>
            <a:ext cx="274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P</a:t>
            </a:r>
          </a:p>
          <a:p>
            <a:r>
              <a:rPr lang="en-US" altLang="zh-CN" sz="1200" dirty="0">
                <a:latin typeface="Baskerville Old Face" panose="02020602080505020303" pitchFamily="18" charset="0"/>
                <a:cs typeface="Calibri" panose="020F0502020204030204" pitchFamily="34" charset="0"/>
              </a:rPr>
              <a:t>2</a:t>
            </a:r>
            <a:endParaRPr lang="zh-CN" altLang="en-US" sz="1200" dirty="0"/>
          </a:p>
        </p:txBody>
      </p:sp>
      <p:sp>
        <p:nvSpPr>
          <p:cNvPr id="134" name="Rectangle 133"/>
          <p:cNvSpPr/>
          <p:nvPr/>
        </p:nvSpPr>
        <p:spPr>
          <a:xfrm>
            <a:off x="8287264" y="3441114"/>
            <a:ext cx="274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P</a:t>
            </a:r>
          </a:p>
          <a:p>
            <a:r>
              <a:rPr lang="en-US" altLang="zh-CN" sz="1200" dirty="0">
                <a:latin typeface="Baskerville Old Face" panose="02020602080505020303" pitchFamily="18" charset="0"/>
                <a:cs typeface="Calibri" panose="020F0502020204030204" pitchFamily="34" charset="0"/>
              </a:rPr>
              <a:t>3</a:t>
            </a:r>
            <a:endParaRPr lang="zh-CN" altLang="en-US" sz="1200" dirty="0"/>
          </a:p>
        </p:txBody>
      </p:sp>
      <p:cxnSp>
        <p:nvCxnSpPr>
          <p:cNvPr id="135" name="Straight Arrow Connector 134"/>
          <p:cNvCxnSpPr/>
          <p:nvPr/>
        </p:nvCxnSpPr>
        <p:spPr>
          <a:xfrm flipV="1">
            <a:off x="9123328" y="3743114"/>
            <a:ext cx="0" cy="378546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9788749" y="3743114"/>
            <a:ext cx="0" cy="378546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58416" y="3898937"/>
            <a:ext cx="103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R</a:t>
            </a:r>
            <a:r>
              <a:rPr lang="zh-CN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eceiver 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258416" y="2904905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Sender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84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435812" y="179827"/>
            <a:ext cx="11276069" cy="685077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4000" b="1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Next Step</a:t>
            </a:r>
            <a:endParaRPr lang="zh-CN" altLang="zh-CN" sz="4000" b="1" dirty="0">
              <a:latin typeface="Baskerville Old Face" panose="02020602080505020303" pitchFamily="18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35812" y="864904"/>
            <a:ext cx="11276069" cy="1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1"/>
          <p:cNvSpPr txBox="1">
            <a:spLocks noChangeArrowheads="1"/>
          </p:cNvSpPr>
          <p:nvPr/>
        </p:nvSpPr>
        <p:spPr bwMode="auto">
          <a:xfrm>
            <a:off x="586409" y="1443385"/>
            <a:ext cx="10743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Think deeply in </a:t>
            </a:r>
            <a:r>
              <a:rPr lang="en-US" altLang="zh-CN" sz="1800" dirty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conjunction with </a:t>
            </a:r>
            <a:r>
              <a:rPr lang="en-US" altLang="zh-CN" sz="1800" dirty="0">
                <a:latin typeface="Baskerville Old Face" panose="02020602080505020303" pitchFamily="18" charset="0"/>
                <a:cs typeface="Calibri" panose="020F0502020204030204" pitchFamily="34" charset="0"/>
              </a:rPr>
              <a:t>Segment Routing Policy </a:t>
            </a:r>
            <a:r>
              <a:rPr lang="en-US" altLang="zh-CN" sz="18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and </a:t>
            </a:r>
            <a:r>
              <a:rPr lang="en-US" altLang="zh-CN" sz="1800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In-situ </a:t>
            </a:r>
            <a:r>
              <a:rPr lang="en-US" altLang="zh-CN" sz="1800" dirty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OAM (IOAM</a:t>
            </a:r>
            <a:r>
              <a:rPr lang="en-US" altLang="zh-CN" sz="180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) </a:t>
            </a:r>
            <a:r>
              <a:rPr lang="en-US" altLang="zh-CN" sz="180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scenarios</a:t>
            </a:r>
            <a:endParaRPr lang="en-US" altLang="zh-CN" sz="1800" dirty="0">
              <a:latin typeface="Baskerville Old Face" panose="02020602080505020303" pitchFamily="18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65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083" y="1504518"/>
            <a:ext cx="12234639" cy="6850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Thank you!</a:t>
            </a:r>
            <a:endParaRPr lang="zh-CN" altLang="en-US" sz="3600" b="1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6325079"/>
            <a:ext cx="12192000" cy="757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5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20640</TotalTime>
  <Words>554</Words>
  <Application>Microsoft Office PowerPoint</Application>
  <PresentationFormat>宽屏</PresentationFormat>
  <Paragraphs>136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宋体</vt:lpstr>
      <vt:lpstr>Arial</vt:lpstr>
      <vt:lpstr>Baskerville Old Face</vt:lpstr>
      <vt:lpstr>Bookman Old Style</vt:lpstr>
      <vt:lpstr>Calibri</vt:lpstr>
      <vt:lpstr>Calibri Light</vt:lpstr>
      <vt:lpstr>Wingdings</vt:lpstr>
      <vt:lpstr>Office 主题</vt:lpstr>
      <vt:lpstr>Multi-Paths Concurrent Measurement Protocol</vt:lpstr>
      <vt:lpstr>Overview</vt:lpstr>
      <vt:lpstr>Multiple Paths </vt:lpstr>
      <vt:lpstr>Motivation</vt:lpstr>
      <vt:lpstr>Multi-Path Concurrent Measurement Protocol</vt:lpstr>
      <vt:lpstr>Measurement Mode</vt:lpstr>
      <vt:lpstr>Next Step</vt:lpstr>
      <vt:lpstr>Thank you!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Large-Scale Deterministic Network</dc:title>
  <dc:creator>qiangli (D)</dc:creator>
  <cp:lastModifiedBy>Dangjuanna</cp:lastModifiedBy>
  <cp:revision>532</cp:revision>
  <cp:lastPrinted>2018-10-15T09:57:14Z</cp:lastPrinted>
  <dcterms:created xsi:type="dcterms:W3CDTF">2018-07-16T06:30:47Z</dcterms:created>
  <dcterms:modified xsi:type="dcterms:W3CDTF">2019-03-23T14:17:13Z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(3)n6OxxMmI7BYuxOk41mA4f0+S1fu4DCFa60Kq5+rmHvtaCeLqGvFfvmCgrDzwpxdN+qP9DEhJ
hCAty3m4LR2ifEpsxr5VHavJnyGwS+SJxN/NQ8SX3TaUrlEPun3nyO/N0svBnShpCBmmvuBX
+3oahOMIzOvmHHqUyjj928PJeoZ3CEeI9V1heEVWPhKWc5lk+J/tEP7B2zn3DChCdhEu1zol
lkmaTUU+3gWV8V0sni</vt:lpwstr>
  </property>
  <property fmtid="{D5CDD505-2E9C-101B-9397-08002B2CF9AE}" pid="3" name="_2015_ms_pID_7253431">
    <vt:lpwstr>SqrDaJQz1XMaFgjl76RoeSdF+gVIsuB+pUN0S0CMHGOhlABck08amu
Gl1Tm2XV+NMF/nFIl/O2whr4/imyIbwY8//idBarg4Ujx97CpMAgY6SfHubnteDOpKK1bFts
L7Zw1sXNgNm2UjVCvnziLzIpQA2+cSIUchpI+6mHC858HNPS+fvuRIpfWzMLdRQZrBVfFtHH
JjiitzQzS2z5pjQ0/6wz8LuKUWCMxckK0oz9</vt:lpwstr>
  </property>
  <property fmtid="{D5CDD505-2E9C-101B-9397-08002B2CF9AE}" pid="4" name="_2015_ms_pID_7253432">
    <vt:lpwstr>w9vUHRlb/rPzQYij6qw04x8=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1553350048</vt:lpwstr>
  </property>
</Properties>
</file>