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74" r:id="rId2"/>
    <p:sldId id="257" r:id="rId3"/>
    <p:sldId id="275" r:id="rId4"/>
    <p:sldId id="293" r:id="rId5"/>
    <p:sldId id="291" r:id="rId6"/>
    <p:sldId id="288" r:id="rId7"/>
    <p:sldId id="294" r:id="rId8"/>
    <p:sldId id="285" r:id="rId9"/>
    <p:sldId id="271" r:id="rId10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4472C4"/>
    <a:srgbClr val="990000"/>
    <a:srgbClr val="4672C0"/>
    <a:srgbClr val="FFFFFF"/>
    <a:srgbClr val="3363B9"/>
    <a:srgbClr val="8497B0"/>
    <a:srgbClr val="5B9BD5"/>
    <a:srgbClr val="1296DB"/>
    <a:srgbClr val="A9C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3817" autoAdjust="0"/>
  </p:normalViewPr>
  <p:slideViewPr>
    <p:cSldViewPr snapToGrid="0">
      <p:cViewPr>
        <p:scale>
          <a:sx n="95" d="100"/>
          <a:sy n="95" d="100"/>
        </p:scale>
        <p:origin x="-392" y="-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9B6DEA0-C64A-484B-8938-B09F40488674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341F05E-DB5C-4D34-80B0-75F376264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64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404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82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6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878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0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94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88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61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41F05E-DB5C-4D34-80B0-75F376264A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48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11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643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9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0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5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6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1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7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4B03-7BBC-4879-A586-0BF2E9E2B28F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82C95-EDD3-49D2-9631-18C8D62B3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1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dang-ippm-congestion-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wangjl1.bri@chinatelecom.cn" TargetMode="External"/><Relationship Id="rId4" Type="http://schemas.openxmlformats.org/officeDocument/2006/relationships/hyperlink" Target="mailto:dangjuanna@huawei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draft-dang-ippm-congestion-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2237" y="740899"/>
            <a:ext cx="10448707" cy="2387600"/>
          </a:xfrm>
        </p:spPr>
        <p:txBody>
          <a:bodyPr>
            <a:normAutofit/>
          </a:bodyPr>
          <a:lstStyle/>
          <a:p>
            <a:r>
              <a:rPr lang="en-US" altLang="zh-CN" sz="44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Path Congestion Metric</a:t>
            </a:r>
            <a:endParaRPr lang="zh-CN" altLang="en-US" sz="44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0" y="6325079"/>
            <a:ext cx="12192000" cy="75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2174489" y="3128498"/>
            <a:ext cx="8033436" cy="650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i="1" dirty="0" smtClean="0">
                <a:latin typeface="Bookman Old Style" panose="02050604050505020204" pitchFamily="18" charset="0"/>
                <a:cs typeface="Calibri" panose="020F0502020204030204" pitchFamily="34" charset="0"/>
                <a:hlinkClick r:id="rId3"/>
              </a:rPr>
              <a:t>draft-dang-ippm-congestion-01</a:t>
            </a:r>
            <a:endParaRPr lang="en-US" altLang="zh-CN" sz="2000" i="1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972236" y="2423335"/>
            <a:ext cx="1044870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44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86554" y="4265124"/>
            <a:ext cx="5420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Joanna</a:t>
            </a:r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Dang </a:t>
            </a:r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  <a:hlinkClick r:id="rId4"/>
              </a:rPr>
              <a:t>dangjuanna@huawei.com</a:t>
            </a:r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 err="1" smtClean="0">
                <a:latin typeface="Bookman Old Style" panose="02050604050505020204" pitchFamily="18" charset="0"/>
                <a:cs typeface="Calibri" panose="020F0502020204030204" pitchFamily="34" charset="0"/>
              </a:rPr>
              <a:t>Jianglong</a:t>
            </a:r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Bookman Old Style" panose="02050604050505020204" pitchFamily="18" charset="0"/>
                <a:cs typeface="Calibri" panose="020F0502020204030204" pitchFamily="34" charset="0"/>
              </a:rPr>
              <a:t>Wang </a:t>
            </a:r>
            <a:r>
              <a:rPr lang="en-US" altLang="zh-CN" dirty="0" smtClean="0">
                <a:latin typeface="Bookman Old Style" panose="02050604050505020204" pitchFamily="18" charset="0"/>
                <a:cs typeface="Calibri" panose="020F0502020204030204" pitchFamily="34" charset="0"/>
                <a:hlinkClick r:id="rId5"/>
              </a:rPr>
              <a:t>wangjl1.bri@chinatelecom.cn</a:t>
            </a:r>
            <a:endParaRPr lang="en-US" altLang="zh-CN" dirty="0" smtClean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5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Overview</a:t>
            </a:r>
            <a:endParaRPr lang="zh-CN" altLang="en-US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1"/>
          <p:cNvSpPr txBox="1">
            <a:spLocks/>
          </p:cNvSpPr>
          <p:nvPr/>
        </p:nvSpPr>
        <p:spPr>
          <a:xfrm>
            <a:off x="760528" y="1148576"/>
            <a:ext cx="10626635" cy="34673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Charter for IPPM WG:  define </a:t>
            </a:r>
            <a:r>
              <a:rPr lang="en-US" altLang="zh-CN" sz="2400" dirty="0">
                <a:solidFill>
                  <a:srgbClr val="C00000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specific metrics </a:t>
            </a:r>
            <a: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and procedures</a:t>
            </a:r>
            <a:b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</a:br>
            <a: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for accurately measuring and documenting these metrics. </a:t>
            </a:r>
          </a:p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endParaRPr lang="en-US" altLang="zh-CN" sz="2400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Path Congestion Metric [</a:t>
            </a:r>
            <a:r>
              <a:rPr lang="en-US" altLang="zh-CN" sz="2400" i="1" dirty="0" smtClean="0">
                <a:latin typeface="Baskerville Old Face" panose="02020602080505020303" pitchFamily="18" charset="0"/>
                <a:cs typeface="Calibri" panose="020F0502020204030204" pitchFamily="34" charset="0"/>
                <a:hlinkClick r:id="rId3"/>
              </a:rPr>
              <a:t>draft-dang-ippm-congestion-01</a:t>
            </a: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] is </a:t>
            </a:r>
            <a: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mainly </a:t>
            </a: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measuring </a:t>
            </a:r>
            <a:r>
              <a:rPr lang="en-US" altLang="zh-CN" sz="24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E2E path congestion</a:t>
            </a:r>
            <a:r>
              <a:rPr lang="en-US" altLang="zh-CN" sz="24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210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Motivation 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91738" y="2821254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4077785" y="2821254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00392" y="2821254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11" idx="2"/>
          </p:cNvCxnSpPr>
          <p:nvPr/>
        </p:nvCxnSpPr>
        <p:spPr>
          <a:xfrm>
            <a:off x="1237787" y="3021976"/>
            <a:ext cx="662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42" idx="2"/>
          </p:cNvCxnSpPr>
          <p:nvPr/>
        </p:nvCxnSpPr>
        <p:spPr>
          <a:xfrm>
            <a:off x="2346441" y="3021976"/>
            <a:ext cx="62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91"/>
          <p:cNvSpPr txBox="1">
            <a:spLocks noChangeArrowheads="1"/>
          </p:cNvSpPr>
          <p:nvPr/>
        </p:nvSpPr>
        <p:spPr bwMode="auto">
          <a:xfrm>
            <a:off x="5564460" y="1443385"/>
            <a:ext cx="576578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err="1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NodeA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/</a:t>
            </a:r>
            <a:r>
              <a:rPr lang="en-US" altLang="zh-CN" sz="1800" dirty="0" err="1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NodeC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 doesn’t sense the congestion between node N2 and Node B.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We don’t know why the congest occurs or which path the congestion affects.</a:t>
            </a:r>
          </a:p>
        </p:txBody>
      </p:sp>
      <p:sp>
        <p:nvSpPr>
          <p:cNvPr id="42" name="Oval 41"/>
          <p:cNvSpPr/>
          <p:nvPr/>
        </p:nvSpPr>
        <p:spPr>
          <a:xfrm>
            <a:off x="2969129" y="2821254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2" idx="6"/>
            <a:endCxn id="10" idx="2"/>
          </p:cNvCxnSpPr>
          <p:nvPr/>
        </p:nvCxnSpPr>
        <p:spPr>
          <a:xfrm>
            <a:off x="3415178" y="3021976"/>
            <a:ext cx="662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xplosion 1 50"/>
          <p:cNvSpPr/>
          <p:nvPr/>
        </p:nvSpPr>
        <p:spPr>
          <a:xfrm>
            <a:off x="3580496" y="2879223"/>
            <a:ext cx="331304" cy="28550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3265586" y="2469293"/>
            <a:ext cx="12180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742950" indent="-28575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600" dirty="0"/>
              <a:t>Congestion</a:t>
            </a:r>
            <a:endParaRPr lang="zh-CN" altLang="en-US" sz="1600" dirty="0"/>
          </a:p>
        </p:txBody>
      </p:sp>
      <p:sp>
        <p:nvSpPr>
          <p:cNvPr id="54" name="Oval 53"/>
          <p:cNvSpPr/>
          <p:nvPr/>
        </p:nvSpPr>
        <p:spPr>
          <a:xfrm>
            <a:off x="2969129" y="4331981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2969129" y="3635246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N3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/>
          <p:cNvCxnSpPr>
            <a:stCxn id="56" idx="0"/>
            <a:endCxn id="42" idx="4"/>
          </p:cNvCxnSpPr>
          <p:nvPr/>
        </p:nvCxnSpPr>
        <p:spPr>
          <a:xfrm flipV="1">
            <a:off x="3192154" y="3222698"/>
            <a:ext cx="0" cy="412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0"/>
            <a:endCxn id="56" idx="4"/>
          </p:cNvCxnSpPr>
          <p:nvPr/>
        </p:nvCxnSpPr>
        <p:spPr>
          <a:xfrm flipV="1">
            <a:off x="3192154" y="4036690"/>
            <a:ext cx="0" cy="29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91"/>
          <p:cNvSpPr txBox="1">
            <a:spLocks noChangeArrowheads="1"/>
          </p:cNvSpPr>
          <p:nvPr/>
        </p:nvSpPr>
        <p:spPr bwMode="auto">
          <a:xfrm>
            <a:off x="619543" y="1244477"/>
            <a:ext cx="410857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Two Path</a:t>
            </a:r>
          </a:p>
          <a:p>
            <a:pPr marL="1028700" lvl="1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Path1: A-&gt;N1-&gt;N2-&gt;B</a:t>
            </a:r>
          </a:p>
          <a:p>
            <a:pPr marL="1028700" lvl="1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Path2: C-&gt;N3-&gt;N2-&gt;B</a:t>
            </a:r>
          </a:p>
        </p:txBody>
      </p:sp>
      <p:sp>
        <p:nvSpPr>
          <p:cNvPr id="67" name="文本框 91"/>
          <p:cNvSpPr txBox="1">
            <a:spLocks noChangeArrowheads="1"/>
          </p:cNvSpPr>
          <p:nvPr/>
        </p:nvSpPr>
        <p:spPr bwMode="auto">
          <a:xfrm>
            <a:off x="5186441" y="2854698"/>
            <a:ext cx="614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800" b="1" dirty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Path Congestion </a:t>
            </a:r>
            <a:r>
              <a:rPr lang="en-US" altLang="zh-CN" sz="1800" b="1" dirty="0" smtClean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Metric is required</a:t>
            </a:r>
            <a:r>
              <a:rPr lang="en-US" altLang="zh-CN" sz="1800" dirty="0" smtClean="0">
                <a:solidFill>
                  <a:srgbClr val="FF0066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68" name="文本框 91"/>
          <p:cNvSpPr txBox="1">
            <a:spLocks noChangeArrowheads="1"/>
          </p:cNvSpPr>
          <p:nvPr/>
        </p:nvSpPr>
        <p:spPr bwMode="auto">
          <a:xfrm>
            <a:off x="5576734" y="3021975"/>
            <a:ext cx="59207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</a:pPr>
            <a:endParaRPr lang="en-US" altLang="zh-CN" sz="1800" dirty="0" smtClean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If path1 is congested by measurement,  </a:t>
            </a:r>
            <a:r>
              <a:rPr lang="en-US" altLang="zh-CN" sz="1800" dirty="0" err="1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nodeA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 will adapted part of the traffic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to 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relief the congestion between N2 and B. 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If 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path2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is congested by measurement,  </a:t>
            </a:r>
            <a:r>
              <a:rPr lang="en-US" altLang="zh-CN" sz="1800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nodeC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will adapted 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part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of 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the traffic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to </a:t>
            </a:r>
            <a:r>
              <a:rPr lang="en-US" altLang="zh-CN" sz="1800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relief the </a:t>
            </a:r>
            <a:r>
              <a:rPr lang="en-US" altLang="zh-CN" sz="1800" dirty="0">
                <a:latin typeface="Baskerville Old Face" panose="02020602080505020303" pitchFamily="18" charset="0"/>
                <a:cs typeface="Calibri" panose="020F0502020204030204" pitchFamily="34" charset="0"/>
              </a:rPr>
              <a:t>congestion between N2 and B. </a:t>
            </a:r>
            <a:endParaRPr lang="en-US" altLang="zh-CN" sz="1800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SzPct val="80000"/>
            </a:pPr>
            <a:endParaRPr lang="en-US" altLang="zh-CN" sz="1800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SzPct val="80000"/>
            </a:pPr>
            <a:r>
              <a:rPr lang="en-US" altLang="zh-CN" sz="1800" dirty="0" smtClean="0">
                <a:solidFill>
                  <a:srgbClr val="FF0066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As a result, the congestion will be avoided and the </a:t>
            </a:r>
            <a:r>
              <a:rPr lang="en-US" altLang="zh-CN" sz="1800" dirty="0">
                <a:solidFill>
                  <a:srgbClr val="FF0066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service </a:t>
            </a:r>
            <a:r>
              <a:rPr lang="en-US" altLang="zh-CN" sz="1800" dirty="0" smtClean="0">
                <a:solidFill>
                  <a:srgbClr val="FF0066"/>
                </a:solidFill>
                <a:latin typeface="Baskerville Old Face" panose="02020602080505020303" pitchFamily="18" charset="0"/>
                <a:cs typeface="Calibri" panose="020F0502020204030204" pitchFamily="34" charset="0"/>
              </a:rPr>
              <a:t>experience in path1 and path2 will also be guaranteed. </a:t>
            </a:r>
          </a:p>
        </p:txBody>
      </p:sp>
    </p:spTree>
    <p:extLst>
      <p:ext uri="{BB962C8B-B14F-4D97-AF65-F5344CB8AC3E}">
        <p14:creationId xmlns:p14="http://schemas.microsoft.com/office/powerpoint/2010/main" val="12840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Path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1939" y="1146593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677986" y="1146593"/>
            <a:ext cx="446049" cy="40144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500593" y="1146593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N1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7" idx="6"/>
            <a:endCxn id="11" idx="2"/>
          </p:cNvCxnSpPr>
          <p:nvPr/>
        </p:nvCxnSpPr>
        <p:spPr>
          <a:xfrm>
            <a:off x="2837988" y="1347315"/>
            <a:ext cx="6626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42" idx="2"/>
          </p:cNvCxnSpPr>
          <p:nvPr/>
        </p:nvCxnSpPr>
        <p:spPr>
          <a:xfrm>
            <a:off x="3946642" y="1347315"/>
            <a:ext cx="6226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69330" y="1146593"/>
            <a:ext cx="446049" cy="4014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N2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2" idx="6"/>
            <a:endCxn id="10" idx="2"/>
          </p:cNvCxnSpPr>
          <p:nvPr/>
        </p:nvCxnSpPr>
        <p:spPr>
          <a:xfrm>
            <a:off x="5015379" y="1347315"/>
            <a:ext cx="662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437043" y="1527496"/>
            <a:ext cx="13739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</a:t>
            </a:r>
            <a:endParaRPr lang="zh-CN" alt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16971" y="1557724"/>
            <a:ext cx="1053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36399" y="1188392"/>
            <a:ext cx="260133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</a:lstStyle>
          <a:p>
            <a:r>
              <a:rPr lang="en-US" altLang="zh-CN" dirty="0"/>
              <a:t>A path</a:t>
            </a:r>
            <a:r>
              <a:rPr lang="zh-CN" altLang="en-US" dirty="0"/>
              <a:t>： </a:t>
            </a:r>
            <a:r>
              <a:rPr lang="en-US" altLang="zh-CN" dirty="0"/>
              <a:t>A-&gt;N1-&gt;N2-&gt;B</a:t>
            </a:r>
            <a:endParaRPr lang="zh-CN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1086053" y="2235932"/>
            <a:ext cx="97376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Has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definite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and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 path of multiple paths in the 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equal-cost multi-path (ECMP)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or unequal-cost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multiple (UCMP)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scenarios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Be unidirectional</a:t>
            </a: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S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tatistics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on the number of packets at the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node and the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 node</a:t>
            </a: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One-way delay measurement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3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Path Congestion Metric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5812" y="1335397"/>
            <a:ext cx="10972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SzPct val="80000"/>
            </a:pPr>
            <a:r>
              <a:rPr lang="en-US" altLang="zh-CN" b="1" dirty="0" smtClean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There are 3</a:t>
            </a:r>
            <a:r>
              <a:rPr lang="zh-CN" altLang="en-US" b="1" dirty="0" smtClean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dirty="0" smtClean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scenarios</a:t>
            </a:r>
            <a:r>
              <a:rPr lang="zh-CN" altLang="en-US" b="1" dirty="0" smtClean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b="1" dirty="0" smtClean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about </a:t>
            </a:r>
            <a:r>
              <a:rPr lang="en-US" altLang="zh-CN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  <a:r>
              <a:rPr lang="zh-CN" altLang="en-US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ath congestion 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metric.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No packet loss occurs, 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</a:t>
            </a:r>
            <a:r>
              <a:rPr lang="zh-CN" altLang="en-US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ath </a:t>
            </a:r>
            <a:r>
              <a:rPr lang="zh-CN" altLang="en-US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congestion </a:t>
            </a:r>
            <a:r>
              <a:rPr lang="en-US" altLang="zh-CN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metric is</a:t>
            </a:r>
            <a:endParaRPr lang="en-US" altLang="zh-CN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0 when there is no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path congestion. </a:t>
            </a:r>
            <a:endParaRPr lang="en-US" altLang="zh-CN" dirty="0" smtClean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1657350" lvl="3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Path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Delay  = (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Propagation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Delay +  Transmission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Delay)</a:t>
            </a:r>
          </a:p>
          <a:p>
            <a:pPr marL="1657350" lvl="3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In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one cycle, the number of packets received by the </a:t>
            </a:r>
            <a:r>
              <a:rPr lang="en-US" altLang="zh-CN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  is the same as sent packets by the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 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&gt;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0 when the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path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is congested. 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1657350" lvl="3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Path Delay  = (Propagation Delay +  Transmission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Delay + Path Queue Delay)</a:t>
            </a:r>
          </a:p>
          <a:p>
            <a:pPr marL="1657350" lvl="3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In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one cycle, the number of packets received by the </a:t>
            </a:r>
            <a:r>
              <a:rPr lang="en-US" altLang="zh-CN" dirty="0" err="1">
                <a:latin typeface="Baskerville Old Face" panose="02020602080505020303" pitchFamily="18" charset="0"/>
                <a:cs typeface="Calibri" panose="020F0502020204030204" pitchFamily="34" charset="0"/>
              </a:rPr>
              <a:t>Dst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  is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less than sent </a:t>
            </a:r>
            <a:r>
              <a:rPr lang="en-US" altLang="zh-CN" dirty="0">
                <a:latin typeface="Baskerville Old Face" panose="02020602080505020303" pitchFamily="18" charset="0"/>
                <a:cs typeface="Calibri" panose="020F0502020204030204" pitchFamily="34" charset="0"/>
              </a:rPr>
              <a:t>packets by the </a:t>
            </a:r>
            <a:r>
              <a:rPr lang="en-US" altLang="zh-CN" dirty="0" err="1" smtClean="0">
                <a:latin typeface="Baskerville Old Face" panose="02020602080505020303" pitchFamily="18" charset="0"/>
                <a:cs typeface="Calibri" panose="020F0502020204030204" pitchFamily="34" charset="0"/>
              </a:rPr>
              <a:t>Src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When packet loss occurs, packet loss is more serious than congestion. Therefore, the packet loss problem is solved first and then the path congestion metric is </a:t>
            </a:r>
            <a:r>
              <a:rPr lang="en-US" altLang="zh-CN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monitored. </a:t>
            </a:r>
            <a:endParaRPr lang="en-US" altLang="zh-CN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arallelogram 107"/>
          <p:cNvSpPr/>
          <p:nvPr/>
        </p:nvSpPr>
        <p:spPr>
          <a:xfrm flipV="1">
            <a:off x="2116664" y="2281086"/>
            <a:ext cx="2639981" cy="1175174"/>
          </a:xfrm>
          <a:prstGeom prst="parallelogram">
            <a:avLst>
              <a:gd name="adj" fmla="val 147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Parallelogram 149"/>
          <p:cNvSpPr/>
          <p:nvPr/>
        </p:nvSpPr>
        <p:spPr>
          <a:xfrm flipV="1">
            <a:off x="3977601" y="2295121"/>
            <a:ext cx="2631921" cy="1178325"/>
          </a:xfrm>
          <a:prstGeom prst="parallelogram">
            <a:avLst>
              <a:gd name="adj" fmla="val 147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Methodologies for </a:t>
            </a:r>
            <a:r>
              <a:rPr lang="en-US" altLang="zh-CN" sz="4000" b="1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a Type-P-Path-Congestion </a:t>
            </a: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Metric</a:t>
            </a:r>
            <a:endParaRPr lang="zh-CN" altLang="zh-CN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V="1">
            <a:off x="1976280" y="1306838"/>
            <a:ext cx="0" cy="3348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965772" y="2274305"/>
            <a:ext cx="5940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231"/>
          <p:cNvSpPr/>
          <p:nvPr/>
        </p:nvSpPr>
        <p:spPr>
          <a:xfrm flipH="1">
            <a:off x="2055500" y="1874595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1"/>
          <p:cNvSpPr/>
          <p:nvPr/>
        </p:nvSpPr>
        <p:spPr>
          <a:xfrm flipH="1">
            <a:off x="3007001" y="1874595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Straight Connector 22"/>
          <p:cNvCxnSpPr/>
          <p:nvPr/>
        </p:nvCxnSpPr>
        <p:spPr bwMode="auto">
          <a:xfrm>
            <a:off x="1960546" y="4651916"/>
            <a:ext cx="5940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22"/>
          <p:cNvSpPr txBox="1"/>
          <p:nvPr/>
        </p:nvSpPr>
        <p:spPr>
          <a:xfrm>
            <a:off x="733185" y="1767830"/>
            <a:ext cx="12588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Sequences of measurement messages</a:t>
            </a:r>
            <a:endParaRPr lang="zh-CN" altLang="en-US" dirty="0"/>
          </a:p>
        </p:txBody>
      </p:sp>
      <p:sp>
        <p:nvSpPr>
          <p:cNvPr id="32" name="文本框 222"/>
          <p:cNvSpPr txBox="1"/>
          <p:nvPr/>
        </p:nvSpPr>
        <p:spPr>
          <a:xfrm>
            <a:off x="123466" y="3963794"/>
            <a:ext cx="18142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r">
              <a:buNone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ath latency of measurement messages</a:t>
            </a:r>
            <a:endParaRPr lang="zh-CN" altLang="en-US" sz="1400" dirty="0"/>
          </a:p>
        </p:txBody>
      </p:sp>
      <p:sp>
        <p:nvSpPr>
          <p:cNvPr id="48" name="文本框 222"/>
          <p:cNvSpPr txBox="1"/>
          <p:nvPr/>
        </p:nvSpPr>
        <p:spPr>
          <a:xfrm>
            <a:off x="1982848" y="1351810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文本框 222"/>
          <p:cNvSpPr txBox="1"/>
          <p:nvPr/>
        </p:nvSpPr>
        <p:spPr>
          <a:xfrm>
            <a:off x="2941664" y="1351810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5" name="文本框 222"/>
          <p:cNvSpPr txBox="1"/>
          <p:nvPr/>
        </p:nvSpPr>
        <p:spPr>
          <a:xfrm>
            <a:off x="2355262" y="1979285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7" name="文本框 222"/>
          <p:cNvSpPr txBox="1"/>
          <p:nvPr/>
        </p:nvSpPr>
        <p:spPr>
          <a:xfrm>
            <a:off x="1924455" y="2279413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cxnSp>
        <p:nvCxnSpPr>
          <p:cNvPr id="151" name="Straight Connector 150"/>
          <p:cNvCxnSpPr/>
          <p:nvPr/>
        </p:nvCxnSpPr>
        <p:spPr bwMode="auto">
          <a:xfrm flipV="1">
            <a:off x="2204528" y="2243773"/>
            <a:ext cx="1" cy="241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文本框 222"/>
          <p:cNvSpPr txBox="1"/>
          <p:nvPr/>
        </p:nvSpPr>
        <p:spPr>
          <a:xfrm>
            <a:off x="2291661" y="5124863"/>
            <a:ext cx="14919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min{Path Delay}</a:t>
            </a:r>
            <a:endParaRPr lang="zh-CN" altLang="en-US" dirty="0"/>
          </a:p>
        </p:txBody>
      </p:sp>
      <p:sp>
        <p:nvSpPr>
          <p:cNvPr id="153" name="Right Brace 152"/>
          <p:cNvSpPr/>
          <p:nvPr/>
        </p:nvSpPr>
        <p:spPr>
          <a:xfrm rot="5400000">
            <a:off x="2950958" y="4236049"/>
            <a:ext cx="144000" cy="1620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Straight Connector 95"/>
          <p:cNvCxnSpPr>
            <a:stCxn id="87" idx="0"/>
          </p:cNvCxnSpPr>
          <p:nvPr/>
        </p:nvCxnSpPr>
        <p:spPr bwMode="auto">
          <a:xfrm flipH="1" flipV="1">
            <a:off x="3007001" y="2287062"/>
            <a:ext cx="3375484" cy="23690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1"/>
          <p:cNvSpPr/>
          <p:nvPr/>
        </p:nvSpPr>
        <p:spPr>
          <a:xfrm flipH="1">
            <a:off x="3807690" y="4252390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31"/>
          <p:cNvSpPr/>
          <p:nvPr/>
        </p:nvSpPr>
        <p:spPr>
          <a:xfrm flipH="1">
            <a:off x="6379126" y="3586230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文本框 222"/>
          <p:cNvSpPr txBox="1"/>
          <p:nvPr/>
        </p:nvSpPr>
        <p:spPr>
          <a:xfrm>
            <a:off x="4993814" y="3235189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5" name="文本框 222"/>
          <p:cNvSpPr txBox="1"/>
          <p:nvPr/>
        </p:nvSpPr>
        <p:spPr>
          <a:xfrm>
            <a:off x="4532711" y="4656125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36" name="文本框 222"/>
          <p:cNvSpPr txBox="1"/>
          <p:nvPr/>
        </p:nvSpPr>
        <p:spPr>
          <a:xfrm>
            <a:off x="3651376" y="4656125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43" name="文本框 222"/>
          <p:cNvSpPr txBox="1"/>
          <p:nvPr/>
        </p:nvSpPr>
        <p:spPr>
          <a:xfrm>
            <a:off x="4074638" y="4405766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87" name="文本框 222"/>
          <p:cNvSpPr txBox="1"/>
          <p:nvPr/>
        </p:nvSpPr>
        <p:spPr>
          <a:xfrm>
            <a:off x="6177316" y="4656125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t8</a:t>
            </a:r>
            <a:endParaRPr lang="zh-CN" altLang="en-US" dirty="0"/>
          </a:p>
        </p:txBody>
      </p:sp>
      <p:sp>
        <p:nvSpPr>
          <p:cNvPr id="89" name="文本框 222"/>
          <p:cNvSpPr txBox="1"/>
          <p:nvPr/>
        </p:nvSpPr>
        <p:spPr>
          <a:xfrm>
            <a:off x="4632132" y="5124863"/>
            <a:ext cx="20559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Path Queue Delay</a:t>
            </a:r>
            <a:endParaRPr lang="zh-CN" altLang="en-US" dirty="0"/>
          </a:p>
        </p:txBody>
      </p:sp>
      <p:cxnSp>
        <p:nvCxnSpPr>
          <p:cNvPr id="99" name="Straight Connector 98"/>
          <p:cNvCxnSpPr>
            <a:stCxn id="24" idx="6"/>
            <a:endCxn id="25" idx="5"/>
          </p:cNvCxnSpPr>
          <p:nvPr/>
        </p:nvCxnSpPr>
        <p:spPr>
          <a:xfrm flipV="1">
            <a:off x="3807690" y="3700284"/>
            <a:ext cx="2584993" cy="618917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Connector 101"/>
          <p:cNvCxnSpPr/>
          <p:nvPr/>
        </p:nvCxnSpPr>
        <p:spPr bwMode="auto">
          <a:xfrm>
            <a:off x="3802488" y="4305075"/>
            <a:ext cx="2664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本框 91"/>
          <p:cNvSpPr txBox="1">
            <a:spLocks noChangeArrowheads="1"/>
          </p:cNvSpPr>
          <p:nvPr/>
        </p:nvSpPr>
        <p:spPr bwMode="auto">
          <a:xfrm>
            <a:off x="4825842" y="3849596"/>
            <a:ext cx="3077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b="1" dirty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Path </a:t>
            </a:r>
            <a:r>
              <a:rPr lang="en-US" altLang="zh-CN" sz="1600" b="1" dirty="0" smtClean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Congestion Metric</a:t>
            </a:r>
            <a:endParaRPr lang="en-US" altLang="zh-CN" sz="1600" dirty="0" smtClean="0">
              <a:solidFill>
                <a:srgbClr val="FF0066"/>
              </a:solidFill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5" name="Straight Connector 104"/>
          <p:cNvCxnSpPr/>
          <p:nvPr/>
        </p:nvCxnSpPr>
        <p:spPr bwMode="auto">
          <a:xfrm flipV="1">
            <a:off x="6428820" y="3723678"/>
            <a:ext cx="1" cy="57600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文本框 222"/>
          <p:cNvSpPr txBox="1"/>
          <p:nvPr/>
        </p:nvSpPr>
        <p:spPr>
          <a:xfrm>
            <a:off x="2906163" y="2255070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sp>
        <p:nvSpPr>
          <p:cNvPr id="111" name="Right Brace 110"/>
          <p:cNvSpPr/>
          <p:nvPr/>
        </p:nvSpPr>
        <p:spPr>
          <a:xfrm rot="5400000">
            <a:off x="5501243" y="4210316"/>
            <a:ext cx="144000" cy="1692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4" name="Straight Connector 113"/>
          <p:cNvCxnSpPr/>
          <p:nvPr/>
        </p:nvCxnSpPr>
        <p:spPr bwMode="auto">
          <a:xfrm flipV="1">
            <a:off x="6428244" y="4357724"/>
            <a:ext cx="1" cy="28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" name="矩形 231"/>
          <p:cNvSpPr/>
          <p:nvPr/>
        </p:nvSpPr>
        <p:spPr>
          <a:xfrm flipH="1">
            <a:off x="3936000" y="1874595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文本框 222"/>
          <p:cNvSpPr txBox="1"/>
          <p:nvPr/>
        </p:nvSpPr>
        <p:spPr>
          <a:xfrm>
            <a:off x="3362573" y="1963105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9" name="矩形 231"/>
          <p:cNvSpPr/>
          <p:nvPr/>
        </p:nvSpPr>
        <p:spPr>
          <a:xfrm flipH="1">
            <a:off x="4857829" y="1874595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222"/>
          <p:cNvSpPr txBox="1"/>
          <p:nvPr/>
        </p:nvSpPr>
        <p:spPr>
          <a:xfrm>
            <a:off x="4277703" y="1906502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56" name="文本框 222"/>
          <p:cNvSpPr txBox="1"/>
          <p:nvPr/>
        </p:nvSpPr>
        <p:spPr>
          <a:xfrm>
            <a:off x="6396579" y="4641581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t9</a:t>
            </a:r>
            <a:endParaRPr lang="zh-CN" altLang="en-US" dirty="0"/>
          </a:p>
        </p:txBody>
      </p:sp>
      <p:sp>
        <p:nvSpPr>
          <p:cNvPr id="157" name="文本框 222"/>
          <p:cNvSpPr txBox="1"/>
          <p:nvPr/>
        </p:nvSpPr>
        <p:spPr>
          <a:xfrm>
            <a:off x="5479007" y="4660283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t6</a:t>
            </a:r>
            <a:endParaRPr lang="zh-CN" altLang="en-US" dirty="0"/>
          </a:p>
        </p:txBody>
      </p:sp>
      <p:sp>
        <p:nvSpPr>
          <p:cNvPr id="158" name="文本框 222"/>
          <p:cNvSpPr txBox="1"/>
          <p:nvPr/>
        </p:nvSpPr>
        <p:spPr>
          <a:xfrm>
            <a:off x="3783642" y="2216758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t5</a:t>
            </a:r>
            <a:endParaRPr lang="zh-CN" altLang="en-US" dirty="0"/>
          </a:p>
        </p:txBody>
      </p:sp>
      <p:sp>
        <p:nvSpPr>
          <p:cNvPr id="163" name="文本框 222"/>
          <p:cNvSpPr txBox="1"/>
          <p:nvPr/>
        </p:nvSpPr>
        <p:spPr>
          <a:xfrm>
            <a:off x="4701759" y="2228311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t7</a:t>
            </a:r>
            <a:endParaRPr lang="zh-CN" altLang="en-US" dirty="0"/>
          </a:p>
        </p:txBody>
      </p:sp>
      <p:sp>
        <p:nvSpPr>
          <p:cNvPr id="50" name="文本框 222"/>
          <p:cNvSpPr txBox="1"/>
          <p:nvPr/>
        </p:nvSpPr>
        <p:spPr>
          <a:xfrm>
            <a:off x="613228" y="3098652"/>
            <a:ext cx="14064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Path traffic rate</a:t>
            </a:r>
            <a:endParaRPr lang="zh-CN" altLang="en-US" dirty="0"/>
          </a:p>
        </p:txBody>
      </p:sp>
      <p:cxnSp>
        <p:nvCxnSpPr>
          <p:cNvPr id="51" name="Straight Connector 50"/>
          <p:cNvCxnSpPr/>
          <p:nvPr/>
        </p:nvCxnSpPr>
        <p:spPr bwMode="auto">
          <a:xfrm>
            <a:off x="1990363" y="3463111"/>
            <a:ext cx="5940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文本框 222"/>
          <p:cNvSpPr txBox="1"/>
          <p:nvPr/>
        </p:nvSpPr>
        <p:spPr>
          <a:xfrm>
            <a:off x="6704470" y="4658768"/>
            <a:ext cx="689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Tmax</a:t>
            </a:r>
            <a:endParaRPr lang="zh-CN" altLang="en-US" dirty="0"/>
          </a:p>
        </p:txBody>
      </p:sp>
      <p:cxnSp>
        <p:nvCxnSpPr>
          <p:cNvPr id="53" name="Straight Connector 52"/>
          <p:cNvCxnSpPr/>
          <p:nvPr/>
        </p:nvCxnSpPr>
        <p:spPr bwMode="auto">
          <a:xfrm flipV="1">
            <a:off x="3853248" y="3121852"/>
            <a:ext cx="1" cy="151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 flipV="1">
            <a:off x="4730811" y="2843558"/>
            <a:ext cx="1" cy="180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5678631" y="2644771"/>
            <a:ext cx="1" cy="201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/>
          <p:nvPr/>
        </p:nvCxnSpPr>
        <p:spPr bwMode="auto">
          <a:xfrm flipV="1">
            <a:off x="6586641" y="2595938"/>
            <a:ext cx="1" cy="30813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3802658" y="3092267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4716962" y="2857041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5667744" y="2624826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文本框 91"/>
          <p:cNvSpPr txBox="1">
            <a:spLocks noChangeArrowheads="1"/>
          </p:cNvSpPr>
          <p:nvPr/>
        </p:nvSpPr>
        <p:spPr bwMode="auto">
          <a:xfrm>
            <a:off x="3453364" y="2643576"/>
            <a:ext cx="1176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dirty="0" smtClean="0">
                <a:solidFill>
                  <a:srgbClr val="FF0066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Congestion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 flipH="1" flipV="1">
            <a:off x="4357651" y="2842675"/>
            <a:ext cx="324000" cy="21600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>
          <a:xfrm flipV="1">
            <a:off x="4716962" y="2469924"/>
            <a:ext cx="2584993" cy="618917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4785215" y="3103519"/>
            <a:ext cx="2664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文本框 91"/>
          <p:cNvSpPr txBox="1">
            <a:spLocks noChangeArrowheads="1"/>
          </p:cNvSpPr>
          <p:nvPr/>
        </p:nvSpPr>
        <p:spPr bwMode="auto">
          <a:xfrm>
            <a:off x="5512198" y="2760822"/>
            <a:ext cx="307796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b="1" dirty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Path </a:t>
            </a:r>
            <a:r>
              <a:rPr lang="en-US" altLang="zh-CN" sz="1600" b="1" dirty="0" smtClean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Congestion Metric</a:t>
            </a:r>
            <a:endParaRPr lang="en-US" altLang="zh-CN" sz="1600" dirty="0" smtClean="0">
              <a:solidFill>
                <a:srgbClr val="FF0066"/>
              </a:solidFill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7" name="文本框 91"/>
          <p:cNvSpPr txBox="1">
            <a:spLocks noChangeArrowheads="1"/>
          </p:cNvSpPr>
          <p:nvPr/>
        </p:nvSpPr>
        <p:spPr bwMode="auto">
          <a:xfrm>
            <a:off x="8448260" y="966224"/>
            <a:ext cx="2881987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</a:pPr>
            <a:r>
              <a:rPr lang="en-US" altLang="zh-CN" sz="1800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Short-term </a:t>
            </a:r>
            <a:r>
              <a:rPr lang="en-US" altLang="zh-CN" sz="1800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measurement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Although not receiving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the second measurement packet, 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 but the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number of service traffic packets 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reached at </a:t>
            </a:r>
            <a:r>
              <a:rPr lang="en-US" altLang="zh-CN" sz="1800" dirty="0" err="1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Dst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is periodically counted after receiving the first measurement packet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.</a:t>
            </a:r>
            <a:endParaRPr lang="zh-CN" altLang="en-US" sz="1800" b="1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</p:txBody>
      </p:sp>
      <p:sp>
        <p:nvSpPr>
          <p:cNvPr id="68" name="文本框 91"/>
          <p:cNvSpPr txBox="1">
            <a:spLocks noChangeArrowheads="1"/>
          </p:cNvSpPr>
          <p:nvPr/>
        </p:nvSpPr>
        <p:spPr bwMode="auto">
          <a:xfrm>
            <a:off x="8448260" y="3960404"/>
            <a:ext cx="28819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</a:pPr>
            <a:r>
              <a:rPr lang="en-US" altLang="zh-CN" sz="1800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Long-term </a:t>
            </a:r>
            <a:r>
              <a:rPr lang="en-US" altLang="zh-CN" sz="1800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measurement</a:t>
            </a:r>
            <a:endParaRPr lang="zh-CN" altLang="en-US" sz="1800" b="1" dirty="0">
              <a:latin typeface="Baskerville Old Face" panose="02020602080505020303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zh-CN" sz="1800" dirty="0" err="1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Dst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 receives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second measurement packet.</a:t>
            </a:r>
          </a:p>
        </p:txBody>
      </p:sp>
      <p:cxnSp>
        <p:nvCxnSpPr>
          <p:cNvPr id="70" name="Straight Connector 69"/>
          <p:cNvCxnSpPr/>
          <p:nvPr/>
        </p:nvCxnSpPr>
        <p:spPr bwMode="auto">
          <a:xfrm flipV="1">
            <a:off x="6595191" y="2673581"/>
            <a:ext cx="1" cy="46800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1145978" y="5591206"/>
            <a:ext cx="9767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SzPct val="80000"/>
            </a:pP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When 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the period </a:t>
            </a: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is shorter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, the measurement accuracy </a:t>
            </a:r>
            <a:r>
              <a:rPr lang="en-US" altLang="zh-CN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is higher</a:t>
            </a:r>
            <a:r>
              <a:rPr lang="zh-CN" altLang="en-US" b="1" dirty="0">
                <a:latin typeface="Baskerville Old Face" panose="02020602080505020303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9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arallelogram 158"/>
          <p:cNvSpPr/>
          <p:nvPr/>
        </p:nvSpPr>
        <p:spPr>
          <a:xfrm flipV="1">
            <a:off x="4736434" y="2286349"/>
            <a:ext cx="2473387" cy="1083402"/>
          </a:xfrm>
          <a:prstGeom prst="parallelogram">
            <a:avLst>
              <a:gd name="adj" fmla="val 1403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Parallelogram 159"/>
          <p:cNvSpPr/>
          <p:nvPr/>
        </p:nvSpPr>
        <p:spPr>
          <a:xfrm flipV="1">
            <a:off x="6649776" y="2283314"/>
            <a:ext cx="2473387" cy="1083402"/>
          </a:xfrm>
          <a:prstGeom prst="parallelogram">
            <a:avLst>
              <a:gd name="adj" fmla="val 1413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Parallelogram 106"/>
          <p:cNvSpPr/>
          <p:nvPr/>
        </p:nvSpPr>
        <p:spPr>
          <a:xfrm flipV="1">
            <a:off x="2811938" y="2290388"/>
            <a:ext cx="2473387" cy="1083402"/>
          </a:xfrm>
          <a:prstGeom prst="parallelogram">
            <a:avLst>
              <a:gd name="adj" fmla="val 14751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Methodologies </a:t>
            </a:r>
            <a:r>
              <a:rPr lang="en-US" altLang="zh-CN" sz="4000" b="1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for Samples of Path Congestion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 flipV="1">
            <a:off x="2567292" y="1008668"/>
            <a:ext cx="0" cy="3528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2556784" y="2284244"/>
            <a:ext cx="817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231"/>
          <p:cNvSpPr/>
          <p:nvPr/>
        </p:nvSpPr>
        <p:spPr>
          <a:xfrm flipH="1">
            <a:off x="2646512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31"/>
          <p:cNvSpPr/>
          <p:nvPr/>
        </p:nvSpPr>
        <p:spPr>
          <a:xfrm flipH="1">
            <a:off x="3598013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31"/>
          <p:cNvSpPr/>
          <p:nvPr/>
        </p:nvSpPr>
        <p:spPr>
          <a:xfrm flipH="1">
            <a:off x="4549516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31"/>
          <p:cNvSpPr/>
          <p:nvPr/>
        </p:nvSpPr>
        <p:spPr>
          <a:xfrm flipH="1">
            <a:off x="5501019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31"/>
          <p:cNvSpPr/>
          <p:nvPr/>
        </p:nvSpPr>
        <p:spPr>
          <a:xfrm flipH="1">
            <a:off x="6452522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31"/>
          <p:cNvSpPr/>
          <p:nvPr/>
        </p:nvSpPr>
        <p:spPr>
          <a:xfrm flipH="1">
            <a:off x="7404025" y="1884534"/>
            <a:ext cx="178455" cy="3997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2567306" y="3352485"/>
            <a:ext cx="817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4332829" y="3153671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>
            <a:off x="5292477" y="2866029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6232816" y="2687611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7184331" y="2520346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>
            <a:off x="8124685" y="2431137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/>
          <p:cNvCxnSpPr/>
          <p:nvPr/>
        </p:nvCxnSpPr>
        <p:spPr bwMode="auto">
          <a:xfrm>
            <a:off x="2551558" y="4529005"/>
            <a:ext cx="8172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矩形 231"/>
          <p:cNvSpPr/>
          <p:nvPr/>
        </p:nvSpPr>
        <p:spPr>
          <a:xfrm flipH="1">
            <a:off x="4304646" y="4129479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31"/>
          <p:cNvSpPr/>
          <p:nvPr/>
        </p:nvSpPr>
        <p:spPr>
          <a:xfrm flipH="1">
            <a:off x="5251888" y="4129479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31"/>
          <p:cNvSpPr/>
          <p:nvPr/>
        </p:nvSpPr>
        <p:spPr>
          <a:xfrm flipH="1">
            <a:off x="6199130" y="4129479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31"/>
          <p:cNvSpPr/>
          <p:nvPr/>
        </p:nvSpPr>
        <p:spPr>
          <a:xfrm flipH="1">
            <a:off x="7224429" y="3968533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31"/>
          <p:cNvSpPr/>
          <p:nvPr/>
        </p:nvSpPr>
        <p:spPr>
          <a:xfrm flipH="1">
            <a:off x="9308483" y="3580464"/>
            <a:ext cx="84158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22"/>
          <p:cNvSpPr txBox="1"/>
          <p:nvPr/>
        </p:nvSpPr>
        <p:spPr>
          <a:xfrm>
            <a:off x="1324197" y="1777769"/>
            <a:ext cx="12588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Sequences of measurement messages</a:t>
            </a:r>
            <a:endParaRPr lang="zh-CN" altLang="en-US" dirty="0"/>
          </a:p>
        </p:txBody>
      </p:sp>
      <p:sp>
        <p:nvSpPr>
          <p:cNvPr id="31" name="文本框 222"/>
          <p:cNvSpPr txBox="1"/>
          <p:nvPr/>
        </p:nvSpPr>
        <p:spPr>
          <a:xfrm>
            <a:off x="1167590" y="2999783"/>
            <a:ext cx="14064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Path traffic rate</a:t>
            </a:r>
            <a:endParaRPr lang="zh-CN" altLang="en-US" dirty="0"/>
          </a:p>
        </p:txBody>
      </p:sp>
      <p:sp>
        <p:nvSpPr>
          <p:cNvPr id="32" name="文本框 222"/>
          <p:cNvSpPr txBox="1"/>
          <p:nvPr/>
        </p:nvSpPr>
        <p:spPr>
          <a:xfrm>
            <a:off x="737339" y="3818383"/>
            <a:ext cx="181421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r">
              <a:buNone/>
            </a:pPr>
            <a:r>
              <a:rPr lang="en-US" altLang="zh-CN" sz="1400" dirty="0"/>
              <a:t>P</a:t>
            </a:r>
            <a:r>
              <a:rPr lang="en-US" altLang="zh-CN" sz="1400" dirty="0" smtClean="0"/>
              <a:t>ath latency of measurement messages</a:t>
            </a:r>
            <a:endParaRPr lang="zh-CN" altLang="en-US" sz="1400" dirty="0"/>
          </a:p>
        </p:txBody>
      </p:sp>
      <p:sp>
        <p:nvSpPr>
          <p:cNvPr id="33" name="文本框 222"/>
          <p:cNvSpPr txBox="1"/>
          <p:nvPr/>
        </p:nvSpPr>
        <p:spPr>
          <a:xfrm>
            <a:off x="9279939" y="4588161"/>
            <a:ext cx="6894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err="1"/>
              <a:t>Tmax</a:t>
            </a:r>
            <a:endParaRPr lang="zh-CN" altLang="en-US" dirty="0"/>
          </a:p>
        </p:txBody>
      </p:sp>
      <p:sp>
        <p:nvSpPr>
          <p:cNvPr id="48" name="文本框 222"/>
          <p:cNvSpPr txBox="1"/>
          <p:nvPr/>
        </p:nvSpPr>
        <p:spPr>
          <a:xfrm>
            <a:off x="2573860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S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9" name="文本框 222"/>
          <p:cNvSpPr txBox="1"/>
          <p:nvPr/>
        </p:nvSpPr>
        <p:spPr>
          <a:xfrm>
            <a:off x="3532676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文本框 222"/>
          <p:cNvSpPr txBox="1"/>
          <p:nvPr/>
        </p:nvSpPr>
        <p:spPr>
          <a:xfrm>
            <a:off x="4491492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51" name="文本框 222"/>
          <p:cNvSpPr txBox="1"/>
          <p:nvPr/>
        </p:nvSpPr>
        <p:spPr>
          <a:xfrm>
            <a:off x="5450308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S4</a:t>
            </a:r>
            <a:endParaRPr lang="zh-CN" altLang="en-US" dirty="0"/>
          </a:p>
        </p:txBody>
      </p:sp>
      <p:sp>
        <p:nvSpPr>
          <p:cNvPr id="53" name="文本框 222"/>
          <p:cNvSpPr txBox="1"/>
          <p:nvPr/>
        </p:nvSpPr>
        <p:spPr>
          <a:xfrm>
            <a:off x="6409124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S5</a:t>
            </a:r>
            <a:endParaRPr lang="zh-CN" altLang="en-US" dirty="0"/>
          </a:p>
        </p:txBody>
      </p:sp>
      <p:sp>
        <p:nvSpPr>
          <p:cNvPr id="54" name="文本框 222"/>
          <p:cNvSpPr txBox="1"/>
          <p:nvPr/>
        </p:nvSpPr>
        <p:spPr>
          <a:xfrm>
            <a:off x="7367941" y="1361749"/>
            <a:ext cx="2845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S6</a:t>
            </a:r>
            <a:endParaRPr lang="zh-CN" altLang="en-US" dirty="0"/>
          </a:p>
        </p:txBody>
      </p:sp>
      <p:cxnSp>
        <p:nvCxnSpPr>
          <p:cNvPr id="93" name="Straight Connector 92"/>
          <p:cNvCxnSpPr/>
          <p:nvPr/>
        </p:nvCxnSpPr>
        <p:spPr bwMode="auto">
          <a:xfrm>
            <a:off x="4293495" y="4196716"/>
            <a:ext cx="5544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文本框 91"/>
          <p:cNvSpPr txBox="1">
            <a:spLocks noChangeArrowheads="1"/>
          </p:cNvSpPr>
          <p:nvPr/>
        </p:nvSpPr>
        <p:spPr bwMode="auto">
          <a:xfrm>
            <a:off x="8339911" y="3878345"/>
            <a:ext cx="3480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b="1" dirty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Path </a:t>
            </a:r>
            <a:r>
              <a:rPr lang="en-US" altLang="zh-CN" sz="1600" b="1" dirty="0" smtClean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Congestion Metric</a:t>
            </a:r>
            <a:endParaRPr lang="en-US" altLang="zh-CN" sz="1600" dirty="0" smtClean="0">
              <a:solidFill>
                <a:srgbClr val="FF0066"/>
              </a:solidFill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0" name="Straight Connector 99"/>
          <p:cNvCxnSpPr>
            <a:stCxn id="26" idx="2"/>
            <a:endCxn id="27" idx="6"/>
          </p:cNvCxnSpPr>
          <p:nvPr/>
        </p:nvCxnSpPr>
        <p:spPr>
          <a:xfrm flipV="1">
            <a:off x="6291704" y="4035344"/>
            <a:ext cx="932725" cy="160946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Connector 100"/>
          <p:cNvCxnSpPr>
            <a:stCxn id="27" idx="2"/>
            <a:endCxn id="28" idx="6"/>
          </p:cNvCxnSpPr>
          <p:nvPr/>
        </p:nvCxnSpPr>
        <p:spPr>
          <a:xfrm flipV="1">
            <a:off x="7317003" y="3871052"/>
            <a:ext cx="988481" cy="164292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Straight Connector 103"/>
          <p:cNvCxnSpPr>
            <a:stCxn id="28" idx="6"/>
            <a:endCxn id="29" idx="6"/>
          </p:cNvCxnSpPr>
          <p:nvPr/>
        </p:nvCxnSpPr>
        <p:spPr>
          <a:xfrm flipV="1">
            <a:off x="8305484" y="3647275"/>
            <a:ext cx="1002999" cy="223777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/>
          <p:nvPr/>
        </p:nvCxnSpPr>
        <p:spPr bwMode="auto">
          <a:xfrm flipV="1">
            <a:off x="4330083" y="3131002"/>
            <a:ext cx="1" cy="136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/>
          <p:nvPr/>
        </p:nvCxnSpPr>
        <p:spPr bwMode="auto">
          <a:xfrm flipV="1">
            <a:off x="5286960" y="2871435"/>
            <a:ext cx="1" cy="1620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/>
          <p:nvPr/>
        </p:nvCxnSpPr>
        <p:spPr bwMode="auto">
          <a:xfrm flipV="1">
            <a:off x="6243836" y="2685712"/>
            <a:ext cx="1" cy="183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/>
          <p:nvPr/>
        </p:nvCxnSpPr>
        <p:spPr bwMode="auto">
          <a:xfrm flipV="1">
            <a:off x="7184603" y="2636457"/>
            <a:ext cx="1" cy="190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/>
          <p:nvPr/>
        </p:nvCxnSpPr>
        <p:spPr bwMode="auto">
          <a:xfrm flipV="1">
            <a:off x="9066833" y="2460678"/>
            <a:ext cx="1" cy="208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文本框 222"/>
          <p:cNvSpPr txBox="1"/>
          <p:nvPr/>
        </p:nvSpPr>
        <p:spPr>
          <a:xfrm>
            <a:off x="2946274" y="198922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26" name="文本框 222"/>
          <p:cNvSpPr txBox="1"/>
          <p:nvPr/>
        </p:nvSpPr>
        <p:spPr>
          <a:xfrm>
            <a:off x="3912504" y="198922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27" name="文本框 222"/>
          <p:cNvSpPr txBox="1"/>
          <p:nvPr/>
        </p:nvSpPr>
        <p:spPr>
          <a:xfrm>
            <a:off x="4859296" y="198922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28" name="文本框 222"/>
          <p:cNvSpPr txBox="1"/>
          <p:nvPr/>
        </p:nvSpPr>
        <p:spPr>
          <a:xfrm>
            <a:off x="5827123" y="198922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29" name="文本框 222"/>
          <p:cNvSpPr txBox="1"/>
          <p:nvPr/>
        </p:nvSpPr>
        <p:spPr>
          <a:xfrm>
            <a:off x="6760724" y="198922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0" name="文本框 222"/>
          <p:cNvSpPr txBox="1"/>
          <p:nvPr/>
        </p:nvSpPr>
        <p:spPr>
          <a:xfrm>
            <a:off x="4525462" y="3112278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1" name="文本框 222"/>
          <p:cNvSpPr txBox="1"/>
          <p:nvPr/>
        </p:nvSpPr>
        <p:spPr>
          <a:xfrm>
            <a:off x="5491692" y="3112278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2" name="文本框 222"/>
          <p:cNvSpPr txBox="1"/>
          <p:nvPr/>
        </p:nvSpPr>
        <p:spPr>
          <a:xfrm>
            <a:off x="6438484" y="3112278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3" name="文本框 222"/>
          <p:cNvSpPr txBox="1"/>
          <p:nvPr/>
        </p:nvSpPr>
        <p:spPr>
          <a:xfrm>
            <a:off x="7406311" y="3112278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4" name="文本框 222"/>
          <p:cNvSpPr txBox="1"/>
          <p:nvPr/>
        </p:nvSpPr>
        <p:spPr>
          <a:xfrm>
            <a:off x="8339912" y="3112278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35" name="文本框 222"/>
          <p:cNvSpPr txBox="1"/>
          <p:nvPr/>
        </p:nvSpPr>
        <p:spPr>
          <a:xfrm>
            <a:off x="4918157" y="4535618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t4</a:t>
            </a:r>
            <a:endParaRPr lang="zh-CN" altLang="en-US" dirty="0"/>
          </a:p>
        </p:txBody>
      </p:sp>
      <p:sp>
        <p:nvSpPr>
          <p:cNvPr id="136" name="文本框 222"/>
          <p:cNvSpPr txBox="1"/>
          <p:nvPr/>
        </p:nvSpPr>
        <p:spPr>
          <a:xfrm>
            <a:off x="4137181" y="4533214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t2</a:t>
            </a:r>
            <a:endParaRPr lang="zh-CN" altLang="en-US" dirty="0"/>
          </a:p>
        </p:txBody>
      </p:sp>
      <p:sp>
        <p:nvSpPr>
          <p:cNvPr id="137" name="文本框 222"/>
          <p:cNvSpPr txBox="1"/>
          <p:nvPr/>
        </p:nvSpPr>
        <p:spPr>
          <a:xfrm>
            <a:off x="2515467" y="2289352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t1</a:t>
            </a:r>
            <a:endParaRPr lang="zh-CN" altLang="en-US" dirty="0"/>
          </a:p>
        </p:txBody>
      </p:sp>
      <p:sp>
        <p:nvSpPr>
          <p:cNvPr id="138" name="文本框 222"/>
          <p:cNvSpPr txBox="1"/>
          <p:nvPr/>
        </p:nvSpPr>
        <p:spPr>
          <a:xfrm>
            <a:off x="3670968" y="2275531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t3</a:t>
            </a:r>
            <a:endParaRPr lang="zh-CN" altLang="en-US" dirty="0"/>
          </a:p>
        </p:txBody>
      </p:sp>
      <p:cxnSp>
        <p:nvCxnSpPr>
          <p:cNvPr id="142" name="Straight Connector 141"/>
          <p:cNvCxnSpPr/>
          <p:nvPr/>
        </p:nvCxnSpPr>
        <p:spPr bwMode="auto">
          <a:xfrm flipV="1">
            <a:off x="7269447" y="4060693"/>
            <a:ext cx="1" cy="46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文本框 222"/>
          <p:cNvSpPr txBox="1"/>
          <p:nvPr/>
        </p:nvSpPr>
        <p:spPr>
          <a:xfrm>
            <a:off x="4483480" y="426653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44" name="文本框 222"/>
          <p:cNvSpPr txBox="1"/>
          <p:nvPr/>
        </p:nvSpPr>
        <p:spPr>
          <a:xfrm>
            <a:off x="4390492" y="2290714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t5</a:t>
            </a:r>
            <a:endParaRPr lang="zh-CN" altLang="en-US" dirty="0"/>
          </a:p>
        </p:txBody>
      </p:sp>
      <p:sp>
        <p:nvSpPr>
          <p:cNvPr id="145" name="文本框 222"/>
          <p:cNvSpPr txBox="1"/>
          <p:nvPr/>
        </p:nvSpPr>
        <p:spPr>
          <a:xfrm>
            <a:off x="5870330" y="4517755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t6</a:t>
            </a:r>
            <a:endParaRPr lang="zh-CN" altLang="en-US" dirty="0"/>
          </a:p>
        </p:txBody>
      </p:sp>
      <p:sp>
        <p:nvSpPr>
          <p:cNvPr id="146" name="文本框 222"/>
          <p:cNvSpPr txBox="1"/>
          <p:nvPr/>
        </p:nvSpPr>
        <p:spPr>
          <a:xfrm>
            <a:off x="5521262" y="2274025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t7</a:t>
            </a:r>
            <a:endParaRPr lang="zh-CN" altLang="en-US" dirty="0"/>
          </a:p>
        </p:txBody>
      </p:sp>
      <p:sp>
        <p:nvSpPr>
          <p:cNvPr id="147" name="文本框 222"/>
          <p:cNvSpPr txBox="1"/>
          <p:nvPr/>
        </p:nvSpPr>
        <p:spPr>
          <a:xfrm>
            <a:off x="7178785" y="4506678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t9</a:t>
            </a:r>
            <a:endParaRPr lang="zh-CN" altLang="en-US" dirty="0"/>
          </a:p>
        </p:txBody>
      </p:sp>
      <p:sp>
        <p:nvSpPr>
          <p:cNvPr id="148" name="文本框 222"/>
          <p:cNvSpPr txBox="1"/>
          <p:nvPr/>
        </p:nvSpPr>
        <p:spPr>
          <a:xfrm>
            <a:off x="5404389" y="4240034"/>
            <a:ext cx="5304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err="1" smtClean="0"/>
              <a:t>dpt</a:t>
            </a:r>
            <a:endParaRPr lang="zh-CN" altLang="en-US" dirty="0"/>
          </a:p>
        </p:txBody>
      </p:sp>
      <p:sp>
        <p:nvSpPr>
          <p:cNvPr id="149" name="文本框 222"/>
          <p:cNvSpPr txBox="1"/>
          <p:nvPr/>
        </p:nvSpPr>
        <p:spPr>
          <a:xfrm>
            <a:off x="6342120" y="5039649"/>
            <a:ext cx="20559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Path Queue Delay</a:t>
            </a:r>
            <a:endParaRPr lang="zh-CN" altLang="en-US" dirty="0"/>
          </a:p>
        </p:txBody>
      </p:sp>
      <p:cxnSp>
        <p:nvCxnSpPr>
          <p:cNvPr id="151" name="Straight Connector 150"/>
          <p:cNvCxnSpPr/>
          <p:nvPr/>
        </p:nvCxnSpPr>
        <p:spPr bwMode="auto">
          <a:xfrm flipV="1">
            <a:off x="2795540" y="2253712"/>
            <a:ext cx="1" cy="2304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2" name="文本框 222"/>
          <p:cNvSpPr txBox="1"/>
          <p:nvPr/>
        </p:nvSpPr>
        <p:spPr>
          <a:xfrm>
            <a:off x="2658743" y="5091142"/>
            <a:ext cx="20559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dirty="0" smtClean="0"/>
              <a:t>min{Path Delay}</a:t>
            </a:r>
            <a:endParaRPr lang="zh-CN" altLang="en-US" dirty="0"/>
          </a:p>
        </p:txBody>
      </p:sp>
      <p:sp>
        <p:nvSpPr>
          <p:cNvPr id="153" name="Right Brace 152"/>
          <p:cNvSpPr/>
          <p:nvPr/>
        </p:nvSpPr>
        <p:spPr>
          <a:xfrm rot="5400000">
            <a:off x="3514433" y="4141405"/>
            <a:ext cx="144000" cy="15840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Straight Connector 153"/>
          <p:cNvCxnSpPr/>
          <p:nvPr/>
        </p:nvCxnSpPr>
        <p:spPr bwMode="auto">
          <a:xfrm flipV="1">
            <a:off x="8367505" y="3856934"/>
            <a:ext cx="1" cy="64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Straight Connector 154"/>
          <p:cNvCxnSpPr/>
          <p:nvPr/>
        </p:nvCxnSpPr>
        <p:spPr bwMode="auto">
          <a:xfrm flipV="1">
            <a:off x="9333981" y="3741716"/>
            <a:ext cx="1" cy="792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文本框 91"/>
          <p:cNvSpPr txBox="1">
            <a:spLocks noChangeArrowheads="1"/>
          </p:cNvSpPr>
          <p:nvPr/>
        </p:nvSpPr>
        <p:spPr bwMode="auto">
          <a:xfrm>
            <a:off x="6638066" y="3682425"/>
            <a:ext cx="1176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dirty="0" smtClean="0">
                <a:solidFill>
                  <a:srgbClr val="FF0066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Congestion</a:t>
            </a:r>
          </a:p>
        </p:txBody>
      </p:sp>
      <p:cxnSp>
        <p:nvCxnSpPr>
          <p:cNvPr id="162" name="Straight Connector 161"/>
          <p:cNvCxnSpPr/>
          <p:nvPr/>
        </p:nvCxnSpPr>
        <p:spPr bwMode="auto">
          <a:xfrm>
            <a:off x="7135611" y="2708974"/>
            <a:ext cx="33480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31"/>
          <p:cNvSpPr/>
          <p:nvPr/>
        </p:nvSpPr>
        <p:spPr>
          <a:xfrm flipH="1">
            <a:off x="8305484" y="3804241"/>
            <a:ext cx="92574" cy="13362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Straight Connector 94"/>
          <p:cNvCxnSpPr/>
          <p:nvPr/>
        </p:nvCxnSpPr>
        <p:spPr bwMode="auto">
          <a:xfrm flipV="1">
            <a:off x="8360864" y="3856723"/>
            <a:ext cx="1" cy="36000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文本框 91"/>
          <p:cNvSpPr txBox="1">
            <a:spLocks noChangeArrowheads="1"/>
          </p:cNvSpPr>
          <p:nvPr/>
        </p:nvSpPr>
        <p:spPr bwMode="auto">
          <a:xfrm>
            <a:off x="9035904" y="2117162"/>
            <a:ext cx="1176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dirty="0" smtClean="0">
                <a:solidFill>
                  <a:srgbClr val="0070C0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Packet Loss</a:t>
            </a:r>
          </a:p>
        </p:txBody>
      </p:sp>
      <p:sp>
        <p:nvSpPr>
          <p:cNvPr id="170" name="文本框 91"/>
          <p:cNvSpPr txBox="1">
            <a:spLocks noChangeArrowheads="1"/>
          </p:cNvSpPr>
          <p:nvPr/>
        </p:nvSpPr>
        <p:spPr bwMode="auto">
          <a:xfrm>
            <a:off x="5959592" y="2228772"/>
            <a:ext cx="11760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dirty="0" smtClean="0">
                <a:solidFill>
                  <a:srgbClr val="FF0066"/>
                </a:solidFill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Congestion</a:t>
            </a:r>
          </a:p>
        </p:txBody>
      </p:sp>
      <p:cxnSp>
        <p:nvCxnSpPr>
          <p:cNvPr id="171" name="Straight Connector 170"/>
          <p:cNvCxnSpPr/>
          <p:nvPr/>
        </p:nvCxnSpPr>
        <p:spPr bwMode="auto">
          <a:xfrm flipH="1" flipV="1">
            <a:off x="6863879" y="2427871"/>
            <a:ext cx="324000" cy="216000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5" name="文本框 222"/>
          <p:cNvSpPr txBox="1"/>
          <p:nvPr/>
        </p:nvSpPr>
        <p:spPr>
          <a:xfrm>
            <a:off x="6816688" y="4528693"/>
            <a:ext cx="410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0" algn="r">
              <a:spcBef>
                <a:spcPct val="0"/>
              </a:spcBef>
              <a:buSzPct val="80000"/>
              <a:buFont typeface="Wingdings" panose="05000000000000000000" pitchFamily="2" charset="2"/>
              <a:buNone/>
              <a:defRPr sz="1400">
                <a:latin typeface="Baskerville Old Face" panose="02020602080505020303" pitchFamily="18" charset="0"/>
                <a:cs typeface="Calibri" panose="020F0502020204030204" pitchFamily="34" charset="0"/>
              </a:defRPr>
            </a:lvl1pPr>
            <a:lvl2pPr marL="1028700" lvl="1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  <a:defRPr>
                <a:latin typeface="Baskerville Old Face" panose="02020602080505020303" pitchFamily="18" charset="0"/>
                <a:cs typeface="Calibri" panose="020F050202020403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 smtClean="0"/>
              <a:t>t8</a:t>
            </a:r>
            <a:endParaRPr lang="zh-CN" altLang="en-US" dirty="0"/>
          </a:p>
        </p:txBody>
      </p:sp>
      <p:cxnSp>
        <p:nvCxnSpPr>
          <p:cNvPr id="176" name="Straight Connector 175"/>
          <p:cNvCxnSpPr>
            <a:endCxn id="149" idx="0"/>
          </p:cNvCxnSpPr>
          <p:nvPr/>
        </p:nvCxnSpPr>
        <p:spPr bwMode="auto">
          <a:xfrm>
            <a:off x="7224136" y="4543235"/>
            <a:ext cx="145953" cy="496414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0" name="Straight Connector 179"/>
          <p:cNvCxnSpPr/>
          <p:nvPr/>
        </p:nvCxnSpPr>
        <p:spPr bwMode="auto">
          <a:xfrm flipV="1">
            <a:off x="8106997" y="2522298"/>
            <a:ext cx="1" cy="2016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1" name="Straight Connector 180"/>
          <p:cNvCxnSpPr/>
          <p:nvPr/>
        </p:nvCxnSpPr>
        <p:spPr bwMode="auto">
          <a:xfrm flipH="1">
            <a:off x="7828924" y="4588161"/>
            <a:ext cx="423181" cy="417244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Straight Connector 183"/>
          <p:cNvCxnSpPr/>
          <p:nvPr/>
        </p:nvCxnSpPr>
        <p:spPr bwMode="auto">
          <a:xfrm>
            <a:off x="9089710" y="2443240"/>
            <a:ext cx="936000" cy="0"/>
          </a:xfrm>
          <a:prstGeom prst="line">
            <a:avLst/>
          </a:prstGeom>
          <a:noFill/>
          <a:ln w="2857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>
          <a:xfrm flipV="1">
            <a:off x="7168124" y="2548028"/>
            <a:ext cx="932725" cy="160946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>
          <a:xfrm flipV="1">
            <a:off x="8076066" y="2457420"/>
            <a:ext cx="944385" cy="100519"/>
          </a:xfrm>
          <a:prstGeom prst="line">
            <a:avLst/>
          </a:prstGeom>
          <a:noFill/>
          <a:ln w="9525" cap="flat" cmpd="sng" algn="ctr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91"/>
          <p:cNvSpPr txBox="1">
            <a:spLocks noChangeArrowheads="1"/>
          </p:cNvSpPr>
          <p:nvPr/>
        </p:nvSpPr>
        <p:spPr bwMode="auto">
          <a:xfrm>
            <a:off x="7936742" y="2459224"/>
            <a:ext cx="34803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Pct val="80000"/>
            </a:pPr>
            <a:r>
              <a:rPr lang="en-US" altLang="zh-CN" sz="1600" b="1" dirty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Path </a:t>
            </a:r>
            <a:r>
              <a:rPr lang="en-US" altLang="zh-CN" sz="1600" b="1" dirty="0" smtClean="0">
                <a:solidFill>
                  <a:srgbClr val="FF0066"/>
                </a:solidFill>
                <a:latin typeface="Bookman Old Style" panose="02050604050505020204" pitchFamily="18" charset="0"/>
                <a:cs typeface="Calibri" panose="020F0502020204030204" pitchFamily="34" charset="0"/>
              </a:rPr>
              <a:t>Congestion Metric</a:t>
            </a:r>
            <a:endParaRPr lang="en-US" altLang="zh-CN" sz="1600" dirty="0" smtClean="0">
              <a:solidFill>
                <a:srgbClr val="FF0066"/>
              </a:solidFill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>
            <a:spLocks noChangeArrowheads="1"/>
          </p:cNvSpPr>
          <p:nvPr/>
        </p:nvSpPr>
        <p:spPr bwMode="auto">
          <a:xfrm>
            <a:off x="9413689" y="2755175"/>
            <a:ext cx="2881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</a:pPr>
            <a:r>
              <a:rPr lang="en-US" altLang="zh-CN" sz="1800" b="1" dirty="0">
                <a:latin typeface="Baskerville Old Face" panose="02020602080505020303" pitchFamily="18" charset="0"/>
                <a:cs typeface="Calibri" panose="020F0502020204030204" pitchFamily="34" charset="0"/>
              </a:rPr>
              <a:t>Short-term </a:t>
            </a:r>
            <a:r>
              <a:rPr lang="en-US" altLang="zh-CN" sz="1800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measurement</a:t>
            </a:r>
          </a:p>
        </p:txBody>
      </p:sp>
      <p:sp>
        <p:nvSpPr>
          <p:cNvPr id="96" name="文本框 91"/>
          <p:cNvSpPr txBox="1">
            <a:spLocks noChangeArrowheads="1"/>
          </p:cNvSpPr>
          <p:nvPr/>
        </p:nvSpPr>
        <p:spPr bwMode="auto">
          <a:xfrm>
            <a:off x="9395991" y="4196492"/>
            <a:ext cx="2881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Pct val="80000"/>
            </a:pPr>
            <a:r>
              <a:rPr lang="en-US" altLang="zh-CN" sz="1800" b="1" dirty="0" smtClean="0">
                <a:latin typeface="Baskerville Old Face" panose="02020602080505020303" pitchFamily="18" charset="0"/>
                <a:cs typeface="Calibri" panose="020F0502020204030204" pitchFamily="34" charset="0"/>
              </a:rPr>
              <a:t>Long-term measurement</a:t>
            </a:r>
          </a:p>
        </p:txBody>
      </p:sp>
    </p:spTree>
    <p:extLst>
      <p:ext uri="{BB962C8B-B14F-4D97-AF65-F5344CB8AC3E}">
        <p14:creationId xmlns:p14="http://schemas.microsoft.com/office/powerpoint/2010/main" val="20555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1"/>
          </p:cNvSpPr>
          <p:nvPr>
            <p:ph type="title"/>
          </p:nvPr>
        </p:nvSpPr>
        <p:spPr>
          <a:xfrm>
            <a:off x="435812" y="179827"/>
            <a:ext cx="11276069" cy="685077"/>
          </a:xfrm>
        </p:spPr>
        <p:txBody>
          <a:bodyPr>
            <a:norm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4000" b="1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Next Step</a:t>
            </a:r>
            <a:endParaRPr lang="zh-CN" altLang="zh-CN" sz="4000" b="1" dirty="0">
              <a:latin typeface="Baskerville Old Face" panose="02020602080505020303" pitchFamily="18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35812" y="864904"/>
            <a:ext cx="11276069" cy="1"/>
          </a:xfrm>
          <a:prstGeom prst="line">
            <a:avLst/>
          </a:prstGeom>
          <a:ln w="31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1"/>
          <p:cNvSpPr txBox="1">
            <a:spLocks noChangeArrowheads="1"/>
          </p:cNvSpPr>
          <p:nvPr/>
        </p:nvSpPr>
        <p:spPr bwMode="auto">
          <a:xfrm>
            <a:off x="586409" y="1443385"/>
            <a:ext cx="107438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Think deeply in </a:t>
            </a: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conjunction with In-situ OAM (IOAM) and Segment Routing Version6 (SRv6) scenarios</a:t>
            </a:r>
          </a:p>
          <a:p>
            <a:pPr marL="285750" indent="-285750">
              <a:spcBef>
                <a:spcPct val="0"/>
              </a:spcBef>
              <a:buSzPct val="80000"/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Baskerville Old Face" panose="02020602080505020303" pitchFamily="18" charset="0"/>
                <a:ea typeface="+mn-ea"/>
                <a:cs typeface="Calibri" panose="020F0502020204030204" pitchFamily="34" charset="0"/>
              </a:rPr>
              <a:t>Make congestion adjustment and avoidance</a:t>
            </a:r>
          </a:p>
        </p:txBody>
      </p:sp>
    </p:spTree>
    <p:extLst>
      <p:ext uri="{BB962C8B-B14F-4D97-AF65-F5344CB8AC3E}">
        <p14:creationId xmlns:p14="http://schemas.microsoft.com/office/powerpoint/2010/main" val="28040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083" y="1504518"/>
            <a:ext cx="12234639" cy="6850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atin typeface="Bookman Old Style" panose="02050604050505020204" pitchFamily="18" charset="0"/>
                <a:cs typeface="Calibri" panose="020F0502020204030204" pitchFamily="34" charset="0"/>
              </a:rPr>
              <a:t>Thank you!</a:t>
            </a:r>
            <a:endParaRPr lang="zh-CN" altLang="en-US" sz="3600" b="1" dirty="0">
              <a:latin typeface="Bookman Old Style" panose="0205060405050502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6325079"/>
            <a:ext cx="12192000" cy="757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5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20618</TotalTime>
  <Words>555</Words>
  <Application>Microsoft Office PowerPoint</Application>
  <PresentationFormat>宽屏</PresentationFormat>
  <Paragraphs>135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宋体</vt:lpstr>
      <vt:lpstr>微软雅黑</vt:lpstr>
      <vt:lpstr>Arial</vt:lpstr>
      <vt:lpstr>Baskerville Old Face</vt:lpstr>
      <vt:lpstr>Bookman Old Style</vt:lpstr>
      <vt:lpstr>Calibri</vt:lpstr>
      <vt:lpstr>Calibri Light</vt:lpstr>
      <vt:lpstr>Wingdings</vt:lpstr>
      <vt:lpstr>Office 主题</vt:lpstr>
      <vt:lpstr>Path Congestion Metric</vt:lpstr>
      <vt:lpstr>Overview</vt:lpstr>
      <vt:lpstr>Motivation </vt:lpstr>
      <vt:lpstr>Path</vt:lpstr>
      <vt:lpstr>Path Congestion Metric</vt:lpstr>
      <vt:lpstr>Methodologies for a Type-P-Path-Congestion Metric</vt:lpstr>
      <vt:lpstr>Methodologies for Samples of Path Congestion</vt:lpstr>
      <vt:lpstr>Next Step</vt:lpstr>
      <vt:lpstr>Thank you!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Large-Scale Deterministic Network</dc:title>
  <dc:creator>qiangli (D)</dc:creator>
  <cp:lastModifiedBy>Dangjuanna</cp:lastModifiedBy>
  <cp:revision>551</cp:revision>
  <cp:lastPrinted>2018-10-15T09:57:14Z</cp:lastPrinted>
  <dcterms:created xsi:type="dcterms:W3CDTF">2018-07-16T06:30:47Z</dcterms:created>
  <dcterms:modified xsi:type="dcterms:W3CDTF">2019-03-23T14:07:12Z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(3)DXFSz9iBfCzZ7m1wDjz0gbUioeCvWw9nUy5fF/As1dFlIjTSUfACCn6KxL3nGPaMjFuIfwu7
EuAsuWezSjgcOWp/5j43DA53twSy/lYnytNVLwt6OkrU4lJyfnPH3x7Z3op5sZuJumJmPcaV
J9CA1M2eKiBmGM67+IXC9OIY+S23lF5PQKzCv6AVgK9HwmzKgbD4qok1EUlyehOHbAoC6xB8
f8iRWKY0FIX+iikGAk</vt:lpwstr>
  </property>
  <property fmtid="{D5CDD505-2E9C-101B-9397-08002B2CF9AE}" pid="3" name="_2015_ms_pID_7253431">
    <vt:lpwstr>TgbYKrUIZym7/VnUtMaK9THUonpxzd2s0YxyrM73dX43Wa0Ej+Diw0
VLn8VZ64Wqt1HIe1O4Y/7Faj964oeqzNr8hQ9/wZZufZfYW6orrP5gLdOtab00h/Pvn1J4QX
whORfTeonIZhdxDmKhjCLbDd2T/FZ7KCHlw03MLqVjq3JfcWsX2tsP72V4X4/H6vakDn5HxZ
kUiAEmrPs5q0X5Y/t26WrfbvoFvw2nQXhDlz</vt:lpwstr>
  </property>
  <property fmtid="{D5CDD505-2E9C-101B-9397-08002B2CF9AE}" pid="4" name="_2015_ms_pID_7253432">
    <vt:lpwstr>/PFZk5xAHkZB7jWUN7Oi9oQ=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1553349848</vt:lpwstr>
  </property>
</Properties>
</file>