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 id="2147483665" r:id="rId2"/>
  </p:sldMasterIdLst>
  <p:notesMasterIdLst>
    <p:notesMasterId r:id="rId15"/>
  </p:notesMasterIdLst>
  <p:sldIdLst>
    <p:sldId id="256" r:id="rId3"/>
    <p:sldId id="257" r:id="rId4"/>
    <p:sldId id="258" r:id="rId5"/>
    <p:sldId id="259" r:id="rId6"/>
    <p:sldId id="261" r:id="rId7"/>
    <p:sldId id="262" r:id="rId8"/>
    <p:sldId id="263" r:id="rId9"/>
    <p:sldId id="264" r:id="rId10"/>
    <p:sldId id="265" r:id="rId11"/>
    <p:sldId id="266" r:id="rId12"/>
    <p:sldId id="267" r:id="rId13"/>
    <p:sldId id="260" r:id="rId14"/>
  </p:sldIdLst>
  <p:sldSz cx="9144000" cy="5143500" type="screen16x9"/>
  <p:notesSz cx="6858000" cy="9144000"/>
  <p:embeddedFontLst>
    <p:embeddedFont>
      <p:font typeface="Inter" panose="020B060402020202020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Open Sans Medium" panose="020B0604020202020204" charset="0"/>
      <p:regular r:id="rId28"/>
      <p:bold r:id="rId29"/>
      <p:italic r:id="rId30"/>
      <p:boldItalic r:id="rId31"/>
    </p:embeddedFont>
    <p:embeddedFont>
      <p:font typeface="Open Sans SemiBold" panose="020B0706030804020204" pitchFamily="34" charset="0"/>
      <p:bold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6534E2-35DC-4C61-A1C5-6C82F9BBD5E7}" v="2" dt="2025-03-18T00:13:39.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font" Target="fonts/font19.fntdata"/><Relationship Id="rId42"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7B6534E2-35DC-4C61-A1C5-6C82F9BBD5E7}"/>
    <pc:docChg chg="undo custSel modSld">
      <pc:chgData name="Graf Thomas, INI-NET-VNC-E2E" userId="487bc3e3-9ce7-4cdd-b7b4-8899ea88d289" providerId="ADAL" clId="{7B6534E2-35DC-4C61-A1C5-6C82F9BBD5E7}" dt="2025-03-18T00:14:42.402" v="52" actId="1076"/>
      <pc:docMkLst>
        <pc:docMk/>
      </pc:docMkLst>
      <pc:sldChg chg="addSp modSp mod">
        <pc:chgData name="Graf Thomas, INI-NET-VNC-E2E" userId="487bc3e3-9ce7-4cdd-b7b4-8899ea88d289" providerId="ADAL" clId="{7B6534E2-35DC-4C61-A1C5-6C82F9BBD5E7}" dt="2025-03-18T00:14:42.402" v="52" actId="1076"/>
        <pc:sldMkLst>
          <pc:docMk/>
          <pc:sldMk cId="703495152" sldId="264"/>
        </pc:sldMkLst>
        <pc:spChg chg="add mod">
          <ac:chgData name="Graf Thomas, INI-NET-VNC-E2E" userId="487bc3e3-9ce7-4cdd-b7b4-8899ea88d289" providerId="ADAL" clId="{7B6534E2-35DC-4C61-A1C5-6C82F9BBD5E7}" dt="2025-03-18T00:14:42.402" v="52" actId="1076"/>
          <ac:spMkLst>
            <pc:docMk/>
            <pc:sldMk cId="703495152" sldId="264"/>
            <ac:spMk id="5" creationId="{4415A45C-D066-654C-3989-5671669230C8}"/>
          </ac:spMkLst>
        </pc:spChg>
        <pc:spChg chg="add mod">
          <ac:chgData name="Graf Thomas, INI-NET-VNC-E2E" userId="487bc3e3-9ce7-4cdd-b7b4-8899ea88d289" providerId="ADAL" clId="{7B6534E2-35DC-4C61-A1C5-6C82F9BBD5E7}" dt="2025-03-18T00:12:54.330" v="50" actId="1037"/>
          <ac:spMkLst>
            <pc:docMk/>
            <pc:sldMk cId="703495152" sldId="264"/>
            <ac:spMk id="6" creationId="{56370054-45B6-FE84-EE9A-AAE2E1DB87A7}"/>
          </ac:spMkLst>
        </pc:spChg>
        <pc:picChg chg="mod">
          <ac:chgData name="Graf Thomas, INI-NET-VNC-E2E" userId="487bc3e3-9ce7-4cdd-b7b4-8899ea88d289" providerId="ADAL" clId="{7B6534E2-35DC-4C61-A1C5-6C82F9BBD5E7}" dt="2025-03-18T00:12:28.979" v="23" actId="1076"/>
          <ac:picMkLst>
            <pc:docMk/>
            <pc:sldMk cId="703495152" sldId="264"/>
            <ac:picMk id="8" creationId="{E2F7522F-557D-860E-D3BE-CBE62A0A71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0545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795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tes.ietf.org/notes-ietf-122-ipp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22</a:t>
            </a:r>
            <a:r>
              <a:rPr lang="en-US" sz="3600" dirty="0">
                <a:latin typeface="Inter"/>
                <a:ea typeface="Inter"/>
                <a:cs typeface="Inter"/>
                <a:sym typeface="Inter"/>
              </a:rPr>
              <a:t>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18 March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Document Updates Since IETF 121</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en-001" dirty="0"/>
              <a:t>WG last call concluded for draft-</a:t>
            </a:r>
            <a:r>
              <a:rPr lang="en-001" dirty="0" err="1"/>
              <a:t>ietf</a:t>
            </a:r>
            <a:r>
              <a:rPr lang="en-001" dirty="0"/>
              <a:t>-</a:t>
            </a:r>
            <a:r>
              <a:rPr lang="en-001" dirty="0" err="1"/>
              <a:t>ippm</a:t>
            </a:r>
            <a:r>
              <a:rPr lang="en-001" dirty="0"/>
              <a:t>-capacity-protocol</a:t>
            </a:r>
          </a:p>
          <a:p>
            <a:pPr lvl="1"/>
            <a:r>
              <a:rPr lang="en-001" dirty="0"/>
              <a:t>See next slide for status update.</a:t>
            </a:r>
          </a:p>
          <a:p>
            <a:r>
              <a:rPr lang="en-001" dirty="0"/>
              <a:t>WG last call concluded for draft-</a:t>
            </a:r>
            <a:r>
              <a:rPr lang="en-001" dirty="0" err="1"/>
              <a:t>ietf</a:t>
            </a:r>
            <a:r>
              <a:rPr lang="en-001" dirty="0"/>
              <a:t>-</a:t>
            </a:r>
            <a:r>
              <a:rPr lang="en-001" dirty="0" err="1"/>
              <a:t>ippm</a:t>
            </a:r>
            <a:r>
              <a:rPr lang="en-001" dirty="0"/>
              <a:t>-hybrid-two-step</a:t>
            </a:r>
          </a:p>
          <a:p>
            <a:pPr lvl="1"/>
            <a:r>
              <a:rPr lang="en-001" dirty="0"/>
              <a:t>Shepherd writeup underway.</a:t>
            </a:r>
          </a:p>
          <a:p>
            <a:r>
              <a:rPr lang="en-001" dirty="0"/>
              <a:t>draft-</a:t>
            </a:r>
            <a:r>
              <a:rPr lang="en-001" dirty="0" err="1"/>
              <a:t>ietf</a:t>
            </a:r>
            <a:r>
              <a:rPr lang="en-001" dirty="0"/>
              <a:t>-</a:t>
            </a:r>
            <a:r>
              <a:rPr lang="en-001" dirty="0" err="1"/>
              <a:t>ippm</a:t>
            </a:r>
            <a:r>
              <a:rPr lang="en-001" dirty="0"/>
              <a:t>-alt-mark-yang has been adopted.</a:t>
            </a:r>
          </a:p>
          <a:p>
            <a:endParaRPr lang="en-US" dirty="0"/>
          </a:p>
        </p:txBody>
      </p:sp>
    </p:spTree>
    <p:extLst>
      <p:ext uri="{BB962C8B-B14F-4D97-AF65-F5344CB8AC3E}">
        <p14:creationId xmlns:p14="http://schemas.microsoft.com/office/powerpoint/2010/main" val="137274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Status of Capacity Protocol</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en-US" sz="1600" dirty="0"/>
              <a:t>Halfway through AD review comment clearing (meaning draft -13 is certainly not</a:t>
            </a:r>
            <a:r>
              <a:rPr lang="en-001" sz="1600" dirty="0"/>
              <a:t> </a:t>
            </a:r>
            <a:r>
              <a:rPr lang="en-US" sz="1600" dirty="0"/>
              <a:t>final, most changes present consented text).</a:t>
            </a:r>
          </a:p>
          <a:p>
            <a:r>
              <a:rPr lang="en-US" sz="1600" dirty="0"/>
              <a:t>AD comments are minors, editorials and nits...but many. Will take some weeks.</a:t>
            </a:r>
            <a:endParaRPr lang="en-001" sz="1600" dirty="0"/>
          </a:p>
          <a:p>
            <a:endParaRPr lang="en-001" sz="1600" dirty="0"/>
          </a:p>
          <a:p>
            <a:r>
              <a:rPr lang="en-US" sz="1600" dirty="0"/>
              <a:t>Introduced an optional UDP checksum</a:t>
            </a:r>
            <a:r>
              <a:rPr lang="en-001" sz="1600" dirty="0"/>
              <a:t> </a:t>
            </a:r>
            <a:r>
              <a:rPr lang="en-US" sz="1600" dirty="0"/>
              <a:t>Intended for environments where UDP data integrity may be uncertain (if, e.g.,</a:t>
            </a:r>
            <a:r>
              <a:rPr lang="en-001" sz="1600" dirty="0"/>
              <a:t> </a:t>
            </a:r>
            <a:r>
              <a:rPr lang="en-US" sz="1600" dirty="0"/>
              <a:t>standard UDP checksum is disabled to improve performance by a low-end device).</a:t>
            </a:r>
            <a:endParaRPr lang="en-001" sz="1600" dirty="0"/>
          </a:p>
          <a:p>
            <a:r>
              <a:rPr lang="en-US" sz="1600" dirty="0"/>
              <a:t>Removed security related text which doesn’t specify or discuss features applied by </a:t>
            </a:r>
            <a:r>
              <a:rPr lang="en-US" sz="1600" dirty="0" err="1"/>
              <a:t>theTest</a:t>
            </a:r>
            <a:r>
              <a:rPr lang="en-US" sz="1600" dirty="0"/>
              <a:t> Protocol for One-way IP Capacity Measurement</a:t>
            </a:r>
            <a:r>
              <a:rPr lang="en-001" sz="1600" dirty="0"/>
              <a:t> </a:t>
            </a:r>
            <a:r>
              <a:rPr lang="en-US" sz="1600" dirty="0"/>
              <a:t>- E.g., section “OPTIONAL Fully Encrypted mode - For Information Only”</a:t>
            </a:r>
          </a:p>
        </p:txBody>
      </p:sp>
    </p:spTree>
    <p:extLst>
      <p:ext uri="{BB962C8B-B14F-4D97-AF65-F5344CB8AC3E}">
        <p14:creationId xmlns:p14="http://schemas.microsoft.com/office/powerpoint/2010/main" val="293068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122 Bangkok</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a:t>IETF 122 Meeting Tips</a:t>
            </a:r>
            <a:endParaRPr sz="240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https://notes.ietf.org/notes-ietf-122-ippm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47109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Working Group Documents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9F7B24A4-6E36-2011-14F7-C1F9C7C65813}"/>
              </a:ext>
            </a:extLst>
          </p:cNvPr>
          <p:cNvPicPr>
            <a:picLocks noChangeAspect="1"/>
          </p:cNvPicPr>
          <p:nvPr/>
        </p:nvPicPr>
        <p:blipFill>
          <a:blip r:embed="rId2"/>
          <a:stretch>
            <a:fillRect/>
          </a:stretch>
        </p:blipFill>
        <p:spPr>
          <a:xfrm>
            <a:off x="831199" y="1910682"/>
            <a:ext cx="7287642" cy="2981741"/>
          </a:xfrm>
          <a:prstGeom prst="rect">
            <a:avLst/>
          </a:prstGeom>
        </p:spPr>
      </p:pic>
    </p:spTree>
    <p:extLst>
      <p:ext uri="{BB962C8B-B14F-4D97-AF65-F5344CB8AC3E}">
        <p14:creationId xmlns:p14="http://schemas.microsoft.com/office/powerpoint/2010/main" val="29693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Proposed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77614B70-F751-A25A-4D84-8596F306FACE}"/>
              </a:ext>
            </a:extLst>
          </p:cNvPr>
          <p:cNvPicPr>
            <a:picLocks noChangeAspect="1"/>
          </p:cNvPicPr>
          <p:nvPr/>
        </p:nvPicPr>
        <p:blipFill>
          <a:blip r:embed="rId2"/>
          <a:stretch>
            <a:fillRect/>
          </a:stretch>
        </p:blipFill>
        <p:spPr>
          <a:xfrm>
            <a:off x="929602" y="2291083"/>
            <a:ext cx="7306695" cy="1600423"/>
          </a:xfrm>
          <a:prstGeom prst="rect">
            <a:avLst/>
          </a:prstGeom>
        </p:spPr>
      </p:pic>
    </p:spTree>
    <p:extLst>
      <p:ext uri="{BB962C8B-B14F-4D97-AF65-F5344CB8AC3E}">
        <p14:creationId xmlns:p14="http://schemas.microsoft.com/office/powerpoint/2010/main" val="233274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Lightning Talks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8" name="Picture 7">
            <a:extLst>
              <a:ext uri="{FF2B5EF4-FFF2-40B4-BE49-F238E27FC236}">
                <a16:creationId xmlns:a16="http://schemas.microsoft.com/office/drawing/2014/main" id="{E2F7522F-557D-860E-D3BE-CBE62A0A71C3}"/>
              </a:ext>
            </a:extLst>
          </p:cNvPr>
          <p:cNvPicPr>
            <a:picLocks noChangeAspect="1"/>
          </p:cNvPicPr>
          <p:nvPr/>
        </p:nvPicPr>
        <p:blipFill>
          <a:blip r:embed="rId3"/>
          <a:stretch>
            <a:fillRect/>
          </a:stretch>
        </p:blipFill>
        <p:spPr>
          <a:xfrm>
            <a:off x="1658367" y="2488622"/>
            <a:ext cx="5849166" cy="1552792"/>
          </a:xfrm>
          <a:prstGeom prst="rect">
            <a:avLst/>
          </a:prstGeom>
        </p:spPr>
      </p:pic>
      <p:sp>
        <p:nvSpPr>
          <p:cNvPr id="5" name="TextBox 4">
            <a:extLst>
              <a:ext uri="{FF2B5EF4-FFF2-40B4-BE49-F238E27FC236}">
                <a16:creationId xmlns:a16="http://schemas.microsoft.com/office/drawing/2014/main" id="{4415A45C-D066-654C-3989-5671669230C8}"/>
              </a:ext>
            </a:extLst>
          </p:cNvPr>
          <p:cNvSpPr txBox="1"/>
          <p:nvPr/>
        </p:nvSpPr>
        <p:spPr>
          <a:xfrm>
            <a:off x="1665297" y="3410195"/>
            <a:ext cx="2657324"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draft-</a:t>
            </a:r>
            <a:r>
              <a:rPr lang="en-GB" sz="1000" dirty="0" err="1">
                <a:solidFill>
                  <a:schemeClr val="accent4"/>
                </a:solidFill>
                <a:latin typeface="Inter" panose="020B0604020202020204" charset="0"/>
                <a:ea typeface="Inter" panose="020B0604020202020204" charset="0"/>
              </a:rPr>
              <a:t>ietf</a:t>
            </a:r>
            <a:r>
              <a:rPr lang="en-GB" sz="1000" dirty="0">
                <a:solidFill>
                  <a:schemeClr val="accent4"/>
                </a:solidFill>
                <a:latin typeface="Inter" panose="020B0604020202020204" charset="0"/>
                <a:ea typeface="Inter" panose="020B0604020202020204" charset="0"/>
              </a:rPr>
              <a:t>-opsawg-</a:t>
            </a:r>
            <a:r>
              <a:rPr lang="en-GB" sz="1000" dirty="0" err="1">
                <a:solidFill>
                  <a:schemeClr val="accent4"/>
                </a:solidFill>
                <a:latin typeface="Inter" panose="020B0604020202020204" charset="0"/>
                <a:ea typeface="Inter" panose="020B0604020202020204" charset="0"/>
              </a:rPr>
              <a:t>oam</a:t>
            </a:r>
            <a:r>
              <a:rPr lang="en-GB" sz="1000" dirty="0">
                <a:solidFill>
                  <a:schemeClr val="accent4"/>
                </a:solidFill>
                <a:latin typeface="Inter" panose="020B0604020202020204" charset="0"/>
                <a:ea typeface="Inter" panose="020B0604020202020204" charset="0"/>
              </a:rPr>
              <a:t>-characterization</a:t>
            </a:r>
            <a:endParaRPr lang="de-CH" sz="1000" dirty="0">
              <a:solidFill>
                <a:schemeClr val="accent4"/>
              </a:solidFill>
              <a:latin typeface="Inter" panose="020B0604020202020204" charset="0"/>
              <a:ea typeface="Inter" panose="020B0604020202020204" charset="0"/>
            </a:endParaRPr>
          </a:p>
        </p:txBody>
      </p:sp>
      <p:sp>
        <p:nvSpPr>
          <p:cNvPr id="6" name="TextBox 5">
            <a:extLst>
              <a:ext uri="{FF2B5EF4-FFF2-40B4-BE49-F238E27FC236}">
                <a16:creationId xmlns:a16="http://schemas.microsoft.com/office/drawing/2014/main" id="{56370054-45B6-FE84-EE9A-AAE2E1DB87A7}"/>
              </a:ext>
            </a:extLst>
          </p:cNvPr>
          <p:cNvSpPr txBox="1"/>
          <p:nvPr/>
        </p:nvSpPr>
        <p:spPr>
          <a:xfrm>
            <a:off x="5431544" y="3410194"/>
            <a:ext cx="939358"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T. Graf</a:t>
            </a:r>
            <a:endParaRPr lang="de-CH" sz="1000" dirty="0">
              <a:solidFill>
                <a:schemeClr val="accent4"/>
              </a:solidFill>
              <a:latin typeface="Inter" panose="020B0604020202020204" charset="0"/>
              <a:ea typeface="Inter" panose="020B0604020202020204" charset="0"/>
            </a:endParaRPr>
          </a:p>
        </p:txBody>
      </p:sp>
    </p:spTree>
    <p:extLst>
      <p:ext uri="{BB962C8B-B14F-4D97-AF65-F5344CB8AC3E}">
        <p14:creationId xmlns:p14="http://schemas.microsoft.com/office/powerpoint/2010/main" val="70349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IPPM Organizational Update</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en-001" dirty="0"/>
              <a:t>Tommy Pauly to step down as IPPM chair after IETF 122</a:t>
            </a:r>
          </a:p>
          <a:p>
            <a:r>
              <a:rPr lang="en-001" dirty="0"/>
              <a:t>Thomas Graf has joined as new chair</a:t>
            </a:r>
          </a:p>
          <a:p>
            <a:endParaRPr lang="en-001" dirty="0"/>
          </a:p>
          <a:p>
            <a:r>
              <a:rPr lang="en-001" dirty="0"/>
              <a:t>Thank you Tommy!</a:t>
            </a:r>
          </a:p>
          <a:p>
            <a:r>
              <a:rPr lang="en-001" dirty="0"/>
              <a:t>Welcome Thomas!</a:t>
            </a:r>
          </a:p>
          <a:p>
            <a:endParaRPr lang="en-US" dirty="0"/>
          </a:p>
        </p:txBody>
      </p:sp>
    </p:spTree>
    <p:extLst>
      <p:ext uri="{BB962C8B-B14F-4D97-AF65-F5344CB8AC3E}">
        <p14:creationId xmlns:p14="http://schemas.microsoft.com/office/powerpoint/2010/main" val="3036888178"/>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0</TotalTime>
  <Words>1060</Words>
  <Application>Microsoft Office PowerPoint</Application>
  <PresentationFormat>On-screen Show (16:9)</PresentationFormat>
  <Paragraphs>89</Paragraphs>
  <Slides>12</Slides>
  <Notes>10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Roboto</vt:lpstr>
      <vt:lpstr>Open Sans Medium</vt:lpstr>
      <vt:lpstr>Inter</vt:lpstr>
      <vt:lpstr>Open Sans</vt:lpstr>
      <vt:lpstr>Montserrat</vt:lpstr>
      <vt:lpstr>Open Sans SemiBold</vt:lpstr>
      <vt:lpstr>Arial</vt:lpstr>
      <vt:lpstr>Material</vt:lpstr>
      <vt:lpstr>IETF Template</vt:lpstr>
      <vt:lpstr>IETF 122 IPPM</vt:lpstr>
      <vt:lpstr>Note Well</vt:lpstr>
      <vt:lpstr>Note Really Well</vt:lpstr>
      <vt:lpstr>IETF 122 Meeting Tips</vt:lpstr>
      <vt:lpstr>Notetaker</vt:lpstr>
      <vt:lpstr>Agenda – Working Group Documents</vt:lpstr>
      <vt:lpstr>Agenda – Proposed Work</vt:lpstr>
      <vt:lpstr>Agenda – Lightning Talks</vt:lpstr>
      <vt:lpstr>IPPM Organizational Update</vt:lpstr>
      <vt:lpstr>Document Updates Since IETF 121</vt:lpstr>
      <vt:lpstr>Status of Capacity Protocol</vt:lpstr>
      <vt:lpstr>Resources for IETF 122 Bangkok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Graf Thomas, INI-NET-VNC-E2E</dc:creator>
  <cp:lastModifiedBy>Graf Thomas, INI-NET-VNC-E2E</cp:lastModifiedBy>
  <cp:revision>2</cp:revision>
  <dcterms:modified xsi:type="dcterms:W3CDTF">2025-03-18T00:14:48Z</dcterms:modified>
</cp:coreProperties>
</file>