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86" r:id="rId2"/>
    <p:sldId id="28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34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509" y="62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9B3CB-C7B8-4988-83E3-074D2F06848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07A4E-1560-47D5-B39D-B8C92D34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91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8BDD-7AF7-4A48-B0DD-8237E0277D0E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5F05-416E-40F4-B232-D71363691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1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829C-E848-49BD-BC23-11C8B9DA2CC6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5F05-416E-40F4-B232-D71363691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4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616D-B3E3-4BFB-8725-57504A8850FC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5F05-416E-40F4-B232-D71363691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6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6AD3-7234-42FC-9A39-EED39D89C8A5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5F05-416E-40F4-B232-D71363691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5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CF97-C77B-4FE9-8E65-37C22862B260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5F05-416E-40F4-B232-D71363691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0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DEFE-9C55-458F-B423-F6E623CC5726}" type="datetime1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5F05-416E-40F4-B232-D71363691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6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EE97-241A-4E8C-95E2-68E3A4537830}" type="datetime1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5F05-416E-40F4-B232-D71363691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2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B54B-311F-4DBC-A615-BE1FD487E1AA}" type="datetime1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5F05-416E-40F4-B232-D71363691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4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C42D-6C24-40FE-96E6-AA50579385E9}" type="datetime1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5F05-416E-40F4-B232-D71363691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2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43EB-2532-4158-B5DE-7054A461543B}" type="datetime1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5F05-416E-40F4-B232-D71363691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2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826F-BFF5-4E69-B00F-E63691036BE4}" type="datetime1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5F05-416E-40F4-B232-D71363691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9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3F829-519E-46DC-BDF6-6815461E7461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65F05-416E-40F4-B232-D71363691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1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306" y="197998"/>
            <a:ext cx="11124542" cy="625911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On-Path Telemetry for Data Plane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449" y="1044195"/>
            <a:ext cx="9734825" cy="480549"/>
          </a:xfrm>
          <a:solidFill>
            <a:srgbClr val="0070C0"/>
          </a:solidFill>
        </p:spPr>
        <p:txBody>
          <a:bodyPr/>
          <a:lstStyle/>
          <a:p>
            <a:pPr marL="0" indent="0">
              <a:buNone/>
            </a:pPr>
            <a:r>
              <a:rPr lang="en-US" sz="2257" dirty="0">
                <a:solidFill>
                  <a:schemeClr val="bg1"/>
                </a:solidFill>
              </a:rPr>
              <a:t>Difference in the handling of the telemetry </a:t>
            </a:r>
            <a:r>
              <a:rPr lang="en-US" sz="2257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</a:t>
            </a:r>
            <a:r>
              <a:rPr lang="en-US" sz="2257" dirty="0"/>
              <a:t> </a:t>
            </a:r>
            <a:r>
              <a:rPr lang="en-US" sz="2257" dirty="0">
                <a:solidFill>
                  <a:schemeClr val="bg1"/>
                </a:solidFill>
              </a:rPr>
              <a:t>&amp;</a:t>
            </a:r>
            <a:r>
              <a:rPr lang="en-US" sz="2257" dirty="0"/>
              <a:t> </a:t>
            </a:r>
            <a:r>
              <a:rPr lang="en-US" sz="2257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sz="2257" dirty="0">
                <a:solidFill>
                  <a:srgbClr val="FFC000"/>
                </a:solidFill>
              </a:rPr>
              <a:t> </a:t>
            </a:r>
            <a:r>
              <a:rPr lang="en-US" sz="2257" dirty="0">
                <a:solidFill>
                  <a:schemeClr val="bg1"/>
                </a:solidFill>
              </a:rPr>
              <a:t>in</a:t>
            </a:r>
            <a:r>
              <a:rPr lang="en-US" sz="2257" dirty="0">
                <a:solidFill>
                  <a:srgbClr val="FFC000"/>
                </a:solidFill>
              </a:rPr>
              <a:t> </a:t>
            </a:r>
            <a:r>
              <a:rPr lang="en-US" sz="2257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packets</a:t>
            </a:r>
            <a:endParaRPr lang="en-US" sz="2257" u="sng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3" name="Content Placeholder 2"/>
          <p:cNvSpPr txBox="1">
            <a:spLocks/>
          </p:cNvSpPr>
          <p:nvPr/>
        </p:nvSpPr>
        <p:spPr>
          <a:xfrm>
            <a:off x="5859957" y="1756033"/>
            <a:ext cx="4625317" cy="2060160"/>
          </a:xfrm>
          <a:prstGeom prst="rect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>
            <a:lvl1pPr marL="299892" indent="-299892" algn="l" defTabSz="801161" rtl="0"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itchFamily="2" charset="2"/>
              <a:defRPr sz="1600" b="0">
                <a:solidFill>
                  <a:srgbClr val="000000"/>
                </a:solidFill>
                <a:latin typeface="+mn-lt"/>
                <a:ea typeface="宋体" pitchFamily="2" charset="-122"/>
                <a:cs typeface="+mn-cs"/>
              </a:defRPr>
            </a:lvl1pPr>
            <a:lvl2pPr marL="651939" indent="-250635" algn="l" defTabSz="801161" rtl="0"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p"/>
              <a:defRPr sz="17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002537" indent="-201377" algn="l" defTabSz="801161" rtl="0"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宋体" pitchFamily="2" charset="-122"/>
              </a:defRPr>
            </a:lvl3pPr>
            <a:lvl4pPr marL="1402392" indent="-201377" algn="l" defTabSz="801161" rtl="0"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j-lt"/>
                <a:ea typeface="宋体" pitchFamily="2" charset="-122"/>
              </a:defRPr>
            </a:lvl4pPr>
            <a:lvl5pPr marL="1803697" indent="-201377" algn="l" defTabSz="801161" rtl="0"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+mj-lt"/>
                <a:ea typeface="宋体" pitchFamily="2" charset="-122"/>
              </a:defRPr>
            </a:lvl5pPr>
            <a:lvl6pPr marL="2220938" indent="-201377" algn="l" defTabSz="801161" rtl="0"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+mj-lt"/>
                <a:ea typeface="+mn-ea"/>
              </a:defRPr>
            </a:lvl6pPr>
            <a:lvl7pPr marL="2638179" indent="-201377" algn="l" defTabSz="801161" rtl="0"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+mj-lt"/>
                <a:ea typeface="+mn-ea"/>
              </a:defRPr>
            </a:lvl7pPr>
            <a:lvl8pPr marL="3055419" indent="-201377" algn="l" defTabSz="801161" rtl="0"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+mj-lt"/>
                <a:ea typeface="+mn-ea"/>
              </a:defRPr>
            </a:lvl8pPr>
            <a:lvl9pPr marL="3472660" indent="-201377" algn="l" defTabSz="801161" rtl="0"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 algn="ctr">
              <a:lnSpc>
                <a:spcPct val="100000"/>
              </a:lnSpc>
            </a:pPr>
            <a:r>
              <a:rPr lang="en-US" sz="2399" b="1" i="1" kern="0" dirty="0">
                <a:solidFill>
                  <a:schemeClr val="bg1"/>
                </a:solidFill>
              </a:rPr>
              <a:t>Tradeoffs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99" b="1" kern="0" dirty="0">
                <a:solidFill>
                  <a:schemeClr val="bg1"/>
                </a:solidFill>
              </a:rPr>
              <a:t>Performance </a:t>
            </a:r>
            <a:r>
              <a:rPr lang="en-US" sz="1999" b="1" kern="0" dirty="0">
                <a:solidFill>
                  <a:schemeClr val="bg1"/>
                </a:solidFill>
              </a:rPr>
              <a:t>Impact</a:t>
            </a:r>
            <a:endParaRPr lang="en-US" sz="1999" kern="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99" b="1" kern="0" dirty="0">
                <a:solidFill>
                  <a:schemeClr val="bg1"/>
                </a:solidFill>
              </a:rPr>
              <a:t>Encapsulation and </a:t>
            </a:r>
            <a:r>
              <a:rPr lang="en-US" sz="1999" b="1" kern="0" dirty="0">
                <a:solidFill>
                  <a:schemeClr val="bg1"/>
                </a:solidFill>
              </a:rPr>
              <a:t>Overhead</a:t>
            </a:r>
            <a:endParaRPr lang="en-US" sz="1999" kern="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99" b="1" kern="0" dirty="0">
                <a:solidFill>
                  <a:schemeClr val="bg1"/>
                </a:solidFill>
              </a:rPr>
              <a:t>Security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99" b="1" kern="0" dirty="0">
                <a:solidFill>
                  <a:schemeClr val="bg1"/>
                </a:solidFill>
              </a:rPr>
              <a:t>Configuration and correlation </a:t>
            </a:r>
            <a:endParaRPr lang="en-US" sz="1999" b="1" kern="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99" b="1" kern="0" dirty="0">
                <a:solidFill>
                  <a:schemeClr val="bg1"/>
                </a:solidFill>
              </a:rPr>
              <a:t>Drop location identification</a:t>
            </a:r>
            <a:endParaRPr lang="en-US" sz="1999" b="1" kern="0" dirty="0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15259" y="1694755"/>
            <a:ext cx="4629296" cy="2241582"/>
            <a:chOff x="905015" y="1813831"/>
            <a:chExt cx="4630502" cy="2242166"/>
          </a:xfrm>
        </p:grpSpPr>
        <p:grpSp>
          <p:nvGrpSpPr>
            <p:cNvPr id="18" name="Group 17"/>
            <p:cNvGrpSpPr/>
            <p:nvPr/>
          </p:nvGrpSpPr>
          <p:grpSpPr>
            <a:xfrm>
              <a:off x="905015" y="1875125"/>
              <a:ext cx="4383561" cy="2180871"/>
              <a:chOff x="905015" y="1875125"/>
              <a:chExt cx="4383561" cy="2180871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51956" y="1875125"/>
                <a:ext cx="4136620" cy="2180871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905015" y="2565869"/>
                <a:ext cx="2459071" cy="369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99" dirty="0"/>
                  <a:t>Data as passport stamps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804404" y="3636491"/>
                <a:ext cx="1738429" cy="33864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 IOAM </a:t>
                </a:r>
                <a:r>
                  <a:rPr lang="en-US" sz="1600" dirty="0" smtClean="0"/>
                  <a:t>Trace Mode</a:t>
                </a:r>
                <a:endParaRPr lang="en-US" sz="1600" dirty="0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>
              <a:off x="940214" y="1813831"/>
              <a:ext cx="4595303" cy="2242166"/>
            </a:xfrm>
            <a:prstGeom prst="roundRect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marL="182508" indent="-182508" algn="ctr">
                <a:lnSpc>
                  <a:spcPct val="120000"/>
                </a:lnSpc>
                <a:buClr>
                  <a:srgbClr val="C00000"/>
                </a:buClr>
                <a:buSzPct val="60000"/>
              </a:pPr>
              <a:endParaRPr lang="en-US" sz="16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50449" y="4055599"/>
            <a:ext cx="4594107" cy="2305602"/>
            <a:chOff x="750644" y="4184152"/>
            <a:chExt cx="4595303" cy="2306202"/>
          </a:xfrm>
        </p:grpSpPr>
        <p:grpSp>
          <p:nvGrpSpPr>
            <p:cNvPr id="17" name="Group 16"/>
            <p:cNvGrpSpPr/>
            <p:nvPr/>
          </p:nvGrpSpPr>
          <p:grpSpPr>
            <a:xfrm>
              <a:off x="858468" y="4224693"/>
              <a:ext cx="4487479" cy="2265661"/>
              <a:chOff x="6523642" y="1790336"/>
              <a:chExt cx="4487479" cy="2265661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6689715" y="1790336"/>
                <a:ext cx="4321406" cy="2265661"/>
                <a:chOff x="7110326" y="1452935"/>
                <a:chExt cx="4593111" cy="2408113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10326" y="1452935"/>
                  <a:ext cx="4593111" cy="2408113"/>
                </a:xfrm>
                <a:prstGeom prst="rect">
                  <a:avLst/>
                </a:prstGeom>
              </p:spPr>
            </p:pic>
            <p:sp>
              <p:nvSpPr>
                <p:cNvPr id="11" name="TextBox 10"/>
                <p:cNvSpPr txBox="1"/>
                <p:nvPr/>
              </p:nvSpPr>
              <p:spPr>
                <a:xfrm>
                  <a:off x="10225385" y="3357304"/>
                  <a:ext cx="196346" cy="3750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1692" dirty="0"/>
                </a:p>
              </p:txBody>
            </p:sp>
          </p:grpSp>
          <p:sp>
            <p:nvSpPr>
              <p:cNvPr id="13" name="TextBox 12"/>
              <p:cNvSpPr txBox="1"/>
              <p:nvPr/>
            </p:nvSpPr>
            <p:spPr>
              <a:xfrm>
                <a:off x="6523642" y="2461501"/>
                <a:ext cx="1826782" cy="369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99" dirty="0"/>
                  <a:t>Data as postcards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709132" y="3624880"/>
                <a:ext cx="2692597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Postcard by Instruction (PBT-I)</a:t>
                </a:r>
                <a:endParaRPr lang="en-US" sz="1600" dirty="0"/>
              </a:p>
            </p:txBody>
          </p:sp>
        </p:grpSp>
        <p:sp>
          <p:nvSpPr>
            <p:cNvPr id="23" name="Rounded Rectangle 22"/>
            <p:cNvSpPr/>
            <p:nvPr/>
          </p:nvSpPr>
          <p:spPr>
            <a:xfrm>
              <a:off x="750644" y="4184152"/>
              <a:ext cx="4595303" cy="2242166"/>
            </a:xfrm>
            <a:prstGeom prst="roundRect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marL="182508" indent="-182508" algn="ctr">
                <a:lnSpc>
                  <a:spcPct val="120000"/>
                </a:lnSpc>
                <a:buClr>
                  <a:srgbClr val="C00000"/>
                </a:buClr>
                <a:buSzPct val="60000"/>
              </a:pPr>
              <a:endParaRPr lang="en-US" sz="16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95762" y="4059460"/>
            <a:ext cx="4594107" cy="2290881"/>
            <a:chOff x="5888103" y="4134840"/>
            <a:chExt cx="4595303" cy="2291478"/>
          </a:xfrm>
        </p:grpSpPr>
        <p:grpSp>
          <p:nvGrpSpPr>
            <p:cNvPr id="9" name="Group 8"/>
            <p:cNvGrpSpPr/>
            <p:nvPr/>
          </p:nvGrpSpPr>
          <p:grpSpPr>
            <a:xfrm>
              <a:off x="6017962" y="4231529"/>
              <a:ext cx="4465444" cy="2194789"/>
              <a:chOff x="1151956" y="4060853"/>
              <a:chExt cx="4465444" cy="2194789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8447" y="4060853"/>
                <a:ext cx="4058953" cy="2194789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151956" y="4788915"/>
                <a:ext cx="1826782" cy="369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99" dirty="0"/>
                  <a:t>Data as postcards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382118" y="5809777"/>
                <a:ext cx="2600327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Postcard by Marking (PBT-M)</a:t>
                </a:r>
                <a:endParaRPr lang="en-US" sz="1600" dirty="0"/>
              </a:p>
            </p:txBody>
          </p:sp>
        </p:grpSp>
        <p:sp>
          <p:nvSpPr>
            <p:cNvPr id="24" name="Rounded Rectangle 23"/>
            <p:cNvSpPr/>
            <p:nvPr/>
          </p:nvSpPr>
          <p:spPr>
            <a:xfrm>
              <a:off x="5888103" y="4134840"/>
              <a:ext cx="4595303" cy="2242166"/>
            </a:xfrm>
            <a:prstGeom prst="roundRect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marL="182508" indent="-182508" algn="ctr">
                <a:lnSpc>
                  <a:spcPct val="120000"/>
                </a:lnSpc>
                <a:buClr>
                  <a:srgbClr val="C00000"/>
                </a:buClr>
                <a:buSzPct val="60000"/>
              </a:pPr>
              <a:endParaRPr lang="en-US" sz="16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52306" y="6361201"/>
            <a:ext cx="509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Could be another mode of IOAM (Per-Hop Postcard)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55429" y="6361201"/>
            <a:ext cx="23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 standalone approach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29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11342" y="295430"/>
            <a:ext cx="11045515" cy="374287"/>
          </a:xfrm>
        </p:spPr>
        <p:txBody>
          <a:bodyPr>
            <a:normAutofit fontScale="90000"/>
          </a:bodyPr>
          <a:lstStyle/>
          <a:p>
            <a:r>
              <a:rPr lang="en-US" altLang="en-US" sz="3600" dirty="0" smtClean="0"/>
              <a:t>MPLS </a:t>
            </a:r>
            <a:r>
              <a:rPr lang="en-US" altLang="en-US" sz="3600" dirty="0" smtClean="0"/>
              <a:t>Extension Header for IOAM Encapsulation</a:t>
            </a:r>
            <a:endParaRPr lang="en-US" altLang="en-US" sz="36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2192881" y="873593"/>
            <a:ext cx="8057011" cy="4923356"/>
            <a:chOff x="2475130" y="736107"/>
            <a:chExt cx="8587968" cy="6251171"/>
          </a:xfrm>
        </p:grpSpPr>
        <p:grpSp>
          <p:nvGrpSpPr>
            <p:cNvPr id="6" name="Group 5"/>
            <p:cNvGrpSpPr/>
            <p:nvPr/>
          </p:nvGrpSpPr>
          <p:grpSpPr>
            <a:xfrm>
              <a:off x="2475130" y="2097595"/>
              <a:ext cx="8587968" cy="4889683"/>
              <a:chOff x="2480153" y="1295520"/>
              <a:chExt cx="10057345" cy="613241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480153" y="1911367"/>
                <a:ext cx="7315200" cy="15301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H1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480153" y="1911367"/>
                <a:ext cx="1828800" cy="47912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Next </a:t>
                </a:r>
                <a:r>
                  <a:rPr lang="en-US" sz="1400" b="1" dirty="0" err="1">
                    <a:solidFill>
                      <a:schemeClr val="tx1"/>
                    </a:solidFill>
                  </a:rPr>
                  <a:t>Hdr</a:t>
                </a:r>
                <a:r>
                  <a:rPr lang="en-US" sz="1400" b="1" dirty="0">
                    <a:solidFill>
                      <a:schemeClr val="tx1"/>
                    </a:solidFill>
                  </a:rPr>
                  <a:t> = h2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480153" y="1432247"/>
                <a:ext cx="926926" cy="47912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407079" y="1432247"/>
                <a:ext cx="1828800" cy="47912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EH Count = N 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235879" y="1432246"/>
                <a:ext cx="2730674" cy="47912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EH Total Length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966553" y="1432246"/>
                <a:ext cx="1828800" cy="47912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Next Header = h1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308953" y="1911367"/>
                <a:ext cx="1828800" cy="47912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Header Length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480153" y="4362189"/>
                <a:ext cx="7315200" cy="15301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HN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480153" y="4362189"/>
                <a:ext cx="1828800" cy="47912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Next </a:t>
                </a:r>
                <a:r>
                  <a:rPr lang="en-US" sz="1400" b="1" dirty="0" err="1">
                    <a:solidFill>
                      <a:schemeClr val="tx1"/>
                    </a:solidFill>
                  </a:rPr>
                  <a:t>Hdr</a:t>
                </a:r>
                <a:r>
                  <a:rPr lang="en-US" sz="1400" b="1" dirty="0">
                    <a:solidFill>
                      <a:schemeClr val="tx1"/>
                    </a:solidFill>
                  </a:rPr>
                  <a:t> = UL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308953" y="4362189"/>
                <a:ext cx="1828800" cy="47912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Header Length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480153" y="5892348"/>
                <a:ext cx="7315200" cy="153558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UL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6125226" y="3579312"/>
                <a:ext cx="12527" cy="60438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ight Brace 27"/>
              <p:cNvSpPr/>
              <p:nvPr/>
            </p:nvSpPr>
            <p:spPr>
              <a:xfrm>
                <a:off x="9908088" y="1911367"/>
                <a:ext cx="400833" cy="3980981"/>
              </a:xfrm>
              <a:prstGeom prst="rightBrace">
                <a:avLst>
                  <a:gd name="adj1" fmla="val 8333"/>
                  <a:gd name="adj2" fmla="val 5062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421656" y="3726678"/>
                <a:ext cx="2115842" cy="490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N Extension Headers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0206821" y="1295520"/>
                <a:ext cx="2177937" cy="833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Header of Extension Headers (HEH)</a:t>
                </a:r>
              </a:p>
            </p:txBody>
          </p:sp>
          <p:sp>
            <p:nvSpPr>
              <p:cNvPr id="31" name="Right Brace 30"/>
              <p:cNvSpPr/>
              <p:nvPr/>
            </p:nvSpPr>
            <p:spPr>
              <a:xfrm>
                <a:off x="9908088" y="5892349"/>
                <a:ext cx="400833" cy="1535586"/>
              </a:xfrm>
              <a:prstGeom prst="rightBrace">
                <a:avLst>
                  <a:gd name="adj1" fmla="val 8333"/>
                  <a:gd name="adj2" fmla="val 5062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0308921" y="6475475"/>
                <a:ext cx="2122244" cy="490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Original Inner Packet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2475130" y="736107"/>
              <a:ext cx="6246451" cy="146356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75130" y="1435427"/>
              <a:ext cx="6246451" cy="3820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Extension Header Indicator (EHI)</a:t>
              </a:r>
            </a:p>
          </p:txBody>
        </p:sp>
        <p:sp>
          <p:nvSpPr>
            <p:cNvPr id="10" name="Right Brace 9"/>
            <p:cNvSpPr/>
            <p:nvPr/>
          </p:nvSpPr>
          <p:spPr>
            <a:xfrm>
              <a:off x="8817846" y="736108"/>
              <a:ext cx="342272" cy="1470506"/>
            </a:xfrm>
            <a:prstGeom prst="rightBrace">
              <a:avLst>
                <a:gd name="adj1" fmla="val 14640"/>
                <a:gd name="adj2" fmla="val 3188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36742" y="1049758"/>
              <a:ext cx="1535796" cy="390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MPLS Label Stack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8899" y="6023257"/>
            <a:ext cx="963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EH is a normalized and scalable mechanism to support network instruction headers and metadata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EH is stackable to support other in-network services in parallel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31675"/>
      </p:ext>
    </p:extLst>
  </p:cSld>
  <p:clrMapOvr>
    <a:masterClrMapping/>
  </p:clrMapOvr>
  <p:transition advClick="0" advTm="8000"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29225</TotalTime>
  <Words>148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Wingdings</vt:lpstr>
      <vt:lpstr>Office Theme</vt:lpstr>
      <vt:lpstr>On-Path Telemetry for Data Plane </vt:lpstr>
      <vt:lpstr>MPLS Extension Header for IOAM Encapsulation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a Network Telemetry Framework  draft-song-ntf-00</dc:title>
  <dc:creator>Haoyu song</dc:creator>
  <cp:lastModifiedBy>Haoyu song</cp:lastModifiedBy>
  <cp:revision>73</cp:revision>
  <dcterms:created xsi:type="dcterms:W3CDTF">2018-03-08T23:18:14Z</dcterms:created>
  <dcterms:modified xsi:type="dcterms:W3CDTF">2019-03-20T00:36:18Z</dcterms:modified>
</cp:coreProperties>
</file>