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9" r:id="rId3"/>
    <p:sldId id="276" r:id="rId4"/>
    <p:sldId id="277" r:id="rId5"/>
    <p:sldId id="278" r:id="rId6"/>
    <p:sldId id="275" r:id="rId7"/>
    <p:sldId id="259" r:id="rId8"/>
    <p:sldId id="279" r:id="rId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1524" y="-27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3455F937-498D-4F40-969F-36A26D0B1464}" type="datetimeFigureOut">
              <a:rPr lang="en-US"/>
              <a:pPr>
                <a:defRPr/>
              </a:pPr>
              <a:t>3/20/2019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A218E86D-0F36-4150-9184-4C6087C92B5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p:spPr>
      </p:sp>
      <p:sp>
        <p:nvSpPr>
          <p:cNvPr id="717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71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1A4B71E-A38F-4D6C-865C-871E69054597}" type="slidenum">
              <a:rPr lang="en-US" altLang="en-US" smtClean="0"/>
              <a:pPr/>
              <a:t>7</a:t>
            </a:fld>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C0FC7D9-2E65-4885-BA33-2E4DE14B36DF}"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58C124D-306F-43A8-BD3E-3FB05F8CFBB4}"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FBF81D3-0244-4C28-9D36-01EB718EE49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04B3D37-3C91-4293-9C5F-3BF01CFF964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2E565D7-59C8-4C77-B6B8-F92998A85EC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1D60DC6-43C5-4F15-B26C-07CB6B84F73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CFF4A417-8618-4792-9021-0CECC70347E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6AB29045-B446-4F7A-95FC-01CEDC5EA174}"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C91C093-FBEE-4961-A91A-DBFD1F0852B2}"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FDC0FE1-EC53-4189-9219-13F5767F8EF1}"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C6F50B3-CD32-4698-B586-37C07A1A6D1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defRPr sz="1400">
                <a:latin typeface="Arial" charset="0"/>
                <a:cs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ctr">
              <a:defRPr sz="1400">
                <a:latin typeface="Arial" charset="0"/>
                <a:cs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ext uri="{91240B29-F687-4F45-9708-019B960494DF}"/>
            <a:ext uri="{AF507438-7753-43E0-B8FC-AC1667EBCBE1}"/>
          </a:extLst>
        </p:spPr>
        <p:txBody>
          <a:bodyPr vert="horz" wrap="square" lIns="91440" tIns="45720" rIns="91440" bIns="45720" numCol="1" anchor="t" anchorCtr="0" compatLnSpc="1">
            <a:prstTxWarp prst="textNoShape">
              <a:avLst/>
            </a:prstTxWarp>
          </a:bodyPr>
          <a:lstStyle>
            <a:lvl1pPr algn="r">
              <a:defRPr sz="1400">
                <a:latin typeface="Arial" charset="0"/>
                <a:cs typeface="Arial" charset="0"/>
              </a:defRPr>
            </a:lvl1pPr>
          </a:lstStyle>
          <a:p>
            <a:pPr>
              <a:defRPr/>
            </a:pPr>
            <a:fld id="{E4AA454D-5013-42EE-8776-CF198E326DF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footer.foote@nokia.com" TargetMode="External"/><Relationship Id="rId2" Type="http://schemas.openxmlformats.org/officeDocument/2006/relationships/hyperlink" Target="mailto:gregimirsky@gmail.com" TargetMode="External"/><Relationship Id="rId1" Type="http://schemas.openxmlformats.org/officeDocument/2006/relationships/slideLayout" Target="../slideLayouts/slideLayout1.xml"/><Relationship Id="rId6" Type="http://schemas.openxmlformats.org/officeDocument/2006/relationships/hyperlink" Target="mailto:hnydell@accedian.com" TargetMode="External"/><Relationship Id="rId5" Type="http://schemas.openxmlformats.org/officeDocument/2006/relationships/hyperlink" Target="mailto:xiao.min2@zte.com.cn" TargetMode="External"/><Relationship Id="rId4" Type="http://schemas.openxmlformats.org/officeDocument/2006/relationships/hyperlink" Target="mailto:guo.jun2@zte.com.cn"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09600" y="990600"/>
            <a:ext cx="7848600" cy="2212975"/>
          </a:xfrm>
        </p:spPr>
        <p:txBody>
          <a:bodyPr/>
          <a:lstStyle/>
          <a:p>
            <a:pPr eaLnBrk="1" hangingPunct="1"/>
            <a:r>
              <a:rPr lang="en-US" altLang="en-US" sz="3600" dirty="0" smtClean="0"/>
              <a:t>Simple Two-way Active Measurement Protocol (STAMP)</a:t>
            </a:r>
            <a:br>
              <a:rPr lang="en-US" altLang="en-US" sz="3600" dirty="0" smtClean="0"/>
            </a:br>
            <a:r>
              <a:rPr lang="en-US" altLang="en-US" sz="3200" dirty="0" smtClean="0"/>
              <a:t>E</a:t>
            </a:r>
            <a:r>
              <a:rPr lang="en-US" altLang="en-US" sz="3200" dirty="0" smtClean="0"/>
              <a:t>xtensions</a:t>
            </a:r>
            <a:r>
              <a:rPr lang="en-US" altLang="en-US" sz="4000" dirty="0" smtClean="0"/>
              <a:t/>
            </a:r>
            <a:br>
              <a:rPr lang="en-US" altLang="en-US" sz="4000" dirty="0" smtClean="0"/>
            </a:br>
            <a:r>
              <a:rPr lang="en-US" altLang="en-US" sz="2400" dirty="0" smtClean="0"/>
              <a:t> draft-</a:t>
            </a:r>
            <a:r>
              <a:rPr lang="en-US" altLang="en-US" sz="2400" dirty="0" err="1" smtClean="0"/>
              <a:t>mirsky</a:t>
            </a:r>
            <a:r>
              <a:rPr lang="en-US" altLang="en-US" sz="2400" dirty="0" smtClean="0"/>
              <a:t>-</a:t>
            </a:r>
            <a:r>
              <a:rPr lang="en-US" altLang="en-US" sz="2400" dirty="0" err="1" smtClean="0"/>
              <a:t>ippm</a:t>
            </a:r>
            <a:r>
              <a:rPr lang="en-US" altLang="en-US" sz="2400" dirty="0" smtClean="0"/>
              <a:t>-stamp-option-</a:t>
            </a:r>
            <a:r>
              <a:rPr lang="en-US" altLang="en-US" sz="2400" dirty="0" err="1" smtClean="0"/>
              <a:t>tlv</a:t>
            </a:r>
            <a:r>
              <a:rPr lang="en-US" altLang="en-US" sz="2400" dirty="0" smtClean="0"/>
              <a:t/>
            </a:r>
            <a:br>
              <a:rPr lang="en-US" altLang="en-US" sz="2400" dirty="0" smtClean="0"/>
            </a:br>
            <a:endParaRPr lang="en-US" altLang="en-US" sz="2400" dirty="0" smtClean="0"/>
          </a:p>
        </p:txBody>
      </p:sp>
      <p:sp>
        <p:nvSpPr>
          <p:cNvPr id="2051" name="Rectangle 3"/>
          <p:cNvSpPr>
            <a:spLocks noGrp="1" noChangeArrowheads="1"/>
          </p:cNvSpPr>
          <p:nvPr>
            <p:ph type="subTitle" idx="1"/>
          </p:nvPr>
        </p:nvSpPr>
        <p:spPr>
          <a:xfrm>
            <a:off x="381000" y="4572000"/>
            <a:ext cx="8534400" cy="1905000"/>
          </a:xfrm>
        </p:spPr>
        <p:txBody>
          <a:bodyPr/>
          <a:lstStyle/>
          <a:p>
            <a:pPr algn="l" eaLnBrk="1" hangingPunct="1"/>
            <a:r>
              <a:rPr lang="en-US" altLang="en-US" sz="1800" dirty="0" smtClean="0"/>
              <a:t>Greg Mirsky </a:t>
            </a:r>
            <a:r>
              <a:rPr lang="en-US" sz="1800" dirty="0" smtClean="0">
                <a:hlinkClick r:id="rId2"/>
              </a:rPr>
              <a:t>gregimirsky@gmail.com</a:t>
            </a:r>
            <a:r>
              <a:rPr lang="en-US" sz="1800" dirty="0" smtClean="0"/>
              <a:t>        Richard Foote, </a:t>
            </a:r>
            <a:r>
              <a:rPr lang="en-US" sz="1800" dirty="0" smtClean="0">
                <a:hlinkClick r:id="rId3"/>
              </a:rPr>
              <a:t>footer.foote@nokia.com</a:t>
            </a:r>
            <a:r>
              <a:rPr lang="en-US" sz="1800" dirty="0" smtClean="0"/>
              <a:t> </a:t>
            </a:r>
          </a:p>
          <a:p>
            <a:pPr algn="l" eaLnBrk="1" hangingPunct="1"/>
            <a:r>
              <a:rPr lang="en-US" altLang="en-US" sz="1800" dirty="0" err="1" smtClean="0"/>
              <a:t>Guo</a:t>
            </a:r>
            <a:r>
              <a:rPr lang="en-US" altLang="en-US" sz="1800" dirty="0" smtClean="0"/>
              <a:t> Jun </a:t>
            </a:r>
            <a:r>
              <a:rPr lang="en-US" sz="1800" dirty="0" smtClean="0">
                <a:hlinkClick r:id="rId4"/>
              </a:rPr>
              <a:t>guo.jun2@zte.com.cn</a:t>
            </a:r>
            <a:r>
              <a:rPr lang="en-US" sz="1800" dirty="0" smtClean="0"/>
              <a:t>                  Xiao Min </a:t>
            </a:r>
            <a:r>
              <a:rPr lang="en-US" sz="1800" dirty="0" smtClean="0">
                <a:hlinkClick r:id="rId5"/>
              </a:rPr>
              <a:t>xiao.min2@zte.com.cn</a:t>
            </a:r>
            <a:endParaRPr lang="en-US" sz="1800" dirty="0" smtClean="0"/>
          </a:p>
          <a:p>
            <a:pPr algn="l" eaLnBrk="1" hangingPunct="1"/>
            <a:r>
              <a:rPr lang="en-US" altLang="en-US" sz="1800" dirty="0" err="1" smtClean="0"/>
              <a:t>Henrik</a:t>
            </a:r>
            <a:r>
              <a:rPr lang="en-US" altLang="en-US" sz="1800" dirty="0" smtClean="0"/>
              <a:t> </a:t>
            </a:r>
            <a:r>
              <a:rPr lang="en-US" altLang="en-US" sz="1800" dirty="0" err="1" smtClean="0"/>
              <a:t>Nydell</a:t>
            </a:r>
            <a:r>
              <a:rPr lang="en-US" altLang="en-US" sz="1800" dirty="0" smtClean="0"/>
              <a:t> </a:t>
            </a:r>
            <a:r>
              <a:rPr lang="en-US" sz="1800" dirty="0" smtClean="0">
                <a:hlinkClick r:id="rId6"/>
              </a:rPr>
              <a:t>hnydell@accedian.com</a:t>
            </a:r>
            <a:endParaRPr lang="en-US" sz="1800" dirty="0" smtClean="0"/>
          </a:p>
          <a:p>
            <a:pPr algn="l" eaLnBrk="1" hangingPunct="1"/>
            <a:endParaRPr lang="en-US" altLang="zh-CN" sz="1600" dirty="0" smtClean="0">
              <a:ea typeface="宋体" pitchFamily="2" charset="-122"/>
            </a:endParaRPr>
          </a:p>
          <a:p>
            <a:pPr algn="l" eaLnBrk="1" hangingPunct="1"/>
            <a:endParaRPr lang="en-US" altLang="zh-CN" sz="1600" dirty="0" smtClean="0">
              <a:ea typeface="宋体" pitchFamily="2" charset="-122"/>
            </a:endParaRPr>
          </a:p>
          <a:p>
            <a:pPr algn="r" eaLnBrk="1" hangingPunct="1"/>
            <a:r>
              <a:rPr lang="en-US" altLang="zh-CN" sz="1600" dirty="0" smtClean="0">
                <a:ea typeface="宋体" pitchFamily="2" charset="-122"/>
              </a:rPr>
              <a:t>IETF-104  March 2019</a:t>
            </a:r>
            <a:r>
              <a:rPr lang="en-US" altLang="zh-CN" sz="1600" smtClean="0">
                <a:ea typeface="宋体" pitchFamily="2" charset="-122"/>
              </a:rPr>
              <a:t>, Prague</a:t>
            </a:r>
            <a:endParaRPr lang="en-US" altLang="en-US" sz="1600" dirty="0" smtClean="0">
              <a:ea typeface="宋体" pitchFamily="2"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ltLang="en-US" sz="3600" dirty="0" smtClean="0"/>
              <a:t>Updates to STAMP Extensions</a:t>
            </a:r>
          </a:p>
        </p:txBody>
      </p:sp>
      <p:sp>
        <p:nvSpPr>
          <p:cNvPr id="3075" name="Content Placeholder 2"/>
          <p:cNvSpPr>
            <a:spLocks noGrp="1"/>
          </p:cNvSpPr>
          <p:nvPr>
            <p:ph idx="1"/>
          </p:nvPr>
        </p:nvSpPr>
        <p:spPr>
          <a:xfrm>
            <a:off x="457200" y="1295400"/>
            <a:ext cx="8229600" cy="5334000"/>
          </a:xfrm>
        </p:spPr>
        <p:txBody>
          <a:bodyPr/>
          <a:lstStyle/>
          <a:p>
            <a:pPr fontAlgn="auto">
              <a:spcAft>
                <a:spcPts val="0"/>
              </a:spcAft>
              <a:defRPr/>
            </a:pPr>
            <a:r>
              <a:rPr lang="en-US" sz="1800" dirty="0" smtClean="0"/>
              <a:t>Originally, Section 5 TLV Extensions to STAMP of draft-</a:t>
            </a:r>
            <a:r>
              <a:rPr lang="en-US" sz="1800" dirty="0" err="1" smtClean="0"/>
              <a:t>ietf</a:t>
            </a:r>
            <a:r>
              <a:rPr lang="en-US" sz="1800" dirty="0" smtClean="0"/>
              <a:t>-</a:t>
            </a:r>
            <a:r>
              <a:rPr lang="en-US" sz="1800" dirty="0" err="1" smtClean="0"/>
              <a:t>ippm</a:t>
            </a:r>
            <a:r>
              <a:rPr lang="en-US" sz="1800" dirty="0" smtClean="0"/>
              <a:t>-stamp, spawned as separate draft</a:t>
            </a:r>
          </a:p>
          <a:p>
            <a:pPr fontAlgn="auto">
              <a:spcAft>
                <a:spcPts val="0"/>
              </a:spcAft>
              <a:buFont typeface="Arial" pitchFamily="34" charset="0"/>
              <a:buChar char="•"/>
              <a:defRPr/>
            </a:pPr>
            <a:r>
              <a:rPr lang="en-US" sz="1800" dirty="0" smtClean="0"/>
              <a:t>Type values less than 32768 identify mandatory TLVs that MUST be supported by an implementation. Type values greater than or equal to 32768 identify optional TLVs that SHOULD be ignored if the implementation does not understand or support them. If a Type value for TLV or sub-TLV is in the range for Vendor Private Use, the Length MUST be at least 4, and the first four octets MUST be that vendor's the Structure of Management Information Private Enterprise Number, in network octet order. The rest of the Value field is private to the vendor.</a:t>
            </a:r>
          </a:p>
          <a:p>
            <a:pPr fontAlgn="auto">
              <a:spcAft>
                <a:spcPts val="0"/>
              </a:spcAft>
              <a:buFont typeface="Arial" pitchFamily="34" charset="0"/>
              <a:buChar char="•"/>
              <a:defRPr/>
            </a:pPr>
            <a:r>
              <a:rPr lang="en-US" sz="1800" dirty="0" smtClean="0"/>
              <a:t>The use of extension TLVs is at the discretion of a Session-Sender. A Session-Sender may use </a:t>
            </a:r>
            <a:r>
              <a:rPr lang="en-US" sz="1800" dirty="0" smtClean="0"/>
              <a:t>some TLVs intermittently</a:t>
            </a:r>
            <a:r>
              <a:rPr lang="en-US" sz="1800" dirty="0" smtClean="0"/>
              <a:t>. For example, Timestamp TLV may be used at the start of the STAMP session or periodically, e.g., once an hour, day or week. The same applies to Location TLV. On the other hand, Class of Service TLV may be present in every test packet either to monitor consistency of </a:t>
            </a:r>
            <a:r>
              <a:rPr lang="en-US" sz="1800" dirty="0" err="1" smtClean="0"/>
              <a:t>CoS</a:t>
            </a:r>
            <a:r>
              <a:rPr lang="en-US" sz="1800" dirty="0" smtClean="0"/>
              <a:t> behavior along the path or to test the </a:t>
            </a:r>
            <a:r>
              <a:rPr lang="en-US" sz="1800" dirty="0" err="1" smtClean="0"/>
              <a:t>CoS</a:t>
            </a:r>
            <a:r>
              <a:rPr lang="en-US" sz="1800" dirty="0" smtClean="0"/>
              <a:t> behavior.</a:t>
            </a:r>
          </a:p>
          <a:p>
            <a:pPr fontAlgn="auto">
              <a:spcAft>
                <a:spcPts val="0"/>
              </a:spcAft>
              <a:buFont typeface="Arial" pitchFamily="34" charset="0"/>
              <a:buChar char="•"/>
              <a:defRPr/>
            </a:pPr>
            <a:r>
              <a:rPr lang="en-US" sz="1800" dirty="0" smtClean="0"/>
              <a:t>IANA Considerations</a:t>
            </a:r>
          </a:p>
          <a:p>
            <a:pPr marL="514350" indent="-457200">
              <a:buFontTx/>
              <a:buNone/>
              <a:defRPr/>
            </a:pPr>
            <a:endParaRPr lang="en-US" altLang="en-US" sz="2000"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Extra Padding TLV</a:t>
            </a:r>
            <a:endParaRPr lang="en-US" sz="3600" dirty="0"/>
          </a:p>
        </p:txBody>
      </p:sp>
      <p:sp>
        <p:nvSpPr>
          <p:cNvPr id="3" name="Content Placeholder 2"/>
          <p:cNvSpPr>
            <a:spLocks noGrp="1"/>
          </p:cNvSpPr>
          <p:nvPr>
            <p:ph idx="1"/>
          </p:nvPr>
        </p:nvSpPr>
        <p:spPr/>
        <p:txBody>
          <a:bodyPr/>
          <a:lstStyle/>
          <a:p>
            <a:r>
              <a:rPr lang="en-US" sz="2000" dirty="0" smtClean="0"/>
              <a:t>The Extra Padding TLV is similar to the Packet Padding field in TWAMP-Test packet [RFC5357]. In STAMP the Packet Padding field is used to ensure symmetrical size between Session-Sender and Session-Reflector test packets. Extra Padding TLV MUST be used to create STAMP test packets of larger size. </a:t>
            </a:r>
            <a:r>
              <a:rPr lang="en-US" dirty="0" smtClean="0"/>
              <a:t/>
            </a:r>
            <a:br>
              <a:rPr lang="en-US" dirty="0" smtClean="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Location TLV</a:t>
            </a:r>
            <a:endParaRPr lang="en-US" sz="3600" dirty="0"/>
          </a:p>
        </p:txBody>
      </p:sp>
      <p:sp>
        <p:nvSpPr>
          <p:cNvPr id="3" name="Content Placeholder 2"/>
          <p:cNvSpPr>
            <a:spLocks noGrp="1"/>
          </p:cNvSpPr>
          <p:nvPr>
            <p:ph idx="1"/>
          </p:nvPr>
        </p:nvSpPr>
        <p:spPr>
          <a:xfrm>
            <a:off x="1066800" y="1143000"/>
            <a:ext cx="5867400" cy="3200400"/>
          </a:xfrm>
        </p:spPr>
        <p:txBody>
          <a:bodyPr/>
          <a:lstStyle/>
          <a:p>
            <a:pPr>
              <a:buNone/>
            </a:pPr>
            <a:r>
              <a:rPr lang="en-US" sz="1000" dirty="0" smtClean="0">
                <a:latin typeface="Courier New" pitchFamily="49" charset="0"/>
                <a:cs typeface="Courier New" pitchFamily="49" charset="0"/>
              </a:rPr>
              <a:t> 0                   1                   2                   3</a:t>
            </a:r>
          </a:p>
          <a:p>
            <a:pPr>
              <a:buNone/>
            </a:pPr>
            <a:r>
              <a:rPr lang="en-US" sz="1000" dirty="0" smtClean="0">
                <a:latin typeface="Courier New" pitchFamily="49" charset="0"/>
                <a:cs typeface="Courier New" pitchFamily="49" charset="0"/>
              </a:rPr>
              <a:t> 0 1 2 3 4 5 6 7 8 9 0 1 2 3 4 5 6 7 8 9 0 1 2 3 4 5 6 7 8 9 0 1</a:t>
            </a:r>
          </a:p>
          <a:p>
            <a:pPr>
              <a:buNone/>
            </a:pPr>
            <a:r>
              <a:rPr lang="en-US" sz="1000" dirty="0" smtClean="0">
                <a:latin typeface="Courier New" pitchFamily="49" charset="0"/>
                <a:cs typeface="Courier New" pitchFamily="49" charset="0"/>
              </a:rPr>
              <a:t>+-+-+-+-+-+-+-+-+-+-+-+-+-+-+-+-+-+-+-+-+-+-+-+-+-+-+-+-+-+-+-+-+</a:t>
            </a:r>
          </a:p>
          <a:p>
            <a:pPr>
              <a:buNone/>
            </a:pPr>
            <a:r>
              <a:rPr lang="en-US" sz="1000" dirty="0" smtClean="0">
                <a:latin typeface="Courier New" pitchFamily="49" charset="0"/>
                <a:cs typeface="Courier New" pitchFamily="49" charset="0"/>
              </a:rPr>
              <a:t>|          Location Type        |           Length              |</a:t>
            </a:r>
          </a:p>
          <a:p>
            <a:pPr>
              <a:buNone/>
            </a:pPr>
            <a:r>
              <a:rPr lang="en-US" sz="1000" dirty="0" smtClean="0">
                <a:latin typeface="Courier New" pitchFamily="49" charset="0"/>
                <a:cs typeface="Courier New" pitchFamily="49" charset="0"/>
              </a:rPr>
              <a:t>+-+-+-+-+-+-+-+-+-+-+-+-+-+-+-+-+-+-+-+-+-+-+-+-+-+-+-+-+-+-+-+-+</a:t>
            </a:r>
          </a:p>
          <a:p>
            <a:pPr>
              <a:buNone/>
            </a:pPr>
            <a:r>
              <a:rPr lang="en-US" sz="1000" dirty="0" smtClean="0">
                <a:latin typeface="Courier New" pitchFamily="49" charset="0"/>
                <a:cs typeface="Courier New" pitchFamily="49" charset="0"/>
              </a:rPr>
              <a:t>|                          Source MAC                           |</a:t>
            </a:r>
          </a:p>
          <a:p>
            <a:pPr>
              <a:buNone/>
            </a:pPr>
            <a:r>
              <a:rPr lang="en-US" sz="1000" dirty="0" smtClean="0">
                <a:latin typeface="Courier New" pitchFamily="49" charset="0"/>
                <a:cs typeface="Courier New" pitchFamily="49" charset="0"/>
              </a:rPr>
              <a:t>+                               +-+-+-+-+-+-+-+-+-+-+-+-+-+-+-+-+</a:t>
            </a:r>
          </a:p>
          <a:p>
            <a:pPr>
              <a:buNone/>
            </a:pPr>
            <a:r>
              <a:rPr lang="en-US" sz="1000" dirty="0" smtClean="0">
                <a:latin typeface="Courier New" pitchFamily="49" charset="0"/>
                <a:cs typeface="Courier New" pitchFamily="49" charset="0"/>
              </a:rPr>
              <a:t>|                               |           Reserved A          |</a:t>
            </a:r>
          </a:p>
          <a:p>
            <a:pPr>
              <a:buNone/>
            </a:pPr>
            <a:r>
              <a:rPr lang="en-US" sz="1000" dirty="0" smtClean="0">
                <a:latin typeface="Courier New" pitchFamily="49" charset="0"/>
                <a:cs typeface="Courier New" pitchFamily="49" charset="0"/>
              </a:rPr>
              <a:t>+-+-+-+-+-+-+-+-+-+-+-+-+-+-+-+-+-+-+-+-+-+-+-+-+-+-+-+-+-+-+-+-+</a:t>
            </a:r>
          </a:p>
          <a:p>
            <a:pPr>
              <a:buNone/>
            </a:pPr>
            <a:r>
              <a:rPr lang="en-US" sz="1000" dirty="0" smtClean="0">
                <a:latin typeface="Courier New" pitchFamily="49" charset="0"/>
                <a:cs typeface="Courier New" pitchFamily="49" charset="0"/>
              </a:rPr>
              <a:t>~                    Destination IP Address                     ~</a:t>
            </a:r>
          </a:p>
          <a:p>
            <a:pPr>
              <a:buNone/>
            </a:pPr>
            <a:r>
              <a:rPr lang="en-US" sz="1000" dirty="0" smtClean="0">
                <a:latin typeface="Courier New" pitchFamily="49" charset="0"/>
                <a:cs typeface="Courier New" pitchFamily="49" charset="0"/>
              </a:rPr>
              <a:t>+-+-+-+-+-+-+-+-+-+-+-+-+-+-+-+-+-+-+-+-+-+-+-+-+-+-+-+-+-+-+-+-+</a:t>
            </a:r>
          </a:p>
          <a:p>
            <a:pPr>
              <a:buNone/>
            </a:pPr>
            <a:r>
              <a:rPr lang="en-US" sz="1000" dirty="0" smtClean="0">
                <a:latin typeface="Courier New" pitchFamily="49" charset="0"/>
                <a:cs typeface="Courier New" pitchFamily="49" charset="0"/>
              </a:rPr>
              <a:t>~                       Source IP Address                       ~</a:t>
            </a:r>
          </a:p>
          <a:p>
            <a:pPr>
              <a:buNone/>
            </a:pPr>
            <a:r>
              <a:rPr lang="en-US" sz="1000" dirty="0" smtClean="0">
                <a:latin typeface="Courier New" pitchFamily="49" charset="0"/>
                <a:cs typeface="Courier New" pitchFamily="49" charset="0"/>
              </a:rPr>
              <a:t>+-+-+-+-+-+-+-+-+-+-+-+-+-+-+-+-+-+-+-+-+-+-+-+-+-+-+-+-+-+-+-+-+</a:t>
            </a:r>
          </a:p>
          <a:p>
            <a:pPr>
              <a:buNone/>
            </a:pPr>
            <a:r>
              <a:rPr lang="en-US" sz="1000" dirty="0" smtClean="0">
                <a:latin typeface="Courier New" pitchFamily="49" charset="0"/>
                <a:cs typeface="Courier New" pitchFamily="49" charset="0"/>
              </a:rPr>
              <a:t>|   </a:t>
            </a:r>
            <a:r>
              <a:rPr lang="en-US" sz="1000" dirty="0" err="1" smtClean="0">
                <a:latin typeface="Courier New" pitchFamily="49" charset="0"/>
                <a:cs typeface="Courier New" pitchFamily="49" charset="0"/>
              </a:rPr>
              <a:t>Dest.port</a:t>
            </a:r>
            <a:r>
              <a:rPr lang="en-US" sz="1000" dirty="0" smtClean="0">
                <a:latin typeface="Courier New" pitchFamily="49" charset="0"/>
                <a:cs typeface="Courier New" pitchFamily="49" charset="0"/>
              </a:rPr>
              <a:t>   |   </a:t>
            </a:r>
            <a:r>
              <a:rPr lang="en-US" sz="1000" dirty="0" err="1" smtClean="0">
                <a:latin typeface="Courier New" pitchFamily="49" charset="0"/>
                <a:cs typeface="Courier New" pitchFamily="49" charset="0"/>
              </a:rPr>
              <a:t>Src.Port</a:t>
            </a:r>
            <a:r>
              <a:rPr lang="en-US" sz="1000" dirty="0" smtClean="0">
                <a:latin typeface="Courier New" pitchFamily="49" charset="0"/>
                <a:cs typeface="Courier New" pitchFamily="49" charset="0"/>
              </a:rPr>
              <a:t>    |          Reserved B           |</a:t>
            </a:r>
          </a:p>
          <a:p>
            <a:pPr>
              <a:buNone/>
            </a:pPr>
            <a:r>
              <a:rPr lang="en-US" sz="1000" dirty="0" smtClean="0">
                <a:latin typeface="Courier New" pitchFamily="49" charset="0"/>
                <a:cs typeface="Courier New" pitchFamily="49" charset="0"/>
              </a:rPr>
              <a:t>+-+-+-+-+-+-+-+-+-+-+-+-+-+-+-+-+-+-+-+-+-+-+-+-+-+-+-+-+-+-+-+-+</a:t>
            </a:r>
            <a:endParaRPr lang="en-US" sz="1000" dirty="0">
              <a:latin typeface="Courier New" pitchFamily="49" charset="0"/>
              <a:cs typeface="Courier New" pitchFamily="49" charset="0"/>
            </a:endParaRPr>
          </a:p>
        </p:txBody>
      </p:sp>
      <p:sp>
        <p:nvSpPr>
          <p:cNvPr id="8" name="Content Placeholder 2"/>
          <p:cNvSpPr txBox="1">
            <a:spLocks/>
          </p:cNvSpPr>
          <p:nvPr/>
        </p:nvSpPr>
        <p:spPr bwMode="auto">
          <a:xfrm>
            <a:off x="609600" y="4267200"/>
            <a:ext cx="7924800" cy="1905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0" lang="en-US" sz="1600" b="0" i="0" u="none" strike="noStrike" kern="0" cap="none" spc="0" normalizeH="0" baseline="0" noProof="0" dirty="0" smtClean="0">
                <a:ln>
                  <a:noFill/>
                </a:ln>
                <a:solidFill>
                  <a:schemeClr val="tx1"/>
                </a:solidFill>
                <a:effectLst/>
                <a:uLnTx/>
                <a:uFillTx/>
                <a:latin typeface="+mn-lt"/>
                <a:ea typeface="+mn-ea"/>
                <a:cs typeface="+mn-cs"/>
              </a:rPr>
              <a:t>The Location TLV MAY be used to determine the last-hop addressing for STAMP packets including source and destination IP addresses as well as the MAC address of the last-hop router. Last-hop MAC address MAY be monitored by the Session-Sender whether there has been a path switch on the last hop, closest to the Session-Reflector. The IP addresses and UDP port will indicate if there is a NAT router on the path, and allows the Session-Sender to identify the IP address of the Session-Reflector behind the NAT, detect changes in the NAT mapping that could cause sending the STAMP packets to the wrong Session-Reflector.</a:t>
            </a: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Timestamp TLV</a:t>
            </a:r>
            <a:endParaRPr lang="en-US" sz="3600" dirty="0"/>
          </a:p>
        </p:txBody>
      </p:sp>
      <p:sp>
        <p:nvSpPr>
          <p:cNvPr id="3" name="Content Placeholder 2"/>
          <p:cNvSpPr>
            <a:spLocks noGrp="1"/>
          </p:cNvSpPr>
          <p:nvPr>
            <p:ph idx="1"/>
          </p:nvPr>
        </p:nvSpPr>
        <p:spPr>
          <a:xfrm>
            <a:off x="533400" y="3048000"/>
            <a:ext cx="7620000" cy="3429000"/>
          </a:xfrm>
        </p:spPr>
        <p:txBody>
          <a:bodyPr/>
          <a:lstStyle/>
          <a:p>
            <a:r>
              <a:rPr lang="en-US" sz="1600" dirty="0" smtClean="0"/>
              <a:t>Sync </a:t>
            </a:r>
            <a:r>
              <a:rPr lang="en-US" sz="1600" dirty="0" err="1" smtClean="0"/>
              <a:t>Src</a:t>
            </a:r>
            <a:r>
              <a:rPr lang="en-US" sz="1600" dirty="0" smtClean="0"/>
              <a:t> In/Sync </a:t>
            </a:r>
            <a:r>
              <a:rPr lang="en-US" sz="1600" dirty="0" err="1" smtClean="0"/>
              <a:t>Src</a:t>
            </a:r>
            <a:r>
              <a:rPr lang="en-US" sz="1600" dirty="0" smtClean="0"/>
              <a:t> Out - one octet long field that characterizes the source of clock synchronization at the ingress and egress of Session-Reflector. There are several of methods to synchronize the clock, e.g., Network Time Protocol (NTP) [RFC5905], Precision Time Protocol (PTP) [IEEE.1588.2008], Synchronization Supply Unit (SSU) or Building Integrated Timing Supply (BITS), or Global Positioning System (GPS), Global Orbiting Navigation Satellite System (GLONASS) and Long Range Navigation System Version C (LORAN-C).</a:t>
            </a:r>
          </a:p>
          <a:p>
            <a:r>
              <a:rPr lang="en-US" sz="1600" dirty="0" smtClean="0"/>
              <a:t>Timestamp In/Timestamp Out - one octet long field that characterizes the method by which the ingress of Session-Reflector obtained the timestamp T2 and T3 respectively. A timestamp may be obtained with hardware assist, via software API from a local wall clock, or from a remote clock (the latter referred to as "control plane").</a:t>
            </a:r>
            <a:endParaRPr lang="en-US" sz="1600" dirty="0"/>
          </a:p>
        </p:txBody>
      </p:sp>
      <p:sp>
        <p:nvSpPr>
          <p:cNvPr id="5" name="Content Placeholder 2"/>
          <p:cNvSpPr txBox="1">
            <a:spLocks/>
          </p:cNvSpPr>
          <p:nvPr/>
        </p:nvSpPr>
        <p:spPr bwMode="auto">
          <a:xfrm>
            <a:off x="1600200" y="1447800"/>
            <a:ext cx="5486400" cy="14477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pPr>
            <a:r>
              <a:rPr lang="en-US" sz="900" dirty="0" smtClean="0">
                <a:latin typeface="Courier New" pitchFamily="49" charset="0"/>
                <a:cs typeface="Courier New" pitchFamily="49" charset="0"/>
              </a:rPr>
              <a:t> 0                   1                   2                   3     </a:t>
            </a:r>
          </a:p>
          <a:p>
            <a:pPr marL="342900" lvl="0" indent="-342900" eaLnBrk="0" hangingPunct="0">
              <a:spcBef>
                <a:spcPct val="20000"/>
              </a:spcBef>
            </a:pPr>
            <a:r>
              <a:rPr lang="en-US" sz="900" dirty="0" smtClean="0">
                <a:latin typeface="Courier New" pitchFamily="49" charset="0"/>
                <a:cs typeface="Courier New" pitchFamily="49" charset="0"/>
              </a:rPr>
              <a:t> 0 1 2 3 4 5 6 7 8 9 0 1 2 3 4 5 6 7 8 9 0 1 2 3 4 5 6 7 8 9 0 1   </a:t>
            </a:r>
          </a:p>
          <a:p>
            <a:pPr marL="342900" lvl="0" indent="-342900" eaLnBrk="0" hangingPunct="0">
              <a:spcBef>
                <a:spcPct val="20000"/>
              </a:spcBef>
            </a:pPr>
            <a:r>
              <a:rPr lang="en-US" sz="900" dirty="0" smtClean="0">
                <a:latin typeface="Courier New" pitchFamily="49" charset="0"/>
                <a:cs typeface="Courier New" pitchFamily="49" charset="0"/>
              </a:rPr>
              <a:t>+-+-+-+-+-+-+-+-+-+-+-+-+-+-+-+-+-+-+-+-+-+-+-+-+-+-+-+-+-+-+-+-+   </a:t>
            </a:r>
          </a:p>
          <a:p>
            <a:pPr marL="342900" lvl="0" indent="-342900" eaLnBrk="0" hangingPunct="0">
              <a:spcBef>
                <a:spcPct val="20000"/>
              </a:spcBef>
            </a:pPr>
            <a:r>
              <a:rPr lang="en-US" sz="900" dirty="0" smtClean="0">
                <a:latin typeface="Courier New" pitchFamily="49" charset="0"/>
                <a:cs typeface="Courier New" pitchFamily="49" charset="0"/>
              </a:rPr>
              <a:t>|  Timestamp Information Type   |           Length              |  </a:t>
            </a:r>
          </a:p>
          <a:p>
            <a:pPr marL="342900" lvl="0" indent="-342900" eaLnBrk="0" hangingPunct="0">
              <a:spcBef>
                <a:spcPct val="20000"/>
              </a:spcBef>
            </a:pPr>
            <a:r>
              <a:rPr lang="en-US" sz="900" dirty="0" smtClean="0">
                <a:latin typeface="Courier New" pitchFamily="49" charset="0"/>
                <a:cs typeface="Courier New" pitchFamily="49" charset="0"/>
              </a:rPr>
              <a:t>+-+-+-+-+-+-+-+-+-+-+-+-+-+-+-+-+-+-+-+-+-+-+-+-+-+-+-+-+-+-+-+-+   </a:t>
            </a:r>
          </a:p>
          <a:p>
            <a:pPr marL="342900" lvl="0" indent="-342900" eaLnBrk="0" hangingPunct="0">
              <a:spcBef>
                <a:spcPct val="20000"/>
              </a:spcBef>
            </a:pPr>
            <a:r>
              <a:rPr lang="en-US" sz="900" dirty="0" smtClean="0">
                <a:latin typeface="Courier New" pitchFamily="49" charset="0"/>
                <a:cs typeface="Courier New" pitchFamily="49" charset="0"/>
              </a:rPr>
              <a:t>|  Sync. </a:t>
            </a:r>
            <a:r>
              <a:rPr lang="en-US" sz="900" dirty="0" err="1" smtClean="0">
                <a:latin typeface="Courier New" pitchFamily="49" charset="0"/>
                <a:cs typeface="Courier New" pitchFamily="49" charset="0"/>
              </a:rPr>
              <a:t>Src</a:t>
            </a:r>
            <a:r>
              <a:rPr lang="en-US" sz="900" dirty="0" smtClean="0">
                <a:latin typeface="Courier New" pitchFamily="49" charset="0"/>
                <a:cs typeface="Courier New" pitchFamily="49" charset="0"/>
              </a:rPr>
              <a:t> In | Timestamp In  | Sync. </a:t>
            </a:r>
            <a:r>
              <a:rPr lang="en-US" sz="900" dirty="0" err="1" smtClean="0">
                <a:latin typeface="Courier New" pitchFamily="49" charset="0"/>
                <a:cs typeface="Courier New" pitchFamily="49" charset="0"/>
              </a:rPr>
              <a:t>Src</a:t>
            </a:r>
            <a:r>
              <a:rPr lang="en-US" sz="900" dirty="0" smtClean="0">
                <a:latin typeface="Courier New" pitchFamily="49" charset="0"/>
                <a:cs typeface="Courier New" pitchFamily="49" charset="0"/>
              </a:rPr>
              <a:t> Out | Timestamp Out |  </a:t>
            </a:r>
          </a:p>
          <a:p>
            <a:pPr marL="342900" lvl="0" indent="-342900" eaLnBrk="0" hangingPunct="0">
              <a:spcBef>
                <a:spcPct val="20000"/>
              </a:spcBef>
            </a:pPr>
            <a:r>
              <a:rPr lang="en-US" sz="900" dirty="0" smtClean="0">
                <a:latin typeface="Courier New" pitchFamily="49" charset="0"/>
                <a:cs typeface="Courier New" pitchFamily="49" charset="0"/>
              </a:rPr>
              <a:t>+-+-+-+-+-+-+-+-+-+-+-+-+-+-+-+-+-+-+-+-+-+-+-+-+-+-+-+-+-+-+-+-+</a:t>
            </a:r>
            <a:endParaRPr kumimoji="0" lang="en-US" sz="900" b="0" i="0" u="none" strike="noStrike" kern="0" cap="none" spc="0" normalizeH="0" baseline="0" noProof="0" dirty="0">
              <a:ln>
                <a:noFill/>
              </a:ln>
              <a:solidFill>
                <a:schemeClr val="tx1"/>
              </a:solidFill>
              <a:effectLst/>
              <a:uLnTx/>
              <a:uFillTx/>
              <a:latin typeface="Courier New" pitchFamily="49" charset="0"/>
              <a:cs typeface="Courier New" pitchFamily="49"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sz="3600" dirty="0" smtClean="0"/>
              <a:t>Class of Service TLV</a:t>
            </a:r>
          </a:p>
        </p:txBody>
      </p:sp>
      <p:sp>
        <p:nvSpPr>
          <p:cNvPr id="4099" name="Content Placeholder 2"/>
          <p:cNvSpPr>
            <a:spLocks noGrp="1"/>
          </p:cNvSpPr>
          <p:nvPr>
            <p:ph idx="1"/>
          </p:nvPr>
        </p:nvSpPr>
        <p:spPr>
          <a:xfrm>
            <a:off x="381000" y="3352800"/>
            <a:ext cx="8001000" cy="2209800"/>
          </a:xfrm>
        </p:spPr>
        <p:txBody>
          <a:bodyPr/>
          <a:lstStyle/>
          <a:p>
            <a:r>
              <a:rPr lang="en-US" sz="1600" dirty="0" smtClean="0"/>
              <a:t>DSCP1 - The Differentiated Services Code Point (DSCP) intended by the Session-Sender. To be used as the return DSCP from the Session-Reflector.</a:t>
            </a:r>
          </a:p>
          <a:p>
            <a:r>
              <a:rPr lang="en-US" sz="1600" dirty="0" smtClean="0"/>
              <a:t>DSCP2 - The received value in the DSCP field at the Session- Reflector in the forward direction. </a:t>
            </a:r>
          </a:p>
          <a:p>
            <a:r>
              <a:rPr lang="en-US" sz="1600" dirty="0" smtClean="0"/>
              <a:t>ECN - The received value in the ECN field at the Session-Reflector in the forward direction. </a:t>
            </a:r>
          </a:p>
          <a:p>
            <a:r>
              <a:rPr lang="en-US" sz="1600" dirty="0" smtClean="0"/>
              <a:t>Reserved - 18 bits long field, must be zeroed in transmission and ignored on receipt. </a:t>
            </a:r>
            <a:r>
              <a:rPr lang="en-US" sz="2000" dirty="0" smtClean="0"/>
              <a:t/>
            </a:r>
            <a:br>
              <a:rPr lang="en-US" sz="2000" dirty="0" smtClean="0"/>
            </a:br>
            <a:endParaRPr lang="en-US" sz="2000" dirty="0" smtClean="0"/>
          </a:p>
          <a:p>
            <a:endParaRPr lang="en-US" dirty="0" smtClean="0"/>
          </a:p>
        </p:txBody>
      </p:sp>
      <p:sp>
        <p:nvSpPr>
          <p:cNvPr id="4" name="Content Placeholder 2"/>
          <p:cNvSpPr txBox="1">
            <a:spLocks/>
          </p:cNvSpPr>
          <p:nvPr/>
        </p:nvSpPr>
        <p:spPr bwMode="auto">
          <a:xfrm>
            <a:off x="990600" y="1371600"/>
            <a:ext cx="6400800" cy="1676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342900" lvl="0" indent="-342900" eaLnBrk="0" hangingPunct="0">
              <a:spcBef>
                <a:spcPct val="20000"/>
              </a:spcBef>
            </a:pPr>
            <a:r>
              <a:rPr lang="en-US" sz="900" dirty="0" smtClean="0">
                <a:latin typeface="Courier New" pitchFamily="49" charset="0"/>
                <a:cs typeface="Courier New" pitchFamily="49" charset="0"/>
              </a:rPr>
              <a:t> 0                   1                   2                   3     </a:t>
            </a:r>
          </a:p>
          <a:p>
            <a:pPr marL="342900" lvl="0" indent="-342900" eaLnBrk="0" hangingPunct="0">
              <a:spcBef>
                <a:spcPct val="20000"/>
              </a:spcBef>
            </a:pPr>
            <a:r>
              <a:rPr lang="en-US" sz="900" dirty="0" smtClean="0">
                <a:latin typeface="Courier New" pitchFamily="49" charset="0"/>
                <a:cs typeface="Courier New" pitchFamily="49" charset="0"/>
              </a:rPr>
              <a:t> 0 1 2 3 4 5 6 7 8 9 0 1 2 3 4 5 6 7 8 9 0 1 2 3 4 5 6 7 8 9 0 1   </a:t>
            </a:r>
          </a:p>
          <a:p>
            <a:pPr marL="342900" lvl="0" indent="-342900" eaLnBrk="0" hangingPunct="0">
              <a:spcBef>
                <a:spcPct val="20000"/>
              </a:spcBef>
            </a:pPr>
            <a:r>
              <a:rPr lang="en-US" sz="900" dirty="0" smtClean="0">
                <a:latin typeface="Courier New" pitchFamily="49" charset="0"/>
                <a:cs typeface="Courier New" pitchFamily="49" charset="0"/>
              </a:rPr>
              <a:t>+-+-+-+-+-+-+-+-+-+-+-+-+-+-+-+-+-+-+-+-+-+-+-+-+-+-+-+-+-+-+-+-+</a:t>
            </a:r>
          </a:p>
          <a:p>
            <a:pPr marL="342900" lvl="0" indent="-342900" eaLnBrk="0" hangingPunct="0">
              <a:spcBef>
                <a:spcPct val="20000"/>
              </a:spcBef>
            </a:pPr>
            <a:r>
              <a:rPr lang="en-US" sz="900" dirty="0" smtClean="0">
                <a:latin typeface="Courier New" pitchFamily="49" charset="0"/>
                <a:cs typeface="Courier New" pitchFamily="49" charset="0"/>
              </a:rPr>
              <a:t>|      Class of Service Type    |           Length              |      </a:t>
            </a:r>
          </a:p>
          <a:p>
            <a:pPr marL="342900" lvl="0" indent="-342900" eaLnBrk="0" hangingPunct="0">
              <a:spcBef>
                <a:spcPct val="20000"/>
              </a:spcBef>
            </a:pPr>
            <a:r>
              <a:rPr lang="en-US" sz="900" dirty="0" smtClean="0">
                <a:latin typeface="Courier New" pitchFamily="49" charset="0"/>
                <a:cs typeface="Courier New" pitchFamily="49" charset="0"/>
              </a:rPr>
              <a:t>+-+-+-+-+-+-+-+-+-+-+-+-+-+-+-+-+-+-+-+-+-+-+-+-+-+-+-+-+-+-+-+-+      </a:t>
            </a:r>
          </a:p>
          <a:p>
            <a:pPr marL="342900" lvl="0" indent="-342900" eaLnBrk="0" hangingPunct="0">
              <a:spcBef>
                <a:spcPct val="20000"/>
              </a:spcBef>
            </a:pPr>
            <a:r>
              <a:rPr lang="en-US" sz="900" dirty="0" smtClean="0">
                <a:latin typeface="Courier New" pitchFamily="49" charset="0"/>
                <a:cs typeface="Courier New" pitchFamily="49" charset="0"/>
              </a:rPr>
              <a:t>|   DSCP1   |   DSCP2   |ECN|            Reserved               |      </a:t>
            </a:r>
          </a:p>
          <a:p>
            <a:pPr marL="342900" lvl="0" indent="-342900" eaLnBrk="0" hangingPunct="0">
              <a:spcBef>
                <a:spcPct val="20000"/>
              </a:spcBef>
            </a:pPr>
            <a:r>
              <a:rPr lang="en-US" sz="900" dirty="0" smtClean="0">
                <a:latin typeface="Courier New" pitchFamily="49" charset="0"/>
                <a:cs typeface="Courier New" pitchFamily="49" charset="0"/>
              </a:rPr>
              <a:t>+-+-+-+-+-+-+-+-+-+-+-+-+-+-+-+-+-+-+-+-+-+-+-+-+-+-+-+-+-+-+-+-+</a:t>
            </a:r>
            <a:endParaRPr kumimoji="0" lang="en-US" sz="900" b="0" i="0" u="none" strike="noStrike" kern="0" cap="none" spc="0" normalizeH="0" baseline="0" noProof="0" dirty="0">
              <a:ln>
                <a:noFill/>
              </a:ln>
              <a:solidFill>
                <a:schemeClr val="tx1"/>
              </a:solidFill>
              <a:effectLst/>
              <a:uLnTx/>
              <a:uFillTx/>
              <a:latin typeface="Courier New" pitchFamily="49" charset="0"/>
              <a:cs typeface="Courier New"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sz="3600" smtClean="0"/>
              <a:t>Next steps</a:t>
            </a:r>
          </a:p>
        </p:txBody>
      </p:sp>
      <p:sp>
        <p:nvSpPr>
          <p:cNvPr id="5123" name="Rectangle 3"/>
          <p:cNvSpPr>
            <a:spLocks noGrp="1" noChangeArrowheads="1"/>
          </p:cNvSpPr>
          <p:nvPr>
            <p:ph type="body" idx="1"/>
          </p:nvPr>
        </p:nvSpPr>
        <p:spPr/>
        <p:txBody>
          <a:bodyPr/>
          <a:lstStyle/>
          <a:p>
            <a:pPr eaLnBrk="1" hangingPunct="1"/>
            <a:r>
              <a:rPr lang="en-US" altLang="en-US" dirty="0" smtClean="0"/>
              <a:t>Comments are welcome</a:t>
            </a:r>
          </a:p>
          <a:p>
            <a:pPr eaLnBrk="1" hangingPunct="1"/>
            <a:r>
              <a:rPr lang="en-US" altLang="en-US" dirty="0" smtClean="0"/>
              <a:t>Ask for WG </a:t>
            </a:r>
            <a:r>
              <a:rPr lang="en-US" altLang="en-US" dirty="0" smtClean="0"/>
              <a:t>adoption</a:t>
            </a:r>
            <a:endParaRPr lang="en-US" alt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Extending Active Measurement Protocol</a:t>
            </a:r>
            <a:endParaRPr lang="en-US" sz="3600" dirty="0"/>
          </a:p>
        </p:txBody>
      </p:sp>
      <p:sp>
        <p:nvSpPr>
          <p:cNvPr id="3" name="Content Placeholder 2"/>
          <p:cNvSpPr>
            <a:spLocks noGrp="1"/>
          </p:cNvSpPr>
          <p:nvPr>
            <p:ph idx="1"/>
          </p:nvPr>
        </p:nvSpPr>
        <p:spPr/>
        <p:txBody>
          <a:bodyPr/>
          <a:lstStyle/>
          <a:p>
            <a:r>
              <a:rPr lang="en-US" dirty="0" smtClean="0"/>
              <a:t>RFC 8545 in Section 4 stated:</a:t>
            </a:r>
          </a:p>
          <a:p>
            <a:pPr lvl="1"/>
            <a:r>
              <a:rPr lang="en-US" dirty="0" smtClean="0"/>
              <a:t>For avoidance of doubt, the implementation of both TWAMP-Control and TWAMP-Test is REQUIRED for Standards Track TWAMP as specified in [RFC5357].</a:t>
            </a:r>
          </a:p>
          <a:p>
            <a:r>
              <a:rPr lang="en-US" dirty="0" smtClean="0"/>
              <a:t>STAMP:</a:t>
            </a:r>
          </a:p>
          <a:p>
            <a:pPr lvl="1"/>
            <a:r>
              <a:rPr lang="en-US" dirty="0" smtClean="0"/>
              <a:t>use </a:t>
            </a:r>
            <a:r>
              <a:rPr lang="en-US" dirty="0" smtClean="0"/>
              <a:t>STAMP Extension </a:t>
            </a:r>
            <a:r>
              <a:rPr lang="en-US" dirty="0" smtClean="0"/>
              <a:t>TLVs;</a:t>
            </a:r>
          </a:p>
          <a:p>
            <a:pPr lvl="1"/>
            <a:r>
              <a:rPr lang="en-US" dirty="0" smtClean="0"/>
              <a:t>augment STAMP YANG model.</a:t>
            </a:r>
            <a:endParaRPr lang="en-US" dirty="0"/>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15413</TotalTime>
  <Words>901</Words>
  <Application>Microsoft Office PowerPoint</Application>
  <PresentationFormat>On-screen Show (4:3)</PresentationFormat>
  <Paragraphs>63</Paragraphs>
  <Slides>8</Slides>
  <Notes>1</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Default Design</vt:lpstr>
      <vt:lpstr>Simple Two-way Active Measurement Protocol (STAMP) Extensions  draft-mirsky-ippm-stamp-option-tlv </vt:lpstr>
      <vt:lpstr>Updates to STAMP Extensions</vt:lpstr>
      <vt:lpstr>Extra Padding TLV</vt:lpstr>
      <vt:lpstr>Location TLV</vt:lpstr>
      <vt:lpstr>Timestamp TLV</vt:lpstr>
      <vt:lpstr>Class of Service TLV</vt:lpstr>
      <vt:lpstr>Next steps</vt:lpstr>
      <vt:lpstr>Extending Active Measurement Protocol</vt:lpstr>
    </vt:vector>
  </TitlesOfParts>
  <Company>Ericsson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MPLS-TP CV Advertisement in PW VCCV draft-mirsky-mpls-tp-cv-adv-00</dc:title>
  <dc:creator>egremir</dc:creator>
  <cp:lastModifiedBy>Greg Mirsky</cp:lastModifiedBy>
  <cp:revision>135</cp:revision>
  <dcterms:created xsi:type="dcterms:W3CDTF">2012-03-16T01:32:35Z</dcterms:created>
  <dcterms:modified xsi:type="dcterms:W3CDTF">2019-03-20T11:28:45Z</dcterms:modified>
</cp:coreProperties>
</file>