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4" r:id="rId4"/>
    <p:sldMasterId id="2147483665" r:id="rId5"/>
  </p:sldMasterIdLst>
  <p:notesMasterIdLst>
    <p:notesMasterId r:id="rId15"/>
  </p:notesMasterIdLst>
  <p:sldIdLst>
    <p:sldId id="256" r:id="rId6"/>
    <p:sldId id="257" r:id="rId7"/>
    <p:sldId id="258" r:id="rId8"/>
    <p:sldId id="259" r:id="rId9"/>
    <p:sldId id="261" r:id="rId10"/>
    <p:sldId id="263" r:id="rId11"/>
    <p:sldId id="264" r:id="rId12"/>
    <p:sldId id="266" r:id="rId13"/>
    <p:sldId id="260" r:id="rId14"/>
  </p:sldIdLst>
  <p:sldSz cx="9144000" cy="5143500" type="screen16x9"/>
  <p:notesSz cx="6858000" cy="9144000"/>
  <p:embeddedFontLst>
    <p:embeddedFont>
      <p:font typeface="Inter" panose="020B0604020202020204" charset="0"/>
      <p:regular r:id="rId16"/>
      <p:bold r:id="rId17"/>
      <p:italic r:id="rId18"/>
      <p:boldItalic r:id="rId19"/>
    </p:embeddedFont>
    <p:embeddedFont>
      <p:font typeface="Montserrat" panose="00000500000000000000" pitchFamily="2" charset="0"/>
      <p:regular r:id="rId20"/>
      <p:bold r:id="rId21"/>
      <p:italic r:id="rId22"/>
      <p:boldItalic r:id="rId23"/>
    </p:embeddedFont>
    <p:embeddedFont>
      <p:font typeface="Open Sans" panose="020B0606030504020204" pitchFamily="34" charset="0"/>
      <p:regular r:id="rId24"/>
      <p:bold r:id="rId25"/>
      <p:italic r:id="rId26"/>
      <p:boldItalic r:id="rId27"/>
    </p:embeddedFont>
    <p:embeddedFont>
      <p:font typeface="Open Sans Medium" panose="020B0604020202020204" charset="0"/>
      <p:regular r:id="rId28"/>
      <p:bold r:id="rId29"/>
      <p:italic r:id="rId30"/>
      <p:boldItalic r:id="rId31"/>
    </p:embeddedFont>
    <p:embeddedFont>
      <p:font typeface="Open Sans SemiBold" panose="020B0706030804020204" pitchFamily="34" charset="0"/>
      <p:bold r:id="rId32"/>
      <p:bold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27F877-B98C-4883-8478-555082AE7AD5}" v="1" dt="2025-07-10T05:38:38.9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font" Target="fonts/font6.fntdata"/><Relationship Id="rId34" Type="http://schemas.openxmlformats.org/officeDocument/2006/relationships/font" Target="fonts/font19.fntdata"/><Relationship Id="rId42"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5.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SCS-INI-NET-VNC-E2E" userId="487bc3e3-9ce7-4cdd-b7b4-8899ea88d289" providerId="ADAL" clId="{C127F877-B98C-4883-8478-555082AE7AD5}"/>
    <pc:docChg chg="undo custSel delSld modSld">
      <pc:chgData name="Graf Thomas, SCS-INI-NET-VNC-E2E" userId="487bc3e3-9ce7-4cdd-b7b4-8899ea88d289" providerId="ADAL" clId="{C127F877-B98C-4883-8478-555082AE7AD5}" dt="2025-07-14T15:42:40.425" v="66" actId="1076"/>
      <pc:docMkLst>
        <pc:docMk/>
      </pc:docMkLst>
      <pc:sldChg chg="modSp mod">
        <pc:chgData name="Graf Thomas, SCS-INI-NET-VNC-E2E" userId="487bc3e3-9ce7-4cdd-b7b4-8899ea88d289" providerId="ADAL" clId="{C127F877-B98C-4883-8478-555082AE7AD5}" dt="2025-07-10T05:38:11.768" v="6" actId="20577"/>
        <pc:sldMkLst>
          <pc:docMk/>
          <pc:sldMk cId="0" sldId="256"/>
        </pc:sldMkLst>
        <pc:spChg chg="mod">
          <ac:chgData name="Graf Thomas, SCS-INI-NET-VNC-E2E" userId="487bc3e3-9ce7-4cdd-b7b4-8899ea88d289" providerId="ADAL" clId="{C127F877-B98C-4883-8478-555082AE7AD5}" dt="2025-07-10T05:38:11.768" v="6" actId="20577"/>
          <ac:spMkLst>
            <pc:docMk/>
            <pc:sldMk cId="0" sldId="256"/>
            <ac:spMk id="99" creationId="{00000000-0000-0000-0000-000000000000}"/>
          </ac:spMkLst>
        </pc:spChg>
        <pc:spChg chg="mod">
          <ac:chgData name="Graf Thomas, SCS-INI-NET-VNC-E2E" userId="487bc3e3-9ce7-4cdd-b7b4-8899ea88d289" providerId="ADAL" clId="{C127F877-B98C-4883-8478-555082AE7AD5}" dt="2025-07-10T05:38:09.750" v="5" actId="20577"/>
          <ac:spMkLst>
            <pc:docMk/>
            <pc:sldMk cId="0" sldId="256"/>
            <ac:spMk id="100" creationId="{00000000-0000-0000-0000-000000000000}"/>
          </ac:spMkLst>
        </pc:spChg>
      </pc:sldChg>
      <pc:sldChg chg="modSp mod">
        <pc:chgData name="Graf Thomas, SCS-INI-NET-VNC-E2E" userId="487bc3e3-9ce7-4cdd-b7b4-8899ea88d289" providerId="ADAL" clId="{C127F877-B98C-4883-8478-555082AE7AD5}" dt="2025-07-10T05:38:21.147" v="7" actId="20577"/>
        <pc:sldMkLst>
          <pc:docMk/>
          <pc:sldMk cId="0" sldId="259"/>
        </pc:sldMkLst>
        <pc:spChg chg="mod">
          <ac:chgData name="Graf Thomas, SCS-INI-NET-VNC-E2E" userId="487bc3e3-9ce7-4cdd-b7b4-8899ea88d289" providerId="ADAL" clId="{C127F877-B98C-4883-8478-555082AE7AD5}" dt="2025-07-10T05:38:21.147" v="7" actId="20577"/>
          <ac:spMkLst>
            <pc:docMk/>
            <pc:sldMk cId="0" sldId="259"/>
            <ac:spMk id="119" creationId="{00000000-0000-0000-0000-000000000000}"/>
          </ac:spMkLst>
        </pc:spChg>
      </pc:sldChg>
      <pc:sldChg chg="modSp mod">
        <pc:chgData name="Graf Thomas, SCS-INI-NET-VNC-E2E" userId="487bc3e3-9ce7-4cdd-b7b4-8899ea88d289" providerId="ADAL" clId="{C127F877-B98C-4883-8478-555082AE7AD5}" dt="2025-07-10T05:49:44.946" v="47" actId="20577"/>
        <pc:sldMkLst>
          <pc:docMk/>
          <pc:sldMk cId="0" sldId="260"/>
        </pc:sldMkLst>
        <pc:spChg chg="mod">
          <ac:chgData name="Graf Thomas, SCS-INI-NET-VNC-E2E" userId="487bc3e3-9ce7-4cdd-b7b4-8899ea88d289" providerId="ADAL" clId="{C127F877-B98C-4883-8478-555082AE7AD5}" dt="2025-07-10T05:49:44.946" v="47" actId="20577"/>
          <ac:spMkLst>
            <pc:docMk/>
            <pc:sldMk cId="0" sldId="260"/>
            <ac:spMk id="128" creationId="{00000000-0000-0000-0000-000000000000}"/>
          </ac:spMkLst>
        </pc:spChg>
      </pc:sldChg>
      <pc:sldChg chg="modSp mod">
        <pc:chgData name="Graf Thomas, SCS-INI-NET-VNC-E2E" userId="487bc3e3-9ce7-4cdd-b7b4-8899ea88d289" providerId="ADAL" clId="{C127F877-B98C-4883-8478-555082AE7AD5}" dt="2025-07-10T05:38:28.112" v="8" actId="20577"/>
        <pc:sldMkLst>
          <pc:docMk/>
          <pc:sldMk cId="3471097262" sldId="261"/>
        </pc:sldMkLst>
        <pc:spChg chg="mod">
          <ac:chgData name="Graf Thomas, SCS-INI-NET-VNC-E2E" userId="487bc3e3-9ce7-4cdd-b7b4-8899ea88d289" providerId="ADAL" clId="{C127F877-B98C-4883-8478-555082AE7AD5}" dt="2025-07-10T05:38:28.112" v="8" actId="20577"/>
          <ac:spMkLst>
            <pc:docMk/>
            <pc:sldMk cId="3471097262" sldId="261"/>
            <ac:spMk id="3" creationId="{DA4A6F5D-9442-B583-BAB9-5A102B90EC22}"/>
          </ac:spMkLst>
        </pc:spChg>
      </pc:sldChg>
      <pc:sldChg chg="delSp del mod">
        <pc:chgData name="Graf Thomas, SCS-INI-NET-VNC-E2E" userId="487bc3e3-9ce7-4cdd-b7b4-8899ea88d289" providerId="ADAL" clId="{C127F877-B98C-4883-8478-555082AE7AD5}" dt="2025-07-10T05:42:03.125" v="27" actId="47"/>
        <pc:sldMkLst>
          <pc:docMk/>
          <pc:sldMk cId="296932619" sldId="262"/>
        </pc:sldMkLst>
        <pc:picChg chg="del">
          <ac:chgData name="Graf Thomas, SCS-INI-NET-VNC-E2E" userId="487bc3e3-9ce7-4cdd-b7b4-8899ea88d289" providerId="ADAL" clId="{C127F877-B98C-4883-8478-555082AE7AD5}" dt="2025-07-10T05:42:00.969" v="26" actId="478"/>
          <ac:picMkLst>
            <pc:docMk/>
            <pc:sldMk cId="296932619" sldId="262"/>
            <ac:picMk id="6" creationId="{9F7B24A4-6E36-2011-14F7-C1F9C7C65813}"/>
          </ac:picMkLst>
        </pc:picChg>
      </pc:sldChg>
      <pc:sldChg chg="addSp delSp modSp mod">
        <pc:chgData name="Graf Thomas, SCS-INI-NET-VNC-E2E" userId="487bc3e3-9ce7-4cdd-b7b4-8899ea88d289" providerId="ADAL" clId="{C127F877-B98C-4883-8478-555082AE7AD5}" dt="2025-07-14T15:42:23.527" v="63" actId="1076"/>
        <pc:sldMkLst>
          <pc:docMk/>
          <pc:sldMk cId="2332748115" sldId="263"/>
        </pc:sldMkLst>
        <pc:picChg chg="del">
          <ac:chgData name="Graf Thomas, SCS-INI-NET-VNC-E2E" userId="487bc3e3-9ce7-4cdd-b7b4-8899ea88d289" providerId="ADAL" clId="{C127F877-B98C-4883-8478-555082AE7AD5}" dt="2025-07-10T05:42:19.481" v="28" actId="478"/>
          <ac:picMkLst>
            <pc:docMk/>
            <pc:sldMk cId="2332748115" sldId="263"/>
            <ac:picMk id="5" creationId="{77614B70-F751-A25A-4D84-8596F306FACE}"/>
          </ac:picMkLst>
        </pc:picChg>
        <pc:picChg chg="add mod">
          <ac:chgData name="Graf Thomas, SCS-INI-NET-VNC-E2E" userId="487bc3e3-9ce7-4cdd-b7b4-8899ea88d289" providerId="ADAL" clId="{C127F877-B98C-4883-8478-555082AE7AD5}" dt="2025-07-14T15:42:23.527" v="63" actId="1076"/>
          <ac:picMkLst>
            <pc:docMk/>
            <pc:sldMk cId="2332748115" sldId="263"/>
            <ac:picMk id="5" creationId="{D15A7168-4422-A14C-FFAB-127ABE8642C6}"/>
          </ac:picMkLst>
        </pc:picChg>
        <pc:picChg chg="add del mod">
          <ac:chgData name="Graf Thomas, SCS-INI-NET-VNC-E2E" userId="487bc3e3-9ce7-4cdd-b7b4-8899ea88d289" providerId="ADAL" clId="{C127F877-B98C-4883-8478-555082AE7AD5}" dt="2025-07-14T15:42:19.509" v="61" actId="478"/>
          <ac:picMkLst>
            <pc:docMk/>
            <pc:sldMk cId="2332748115" sldId="263"/>
            <ac:picMk id="6" creationId="{E833F0F5-1907-9B7C-9A9E-AEA3EFBD6C3D}"/>
          </ac:picMkLst>
        </pc:picChg>
      </pc:sldChg>
      <pc:sldChg chg="addSp delSp modSp mod">
        <pc:chgData name="Graf Thomas, SCS-INI-NET-VNC-E2E" userId="487bc3e3-9ce7-4cdd-b7b4-8899ea88d289" providerId="ADAL" clId="{C127F877-B98C-4883-8478-555082AE7AD5}" dt="2025-07-14T15:42:40.425" v="66" actId="1076"/>
        <pc:sldMkLst>
          <pc:docMk/>
          <pc:sldMk cId="703495152" sldId="264"/>
        </pc:sldMkLst>
        <pc:picChg chg="add del mod">
          <ac:chgData name="Graf Thomas, SCS-INI-NET-VNC-E2E" userId="487bc3e3-9ce7-4cdd-b7b4-8899ea88d289" providerId="ADAL" clId="{C127F877-B98C-4883-8478-555082AE7AD5}" dt="2025-07-14T15:42:35.992" v="64" actId="478"/>
          <ac:picMkLst>
            <pc:docMk/>
            <pc:sldMk cId="703495152" sldId="264"/>
            <ac:picMk id="7" creationId="{4E9C04AB-B0FB-1396-8C26-C82F99A7F4D3}"/>
          </ac:picMkLst>
        </pc:picChg>
        <pc:picChg chg="add mod">
          <ac:chgData name="Graf Thomas, SCS-INI-NET-VNC-E2E" userId="487bc3e3-9ce7-4cdd-b7b4-8899ea88d289" providerId="ADAL" clId="{C127F877-B98C-4883-8478-555082AE7AD5}" dt="2025-07-14T15:42:40.425" v="66" actId="1076"/>
          <ac:picMkLst>
            <pc:docMk/>
            <pc:sldMk cId="703495152" sldId="264"/>
            <ac:picMk id="8" creationId="{0977F7DB-372F-25C1-D891-F36319F4B48F}"/>
          </ac:picMkLst>
        </pc:picChg>
        <pc:picChg chg="del">
          <ac:chgData name="Graf Thomas, SCS-INI-NET-VNC-E2E" userId="487bc3e3-9ce7-4cdd-b7b4-8899ea88d289" providerId="ADAL" clId="{C127F877-B98C-4883-8478-555082AE7AD5}" dt="2025-07-10T05:42:33.639" v="34" actId="478"/>
          <ac:picMkLst>
            <pc:docMk/>
            <pc:sldMk cId="703495152" sldId="264"/>
            <ac:picMk id="8" creationId="{E2F7522F-557D-860E-D3BE-CBE62A0A71C3}"/>
          </ac:picMkLst>
        </pc:picChg>
      </pc:sldChg>
      <pc:sldChg chg="del">
        <pc:chgData name="Graf Thomas, SCS-INI-NET-VNC-E2E" userId="487bc3e3-9ce7-4cdd-b7b4-8899ea88d289" providerId="ADAL" clId="{C127F877-B98C-4883-8478-555082AE7AD5}" dt="2025-07-10T05:39:40.030" v="12" actId="47"/>
        <pc:sldMkLst>
          <pc:docMk/>
          <pc:sldMk cId="3036888178" sldId="265"/>
        </pc:sldMkLst>
      </pc:sldChg>
      <pc:sldChg chg="modSp mod">
        <pc:chgData name="Graf Thomas, SCS-INI-NET-VNC-E2E" userId="487bc3e3-9ce7-4cdd-b7b4-8899ea88d289" providerId="ADAL" clId="{C127F877-B98C-4883-8478-555082AE7AD5}" dt="2025-07-10T06:04:45.810" v="60" actId="14100"/>
        <pc:sldMkLst>
          <pc:docMk/>
          <pc:sldMk cId="1372742302" sldId="266"/>
        </pc:sldMkLst>
        <pc:spChg chg="mod">
          <ac:chgData name="Graf Thomas, SCS-INI-NET-VNC-E2E" userId="487bc3e3-9ce7-4cdd-b7b4-8899ea88d289" providerId="ADAL" clId="{C127F877-B98C-4883-8478-555082AE7AD5}" dt="2025-07-10T06:04:45.810" v="60" actId="14100"/>
          <ac:spMkLst>
            <pc:docMk/>
            <pc:sldMk cId="1372742302" sldId="266"/>
            <ac:spMk id="2" creationId="{0B9E15DC-F076-98D2-1BDF-BC01FEC9047B}"/>
          </ac:spMkLst>
        </pc:spChg>
        <pc:spChg chg="mod">
          <ac:chgData name="Graf Thomas, SCS-INI-NET-VNC-E2E" userId="487bc3e3-9ce7-4cdd-b7b4-8899ea88d289" providerId="ADAL" clId="{C127F877-B98C-4883-8478-555082AE7AD5}" dt="2025-07-10T05:40:10.589" v="25" actId="20577"/>
          <ac:spMkLst>
            <pc:docMk/>
            <pc:sldMk cId="1372742302" sldId="266"/>
            <ac:spMk id="3" creationId="{FED4E835-D652-159B-D0CD-7FC58A509645}"/>
          </ac:spMkLst>
        </pc:spChg>
      </pc:sldChg>
      <pc:sldChg chg="del">
        <pc:chgData name="Graf Thomas, SCS-INI-NET-VNC-E2E" userId="487bc3e3-9ce7-4cdd-b7b4-8899ea88d289" providerId="ADAL" clId="{C127F877-B98C-4883-8478-555082AE7AD5}" dt="2025-07-10T05:39:50.581" v="13" actId="47"/>
        <pc:sldMkLst>
          <pc:docMk/>
          <pc:sldMk cId="2930683188"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atatracker.ietf.org/meeting/120/materials/slides-120-eodir-sessb-note-well-dos-and-dont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a:solidFill>
                  <a:srgbClr val="424242"/>
                </a:solidFill>
                <a:highlight>
                  <a:srgbClr val="FFFFFF"/>
                </a:highlight>
                <a:latin typeface="Roboto"/>
                <a:ea typeface="Roboto"/>
                <a:cs typeface="Roboto"/>
                <a:sym typeface="Roboto"/>
              </a:rPr>
              <a:t>The IETF Note Well should be shown at the start of every IETF working session. The guidance below is </a:t>
            </a:r>
            <a:r>
              <a:rPr lang="en-US" sz="1200" u="sng">
                <a:solidFill>
                  <a:srgbClr val="1976D2"/>
                </a:solidFill>
                <a:latin typeface="Roboto"/>
                <a:ea typeface="Roboto"/>
                <a:cs typeface="Roboto"/>
                <a:sym typeface="Roboto"/>
                <a:hlinkClick r:id="rId3">
                  <a:extLst>
                    <a:ext uri="{A12FA001-AC4F-418D-AE19-62706E023703}">
                      <ahyp:hlinkClr xmlns:ahyp="http://schemas.microsoft.com/office/drawing/2018/hyperlinkcolor" val="tx"/>
                    </a:ext>
                  </a:extLst>
                </a:hlinkClick>
              </a:rPr>
              <a:t>adapted from IETF legal counsel presentation during IETF 120</a:t>
            </a:r>
            <a:endParaRPr sz="1200">
              <a:solidFill>
                <a:srgbClr val="1B5E20"/>
              </a:solidFill>
              <a:highlight>
                <a:srgbClr val="E8F5E9"/>
              </a:highlight>
              <a:latin typeface="Roboto"/>
              <a:ea typeface="Roboto"/>
              <a:cs typeface="Roboto"/>
              <a:sym typeface="Roboto"/>
            </a:endParaRPr>
          </a:p>
          <a:p>
            <a:pPr marL="0" lvl="0" indent="0" algn="l" rtl="0">
              <a:lnSpc>
                <a:spcPct val="115000"/>
              </a:lnSpc>
              <a:spcBef>
                <a:spcPts val="0"/>
              </a:spcBef>
              <a:spcAft>
                <a:spcPts val="0"/>
              </a:spcAft>
              <a:buNone/>
            </a:pPr>
            <a:endParaRPr sz="1200">
              <a:solidFill>
                <a:srgbClr val="1B5E20"/>
              </a:solidFill>
              <a:highlight>
                <a:srgbClr val="E8F5E9"/>
              </a:highlight>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200">
                <a:solidFill>
                  <a:srgbClr val="1B5E20"/>
                </a:solidFill>
                <a:highlight>
                  <a:srgbClr val="E8F5E9"/>
                </a:highlight>
                <a:latin typeface="Roboto"/>
                <a:ea typeface="Roboto"/>
                <a:cs typeface="Roboto"/>
                <a:sym typeface="Roboto"/>
              </a:rPr>
              <a:t>DO</a:t>
            </a:r>
            <a:endParaRPr sz="1200">
              <a:solidFill>
                <a:srgbClr val="1B5E20"/>
              </a:solidFill>
              <a:highlight>
                <a:srgbClr val="E8F5E9"/>
              </a:highlight>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make sure people have enough time to read through the slide before you move on,</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give a high-level summary of what’s covered in the Note Well: “IETF policies on conduct, privacy and IPR.”,</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encourage people to read through all the linked policies &amp; documents in detail before participating or contributing,</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explain where people can direct questions or concerns (IETF Executive Director or Ombudsteam).</a:t>
            </a:r>
            <a:endParaRPr sz="1200">
              <a:solidFill>
                <a:srgbClr val="42424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200">
                <a:solidFill>
                  <a:srgbClr val="B33F00"/>
                </a:solidFill>
                <a:highlight>
                  <a:srgbClr val="FFF3E0"/>
                </a:highlight>
                <a:latin typeface="Roboto"/>
                <a:ea typeface="Roboto"/>
                <a:cs typeface="Roboto"/>
                <a:sym typeface="Roboto"/>
              </a:rPr>
              <a:t>DON'T</a:t>
            </a:r>
            <a:endParaRPr sz="1200">
              <a:solidFill>
                <a:srgbClr val="B33F00"/>
              </a:solidFill>
              <a:highlight>
                <a:srgbClr val="FFF3E0"/>
              </a:highlight>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dismiss the importance or relevance of any of the information on the Note Well.</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interpret the meaning or get into the substance of any of the topics or content of the policies.</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communicate that the Note Well conveys all the information participants need to know.</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address questions or concerns in the meeting itself.</a:t>
            </a:r>
            <a:endParaRPr sz="1200">
              <a:solidFill>
                <a:srgbClr val="42424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200">
              <a:solidFill>
                <a:srgbClr val="424242"/>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a795f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a9a795ffb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423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3003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8108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1a2a6c77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6" name="Google Shape;126;g71a2a6c778_0_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otes.ietf.org/notes-ietf-123-ipp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atatracker.ietf.org/meeting/agenda"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www.ietf.org/how/meetings/issues/" TargetMode="External"/><Relationship Id="rId4" Type="http://schemas.openxmlformats.org/officeDocument/2006/relationships/hyperlink" Target="https://www.ietf.org/how/meetings/prepar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64" y="2104950"/>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IETF 1</a:t>
            </a:r>
            <a:r>
              <a:rPr lang="en-US" sz="3600" dirty="0"/>
              <a:t>23</a:t>
            </a:r>
            <a:r>
              <a:rPr lang="en-US" sz="3600" dirty="0">
                <a:latin typeface="Inter"/>
                <a:ea typeface="Inter"/>
                <a:cs typeface="Inter"/>
                <a:sym typeface="Inter"/>
              </a:rPr>
              <a:t> IPPM</a:t>
            </a:r>
            <a:endParaRPr sz="3600" dirty="0">
              <a:latin typeface="Inter"/>
              <a:ea typeface="Inter"/>
              <a:cs typeface="Inter"/>
              <a:sym typeface="Inter"/>
            </a:endParaRPr>
          </a:p>
        </p:txBody>
      </p:sp>
      <p:sp>
        <p:nvSpPr>
          <p:cNvPr id="100" name="Google Shape;100;p19"/>
          <p:cNvSpPr txBox="1"/>
          <p:nvPr/>
        </p:nvSpPr>
        <p:spPr>
          <a:xfrm>
            <a:off x="754475" y="1465800"/>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24 July 2025</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latin typeface="Inter"/>
                <a:ea typeface="Inter"/>
                <a:cs typeface="Inter"/>
                <a:sym typeface="Inter"/>
              </a:rPr>
              <a:t>Internet Engineering Task Force</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 2025 IETF Trust </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Production by Meetecho</a:t>
            </a:r>
            <a:endParaRPr sz="120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a:solidFill>
                  <a:srgbClr val="FFF2CC"/>
                </a:solidFill>
                <a:latin typeface="Inter"/>
                <a:ea typeface="Inter"/>
                <a:cs typeface="Inter"/>
                <a:sym typeface="Inter"/>
              </a:rPr>
              <a:t>This session is being recorded</a:t>
            </a:r>
            <a:endParaRPr sz="2400">
              <a:solidFill>
                <a:srgbClr val="FFF2CC"/>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Really Well</a:t>
            </a:r>
            <a:endParaRPr sz="2400" b="0" i="0" u="none" strike="noStrike" cap="none">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Ombudsteam, who are available if you need confidentiality to raise concerns confident about harassment or other conduct in the IETF.</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participants must not engage in harassment while at IETF meetings, virtual meetings, social events, or on mailing lists. Harassment is unwelcome hostile or intimidating behavior—in particular, speech or behavior that is aggressive or intimidates.</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1000"/>
              </a:spcAft>
              <a:buClr>
                <a:srgbClr val="434343"/>
              </a:buClr>
              <a:buSzPts val="1300"/>
              <a:buFont typeface="Inter"/>
              <a:buChar char="●"/>
            </a:pPr>
            <a:r>
              <a:rPr lang="en-US" sz="1300">
                <a:solidFill>
                  <a:srgbClr val="434343"/>
                </a:solidFill>
                <a:latin typeface="Inter"/>
                <a:ea typeface="Inter"/>
                <a:cs typeface="Inter"/>
                <a:sym typeface="Inter"/>
              </a:rPr>
              <a:t>If you believe you have been harassed, notice that someone else is being harassed,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or have any other concerns, you are encouraged to raise your concern in confidence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with one of the Ombudspersons.</a:t>
            </a:r>
            <a:endParaRPr sz="13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IETF 123 Meeting Tips</a:t>
            </a:r>
            <a:endParaRPr sz="2400" dirty="0">
              <a:solidFill>
                <a:srgbClr val="FFFFFF"/>
              </a:solidFill>
            </a:endParaRPr>
          </a:p>
        </p:txBody>
      </p:sp>
      <p:sp>
        <p:nvSpPr>
          <p:cNvPr id="120" name="Google Shape;120;p22"/>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a:solidFill>
                  <a:srgbClr val="000000"/>
                </a:solidFill>
              </a:rPr>
              <a:t>In-person participants</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to sign into the session via Datatracker or the QR Code in this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Meetecho (usually the “Meetecho lite”) client to:</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join the mic queue</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participate in shows of hands</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i="1">
                <a:solidFill>
                  <a:srgbClr val="000000"/>
                </a:solidFill>
              </a:rPr>
              <a:t>Keep audio and video off if not using the onsite version.</a:t>
            </a:r>
            <a:endParaRPr sz="1600" b="1">
              <a:solidFill>
                <a:srgbClr val="000000"/>
              </a:solidFill>
            </a:endParaRPr>
          </a:p>
          <a:p>
            <a:pPr marL="0" lvl="0" indent="0" algn="l" rtl="0">
              <a:lnSpc>
                <a:spcPct val="110000"/>
              </a:lnSpc>
              <a:spcBef>
                <a:spcPts val="300"/>
              </a:spcBef>
              <a:spcAft>
                <a:spcPts val="0"/>
              </a:spcAft>
              <a:buNone/>
            </a:pPr>
            <a:r>
              <a:rPr lang="en-US" sz="1600" b="1">
                <a:solidFill>
                  <a:srgbClr val="000000"/>
                </a:solidFill>
              </a:rPr>
              <a:t>Remote participants </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your audio and video are off unless you are chairing or presenting during a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of a headset is strongly recommended.</a:t>
            </a:r>
            <a:endParaRPr sz="1600">
              <a:solidFill>
                <a:srgbClr val="000000"/>
              </a:solidFill>
            </a:endParaRPr>
          </a:p>
        </p:txBody>
      </p:sp>
      <p:sp>
        <p:nvSpPr>
          <p:cNvPr id="121" name="Google Shape;121;p22"/>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4</a:t>
            </a:fld>
            <a:endParaRPr/>
          </a:p>
        </p:txBody>
      </p:sp>
      <p:sp>
        <p:nvSpPr>
          <p:cNvPr id="122" name="Google Shape;122;p22"/>
          <p:cNvSpPr txBox="1"/>
          <p:nvPr/>
        </p:nvSpPr>
        <p:spPr>
          <a:xfrm>
            <a:off x="1709550" y="218225"/>
            <a:ext cx="5724900" cy="6678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300"/>
              </a:spcBef>
              <a:spcAft>
                <a:spcPts val="0"/>
              </a:spcAft>
              <a:buNone/>
            </a:pPr>
            <a:r>
              <a:rPr lang="en-US" sz="2400">
                <a:solidFill>
                  <a:srgbClr val="FFE599"/>
                </a:solidFill>
                <a:latin typeface="Montserrat"/>
                <a:ea typeface="Montserrat"/>
                <a:cs typeface="Montserrat"/>
                <a:sym typeface="Montserrat"/>
              </a:rPr>
              <a:t>This session is being recorded</a:t>
            </a:r>
            <a:endParaRPr sz="2400">
              <a:solidFill>
                <a:srgbClr val="FFE599"/>
              </a:solidFill>
              <a:latin typeface="Montserrat"/>
              <a:ea typeface="Montserrat"/>
              <a:cs typeface="Montserrat"/>
              <a:sym typeface="Montserrat"/>
            </a:endParaRPr>
          </a:p>
        </p:txBody>
      </p:sp>
      <p:pic>
        <p:nvPicPr>
          <p:cNvPr id="123" name="Google Shape;123;p22"/>
          <p:cNvPicPr preferRelativeResize="0"/>
          <p:nvPr/>
        </p:nvPicPr>
        <p:blipFill>
          <a:blip r:embed="rId3">
            <a:alphaModFix/>
          </a:blip>
          <a:stretch>
            <a:fillRect/>
          </a:stretch>
        </p:blipFill>
        <p:spPr>
          <a:xfrm>
            <a:off x="6916950" y="2699300"/>
            <a:ext cx="1818475" cy="810300"/>
          </a:xfrm>
          <a:prstGeom prst="rect">
            <a:avLst/>
          </a:prstGeom>
          <a:noFill/>
          <a:ln>
            <a:noFill/>
          </a:ln>
          <a:effectLst>
            <a:outerShdw blurRad="114300" dist="19050" dir="30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001" dirty="0"/>
              <a:t>Notetaker</a:t>
            </a:r>
            <a:endParaRPr lang="en-US" dirty="0"/>
          </a:p>
        </p:txBody>
      </p:sp>
      <p:sp>
        <p:nvSpPr>
          <p:cNvPr id="3" name="Text Placeholder 2">
            <a:extLst>
              <a:ext uri="{FF2B5EF4-FFF2-40B4-BE49-F238E27FC236}">
                <a16:creationId xmlns:a16="http://schemas.microsoft.com/office/drawing/2014/main" id="{DA4A6F5D-9442-B583-BAB9-5A102B90EC22}"/>
              </a:ext>
            </a:extLst>
          </p:cNvPr>
          <p:cNvSpPr>
            <a:spLocks noGrp="1"/>
          </p:cNvSpPr>
          <p:nvPr>
            <p:ph type="body" idx="1"/>
          </p:nvPr>
        </p:nvSpPr>
        <p:spPr/>
        <p:txBody>
          <a:bodyPr/>
          <a:lstStyle/>
          <a:p>
            <a:r>
              <a:rPr lang="en-001" dirty="0"/>
              <a:t>We need a volunteer for notetaking.</a:t>
            </a:r>
          </a:p>
          <a:p>
            <a:r>
              <a:rPr lang="en-US" dirty="0">
                <a:hlinkClick r:id="rId3"/>
              </a:rPr>
              <a:t>https://notes.ietf.org/notes-ietf-123-ippm</a:t>
            </a:r>
            <a:r>
              <a:rPr lang="en-001" dirty="0">
                <a:hlinkClick r:id="rId3"/>
              </a:rPr>
              <a:t> </a:t>
            </a:r>
            <a:endParaRPr lang="en-001" dirty="0"/>
          </a:p>
          <a:p>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3471097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dirty="0"/>
              <a:t>Agenda</a:t>
            </a:r>
            <a:r>
              <a:rPr lang="en-001" dirty="0"/>
              <a:t> – Proposed Work</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5" name="Picture 4">
            <a:extLst>
              <a:ext uri="{FF2B5EF4-FFF2-40B4-BE49-F238E27FC236}">
                <a16:creationId xmlns:a16="http://schemas.microsoft.com/office/drawing/2014/main" id="{D15A7168-4422-A14C-FFAB-127ABE8642C6}"/>
              </a:ext>
            </a:extLst>
          </p:cNvPr>
          <p:cNvPicPr>
            <a:picLocks noChangeAspect="1"/>
          </p:cNvPicPr>
          <p:nvPr/>
        </p:nvPicPr>
        <p:blipFill>
          <a:blip r:embed="rId2"/>
          <a:stretch>
            <a:fillRect/>
          </a:stretch>
        </p:blipFill>
        <p:spPr>
          <a:xfrm>
            <a:off x="471900" y="2105722"/>
            <a:ext cx="7744906" cy="2400635"/>
          </a:xfrm>
          <a:prstGeom prst="rect">
            <a:avLst/>
          </a:prstGeom>
        </p:spPr>
      </p:pic>
    </p:spTree>
    <p:extLst>
      <p:ext uri="{BB962C8B-B14F-4D97-AF65-F5344CB8AC3E}">
        <p14:creationId xmlns:p14="http://schemas.microsoft.com/office/powerpoint/2010/main" val="2332748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dirty="0"/>
              <a:t>Agenda</a:t>
            </a:r>
            <a:r>
              <a:rPr lang="en-001" dirty="0"/>
              <a:t> – Lightning Talks</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5" name="TextBox 4">
            <a:extLst>
              <a:ext uri="{FF2B5EF4-FFF2-40B4-BE49-F238E27FC236}">
                <a16:creationId xmlns:a16="http://schemas.microsoft.com/office/drawing/2014/main" id="{4415A45C-D066-654C-3989-5671669230C8}"/>
              </a:ext>
            </a:extLst>
          </p:cNvPr>
          <p:cNvSpPr txBox="1"/>
          <p:nvPr/>
        </p:nvSpPr>
        <p:spPr>
          <a:xfrm>
            <a:off x="1665297" y="3410195"/>
            <a:ext cx="2657324" cy="246221"/>
          </a:xfrm>
          <a:prstGeom prst="rect">
            <a:avLst/>
          </a:prstGeom>
          <a:noFill/>
        </p:spPr>
        <p:txBody>
          <a:bodyPr wrap="square">
            <a:spAutoFit/>
          </a:bodyPr>
          <a:lstStyle/>
          <a:p>
            <a:r>
              <a:rPr lang="en-GB" sz="1000" dirty="0">
                <a:solidFill>
                  <a:schemeClr val="accent4"/>
                </a:solidFill>
                <a:latin typeface="Inter" panose="020B0604020202020204" charset="0"/>
                <a:ea typeface="Inter" panose="020B0604020202020204" charset="0"/>
              </a:rPr>
              <a:t>draft-</a:t>
            </a:r>
            <a:r>
              <a:rPr lang="en-GB" sz="1000" dirty="0" err="1">
                <a:solidFill>
                  <a:schemeClr val="accent4"/>
                </a:solidFill>
                <a:latin typeface="Inter" panose="020B0604020202020204" charset="0"/>
                <a:ea typeface="Inter" panose="020B0604020202020204" charset="0"/>
              </a:rPr>
              <a:t>ietf</a:t>
            </a:r>
            <a:r>
              <a:rPr lang="en-GB" sz="1000" dirty="0">
                <a:solidFill>
                  <a:schemeClr val="accent4"/>
                </a:solidFill>
                <a:latin typeface="Inter" panose="020B0604020202020204" charset="0"/>
                <a:ea typeface="Inter" panose="020B0604020202020204" charset="0"/>
              </a:rPr>
              <a:t>-opsawg-</a:t>
            </a:r>
            <a:r>
              <a:rPr lang="en-GB" sz="1000" dirty="0" err="1">
                <a:solidFill>
                  <a:schemeClr val="accent4"/>
                </a:solidFill>
                <a:latin typeface="Inter" panose="020B0604020202020204" charset="0"/>
                <a:ea typeface="Inter" panose="020B0604020202020204" charset="0"/>
              </a:rPr>
              <a:t>oam</a:t>
            </a:r>
            <a:r>
              <a:rPr lang="en-GB" sz="1000" dirty="0">
                <a:solidFill>
                  <a:schemeClr val="accent4"/>
                </a:solidFill>
                <a:latin typeface="Inter" panose="020B0604020202020204" charset="0"/>
                <a:ea typeface="Inter" panose="020B0604020202020204" charset="0"/>
              </a:rPr>
              <a:t>-characterization</a:t>
            </a:r>
            <a:endParaRPr lang="de-CH" sz="1000" dirty="0">
              <a:solidFill>
                <a:schemeClr val="accent4"/>
              </a:solidFill>
              <a:latin typeface="Inter" panose="020B0604020202020204" charset="0"/>
              <a:ea typeface="Inter" panose="020B0604020202020204" charset="0"/>
            </a:endParaRPr>
          </a:p>
        </p:txBody>
      </p:sp>
      <p:sp>
        <p:nvSpPr>
          <p:cNvPr id="6" name="TextBox 5">
            <a:extLst>
              <a:ext uri="{FF2B5EF4-FFF2-40B4-BE49-F238E27FC236}">
                <a16:creationId xmlns:a16="http://schemas.microsoft.com/office/drawing/2014/main" id="{56370054-45B6-FE84-EE9A-AAE2E1DB87A7}"/>
              </a:ext>
            </a:extLst>
          </p:cNvPr>
          <p:cNvSpPr txBox="1"/>
          <p:nvPr/>
        </p:nvSpPr>
        <p:spPr>
          <a:xfrm>
            <a:off x="5431544" y="3410194"/>
            <a:ext cx="939358" cy="246221"/>
          </a:xfrm>
          <a:prstGeom prst="rect">
            <a:avLst/>
          </a:prstGeom>
          <a:noFill/>
        </p:spPr>
        <p:txBody>
          <a:bodyPr wrap="square">
            <a:spAutoFit/>
          </a:bodyPr>
          <a:lstStyle/>
          <a:p>
            <a:r>
              <a:rPr lang="en-GB" sz="1000" dirty="0">
                <a:solidFill>
                  <a:schemeClr val="accent4"/>
                </a:solidFill>
                <a:latin typeface="Inter" panose="020B0604020202020204" charset="0"/>
                <a:ea typeface="Inter" panose="020B0604020202020204" charset="0"/>
              </a:rPr>
              <a:t>T. Graf</a:t>
            </a:r>
            <a:endParaRPr lang="de-CH" sz="1000" dirty="0">
              <a:solidFill>
                <a:schemeClr val="accent4"/>
              </a:solidFill>
              <a:latin typeface="Inter" panose="020B0604020202020204" charset="0"/>
              <a:ea typeface="Inter" panose="020B0604020202020204" charset="0"/>
            </a:endParaRPr>
          </a:p>
        </p:txBody>
      </p:sp>
      <p:pic>
        <p:nvPicPr>
          <p:cNvPr id="8" name="Picture 7">
            <a:extLst>
              <a:ext uri="{FF2B5EF4-FFF2-40B4-BE49-F238E27FC236}">
                <a16:creationId xmlns:a16="http://schemas.microsoft.com/office/drawing/2014/main" id="{0977F7DB-372F-25C1-D891-F36319F4B48F}"/>
              </a:ext>
            </a:extLst>
          </p:cNvPr>
          <p:cNvPicPr>
            <a:picLocks noChangeAspect="1"/>
          </p:cNvPicPr>
          <p:nvPr/>
        </p:nvPicPr>
        <p:blipFill>
          <a:blip r:embed="rId3"/>
          <a:stretch>
            <a:fillRect/>
          </a:stretch>
        </p:blipFill>
        <p:spPr>
          <a:xfrm>
            <a:off x="471900" y="2103984"/>
            <a:ext cx="6239746" cy="2514951"/>
          </a:xfrm>
          <a:prstGeom prst="rect">
            <a:avLst/>
          </a:prstGeom>
        </p:spPr>
      </p:pic>
    </p:spTree>
    <p:extLst>
      <p:ext uri="{BB962C8B-B14F-4D97-AF65-F5344CB8AC3E}">
        <p14:creationId xmlns:p14="http://schemas.microsoft.com/office/powerpoint/2010/main" val="703495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a:xfrm>
            <a:off x="471899" y="218223"/>
            <a:ext cx="8600341" cy="1288203"/>
          </a:xfrm>
        </p:spPr>
        <p:txBody>
          <a:bodyPr anchor="ctr"/>
          <a:lstStyle/>
          <a:p>
            <a:r>
              <a:rPr lang="de-CH" dirty="0"/>
              <a:t>IPv6 PDMv2 Destination Option Status</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3" name="Text Placeholder 2">
            <a:extLst>
              <a:ext uri="{FF2B5EF4-FFF2-40B4-BE49-F238E27FC236}">
                <a16:creationId xmlns:a16="http://schemas.microsoft.com/office/drawing/2014/main" id="{FED4E835-D652-159B-D0CD-7FC58A509645}"/>
              </a:ext>
            </a:extLst>
          </p:cNvPr>
          <p:cNvSpPr>
            <a:spLocks noGrp="1"/>
          </p:cNvSpPr>
          <p:nvPr>
            <p:ph type="body" idx="1"/>
          </p:nvPr>
        </p:nvSpPr>
        <p:spPr>
          <a:xfrm>
            <a:off x="471900" y="1919074"/>
            <a:ext cx="8222100" cy="2710201"/>
          </a:xfrm>
        </p:spPr>
        <p:txBody>
          <a:bodyPr/>
          <a:lstStyle/>
          <a:p>
            <a:r>
              <a:rPr lang="de-CH" dirty="0"/>
              <a:t>Text</a:t>
            </a:r>
            <a:endParaRPr lang="en-001" dirty="0"/>
          </a:p>
          <a:p>
            <a:pPr lvl="1"/>
            <a:r>
              <a:rPr lang="de-CH" dirty="0"/>
              <a:t>Text</a:t>
            </a:r>
            <a:endParaRPr lang="en-001" dirty="0"/>
          </a:p>
          <a:p>
            <a:r>
              <a:rPr lang="de-CH" dirty="0"/>
              <a:t>Text</a:t>
            </a:r>
            <a:endParaRPr lang="en-001" dirty="0"/>
          </a:p>
          <a:p>
            <a:pPr lvl="1"/>
            <a:r>
              <a:rPr lang="de-CH" dirty="0"/>
              <a:t>Text</a:t>
            </a:r>
            <a:endParaRPr lang="en-001" dirty="0"/>
          </a:p>
          <a:p>
            <a:r>
              <a:rPr lang="de-CH" dirty="0"/>
              <a:t>Text</a:t>
            </a:r>
            <a:endParaRPr lang="en-001" dirty="0"/>
          </a:p>
          <a:p>
            <a:pPr lvl="1"/>
            <a:r>
              <a:rPr lang="de-CH" dirty="0"/>
              <a:t>Text</a:t>
            </a:r>
            <a:endParaRPr lang="en-001" dirty="0"/>
          </a:p>
        </p:txBody>
      </p:sp>
    </p:spTree>
    <p:extLst>
      <p:ext uri="{BB962C8B-B14F-4D97-AF65-F5344CB8AC3E}">
        <p14:creationId xmlns:p14="http://schemas.microsoft.com/office/powerpoint/2010/main" val="1372742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Resources for </a:t>
            </a:r>
            <a:r>
              <a:rPr lang="en-US" sz="3600" b="0" i="0" u="none" strike="noStrike" cap="none" dirty="0">
                <a:solidFill>
                  <a:srgbClr val="FFFFFF"/>
                </a:solidFill>
                <a:latin typeface="Open Sans"/>
                <a:ea typeface="Open Sans"/>
                <a:cs typeface="Open Sans"/>
                <a:sym typeface="Open Sans"/>
              </a:rPr>
              <a:t>IETF </a:t>
            </a:r>
            <a:r>
              <a:rPr lang="en-US"/>
              <a:t>123 Madrid</a:t>
            </a:r>
            <a:endParaRPr dirty="0"/>
          </a:p>
          <a:p>
            <a:pPr marL="0" marR="0" lvl="0" indent="0" algn="l" rtl="0">
              <a:lnSpc>
                <a:spcPct val="100000"/>
              </a:lnSpc>
              <a:spcBef>
                <a:spcPts val="0"/>
              </a:spcBef>
              <a:spcAft>
                <a:spcPts val="0"/>
              </a:spcAft>
              <a:buClr>
                <a:srgbClr val="FFFFFF"/>
              </a:buClr>
              <a:buSzPts val="3600"/>
              <a:buFont typeface="Open Sans"/>
              <a:buNone/>
            </a:pPr>
            <a:endParaRPr sz="2400" dirty="0">
              <a:solidFill>
                <a:srgbClr val="FFFFFF"/>
              </a:solidFill>
            </a:endParaRPr>
          </a:p>
        </p:txBody>
      </p:sp>
      <p:sp>
        <p:nvSpPr>
          <p:cNvPr id="129" name="Google Shape;129;p23"/>
          <p:cNvSpPr txBox="1">
            <a:spLocks noGrp="1"/>
          </p:cNvSpPr>
          <p:nvPr>
            <p:ph type="body" idx="1"/>
          </p:nvPr>
        </p:nvSpPr>
        <p:spPr>
          <a:xfrm>
            <a:off x="471900" y="1919074"/>
            <a:ext cx="8222100" cy="2710200"/>
          </a:xfrm>
          <a:prstGeom prst="rect">
            <a:avLst/>
          </a:prstGeom>
          <a:noFill/>
          <a:ln>
            <a:noFill/>
          </a:ln>
        </p:spPr>
        <p:txBody>
          <a:bodyPr spcFirstLastPara="1" wrap="square" lIns="91400" tIns="91400" rIns="91400" bIns="91400" anchor="t" anchorCtr="0">
            <a:noAutofit/>
          </a:bodyPr>
          <a:lstStyle/>
          <a:p>
            <a:pPr marL="457200" marR="0" lvl="0" indent="-342900" algn="l" rtl="0">
              <a:lnSpc>
                <a:spcPct val="110000"/>
              </a:lnSpc>
              <a:spcBef>
                <a:spcPts val="300"/>
              </a:spcBef>
              <a:spcAft>
                <a:spcPts val="0"/>
              </a:spcAft>
              <a:buClr>
                <a:srgbClr val="000000"/>
              </a:buClr>
              <a:buSzPts val="1800"/>
              <a:buChar char="●"/>
            </a:pPr>
            <a:r>
              <a:rPr lang="en-US">
                <a:solidFill>
                  <a:srgbClr val="000000"/>
                </a:solidFill>
              </a:rPr>
              <a:t>Agenda</a:t>
            </a:r>
            <a:br>
              <a:rPr lang="en-US" b="1">
                <a:solidFill>
                  <a:srgbClr val="000000"/>
                </a:solidFill>
              </a:rPr>
            </a:br>
            <a:r>
              <a:rPr lang="en-US" u="sng">
                <a:solidFill>
                  <a:schemeClr val="hlink"/>
                </a:solidFill>
                <a:hlinkClick r:id="rId3"/>
              </a:rPr>
              <a:t>https://datatracker.ietf.org/meeting/agenda</a:t>
            </a:r>
            <a:r>
              <a:rPr lang="en-US">
                <a:solidFill>
                  <a:srgbClr val="000000"/>
                </a:solidFill>
              </a:rPr>
              <a:t> </a:t>
            </a:r>
            <a:endParaRPr>
              <a:solidFill>
                <a:srgbClr val="000000"/>
              </a:solidFill>
            </a:endParaRPr>
          </a:p>
          <a:p>
            <a:pPr marL="457200" marR="0" lvl="0" indent="-342900" algn="l" rtl="0">
              <a:lnSpc>
                <a:spcPct val="110000"/>
              </a:lnSpc>
              <a:spcBef>
                <a:spcPts val="0"/>
              </a:spcBef>
              <a:spcAft>
                <a:spcPts val="0"/>
              </a:spcAft>
              <a:buClr>
                <a:srgbClr val="000000"/>
              </a:buClr>
              <a:buSzPts val="1800"/>
              <a:buChar char="●"/>
            </a:pPr>
            <a:r>
              <a:rPr lang="en-US">
                <a:solidFill>
                  <a:srgbClr val="000000"/>
                </a:solidFill>
              </a:rPr>
              <a:t>Meetecho and other information:</a:t>
            </a:r>
            <a:br>
              <a:rPr lang="en-US">
                <a:solidFill>
                  <a:srgbClr val="000000"/>
                </a:solidFill>
              </a:rPr>
            </a:br>
            <a:r>
              <a:rPr lang="en-US" u="sng">
                <a:solidFill>
                  <a:schemeClr val="hlink"/>
                </a:solidFill>
                <a:hlinkClick r:id="rId4"/>
              </a:rPr>
              <a:t>https://www.ietf.org/how/meetings/preparation</a:t>
            </a:r>
            <a:r>
              <a:rPr lang="en-US">
                <a:solidFill>
                  <a:srgbClr val="000000"/>
                </a:solidFill>
              </a:rPr>
              <a:t> </a:t>
            </a:r>
            <a:endParaRPr>
              <a:solidFill>
                <a:srgbClr val="000000"/>
              </a:solidFill>
            </a:endParaRPr>
          </a:p>
          <a:p>
            <a:pPr marL="457200" marR="0" lvl="0" indent="-342900" algn="l" rtl="0">
              <a:lnSpc>
                <a:spcPct val="110000"/>
              </a:lnSpc>
              <a:spcBef>
                <a:spcPts val="0"/>
              </a:spcBef>
              <a:spcAft>
                <a:spcPts val="0"/>
              </a:spcAft>
              <a:buClr>
                <a:srgbClr val="000000"/>
              </a:buClr>
              <a:buSzPts val="1800"/>
              <a:buChar char="●"/>
            </a:pPr>
            <a:r>
              <a:rPr lang="en-US">
                <a:solidFill>
                  <a:srgbClr val="000000"/>
                </a:solidFill>
              </a:rPr>
              <a:t>If you need technical assistance, see the Reporting Issues page:</a:t>
            </a:r>
            <a:br>
              <a:rPr lang="en-US">
                <a:solidFill>
                  <a:srgbClr val="000000"/>
                </a:solidFill>
              </a:rPr>
            </a:br>
            <a:r>
              <a:rPr lang="en-US" u="sng">
                <a:solidFill>
                  <a:schemeClr val="hlink"/>
                </a:solidFill>
                <a:hlinkClick r:id="rId5"/>
              </a:rPr>
              <a:t>http://www.ietf.org/how/meetings/issues/</a:t>
            </a:r>
            <a:endParaRPr>
              <a:solidFill>
                <a:srgbClr val="000000"/>
              </a:solidFill>
            </a:endParaRPr>
          </a:p>
        </p:txBody>
      </p:sp>
      <p:sp>
        <p:nvSpPr>
          <p:cNvPr id="130" name="Google Shape;130;p23"/>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28792A905D4FBE4781303B372FFF56B7" ma:contentTypeVersion="18" ma:contentTypeDescription="Ein neues Dokument erstellen." ma:contentTypeScope="" ma:versionID="1bed101c48ab8d637c0f10f3a19033d6">
  <xsd:schema xmlns:xsd="http://www.w3.org/2001/XMLSchema" xmlns:xs="http://www.w3.org/2001/XMLSchema" xmlns:p="http://schemas.microsoft.com/office/2006/metadata/properties" xmlns:ns3="3e5e162a-5953-4fde-83b3-9639e6ab13bb" xmlns:ns4="266fa233-377d-43d6-82a1-e70154e55ff7" targetNamespace="http://schemas.microsoft.com/office/2006/metadata/properties" ma:root="true" ma:fieldsID="ad54ca06dfd6fdd081bd33575dcf7e57" ns3:_="" ns4:_="">
    <xsd:import namespace="3e5e162a-5953-4fde-83b3-9639e6ab13bb"/>
    <xsd:import namespace="266fa233-377d-43d6-82a1-e70154e55ff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5e162a-5953-4fde-83b3-9639e6ab13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66fa233-377d-43d6-82a1-e70154e55ff7"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element name="SharingHintHash" ma:index="18"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3e5e162a-5953-4fde-83b3-9639e6ab13bb" xsi:nil="true"/>
  </documentManagement>
</p:properties>
</file>

<file path=customXml/itemProps1.xml><?xml version="1.0" encoding="utf-8"?>
<ds:datastoreItem xmlns:ds="http://schemas.openxmlformats.org/officeDocument/2006/customXml" ds:itemID="{9104BBC9-6B71-4DC1-A0E0-1E198363AC7F}">
  <ds:schemaRefs>
    <ds:schemaRef ds:uri="http://schemas.microsoft.com/sharepoint/v3/contenttype/forms"/>
  </ds:schemaRefs>
</ds:datastoreItem>
</file>

<file path=customXml/itemProps2.xml><?xml version="1.0" encoding="utf-8"?>
<ds:datastoreItem xmlns:ds="http://schemas.openxmlformats.org/officeDocument/2006/customXml" ds:itemID="{F4805544-B524-4E4A-B7C1-6ABFC59992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5e162a-5953-4fde-83b3-9639e6ab13bb"/>
    <ds:schemaRef ds:uri="266fa233-377d-43d6-82a1-e70154e55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D7021EF-4D3D-4708-92FB-F2CD02CEF7A1}">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3e5e162a-5953-4fde-83b3-9639e6ab13bb"/>
    <ds:schemaRef ds:uri="266fa233-377d-43d6-82a1-e70154e55ff7"/>
    <ds:schemaRef ds:uri="http://purl.org/dc/terms/"/>
    <ds:schemaRef ds:uri="http://schemas.openxmlformats.org/package/2006/metadata/core-properties"/>
    <ds:schemaRef ds:uri="http://www.w3.org/XML/1998/namespace"/>
    <ds:schemaRef ds:uri="http://purl.org/dc/dcmitype/"/>
  </ds:schemaRefs>
</ds:datastoreItem>
</file>

<file path=docMetadata/LabelInfo.xml><?xml version="1.0" encoding="utf-8"?>
<clbl:labelList xmlns:clbl="http://schemas.microsoft.com/office/2020/mipLabelMetadata">
  <clbl:label id="{2e1fccfb-80ca-4fe1-a574-1516544edb53}" enabled="1" method="Standard" siteId="{364e5b87-c1c7-420d-9bee-c35d19b557a1}" removed="0"/>
  <clbl:label id="{92e84ceb-fbfd-47ab-be52-080c6b87953f}" enabled="0" method="" siteId="{92e84ceb-fbfd-47ab-be52-080c6b87953f}" removed="1"/>
</clbl:labelList>
</file>

<file path=docProps/app.xml><?xml version="1.0" encoding="utf-8"?>
<Properties xmlns="http://schemas.openxmlformats.org/officeDocument/2006/extended-properties" xmlns:vt="http://schemas.openxmlformats.org/officeDocument/2006/docPropsVTypes">
  <TotalTime>0</TotalTime>
  <Words>889</Words>
  <Application>Microsoft Office PowerPoint</Application>
  <PresentationFormat>On-screen Show (16:9)</PresentationFormat>
  <Paragraphs>74</Paragraphs>
  <Slides>9</Slides>
  <Notes>8</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Roboto</vt:lpstr>
      <vt:lpstr>Open Sans Medium</vt:lpstr>
      <vt:lpstr>Inter</vt:lpstr>
      <vt:lpstr>Open Sans</vt:lpstr>
      <vt:lpstr>Arial</vt:lpstr>
      <vt:lpstr>Open Sans SemiBold</vt:lpstr>
      <vt:lpstr>Montserrat</vt:lpstr>
      <vt:lpstr>Material</vt:lpstr>
      <vt:lpstr>IETF Template</vt:lpstr>
      <vt:lpstr>IETF 123 IPPM</vt:lpstr>
      <vt:lpstr>Note Well</vt:lpstr>
      <vt:lpstr>Note Really Well</vt:lpstr>
      <vt:lpstr>IETF 123 Meeting Tips</vt:lpstr>
      <vt:lpstr>Notetaker</vt:lpstr>
      <vt:lpstr>Agenda – Proposed Work</vt:lpstr>
      <vt:lpstr>Agenda – Lightning Talks</vt:lpstr>
      <vt:lpstr>IPv6 PDMv2 Destination Option Status</vt:lpstr>
      <vt:lpstr>Resources for IETF 123 Madrid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Graf Thomas, INI-NET-VNC-E2E</dc:creator>
  <cp:lastModifiedBy>Graf Thomas, SCS-INI-NET-VNC-E2E</cp:lastModifiedBy>
  <cp:revision>3</cp:revision>
  <dcterms:modified xsi:type="dcterms:W3CDTF">2025-07-14T15:42:40Z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0x01010028792A905D4FBE4781303B372FFF56B7</vt:lpwstr>
  </property>
</Properties>
</file>