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9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310" r:id="rId12"/>
    <p:sldId id="303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6"/>
    <p:restoredTop sz="93845" autoAdjust="0"/>
  </p:normalViewPr>
  <p:slideViewPr>
    <p:cSldViewPr>
      <p:cViewPr varScale="1">
        <p:scale>
          <a:sx n="150" d="100"/>
          <a:sy n="150" d="100"/>
        </p:scale>
        <p:origin x="184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77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9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89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67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12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mailto:zali@cisco.com" TargetMode="External"/><Relationship Id="rId12" Type="http://schemas.openxmlformats.org/officeDocument/2006/relationships/hyperlink" Target="mailto:daniel.bernier@bell.c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andhi@cisco.com" TargetMode="External"/><Relationship Id="rId4" Type="http://schemas.openxmlformats.org/officeDocument/2006/relationships/hyperlink" Target="mailto:cfilsfil@cisco.com" TargetMode="External"/><Relationship Id="rId5" Type="http://schemas.openxmlformats.org/officeDocument/2006/relationships/hyperlink" Target="mailto:daniel.voyer@bell.ca" TargetMode="External"/><Relationship Id="rId6" Type="http://schemas.openxmlformats.org/officeDocument/2006/relationships/hyperlink" Target="mailto:stefano.salsano@uniroma2.it)" TargetMode="External"/><Relationship Id="rId7" Type="http://schemas.openxmlformats.org/officeDocument/2006/relationships/hyperlink" Target="mailto:pierluigi.ventre@cnit.it)" TargetMode="External"/><Relationship Id="rId8" Type="http://schemas.openxmlformats.org/officeDocument/2006/relationships/hyperlink" Target="mailto:mach.chen@huawei.com" TargetMode="External"/><Relationship Id="rId9" Type="http://schemas.openxmlformats.org/officeDocument/2006/relationships/hyperlink" Target="mailto:sagsoni@cisco.com" TargetMode="External"/><Relationship Id="rId10" Type="http://schemas.openxmlformats.org/officeDocument/2006/relationships/hyperlink" Target="mailto:pkhordoc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1457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in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581150"/>
            <a:ext cx="7696200" cy="685800"/>
          </a:xfrm>
        </p:spPr>
        <p:txBody>
          <a:bodyPr/>
          <a:lstStyle/>
          <a:p>
            <a:r>
              <a:rPr lang="en-US" sz="2400" u="sng" dirty="0"/>
              <a:t>draft-gandhi-spring-sr-mpls-pm-03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057400" y="2190750"/>
            <a:ext cx="6477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Bernier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2"/>
              </a:rPr>
              <a:t>daniel.bernier@bell.ca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/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PM procedure is used to 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[draft-ietf-lsr-isis-rfc7810bis]</a:t>
            </a:r>
          </a:p>
          <a:p>
            <a:pPr lvl="1"/>
            <a:r>
              <a:rPr lang="en-US" sz="2000" dirty="0"/>
              <a:t>BGP-LS   [draft-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idr</a:t>
            </a:r>
            <a:r>
              <a:rPr lang="en-US" sz="2000" dirty="0"/>
              <a:t>-</a:t>
            </a:r>
            <a:r>
              <a:rPr lang="en-US" sz="2000" dirty="0" err="1"/>
              <a:t>te</a:t>
            </a:r>
            <a:r>
              <a:rPr lang="en-US" sz="2000" dirty="0"/>
              <a:t>-pm-</a:t>
            </a:r>
            <a:r>
              <a:rPr lang="en-US" sz="2000" dirty="0" err="1"/>
              <a:t>bgp</a:t>
            </a:r>
            <a:r>
              <a:rPr lang="en-US" sz="20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1"/>
            <a:ext cx="7239000" cy="2209800"/>
          </a:xfrm>
        </p:spPr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800" dirty="0"/>
              <a:t>Multiple implementations already exist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Request for WG adoption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In-band Probes for SR Links and P2P and P2MP SR Policies</a:t>
            </a:r>
          </a:p>
          <a:p>
            <a:r>
              <a:rPr lang="en-US" sz="2400" dirty="0"/>
              <a:t>DM and LM Packets for SR Links and SR Policies</a:t>
            </a:r>
          </a:p>
          <a:p>
            <a:r>
              <a:rPr lang="en-US" sz="2400" dirty="0"/>
              <a:t>Probe Responses</a:t>
            </a:r>
          </a:p>
          <a:p>
            <a:r>
              <a:rPr lang="en-US" sz="2400" dirty="0"/>
              <a:t>Path Segment ID for PM</a:t>
            </a:r>
          </a:p>
          <a:p>
            <a:r>
              <a:rPr lang="en-US" sz="2400" dirty="0"/>
              <a:t>SR Link Extended TE Metrics Advertisements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P2P and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marL="0" lvl="1" indent="0">
              <a:buNone/>
            </a:pPr>
            <a:r>
              <a:rPr lang="en-US" sz="2200" dirty="0"/>
              <a:t>Scope: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b="1" dirty="0"/>
              <a:t>In-band PM probe messages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Use RFC 6374 (defined for MPLS-TP) based mechanisms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Use RFC 7876 (UDP return path) for probe response messages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Informational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3" y="2419350"/>
            <a:ext cx="7600013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19969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</a:t>
            </a:r>
            <a:r>
              <a:rPr lang="en-US" sz="2000" b="1" dirty="0"/>
              <a:t>in-band</a:t>
            </a:r>
            <a:r>
              <a:rPr lang="en-US" sz="2000" dirty="0"/>
              <a:t>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53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PM Probes for P2P and P2MP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28670"/>
            <a:ext cx="8292353" cy="1231526"/>
          </a:xfrm>
        </p:spPr>
        <p:txBody>
          <a:bodyPr/>
          <a:lstStyle/>
          <a:p>
            <a:pPr lvl="0"/>
            <a:r>
              <a:rPr lang="en-US" sz="2000" dirty="0"/>
              <a:t>For end-to-end </a:t>
            </a:r>
            <a:r>
              <a:rPr lang="en-US" sz="2000"/>
              <a:t>measurement of P2P and P2MP </a:t>
            </a:r>
            <a:r>
              <a:rPr lang="en-US" sz="2000" dirty="0"/>
              <a:t>SR Policies, the PM probe query messages for delay and loss measurements are sent </a:t>
            </a:r>
            <a:r>
              <a:rPr lang="en-US" sz="2000" b="1" dirty="0"/>
              <a:t>in-band</a:t>
            </a:r>
            <a:r>
              <a:rPr lang="en-US" sz="2000" dirty="0"/>
              <a:t>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 and SR-MPLS label stack.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85950"/>
            <a:ext cx="6167013" cy="2859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/>
              <a:t>DM Probes for SR Links and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031" y="1885950"/>
            <a:ext cx="32004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DM probes use the message format defined in [RFC6374] as payload.</a:t>
            </a:r>
          </a:p>
          <a:p>
            <a:pPr marL="400050" lvl="1" indent="0">
              <a:buNone/>
            </a:pPr>
            <a:r>
              <a:rPr lang="en-US" sz="1600" dirty="0"/>
              <a:t>GAL   : </a:t>
            </a:r>
            <a:r>
              <a:rPr lang="en-US" sz="1600" dirty="0" smtClean="0"/>
              <a:t>13 </a:t>
            </a:r>
          </a:p>
          <a:p>
            <a:pPr marL="400050" lvl="1" indent="0">
              <a:buNone/>
            </a:pPr>
            <a:r>
              <a:rPr lang="en-US" sz="1600" dirty="0" err="1" smtClean="0"/>
              <a:t>GAch</a:t>
            </a:r>
            <a:r>
              <a:rPr lang="en-US" sz="1600" dirty="0" smtClean="0"/>
              <a:t> </a:t>
            </a:r>
            <a:r>
              <a:rPr lang="en-US" sz="1600" dirty="0"/>
              <a:t>: 0x000C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95" y="971550"/>
            <a:ext cx="5819776" cy="3581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00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4" y="9455"/>
            <a:ext cx="8610600" cy="857250"/>
          </a:xfrm>
        </p:spPr>
        <p:txBody>
          <a:bodyPr/>
          <a:lstStyle/>
          <a:p>
            <a:r>
              <a:rPr lang="en-US" sz="3600" dirty="0"/>
              <a:t>LM Probes for SR Links and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26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733550"/>
            <a:ext cx="3435724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LM probes use the message format defined in [RFC6374] as payload.</a:t>
            </a:r>
          </a:p>
          <a:p>
            <a:pPr marL="400050" lvl="1" indent="0">
              <a:buNone/>
            </a:pPr>
            <a:r>
              <a:rPr lang="en-US" sz="1600" dirty="0"/>
              <a:t>GAL   : 13</a:t>
            </a:r>
          </a:p>
          <a:p>
            <a:pPr marL="400050" lvl="1" indent="0">
              <a:buNone/>
            </a:pPr>
            <a:r>
              <a:rPr lang="en-US" sz="1600" dirty="0" err="1"/>
              <a:t>GAch</a:t>
            </a:r>
            <a:r>
              <a:rPr lang="en-US" sz="1600" dirty="0"/>
              <a:t> : 0x000A (</a:t>
            </a:r>
            <a:r>
              <a:rPr lang="en-US" sz="1600" dirty="0" smtClean="0"/>
              <a:t>Direct mode)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             0x000B (</a:t>
            </a:r>
            <a:r>
              <a:rPr lang="en-US" sz="1600" dirty="0" smtClean="0"/>
              <a:t>Inferred mode)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76960"/>
            <a:ext cx="5448300" cy="3771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2635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362"/>
            <a:ext cx="8229600" cy="857250"/>
          </a:xfrm>
        </p:spPr>
        <p:txBody>
          <a:bodyPr/>
          <a:lstStyle/>
          <a:p>
            <a:r>
              <a:rPr lang="en-US" sz="3600" dirty="0"/>
              <a:t>Probe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3594848"/>
          </a:xfrm>
        </p:spPr>
        <p:txBody>
          <a:bodyPr/>
          <a:lstStyle/>
          <a:p>
            <a:r>
              <a:rPr lang="en-US" sz="2000" dirty="0"/>
              <a:t>One-way Measurement Response (out-of-band)</a:t>
            </a:r>
          </a:p>
          <a:p>
            <a:pPr lvl="1"/>
            <a:r>
              <a:rPr lang="en-US" sz="2000" dirty="0"/>
              <a:t>Sent to the </a:t>
            </a:r>
            <a:r>
              <a:rPr lang="en-US" sz="2000" dirty="0" err="1"/>
              <a:t>querier</a:t>
            </a:r>
            <a:r>
              <a:rPr lang="en-US" sz="2000" dirty="0"/>
              <a:t> node using the information from the UDP Return Object (URO) TLV [RFC7876].</a:t>
            </a:r>
          </a:p>
          <a:p>
            <a:pPr lvl="1"/>
            <a:r>
              <a:rPr lang="en-US" sz="2000" dirty="0"/>
              <a:t>URO TLV is sent by the </a:t>
            </a:r>
            <a:r>
              <a:rPr lang="en-US" sz="2000" dirty="0" err="1"/>
              <a:t>querier</a:t>
            </a:r>
            <a:r>
              <a:rPr lang="en-US" sz="2000" dirty="0"/>
              <a:t> node in the probe query messages and contains the UDP destination port and IP address.</a:t>
            </a:r>
          </a:p>
          <a:p>
            <a:r>
              <a:rPr lang="en-US" sz="2000" dirty="0"/>
              <a:t>Two-way Measurement Response (in-band)</a:t>
            </a:r>
          </a:p>
          <a:p>
            <a:pPr lvl="1"/>
            <a:r>
              <a:rPr lang="en-US" sz="2000" dirty="0"/>
              <a:t>Sent to the </a:t>
            </a:r>
            <a:r>
              <a:rPr lang="en-US" sz="2000" dirty="0" err="1"/>
              <a:t>querier</a:t>
            </a:r>
            <a:r>
              <a:rPr lang="en-US" sz="2000" dirty="0"/>
              <a:t> node using a message similar to the in-band probe query message as SR-MPLS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3165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1011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7"/>
            <a:ext cx="8229600" cy="857250"/>
          </a:xfrm>
        </p:spPr>
        <p:txBody>
          <a:bodyPr/>
          <a:lstStyle/>
          <a:p>
            <a:r>
              <a:rPr lang="en-US" sz="3600" dirty="0"/>
              <a:t>Path Segment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107"/>
            <a:ext cx="8229600" cy="3237243"/>
          </a:xfrm>
        </p:spPr>
        <p:txBody>
          <a:bodyPr/>
          <a:lstStyle/>
          <a:p>
            <a:r>
              <a:rPr lang="en-US" sz="2400" dirty="0"/>
              <a:t>Path Segment IDs [draft-</a:t>
            </a:r>
            <a:r>
              <a:rPr lang="en-US" sz="2400" dirty="0" err="1"/>
              <a:t>cheng</a:t>
            </a:r>
            <a:r>
              <a:rPr lang="en-US" sz="2400" dirty="0"/>
              <a:t>-spring-</a:t>
            </a:r>
            <a:r>
              <a:rPr lang="en-US" sz="2400" dirty="0" err="1"/>
              <a:t>mpls</a:t>
            </a:r>
            <a:r>
              <a:rPr lang="en-US" sz="2400" dirty="0"/>
              <a:t>-path-segment] are useful </a:t>
            </a:r>
            <a:r>
              <a:rPr lang="en-US" sz="2400" dirty="0" smtClean="0"/>
              <a:t>for Performance Measurement:</a:t>
            </a:r>
            <a:endParaRPr lang="en-US" sz="2400" dirty="0"/>
          </a:p>
          <a:p>
            <a:pPr lvl="1"/>
            <a:r>
              <a:rPr lang="en-US" sz="2400" dirty="0"/>
              <a:t>Loss Measurement </a:t>
            </a:r>
          </a:p>
          <a:p>
            <a:pPr lvl="1"/>
            <a:r>
              <a:rPr lang="en-US" sz="2400" dirty="0"/>
              <a:t>Bidirectional SR </a:t>
            </a:r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50866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603</Words>
  <Application>Microsoft Macintosh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Wingdings</vt:lpstr>
      <vt:lpstr>宋体</vt:lpstr>
      <vt:lpstr>Arial</vt:lpstr>
      <vt:lpstr>Default Design</vt:lpstr>
      <vt:lpstr>Performance Measurement in Segment Routing Networks with MPLS Data Plane</vt:lpstr>
      <vt:lpstr>Agenda</vt:lpstr>
      <vt:lpstr>Requirements and Scope</vt:lpstr>
      <vt:lpstr>PM Probes for SR Links</vt:lpstr>
      <vt:lpstr>PM Probes for P2P and P2MP SR Policies</vt:lpstr>
      <vt:lpstr>DM Probes for SR Links and SR Policies</vt:lpstr>
      <vt:lpstr>LM Probes for SR Links and SR Policies</vt:lpstr>
      <vt:lpstr>Probe Responses</vt:lpstr>
      <vt:lpstr>Path Segment ID</vt:lpstr>
      <vt:lpstr>SR Link Extended TE Metrics Advertisement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Microsoft Office User</cp:lastModifiedBy>
  <cp:revision>934</cp:revision>
  <dcterms:created xsi:type="dcterms:W3CDTF">2010-06-30T04:12:48Z</dcterms:created>
  <dcterms:modified xsi:type="dcterms:W3CDTF">2018-10-09T20:25:17Z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