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7" r:id="rId4"/>
    <p:sldId id="28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11" autoAdjust="0"/>
  </p:normalViewPr>
  <p:slideViewPr>
    <p:cSldViewPr>
      <p:cViewPr>
        <p:scale>
          <a:sx n="70" d="100"/>
          <a:sy n="70" d="100"/>
        </p:scale>
        <p:origin x="-1158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2ABF85C-CCB0-44F3-84E8-EF37D675D819}" type="datetimeFigureOut">
              <a:rPr lang="en-US"/>
              <a:pPr/>
              <a:t>10/29/2018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7474DBA-FBA7-4CCB-9B1A-C49F34361C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688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C58067-0336-4695-9C41-8AAD3616908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D6A0F1-1773-4648-B198-64BBBEEE4DD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E3394A-8E4B-4EAC-86BA-8874E5E6A3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4D48A-3AD6-4F89-9755-D8183EAFC14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32918-B78D-48D3-9023-2B83025287D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46CC4-61A1-48C1-B991-1A9C6F90F2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34869-47B3-446D-9398-05667BA90B0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E6B67-C374-4F14-A9F9-315B828896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5A0B32-BF88-409A-84F2-E3978B0710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D039E-9502-4272-9236-2B6E0B59EB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176AD-A57D-413D-B800-7FACBACAC1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63111-250F-46E3-818F-8DCD03F55A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7F72B67-43D5-416D-B713-27780031DA9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91465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Hybrid Two-step measurement method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altLang="en-US" sz="4000" dirty="0" smtClean="0"/>
              <a:t/>
            </a:r>
            <a:br>
              <a:rPr lang="en-US" altLang="en-US" sz="40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draft-</a:t>
            </a:r>
            <a:r>
              <a:rPr lang="en-US" sz="2400" dirty="0" err="1" smtClean="0"/>
              <a:t>mirsky</a:t>
            </a:r>
            <a:r>
              <a:rPr lang="en-US" sz="2400" dirty="0" smtClean="0"/>
              <a:t>-</a:t>
            </a:r>
            <a:r>
              <a:rPr lang="en-US" sz="2400" dirty="0" err="1" smtClean="0"/>
              <a:t>ippm</a:t>
            </a:r>
            <a:r>
              <a:rPr lang="en-US" sz="2400" dirty="0" smtClean="0"/>
              <a:t>-hybrid-two-step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altLang="en-US" sz="2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267200"/>
            <a:ext cx="6400800" cy="1447800"/>
          </a:xfrm>
        </p:spPr>
        <p:txBody>
          <a:bodyPr/>
          <a:lstStyle/>
          <a:p>
            <a:pPr algn="r"/>
            <a:r>
              <a:rPr lang="en-US" sz="1800" dirty="0" smtClean="0">
                <a:cs typeface="Courier New" panose="02070309020205020404" pitchFamily="49" charset="0"/>
              </a:rPr>
              <a:t>Greg Mirsky</a:t>
            </a:r>
          </a:p>
          <a:p>
            <a:pPr algn="r"/>
            <a:r>
              <a:rPr lang="en-US" sz="1800" dirty="0" smtClean="0"/>
              <a:t>Wang </a:t>
            </a:r>
            <a:r>
              <a:rPr lang="en-US" sz="1800" dirty="0" err="1" smtClean="0"/>
              <a:t>Lingqiang</a:t>
            </a:r>
            <a:endParaRPr lang="en-US" sz="1800" dirty="0" smtClean="0"/>
          </a:p>
          <a:p>
            <a:pPr algn="r"/>
            <a:r>
              <a:rPr lang="en-US" sz="1800" dirty="0" err="1" smtClean="0">
                <a:cs typeface="Courier New" panose="02070309020205020404" pitchFamily="49" charset="0"/>
              </a:rPr>
              <a:t>Guo</a:t>
            </a:r>
            <a:r>
              <a:rPr lang="en-US" sz="1800" dirty="0" smtClean="0"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cs typeface="Courier New" panose="02070309020205020404" pitchFamily="49" charset="0"/>
              </a:rPr>
              <a:t>Zhui</a:t>
            </a:r>
            <a:endParaRPr lang="en-US" sz="1800" dirty="0" smtClean="0">
              <a:cs typeface="Courier New" panose="02070309020205020404" pitchFamily="49" charset="0"/>
            </a:endParaRPr>
          </a:p>
          <a:p>
            <a:pPr algn="l" eaLnBrk="1" hangingPunct="1"/>
            <a:endParaRPr lang="en-US" altLang="en-US" sz="1800" dirty="0" smtClean="0"/>
          </a:p>
          <a:p>
            <a:pPr algn="l" eaLnBrk="1" hangingPunct="1"/>
            <a:endParaRPr lang="en-US" altLang="zh-CN" sz="1600" dirty="0" smtClean="0">
              <a:ea typeface="SimSun" pitchFamily="2" charset="-122"/>
            </a:endParaRPr>
          </a:p>
          <a:p>
            <a:pPr algn="r" eaLnBrk="1" hangingPunct="1"/>
            <a:r>
              <a:rPr lang="en-US" altLang="zh-CN" sz="1600" dirty="0" smtClean="0">
                <a:ea typeface="SimSun" pitchFamily="2" charset="-122"/>
              </a:rPr>
              <a:t>IETF-103  November 2018, Bangkok</a:t>
            </a:r>
            <a:endParaRPr lang="en-US" altLang="en-US" sz="1600" dirty="0" smtClean="0">
              <a:ea typeface="SimSun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Proposed solution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r>
              <a:rPr lang="en-US" sz="2000" dirty="0" smtClean="0"/>
              <a:t>Hybrid </a:t>
            </a:r>
            <a:r>
              <a:rPr lang="en-US" sz="2000" dirty="0" smtClean="0"/>
              <a:t>two-step measurement </a:t>
            </a:r>
            <a:r>
              <a:rPr lang="en-US" sz="2000" dirty="0" smtClean="0"/>
              <a:t>method:</a:t>
            </a:r>
          </a:p>
          <a:p>
            <a:pPr lvl="1"/>
            <a:r>
              <a:rPr lang="en-US" sz="1600" dirty="0" smtClean="0"/>
              <a:t>HTS Trigger is layer specific</a:t>
            </a:r>
            <a:endParaRPr lang="en-US" sz="1600" dirty="0" smtClean="0"/>
          </a:p>
          <a:p>
            <a:pPr lvl="1"/>
            <a:r>
              <a:rPr lang="en-US" sz="1600" dirty="0" smtClean="0"/>
              <a:t>The follow-up message originated by the ingress </a:t>
            </a:r>
            <a:r>
              <a:rPr lang="en-US" sz="1600" dirty="0" smtClean="0"/>
              <a:t>node, </a:t>
            </a:r>
            <a:r>
              <a:rPr lang="en-US" sz="1600" dirty="0" smtClean="0"/>
              <a:t>and it shares the same transport encapsulation as the original packet</a:t>
            </a:r>
          </a:p>
          <a:p>
            <a:pPr lvl="1"/>
            <a:r>
              <a:rPr lang="en-US" sz="1600" dirty="0" smtClean="0"/>
              <a:t>The follow-up message is terminated by the egress node thus not leaving the domain</a:t>
            </a:r>
          </a:p>
          <a:p>
            <a:pPr lvl="1"/>
            <a:r>
              <a:rPr lang="en-US" sz="1600" dirty="0" smtClean="0"/>
              <a:t>Only one outstanding follow-up message may be “in-flight”, i.e</a:t>
            </a:r>
            <a:r>
              <a:rPr lang="en-US" sz="1600" dirty="0" smtClean="0"/>
              <a:t>., </a:t>
            </a:r>
            <a:r>
              <a:rPr lang="en-US" sz="1600" dirty="0" smtClean="0"/>
              <a:t>one set of telemetry can be held for the next follow-up message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B8DA81D-F3E4-485B-8023-8CD1AE0D64D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1928251" y="3296137"/>
            <a:ext cx="1277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FB5DE5D3-8627-47CA-A365-B080682A881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940360" y="3289696"/>
            <a:ext cx="1232946" cy="6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4229B67-1222-4CBC-A085-DF20C1CE4369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905887" y="3296137"/>
            <a:ext cx="910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70">
            <a:extLst>
              <a:ext uri="{FF2B5EF4-FFF2-40B4-BE49-F238E27FC236}">
                <a16:creationId xmlns="" xmlns:a16="http://schemas.microsoft.com/office/drawing/2014/main" id="{99BE6536-83F0-4BB9-AF0B-4E6D17C7FFA9}"/>
              </a:ext>
            </a:extLst>
          </p:cNvPr>
          <p:cNvGrpSpPr/>
          <p:nvPr/>
        </p:nvGrpSpPr>
        <p:grpSpPr>
          <a:xfrm>
            <a:off x="2054486" y="3906800"/>
            <a:ext cx="1045467" cy="333053"/>
            <a:chOff x="2522981" y="3983476"/>
            <a:chExt cx="1045467" cy="333053"/>
          </a:xfrm>
        </p:grpSpPr>
        <p:sp>
          <p:nvSpPr>
            <p:cNvPr id="30" name="Flowchart: Process 29">
              <a:extLst>
                <a:ext uri="{FF2B5EF4-FFF2-40B4-BE49-F238E27FC236}">
                  <a16:creationId xmlns="" xmlns:a16="http://schemas.microsoft.com/office/drawing/2014/main" id="{5F36B0DE-4E96-404B-B785-366BE905708D}"/>
                </a:ext>
              </a:extLst>
            </p:cNvPr>
            <p:cNvSpPr/>
            <p:nvPr/>
          </p:nvSpPr>
          <p:spPr>
            <a:xfrm>
              <a:off x="2895600" y="4163651"/>
              <a:ext cx="300229" cy="14805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="" xmlns:a16="http://schemas.microsoft.com/office/drawing/2014/main" id="{3A0B4A6F-7EBE-4572-B95E-BE1BCB0531AB}"/>
                </a:ext>
              </a:extLst>
            </p:cNvPr>
            <p:cNvSpPr/>
            <p:nvPr/>
          </p:nvSpPr>
          <p:spPr>
            <a:xfrm>
              <a:off x="3268219" y="4163650"/>
              <a:ext cx="300229" cy="14805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="" xmlns:a16="http://schemas.microsoft.com/office/drawing/2014/main" id="{4DB1A713-17FF-4E00-BDA6-E5E6C5094CE3}"/>
                </a:ext>
              </a:extLst>
            </p:cNvPr>
            <p:cNvSpPr/>
            <p:nvPr/>
          </p:nvSpPr>
          <p:spPr>
            <a:xfrm>
              <a:off x="2522981" y="4168470"/>
              <a:ext cx="300229" cy="14805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="" xmlns:a16="http://schemas.microsoft.com/office/drawing/2014/main" id="{99C9FDD4-330F-4EC8-B6F7-F0845217E459}"/>
                </a:ext>
              </a:extLst>
            </p:cNvPr>
            <p:cNvSpPr/>
            <p:nvPr/>
          </p:nvSpPr>
          <p:spPr>
            <a:xfrm>
              <a:off x="2588180" y="3983476"/>
              <a:ext cx="140519" cy="164592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6" name="Flowchart: Process 35">
            <a:extLst>
              <a:ext uri="{FF2B5EF4-FFF2-40B4-BE49-F238E27FC236}">
                <a16:creationId xmlns="" xmlns:a16="http://schemas.microsoft.com/office/drawing/2014/main" id="{7DC2F51C-1C58-422E-95DB-CE8833674F5A}"/>
              </a:ext>
            </a:extLst>
          </p:cNvPr>
          <p:cNvSpPr/>
          <p:nvPr/>
        </p:nvSpPr>
        <p:spPr>
          <a:xfrm>
            <a:off x="1295400" y="48006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8" name="Flowchart: Process 37">
            <a:extLst>
              <a:ext uri="{FF2B5EF4-FFF2-40B4-BE49-F238E27FC236}">
                <a16:creationId xmlns="" xmlns:a16="http://schemas.microsoft.com/office/drawing/2014/main" id="{46B537BC-8182-417A-B0B8-D6096C960C32}"/>
              </a:ext>
            </a:extLst>
          </p:cNvPr>
          <p:cNvSpPr/>
          <p:nvPr/>
        </p:nvSpPr>
        <p:spPr>
          <a:xfrm>
            <a:off x="1295400" y="53340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Flowchart: Process 38">
            <a:extLst>
              <a:ext uri="{FF2B5EF4-FFF2-40B4-BE49-F238E27FC236}">
                <a16:creationId xmlns="" xmlns:a16="http://schemas.microsoft.com/office/drawing/2014/main" id="{EFFE4A97-F0D8-476A-858E-4DB684078A50}"/>
              </a:ext>
            </a:extLst>
          </p:cNvPr>
          <p:cNvSpPr/>
          <p:nvPr/>
        </p:nvSpPr>
        <p:spPr>
          <a:xfrm>
            <a:off x="1371600" y="5715000"/>
            <a:ext cx="144672" cy="3708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0" name="Flowchart: Decision 39">
            <a:extLst>
              <a:ext uri="{FF2B5EF4-FFF2-40B4-BE49-F238E27FC236}">
                <a16:creationId xmlns="" xmlns:a16="http://schemas.microsoft.com/office/drawing/2014/main" id="{BC13054D-2C81-4DF8-88AF-63FBE9BDEB35}"/>
              </a:ext>
            </a:extLst>
          </p:cNvPr>
          <p:cNvSpPr/>
          <p:nvPr/>
        </p:nvSpPr>
        <p:spPr>
          <a:xfrm>
            <a:off x="1371600" y="5105400"/>
            <a:ext cx="140519" cy="16459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9A9E53D-EBD6-4CE2-84EE-95C99869DE15}"/>
              </a:ext>
            </a:extLst>
          </p:cNvPr>
          <p:cNvSpPr txBox="1"/>
          <p:nvPr/>
        </p:nvSpPr>
        <p:spPr>
          <a:xfrm>
            <a:off x="1981200" y="4724400"/>
            <a:ext cx="6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Packet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C9F600EA-CFA5-4ADB-8EE4-885E5FFDE2E4}"/>
              </a:ext>
            </a:extLst>
          </p:cNvPr>
          <p:cNvSpPr txBox="1"/>
          <p:nvPr/>
        </p:nvSpPr>
        <p:spPr>
          <a:xfrm>
            <a:off x="1752600" y="5791200"/>
            <a:ext cx="17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HTS </a:t>
            </a:r>
            <a:r>
              <a:rPr lang="en-US" sz="1200" dirty="0" smtClean="0"/>
              <a:t>Follow-up Packet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08149AF-6AA6-4481-894F-4CFA9313F0B3}"/>
              </a:ext>
            </a:extLst>
          </p:cNvPr>
          <p:cNvSpPr txBox="1"/>
          <p:nvPr/>
        </p:nvSpPr>
        <p:spPr>
          <a:xfrm>
            <a:off x="1828800" y="5257800"/>
            <a:ext cx="17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HTS Trigger </a:t>
            </a:r>
          </a:p>
        </p:txBody>
      </p:sp>
      <p:sp>
        <p:nvSpPr>
          <p:cNvPr id="44" name="Flowchart: Process 43">
            <a:extLst>
              <a:ext uri="{FF2B5EF4-FFF2-40B4-BE49-F238E27FC236}">
                <a16:creationId xmlns="" xmlns:a16="http://schemas.microsoft.com/office/drawing/2014/main" id="{CB01C3B1-0353-4BDD-971B-45CFF15E4E0F}"/>
              </a:ext>
            </a:extLst>
          </p:cNvPr>
          <p:cNvSpPr/>
          <p:nvPr/>
        </p:nvSpPr>
        <p:spPr>
          <a:xfrm>
            <a:off x="4609925" y="2324921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5" name="Flowchart: Process 44">
            <a:extLst>
              <a:ext uri="{FF2B5EF4-FFF2-40B4-BE49-F238E27FC236}">
                <a16:creationId xmlns="" xmlns:a16="http://schemas.microsoft.com/office/drawing/2014/main" id="{B9806A3F-990B-4B5E-AE77-74D4ABA4E2A1}"/>
              </a:ext>
            </a:extLst>
          </p:cNvPr>
          <p:cNvSpPr/>
          <p:nvPr/>
        </p:nvSpPr>
        <p:spPr>
          <a:xfrm>
            <a:off x="4982544" y="232492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6" name="Flowchart: Process 45">
            <a:extLst>
              <a:ext uri="{FF2B5EF4-FFF2-40B4-BE49-F238E27FC236}">
                <a16:creationId xmlns="" xmlns:a16="http://schemas.microsoft.com/office/drawing/2014/main" id="{3EA24340-534F-4EEB-8473-E124FD724549}"/>
              </a:ext>
            </a:extLst>
          </p:cNvPr>
          <p:cNvSpPr/>
          <p:nvPr/>
        </p:nvSpPr>
        <p:spPr>
          <a:xfrm>
            <a:off x="4237306" y="232974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7" name="Flowchart: Process 46">
            <a:extLst>
              <a:ext uri="{FF2B5EF4-FFF2-40B4-BE49-F238E27FC236}">
                <a16:creationId xmlns="" xmlns:a16="http://schemas.microsoft.com/office/drawing/2014/main" id="{167661D2-45FE-4590-AB13-82E3A778BA60}"/>
              </a:ext>
            </a:extLst>
          </p:cNvPr>
          <p:cNvSpPr/>
          <p:nvPr/>
        </p:nvSpPr>
        <p:spPr>
          <a:xfrm>
            <a:off x="3846509" y="2102157"/>
            <a:ext cx="144672" cy="3708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8" name="Flowchart: Decision 47">
            <a:extLst>
              <a:ext uri="{FF2B5EF4-FFF2-40B4-BE49-F238E27FC236}">
                <a16:creationId xmlns="" xmlns:a16="http://schemas.microsoft.com/office/drawing/2014/main" id="{AE83BB33-1712-4038-A5A6-1508A93879A7}"/>
              </a:ext>
            </a:extLst>
          </p:cNvPr>
          <p:cNvSpPr/>
          <p:nvPr/>
        </p:nvSpPr>
        <p:spPr>
          <a:xfrm>
            <a:off x="4302505" y="2144746"/>
            <a:ext cx="140519" cy="16459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C8D26092-92CB-41DD-94CE-F7DF8BA70F34}"/>
              </a:ext>
            </a:extLst>
          </p:cNvPr>
          <p:cNvCxnSpPr>
            <a:cxnSpLocks/>
          </p:cNvCxnSpPr>
          <p:nvPr/>
        </p:nvCxnSpPr>
        <p:spPr>
          <a:xfrm>
            <a:off x="4181855" y="3167999"/>
            <a:ext cx="74523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="" xmlns:a16="http://schemas.microsoft.com/office/drawing/2014/main" id="{C5AA7915-23E3-46DE-8044-9E35EB17F3EF}"/>
              </a:ext>
            </a:extLst>
          </p:cNvPr>
          <p:cNvCxnSpPr>
            <a:cxnSpLocks/>
          </p:cNvCxnSpPr>
          <p:nvPr/>
        </p:nvCxnSpPr>
        <p:spPr>
          <a:xfrm>
            <a:off x="3870256" y="2594675"/>
            <a:ext cx="246400" cy="483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="" xmlns:a16="http://schemas.microsoft.com/office/drawing/2014/main" id="{44F7D395-24C1-414A-9B6E-A27335A6D1F0}"/>
              </a:ext>
            </a:extLst>
          </p:cNvPr>
          <p:cNvCxnSpPr>
            <a:cxnSpLocks/>
          </p:cNvCxnSpPr>
          <p:nvPr/>
        </p:nvCxnSpPr>
        <p:spPr>
          <a:xfrm flipH="1">
            <a:off x="4999801" y="2594675"/>
            <a:ext cx="282972" cy="48394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7C771EEB-D597-449F-9F31-41512AA7A2DB}"/>
              </a:ext>
            </a:extLst>
          </p:cNvPr>
          <p:cNvCxnSpPr>
            <a:cxnSpLocks/>
          </p:cNvCxnSpPr>
          <p:nvPr/>
        </p:nvCxnSpPr>
        <p:spPr>
          <a:xfrm flipV="1">
            <a:off x="2227385" y="3483427"/>
            <a:ext cx="656845" cy="116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340B572F-4FF0-4C88-A9EA-793C999A23FF}"/>
              </a:ext>
            </a:extLst>
          </p:cNvPr>
          <p:cNvCxnSpPr>
            <a:cxnSpLocks/>
          </p:cNvCxnSpPr>
          <p:nvPr/>
        </p:nvCxnSpPr>
        <p:spPr>
          <a:xfrm flipH="1">
            <a:off x="2004847" y="3547877"/>
            <a:ext cx="193464" cy="49999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06568796-1703-4605-A97B-C1A1A0BACB5F}"/>
              </a:ext>
            </a:extLst>
          </p:cNvPr>
          <p:cNvCxnSpPr>
            <a:cxnSpLocks/>
          </p:cNvCxnSpPr>
          <p:nvPr/>
        </p:nvCxnSpPr>
        <p:spPr>
          <a:xfrm rot="3058524" flipH="1" flipV="1">
            <a:off x="2745427" y="3713241"/>
            <a:ext cx="513024" cy="14709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Process 60">
            <a:extLst>
              <a:ext uri="{FF2B5EF4-FFF2-40B4-BE49-F238E27FC236}">
                <a16:creationId xmlns="" xmlns:a16="http://schemas.microsoft.com/office/drawing/2014/main" id="{B5D371ED-F3F7-4DBC-A0EC-7F71A77C37BC}"/>
              </a:ext>
            </a:extLst>
          </p:cNvPr>
          <p:cNvSpPr/>
          <p:nvPr/>
        </p:nvSpPr>
        <p:spPr>
          <a:xfrm>
            <a:off x="6561581" y="4419601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2" name="Flowchart: Process 61">
            <a:extLst>
              <a:ext uri="{FF2B5EF4-FFF2-40B4-BE49-F238E27FC236}">
                <a16:creationId xmlns="" xmlns:a16="http://schemas.microsoft.com/office/drawing/2014/main" id="{DDBBC41A-017F-4A3A-B27D-2A7A41CA69F8}"/>
              </a:ext>
            </a:extLst>
          </p:cNvPr>
          <p:cNvSpPr/>
          <p:nvPr/>
        </p:nvSpPr>
        <p:spPr>
          <a:xfrm>
            <a:off x="6934200" y="44196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3" name="Flowchart: Process 62">
            <a:extLst>
              <a:ext uri="{FF2B5EF4-FFF2-40B4-BE49-F238E27FC236}">
                <a16:creationId xmlns="" xmlns:a16="http://schemas.microsoft.com/office/drawing/2014/main" id="{C2C96F32-B69E-4655-AC23-B8BCAFB78342}"/>
              </a:ext>
            </a:extLst>
          </p:cNvPr>
          <p:cNvSpPr/>
          <p:nvPr/>
        </p:nvSpPr>
        <p:spPr>
          <a:xfrm>
            <a:off x="6188962" y="442442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4" name="Flowchart: Process 63">
            <a:extLst>
              <a:ext uri="{FF2B5EF4-FFF2-40B4-BE49-F238E27FC236}">
                <a16:creationId xmlns="" xmlns:a16="http://schemas.microsoft.com/office/drawing/2014/main" id="{AA0E3779-DD1F-4357-8DFC-9FC1C8519554}"/>
              </a:ext>
            </a:extLst>
          </p:cNvPr>
          <p:cNvSpPr/>
          <p:nvPr/>
        </p:nvSpPr>
        <p:spPr>
          <a:xfrm>
            <a:off x="5751567" y="4196837"/>
            <a:ext cx="144672" cy="3708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65" name="Flowchart: Decision 64">
            <a:extLst>
              <a:ext uri="{FF2B5EF4-FFF2-40B4-BE49-F238E27FC236}">
                <a16:creationId xmlns="" xmlns:a16="http://schemas.microsoft.com/office/drawing/2014/main" id="{B4024738-D40F-4E54-8EA5-FFD68459F76A}"/>
              </a:ext>
            </a:extLst>
          </p:cNvPr>
          <p:cNvSpPr/>
          <p:nvPr/>
        </p:nvSpPr>
        <p:spPr>
          <a:xfrm>
            <a:off x="6254161" y="4239426"/>
            <a:ext cx="140519" cy="164592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4" name="Flowchart: Process 73">
            <a:extLst>
              <a:ext uri="{FF2B5EF4-FFF2-40B4-BE49-F238E27FC236}">
                <a16:creationId xmlns="" xmlns:a16="http://schemas.microsoft.com/office/drawing/2014/main" id="{5F1D1BE0-2F83-4DED-8E2C-9471E281C6A0}"/>
              </a:ext>
            </a:extLst>
          </p:cNvPr>
          <p:cNvSpPr/>
          <p:nvPr/>
        </p:nvSpPr>
        <p:spPr>
          <a:xfrm>
            <a:off x="5538000" y="4195205"/>
            <a:ext cx="144672" cy="37082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FA77B5DE-D09C-4AE4-8B8B-B2C498EE2169}"/>
              </a:ext>
            </a:extLst>
          </p:cNvPr>
          <p:cNvCxnSpPr>
            <a:cxnSpLocks/>
          </p:cNvCxnSpPr>
          <p:nvPr/>
        </p:nvCxnSpPr>
        <p:spPr>
          <a:xfrm flipV="1">
            <a:off x="6030241" y="3453971"/>
            <a:ext cx="661645" cy="1596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BCF3D17C-595D-4D54-AD6A-0C60EDA35785}"/>
              </a:ext>
            </a:extLst>
          </p:cNvPr>
          <p:cNvCxnSpPr>
            <a:cxnSpLocks/>
          </p:cNvCxnSpPr>
          <p:nvPr/>
        </p:nvCxnSpPr>
        <p:spPr>
          <a:xfrm flipV="1">
            <a:off x="5523382" y="3589668"/>
            <a:ext cx="506080" cy="51681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="" xmlns:a16="http://schemas.microsoft.com/office/drawing/2014/main" id="{A54F8BBE-CEFD-4B68-8E08-5162E26971B1}"/>
              </a:ext>
            </a:extLst>
          </p:cNvPr>
          <p:cNvCxnSpPr>
            <a:cxnSpLocks/>
          </p:cNvCxnSpPr>
          <p:nvPr/>
        </p:nvCxnSpPr>
        <p:spPr>
          <a:xfrm>
            <a:off x="6695084" y="3589668"/>
            <a:ext cx="414776" cy="5637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>
            <a:extLst>
              <a:ext uri="{FF2B5EF4-FFF2-40B4-BE49-F238E27FC236}">
                <a16:creationId xmlns="" xmlns:a16="http://schemas.microsoft.com/office/drawing/2014/main" id="{31D318E3-2A57-45F6-B28E-849FF7401AB5}"/>
              </a:ext>
            </a:extLst>
          </p:cNvPr>
          <p:cNvSpPr/>
          <p:nvPr/>
        </p:nvSpPr>
        <p:spPr>
          <a:xfrm>
            <a:off x="1193691" y="2935938"/>
            <a:ext cx="734560" cy="7203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Flowchart: Process 52">
            <a:extLst>
              <a:ext uri="{FF2B5EF4-FFF2-40B4-BE49-F238E27FC236}">
                <a16:creationId xmlns="" xmlns:a16="http://schemas.microsoft.com/office/drawing/2014/main" id="{775F2A8F-8869-48D5-86C3-0E98B9C1D52E}"/>
              </a:ext>
            </a:extLst>
          </p:cNvPr>
          <p:cNvSpPr/>
          <p:nvPr/>
        </p:nvSpPr>
        <p:spPr>
          <a:xfrm>
            <a:off x="3205800" y="2935938"/>
            <a:ext cx="734560" cy="7203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="" xmlns:a16="http://schemas.microsoft.com/office/drawing/2014/main" id="{0DFC41E6-E9FB-4B28-8D2B-07C4EEF07D5F}"/>
              </a:ext>
            </a:extLst>
          </p:cNvPr>
          <p:cNvSpPr/>
          <p:nvPr/>
        </p:nvSpPr>
        <p:spPr>
          <a:xfrm>
            <a:off x="5173306" y="2929497"/>
            <a:ext cx="734560" cy="7203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="" xmlns:a16="http://schemas.microsoft.com/office/drawing/2014/main" id="{B29AA544-7CAB-4680-9E25-523F064EA2FF}"/>
              </a:ext>
            </a:extLst>
          </p:cNvPr>
          <p:cNvSpPr/>
          <p:nvPr/>
        </p:nvSpPr>
        <p:spPr>
          <a:xfrm>
            <a:off x="6816271" y="2935938"/>
            <a:ext cx="734560" cy="720398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204186A1-5179-4321-BA09-92228DB939FE}"/>
              </a:ext>
            </a:extLst>
          </p:cNvPr>
          <p:cNvCxnSpPr>
            <a:cxnSpLocks/>
          </p:cNvCxnSpPr>
          <p:nvPr/>
        </p:nvCxnSpPr>
        <p:spPr>
          <a:xfrm flipH="1">
            <a:off x="7315200" y="2438400"/>
            <a:ext cx="3810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69966E6D-CFDA-40F9-B9F9-AA744A342F41}"/>
              </a:ext>
            </a:extLst>
          </p:cNvPr>
          <p:cNvSpPr txBox="1"/>
          <p:nvPr/>
        </p:nvSpPr>
        <p:spPr>
          <a:xfrm>
            <a:off x="5880072" y="4355129"/>
            <a:ext cx="2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1C7D6A06-2CF5-459A-BB28-B334324823F9}"/>
              </a:ext>
            </a:extLst>
          </p:cNvPr>
          <p:cNvSpPr txBox="1"/>
          <p:nvPr/>
        </p:nvSpPr>
        <p:spPr>
          <a:xfrm>
            <a:off x="3939965" y="2278203"/>
            <a:ext cx="2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…</a:t>
            </a: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dirty="0" smtClean="0"/>
              <a:t>Theory of operation</a:t>
            </a:r>
            <a:endParaRPr lang="en-US" sz="3200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08149AF-6AA6-4481-894F-4CFA9313F0B3}"/>
              </a:ext>
            </a:extLst>
          </p:cNvPr>
          <p:cNvSpPr txBox="1"/>
          <p:nvPr/>
        </p:nvSpPr>
        <p:spPr>
          <a:xfrm>
            <a:off x="7315200" y="21336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HTS Egress node 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308149AF-6AA6-4481-894F-4CFA9313F0B3}"/>
              </a:ext>
            </a:extLst>
          </p:cNvPr>
          <p:cNvSpPr txBox="1"/>
          <p:nvPr/>
        </p:nvSpPr>
        <p:spPr>
          <a:xfrm>
            <a:off x="457200" y="2057400"/>
            <a:ext cx="17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HTS Ingress node </a:t>
            </a:r>
            <a:endParaRPr 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308149AF-6AA6-4481-894F-4CFA9313F0B3}"/>
              </a:ext>
            </a:extLst>
          </p:cNvPr>
          <p:cNvSpPr txBox="1"/>
          <p:nvPr/>
        </p:nvSpPr>
        <p:spPr>
          <a:xfrm>
            <a:off x="3810000" y="41148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HTS Transit node 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204186A1-5179-4321-BA09-92228DB939FE}"/>
              </a:ext>
            </a:extLst>
          </p:cNvPr>
          <p:cNvCxnSpPr>
            <a:cxnSpLocks/>
          </p:cNvCxnSpPr>
          <p:nvPr/>
        </p:nvCxnSpPr>
        <p:spPr>
          <a:xfrm>
            <a:off x="1143000" y="2362200"/>
            <a:ext cx="457200" cy="457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="" xmlns:a16="http://schemas.microsoft.com/office/drawing/2014/main" id="{204186A1-5179-4321-BA09-92228DB939FE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733800"/>
            <a:ext cx="60960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204186A1-5179-4321-BA09-92228DB939FE}"/>
              </a:ext>
            </a:extLst>
          </p:cNvPr>
          <p:cNvCxnSpPr>
            <a:cxnSpLocks/>
          </p:cNvCxnSpPr>
          <p:nvPr/>
        </p:nvCxnSpPr>
        <p:spPr>
          <a:xfrm flipV="1">
            <a:off x="4724400" y="3733800"/>
            <a:ext cx="685800" cy="3810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>
            <a:extLst>
              <a:ext uri="{FF2B5EF4-FFF2-40B4-BE49-F238E27FC236}">
                <a16:creationId xmlns="" xmlns:a16="http://schemas.microsoft.com/office/drawing/2014/main" id="{DDBBC41A-017F-4A3A-B27D-2A7A41CA69F8}"/>
              </a:ext>
            </a:extLst>
          </p:cNvPr>
          <p:cNvSpPr/>
          <p:nvPr/>
        </p:nvSpPr>
        <p:spPr>
          <a:xfrm>
            <a:off x="8534400" y="44196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74229B67-1222-4CBC-A085-DF20C1CE4369}"/>
              </a:ext>
            </a:extLst>
          </p:cNvPr>
          <p:cNvCxnSpPr>
            <a:cxnSpLocks/>
          </p:cNvCxnSpPr>
          <p:nvPr/>
        </p:nvCxnSpPr>
        <p:spPr>
          <a:xfrm>
            <a:off x="7543800" y="3276600"/>
            <a:ext cx="9103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owchart: Process 88">
            <a:extLst>
              <a:ext uri="{FF2B5EF4-FFF2-40B4-BE49-F238E27FC236}">
                <a16:creationId xmlns="" xmlns:a16="http://schemas.microsoft.com/office/drawing/2014/main" id="{DDBBC41A-017F-4A3A-B27D-2A7A41CA69F8}"/>
              </a:ext>
            </a:extLst>
          </p:cNvPr>
          <p:cNvSpPr/>
          <p:nvPr/>
        </p:nvSpPr>
        <p:spPr>
          <a:xfrm>
            <a:off x="8077200" y="44196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0" name="Flowchart: Process 89">
            <a:extLst>
              <a:ext uri="{FF2B5EF4-FFF2-40B4-BE49-F238E27FC236}">
                <a16:creationId xmlns="" xmlns:a16="http://schemas.microsoft.com/office/drawing/2014/main" id="{DDBBC41A-017F-4A3A-B27D-2A7A41CA69F8}"/>
              </a:ext>
            </a:extLst>
          </p:cNvPr>
          <p:cNvSpPr/>
          <p:nvPr/>
        </p:nvSpPr>
        <p:spPr>
          <a:xfrm>
            <a:off x="7620000" y="4419600"/>
            <a:ext cx="300229" cy="148059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74229B67-1222-4CBC-A085-DF20C1CE4369}"/>
              </a:ext>
            </a:extLst>
          </p:cNvPr>
          <p:cNvCxnSpPr>
            <a:cxnSpLocks/>
          </p:cNvCxnSpPr>
          <p:nvPr/>
        </p:nvCxnSpPr>
        <p:spPr>
          <a:xfrm flipV="1">
            <a:off x="7162800" y="21336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>
            <a:extLst>
              <a:ext uri="{FF2B5EF4-FFF2-40B4-BE49-F238E27FC236}">
                <a16:creationId xmlns="" xmlns:a16="http://schemas.microsoft.com/office/drawing/2014/main" id="{5F1D1BE0-2F83-4DED-8E2C-9471E281C6A0}"/>
              </a:ext>
            </a:extLst>
          </p:cNvPr>
          <p:cNvSpPr/>
          <p:nvPr/>
        </p:nvSpPr>
        <p:spPr>
          <a:xfrm>
            <a:off x="6781800" y="1752600"/>
            <a:ext cx="144672" cy="3708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5" name="Flowchart: Process 94">
            <a:extLst>
              <a:ext uri="{FF2B5EF4-FFF2-40B4-BE49-F238E27FC236}">
                <a16:creationId xmlns="" xmlns:a16="http://schemas.microsoft.com/office/drawing/2014/main" id="{5F1D1BE0-2F83-4DED-8E2C-9471E281C6A0}"/>
              </a:ext>
            </a:extLst>
          </p:cNvPr>
          <p:cNvSpPr/>
          <p:nvPr/>
        </p:nvSpPr>
        <p:spPr>
          <a:xfrm>
            <a:off x="7010400" y="1752600"/>
            <a:ext cx="144672" cy="3708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6" name="Flowchart: Process 95">
            <a:extLst>
              <a:ext uri="{FF2B5EF4-FFF2-40B4-BE49-F238E27FC236}">
                <a16:creationId xmlns="" xmlns:a16="http://schemas.microsoft.com/office/drawing/2014/main" id="{5F1D1BE0-2F83-4DED-8E2C-9471E281C6A0}"/>
              </a:ext>
            </a:extLst>
          </p:cNvPr>
          <p:cNvSpPr/>
          <p:nvPr/>
        </p:nvSpPr>
        <p:spPr>
          <a:xfrm>
            <a:off x="1371600" y="6324600"/>
            <a:ext cx="144672" cy="37082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C9F600EA-CFA5-4ADB-8EE4-885E5FFDE2E4}"/>
              </a:ext>
            </a:extLst>
          </p:cNvPr>
          <p:cNvSpPr txBox="1"/>
          <p:nvPr/>
        </p:nvSpPr>
        <p:spPr>
          <a:xfrm>
            <a:off x="1828800" y="6400800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On-path telemetry information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0                   1                   2                   3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0 1 2 3 4 5 6 7 8 9 0 1 2 3 4 5 6 7 8 9 0 1 2 3 4 5 6 7 8 9 0 1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+-+-+-+-+-+-+-+-+-+-+-+-+-+-+-+-+-+-+-+-+-+-+-+-+-+-+-+-+-+-+-+-+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                                                      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~                      Transport Network                        ~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                        Encapsulation                 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+-+-+-+-+-+-+-+-+-+-+-+-+-+-+-+-+-+-+-+-+-+-+-+-+-+-+-+-+-+-+-+-+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Ver|HTS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Shim Len|    Flags     |       Sequence Number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+-+-+-+-+-+-+-+-+-+-+-+-+-+-+-+-+-+-+-+-+-+-+-+-+-+-+-+-+-+-+-+-+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               Telemetry Data Profile (Optional)      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+-+-+-+-+-+-+-+-+-+-+-+-+-+-+-+-+-+-+-+-+-+-+-+-+-+-+-+-+-+-+-+-+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                                                      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~                     Telemetry Data TLVs                       ~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                                                            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+-+-+-+-+-+-+-+-+-+-+-+-+-+-+-+-+-+-+-+-+-+-+-+-+-+-+-+-+-+-+-+-+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Follow-up Packet Format</a:t>
            </a:r>
          </a:p>
          <a:p>
            <a:pPr latinLnBrk="1">
              <a:buNone/>
            </a:pP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0 1 2 3 4 5 6 7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|F|  Reserved   |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+-+-+-+-+-+-+-+-+</a:t>
            </a:r>
          </a:p>
          <a:p>
            <a:pPr latinLnBrk="1">
              <a:buNone/>
            </a:pP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Flags Field Format</a:t>
            </a:r>
          </a:p>
          <a:p>
            <a:pPr latinLnBrk="1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dirty="0" smtClean="0"/>
              <a:t>The Follow-up packet format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Next steps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Your comments, suggestions, questions always welcome and greatly appreciated</a:t>
            </a:r>
          </a:p>
          <a:p>
            <a:pPr eaLnBrk="1" hangingPunct="1"/>
            <a:r>
              <a:rPr lang="en-US" altLang="en-US" sz="2400" dirty="0" smtClean="0"/>
              <a:t>WG adoption</a:t>
            </a:r>
            <a:endParaRPr lang="en-US" altLang="en-US" sz="2000" dirty="0" smtClean="0"/>
          </a:p>
          <a:p>
            <a:pPr eaLnBrk="1" hangingPunct="1">
              <a:buNone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41298</TotalTime>
  <Words>233</Words>
  <Application>Microsoft Office PowerPoint</Application>
  <PresentationFormat>On-screen Show (4:3)</PresentationFormat>
  <Paragraphs>56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Hybrid Two-step measurement method   draft-mirsky-ippm-hybrid-two-step </vt:lpstr>
      <vt:lpstr>Proposed solution</vt:lpstr>
      <vt:lpstr>Theory of operation</vt:lpstr>
      <vt:lpstr>The Follow-up packet format</vt:lpstr>
      <vt:lpstr>Next steps</vt:lpstr>
    </vt:vector>
  </TitlesOfParts>
  <Company>Ericsson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MPLS-TP CV Advertisement in PW VCCV draft-mirsky-mpls-tp-cv-adv-00</dc:title>
  <dc:creator>egremir</dc:creator>
  <cp:lastModifiedBy>Greg Mirsky</cp:lastModifiedBy>
  <cp:revision>243</cp:revision>
  <dcterms:created xsi:type="dcterms:W3CDTF">2012-03-16T01:32:35Z</dcterms:created>
  <dcterms:modified xsi:type="dcterms:W3CDTF">2018-10-29T23:09:06Z</dcterms:modified>
</cp:coreProperties>
</file>