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4" r:id="rId10"/>
  </p:sldMasterIdLst>
  <p:handoutMasterIdLst>
    <p:handoutMasterId r:id="rId17"/>
  </p:handoutMasterIdLst>
  <p:sldIdLst>
    <p:sldId id="262" r:id="rId11"/>
    <p:sldId id="263" r:id="rId12"/>
    <p:sldId id="267" r:id="rId13"/>
    <p:sldId id="264" r:id="rId14"/>
    <p:sldId id="265" r:id="rId15"/>
    <p:sldId id="266"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9" autoAdjust="0"/>
    <p:restoredTop sz="94660"/>
  </p:normalViewPr>
  <p:slideViewPr>
    <p:cSldViewPr showGuides="1">
      <p:cViewPr varScale="1">
        <p:scale>
          <a:sx n="74" d="100"/>
          <a:sy n="74" d="100"/>
        </p:scale>
        <p:origin x="1596" y="72"/>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2018/10/28</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97655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2127615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3005005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343083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367756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4102367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2839682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574786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35681079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155825"/>
            <a:ext cx="5616575" cy="625475"/>
          </a:xfrm>
        </p:spPr>
        <p:txBody>
          <a:bodyPr/>
          <a:lstStyle/>
          <a:p>
            <a:r>
              <a:rPr lang="zh-CN" altLang="en-US" smtClean="0"/>
              <a:t>单击此处编辑母版标题样式</a:t>
            </a:r>
            <a:endParaRPr lang="zh-CN" altLang="en-US" dirty="0"/>
          </a:p>
        </p:txBody>
      </p:sp>
      <p:sp>
        <p:nvSpPr>
          <p:cNvPr id="8" name="副标题 2"/>
          <p:cNvSpPr>
            <a:spLocks noGrp="1"/>
          </p:cNvSpPr>
          <p:nvPr>
            <p:ph type="subTitle" idx="11"/>
          </p:nvPr>
        </p:nvSpPr>
        <p:spPr>
          <a:xfrm>
            <a:off x="755650" y="3068638"/>
            <a:ext cx="6400800" cy="492443"/>
          </a:xfrm>
          <a:prstGeom prst="rect">
            <a:avLst/>
          </a:prstGeo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4" name="Rectangle 19"/>
          <p:cNvSpPr>
            <a:spLocks noGrp="1" noChangeArrowheads="1"/>
          </p:cNvSpPr>
          <p:nvPr>
            <p:ph type="dt"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841724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3256159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1913256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33113331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10.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smtClean="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5" r:id="rId1"/>
  </p:sldLayoutIdLst>
  <p:transition advClick="0" advTm="8000">
    <p:fade thruBlk="1"/>
  </p:transition>
  <p:timing>
    <p:tnLst>
      <p:par>
        <p:cTn id="1" dur="indefinite" restart="never" nodeType="tmRoot"/>
      </p:par>
    </p:tnLst>
  </p:timing>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A6B3EB-FFA8-4E88-8C6B-71D75889DF68}" type="slidenum">
              <a:rPr lang="zh-CN" altLang="en-US" smtClean="0"/>
              <a:t>‹#›</a:t>
            </a:fld>
            <a:endParaRPr lang="zh-CN" altLang="en-US"/>
          </a:p>
        </p:txBody>
      </p:sp>
    </p:spTree>
    <p:extLst>
      <p:ext uri="{BB962C8B-B14F-4D97-AF65-F5344CB8AC3E}">
        <p14:creationId xmlns:p14="http://schemas.microsoft.com/office/powerpoint/2010/main" val="1607600499"/>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Lst>
  <p:transition>
    <p:fade thruBlk="1"/>
  </p:transition>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smtClean="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smtClean="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smtClean="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smtClean="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8"/>
            <a:ext cx="9150350"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755650" y="6451600"/>
            <a:ext cx="2540000" cy="1825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smtClean="0">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508875" y="6386513"/>
            <a:ext cx="131127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smtClean="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378571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baseline="0" dirty="0" smtClean="0">
                <a:solidFill>
                  <a:srgbClr val="000000"/>
                </a:solidFill>
                <a:latin typeface="+mn-lt"/>
                <a:ea typeface="+mn-ea"/>
              </a:rPr>
              <a:t>Huawei Confidential</a:t>
            </a:r>
            <a:endParaRPr lang="en-US" altLang="zh-CN" sz="1200" dirty="0">
              <a:latin typeface="+mn-lt"/>
              <a:ea typeface="+mn-ea"/>
            </a:endParaRPr>
          </a:p>
        </p:txBody>
      </p:sp>
      <p:sp>
        <p:nvSpPr>
          <p:cNvPr id="81" name="Rectangle 5"/>
          <p:cNvSpPr>
            <a:spLocks noChangeArrowheads="1"/>
          </p:cNvSpPr>
          <p:nvPr userDrawn="1"/>
        </p:nvSpPr>
        <p:spPr bwMode="auto">
          <a:xfrm>
            <a:off x="634587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smtClean="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smtClean="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smtClean="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smtClean="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smtClean="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iming>
    <p:tnLst>
      <p:par>
        <p:cTn id="1" dur="indefinite" restart="never" nodeType="tmRoot"/>
      </p:par>
    </p:tnLst>
  </p:timing>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55650" y="2175084"/>
            <a:ext cx="7416750" cy="586957"/>
          </a:xfrm>
        </p:spPr>
        <p:txBody>
          <a:bodyPr>
            <a:noAutofit/>
          </a:bodyPr>
          <a:lstStyle/>
          <a:p>
            <a:r>
              <a:rPr lang="en-US" altLang="zh-CN" sz="3200" dirty="0" smtClean="0">
                <a:latin typeface="微软雅黑" panose="020B0503020204020204" pitchFamily="34" charset="-122"/>
                <a:ea typeface="微软雅黑" panose="020B0503020204020204" pitchFamily="34" charset="-122"/>
              </a:rPr>
              <a:t>Enhanced Alternate Marking Method</a:t>
            </a:r>
            <a:endParaRPr lang="zh-CN" altLang="en-US" sz="3200" dirty="0">
              <a:latin typeface="微软雅黑" panose="020B0503020204020204" pitchFamily="34" charset="-122"/>
              <a:ea typeface="微软雅黑" panose="020B0503020204020204" pitchFamily="34" charset="-122"/>
            </a:endParaRPr>
          </a:p>
        </p:txBody>
      </p:sp>
      <p:sp>
        <p:nvSpPr>
          <p:cNvPr id="12" name="副标题 11"/>
          <p:cNvSpPr>
            <a:spLocks noGrp="1"/>
          </p:cNvSpPr>
          <p:nvPr>
            <p:ph type="subTitle" idx="11"/>
          </p:nvPr>
        </p:nvSpPr>
        <p:spPr/>
        <p:txBody>
          <a:bodyPr>
            <a:normAutofit fontScale="92500"/>
          </a:bodyPr>
          <a:lstStyle/>
          <a:p>
            <a:r>
              <a:rPr lang="en-US" altLang="zh-CN" dirty="0">
                <a:solidFill>
                  <a:schemeClr val="tx1"/>
                </a:solidFill>
                <a:latin typeface="微软雅黑" panose="020B0503020204020204" pitchFamily="34" charset="-122"/>
                <a:ea typeface="微软雅黑" panose="020B0503020204020204" pitchFamily="34" charset="-122"/>
              </a:rPr>
              <a:t>draft-zhou-ippm-enhanced-alternate-marking-00</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55650" y="4286997"/>
            <a:ext cx="2193229" cy="1477328"/>
          </a:xfrm>
          <a:prstGeom prst="rect">
            <a:avLst/>
          </a:prstGeom>
          <a:noFill/>
        </p:spPr>
        <p:txBody>
          <a:bodyPr wrap="none" rtlCol="0">
            <a:spAutoFit/>
          </a:bodyPr>
          <a:lstStyle/>
          <a:p>
            <a:r>
              <a:rPr lang="en-US" altLang="zh-CN" dirty="0" err="1" smtClean="0">
                <a:latin typeface="微软雅黑" panose="020B0503020204020204" pitchFamily="34" charset="-122"/>
                <a:ea typeface="微软雅黑" panose="020B0503020204020204" pitchFamily="34" charset="-122"/>
              </a:rPr>
              <a:t>Tianran</a:t>
            </a:r>
            <a:r>
              <a:rPr lang="en-US" altLang="zh-CN" dirty="0" smtClean="0">
                <a:latin typeface="微软雅黑" panose="020B0503020204020204" pitchFamily="34" charset="-122"/>
                <a:ea typeface="微软雅黑" panose="020B0503020204020204" pitchFamily="34" charset="-122"/>
              </a:rPr>
              <a:t> Zhou</a:t>
            </a:r>
          </a:p>
          <a:p>
            <a:r>
              <a:rPr lang="en-US" altLang="zh-CN" dirty="0">
                <a:latin typeface="微软雅黑" panose="020B0503020204020204" pitchFamily="34" charset="-122"/>
                <a:ea typeface="微软雅黑" panose="020B0503020204020204" pitchFamily="34" charset="-122"/>
              </a:rPr>
              <a:t>Giuseppe </a:t>
            </a:r>
            <a:r>
              <a:rPr lang="en-US" altLang="zh-CN" dirty="0" err="1" smtClean="0">
                <a:latin typeface="微软雅黑" panose="020B0503020204020204" pitchFamily="34" charset="-122"/>
                <a:ea typeface="微软雅黑" panose="020B0503020204020204" pitchFamily="34" charset="-122"/>
              </a:rPr>
              <a:t>Fioccola</a:t>
            </a:r>
            <a:endParaRPr lang="en-US" altLang="zh-CN" dirty="0" smtClean="0">
              <a:latin typeface="微软雅黑" panose="020B0503020204020204" pitchFamily="34" charset="-122"/>
              <a:ea typeface="微软雅黑" panose="020B0503020204020204" pitchFamily="34" charset="-122"/>
            </a:endParaRPr>
          </a:p>
          <a:p>
            <a:r>
              <a:rPr lang="en-US" altLang="zh-CN" dirty="0" err="1" smtClean="0">
                <a:latin typeface="微软雅黑" panose="020B0503020204020204" pitchFamily="34" charset="-122"/>
                <a:ea typeface="微软雅黑" panose="020B0503020204020204" pitchFamily="34" charset="-122"/>
              </a:rPr>
              <a:t>Haoyu</a:t>
            </a:r>
            <a:r>
              <a:rPr lang="en-US" altLang="zh-CN" dirty="0" smtClean="0">
                <a:latin typeface="微软雅黑" panose="020B0503020204020204" pitchFamily="34" charset="-122"/>
                <a:ea typeface="微软雅黑" panose="020B0503020204020204" pitchFamily="34" charset="-122"/>
              </a:rPr>
              <a:t> Song</a:t>
            </a:r>
          </a:p>
          <a:p>
            <a:r>
              <a:rPr lang="en-US" altLang="zh-CN" dirty="0" err="1" smtClean="0">
                <a:latin typeface="微软雅黑" panose="020B0503020204020204" pitchFamily="34" charset="-122"/>
                <a:ea typeface="微软雅黑" panose="020B0503020204020204" pitchFamily="34" charset="-122"/>
              </a:rPr>
              <a:t>Zhenbin</a:t>
            </a:r>
            <a:r>
              <a:rPr lang="en-US" altLang="zh-CN" dirty="0" smtClean="0">
                <a:latin typeface="微软雅黑" panose="020B0503020204020204" pitchFamily="34" charset="-122"/>
                <a:ea typeface="微软雅黑" panose="020B0503020204020204" pitchFamily="34" charset="-122"/>
              </a:rPr>
              <a:t> Li</a:t>
            </a:r>
          </a:p>
          <a:p>
            <a:r>
              <a:rPr lang="en-US" altLang="zh-CN" b="1" dirty="0" smtClean="0">
                <a:latin typeface="微软雅黑" panose="020B0503020204020204" pitchFamily="34" charset="-122"/>
                <a:ea typeface="微软雅黑" panose="020B0503020204020204" pitchFamily="34" charset="-122"/>
              </a:rPr>
              <a:t>Huawei</a:t>
            </a:r>
            <a:endParaRPr lang="zh-CN" altLang="en-US"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3707941" y="4298208"/>
            <a:ext cx="1725152" cy="646331"/>
          </a:xfrm>
          <a:prstGeom prst="rect">
            <a:avLst/>
          </a:prstGeom>
          <a:noFill/>
        </p:spPr>
        <p:txBody>
          <a:bodyPr wrap="none" rtlCol="0">
            <a:spAutoFit/>
          </a:bodyPr>
          <a:lstStyle/>
          <a:p>
            <a:r>
              <a:rPr lang="en-US" altLang="zh-CN" dirty="0" err="1" smtClean="0">
                <a:latin typeface="微软雅黑" panose="020B0503020204020204" pitchFamily="34" charset="-122"/>
                <a:ea typeface="微软雅黑" panose="020B0503020204020204" pitchFamily="34" charset="-122"/>
              </a:rPr>
              <a:t>Zhenqiang</a:t>
            </a:r>
            <a:r>
              <a:rPr lang="en-US" altLang="zh-CN" dirty="0" smtClean="0">
                <a:latin typeface="微软雅黑" panose="020B0503020204020204" pitchFamily="34" charset="-122"/>
                <a:ea typeface="微软雅黑" panose="020B0503020204020204" pitchFamily="34" charset="-122"/>
              </a:rPr>
              <a:t> Li</a:t>
            </a:r>
          </a:p>
          <a:p>
            <a:r>
              <a:rPr lang="en-US" altLang="zh-CN" b="1" dirty="0" smtClean="0">
                <a:latin typeface="微软雅黑" panose="020B0503020204020204" pitchFamily="34" charset="-122"/>
                <a:ea typeface="微软雅黑" panose="020B0503020204020204" pitchFamily="34" charset="-122"/>
              </a:rPr>
              <a:t>China Mobile</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p:transition advClick="0" advTm="8000">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584" y="692696"/>
            <a:ext cx="2390271"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Motivation</a:t>
            </a:r>
            <a:endParaRPr lang="zh-CN" altLang="en-US"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794706" y="1556792"/>
            <a:ext cx="7416825" cy="3108543"/>
          </a:xfrm>
          <a:prstGeom prst="rect">
            <a:avLst/>
          </a:prstGeom>
          <a:noFill/>
        </p:spPr>
        <p:txBody>
          <a:bodyPr wrap="square" rtlCol="0">
            <a:spAutoFit/>
          </a:bodyPr>
          <a:lstStyle/>
          <a:p>
            <a:pPr marL="285750" indent="-285750">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Alternate </a:t>
            </a:r>
            <a:r>
              <a:rPr lang="en-US" altLang="zh-CN" sz="2000" dirty="0">
                <a:latin typeface="微软雅黑" panose="020B0503020204020204" pitchFamily="34" charset="-122"/>
                <a:ea typeface="微软雅黑" panose="020B0503020204020204" pitchFamily="34" charset="-122"/>
              </a:rPr>
              <a:t>Marking </a:t>
            </a:r>
            <a:r>
              <a:rPr lang="en-US" altLang="zh-CN" sz="2000" dirty="0" smtClean="0">
                <a:latin typeface="微软雅黑" panose="020B0503020204020204" pitchFamily="34" charset="-122"/>
                <a:ea typeface="微软雅黑" panose="020B0503020204020204" pitchFamily="34" charset="-122"/>
              </a:rPr>
              <a:t>(RFC8321</a:t>
            </a:r>
            <a:r>
              <a:rPr lang="en-US" altLang="zh-CN" sz="2000" dirty="0">
                <a:latin typeface="微软雅黑" panose="020B0503020204020204" pitchFamily="34" charset="-122"/>
                <a:ea typeface="微软雅黑" panose="020B0503020204020204" pitchFamily="34" charset="-122"/>
              </a:rPr>
              <a:t>) is technique is an hybrid </a:t>
            </a:r>
            <a:r>
              <a:rPr lang="en-US" altLang="zh-CN" sz="2000" dirty="0" smtClean="0">
                <a:latin typeface="微软雅黑" panose="020B0503020204020204" pitchFamily="34" charset="-122"/>
                <a:ea typeface="微软雅黑" panose="020B0503020204020204" pitchFamily="34" charset="-122"/>
              </a:rPr>
              <a:t>performance </a:t>
            </a:r>
            <a:r>
              <a:rPr lang="en-US" altLang="zh-CN" sz="2000" dirty="0">
                <a:latin typeface="微软雅黑" panose="020B0503020204020204" pitchFamily="34" charset="-122"/>
                <a:ea typeface="微软雅黑" panose="020B0503020204020204" pitchFamily="34" charset="-122"/>
              </a:rPr>
              <a:t>measurement </a:t>
            </a:r>
            <a:r>
              <a:rPr lang="en-US" altLang="zh-CN" sz="2000" dirty="0" smtClean="0">
                <a:latin typeface="微软雅黑" panose="020B0503020204020204" pitchFamily="34" charset="-122"/>
                <a:ea typeface="微软雅黑" panose="020B0503020204020204" pitchFamily="34" charset="-122"/>
              </a:rPr>
              <a:t>method.</a:t>
            </a:r>
          </a:p>
          <a:p>
            <a:pPr marL="800100" lvl="1" indent="-342900">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It can be used to measure packet loss, latency, and </a:t>
            </a:r>
            <a:r>
              <a:rPr lang="en-US" altLang="zh-CN" dirty="0" smtClean="0">
                <a:latin typeface="微软雅黑" panose="020B0503020204020204" pitchFamily="34" charset="-122"/>
                <a:ea typeface="微软雅黑" panose="020B0503020204020204" pitchFamily="34" charset="-122"/>
              </a:rPr>
              <a:t>jitter on </a:t>
            </a:r>
            <a:r>
              <a:rPr lang="en-US" altLang="zh-CN" dirty="0">
                <a:latin typeface="微软雅黑" panose="020B0503020204020204" pitchFamily="34" charset="-122"/>
                <a:ea typeface="微软雅黑" panose="020B0503020204020204" pitchFamily="34" charset="-122"/>
              </a:rPr>
              <a:t>live traffic</a:t>
            </a:r>
            <a:r>
              <a:rPr lang="en-US" altLang="zh-CN" dirty="0" smtClean="0">
                <a:latin typeface="微软雅黑" panose="020B0503020204020204" pitchFamily="34" charset="-122"/>
                <a:ea typeface="微软雅黑" panose="020B0503020204020204" pitchFamily="34" charset="-122"/>
              </a:rPr>
              <a:t>.</a:t>
            </a:r>
          </a:p>
          <a:p>
            <a:pPr marL="800100" lvl="1" indent="-342900">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The </a:t>
            </a:r>
            <a:r>
              <a:rPr lang="en-US" altLang="zh-CN" dirty="0">
                <a:latin typeface="微软雅黑" panose="020B0503020204020204" pitchFamily="34" charset="-122"/>
                <a:ea typeface="微软雅黑" panose="020B0503020204020204" pitchFamily="34" charset="-122"/>
              </a:rPr>
              <a:t>basic Alternate Marking </a:t>
            </a:r>
            <a:r>
              <a:rPr lang="en-US" altLang="zh-CN" dirty="0" smtClean="0">
                <a:latin typeface="微软雅黑" panose="020B0503020204020204" pitchFamily="34" charset="-122"/>
                <a:ea typeface="微软雅黑" panose="020B0503020204020204" pitchFamily="34" charset="-122"/>
              </a:rPr>
              <a:t>method requires one or two </a:t>
            </a:r>
            <a:r>
              <a:rPr lang="en-US" altLang="zh-CN" dirty="0">
                <a:latin typeface="微软雅黑" panose="020B0503020204020204" pitchFamily="34" charset="-122"/>
                <a:ea typeface="微软雅黑" panose="020B0503020204020204" pitchFamily="34" charset="-122"/>
              </a:rPr>
              <a:t>bits </a:t>
            </a:r>
            <a:r>
              <a:rPr lang="en-US" altLang="zh-CN" dirty="0" smtClean="0">
                <a:latin typeface="微软雅黑" panose="020B0503020204020204" pitchFamily="34" charset="-122"/>
                <a:ea typeface="微软雅黑" panose="020B0503020204020204" pitchFamily="34" charset="-122"/>
              </a:rPr>
              <a:t>to mark consecutive </a:t>
            </a:r>
            <a:r>
              <a:rPr lang="en-US" altLang="zh-CN" dirty="0">
                <a:latin typeface="微软雅黑" panose="020B0503020204020204" pitchFamily="34" charset="-122"/>
                <a:ea typeface="微软雅黑" panose="020B0503020204020204" pitchFamily="34" charset="-122"/>
              </a:rPr>
              <a:t>batches of </a:t>
            </a:r>
            <a:r>
              <a:rPr lang="en-US" altLang="zh-CN" dirty="0" smtClean="0">
                <a:latin typeface="微软雅黑" panose="020B0503020204020204" pitchFamily="34" charset="-122"/>
                <a:ea typeface="微软雅黑" panose="020B0503020204020204" pitchFamily="34" charset="-122"/>
              </a:rPr>
              <a:t>packets.</a:t>
            </a:r>
          </a:p>
          <a:p>
            <a:pPr marL="285750" indent="-285750">
              <a:lnSpc>
                <a:spcPct val="150000"/>
              </a:lnSpc>
              <a:buFont typeface="Arial" panose="020B0604020202020204" pitchFamily="34" charset="0"/>
              <a:buChar char="•"/>
            </a:pPr>
            <a:r>
              <a:rPr lang="en-US" altLang="zh-CN" sz="2000" dirty="0" smtClean="0">
                <a:latin typeface="微软雅黑" panose="020B0503020204020204" pitchFamily="34" charset="-122"/>
                <a:ea typeface="微软雅黑" panose="020B0503020204020204" pitchFamily="34" charset="-122"/>
              </a:rPr>
              <a:t>However</a:t>
            </a:r>
          </a:p>
          <a:p>
            <a:pPr marL="800100" lvl="1" indent="-342900">
              <a:lnSpc>
                <a:spcPct val="15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rPr>
              <a:t>I</a:t>
            </a:r>
            <a:r>
              <a:rPr lang="en-US" altLang="zh-CN" dirty="0" smtClean="0">
                <a:latin typeface="微软雅黑" panose="020B0503020204020204" pitchFamily="34" charset="-122"/>
                <a:ea typeface="微软雅黑" panose="020B0503020204020204" pitchFamily="34" charset="-122"/>
              </a:rPr>
              <a:t>n </a:t>
            </a:r>
            <a:r>
              <a:rPr lang="en-US" altLang="zh-CN" dirty="0">
                <a:latin typeface="微软雅黑" panose="020B0503020204020204" pitchFamily="34" charset="-122"/>
                <a:ea typeface="微软雅黑" panose="020B0503020204020204" pitchFamily="34" charset="-122"/>
              </a:rPr>
              <a:t>some protocols, no additional bit can be </a:t>
            </a:r>
            <a:r>
              <a:rPr lang="en-US" altLang="zh-CN" dirty="0" smtClean="0">
                <a:latin typeface="微软雅黑" panose="020B0503020204020204" pitchFamily="34" charset="-122"/>
                <a:ea typeface="微软雅黑" panose="020B0503020204020204" pitchFamily="34" charset="-122"/>
              </a:rPr>
              <a:t>used</a:t>
            </a:r>
          </a:p>
          <a:p>
            <a:pPr marL="800100" lvl="1" indent="-342900">
              <a:lnSpc>
                <a:spcPct val="150000"/>
              </a:lnSpc>
              <a:buFont typeface="Wingdings" panose="05000000000000000000" pitchFamily="2" charset="2"/>
              <a:buChar char="Ø"/>
            </a:pPr>
            <a:r>
              <a:rPr lang="en-US" altLang="zh-CN" dirty="0" smtClean="0">
                <a:latin typeface="微软雅黑" panose="020B0503020204020204" pitchFamily="34" charset="-122"/>
                <a:ea typeface="微软雅黑" panose="020B0503020204020204" pitchFamily="34" charset="-122"/>
              </a:rPr>
              <a:t>Limited by the scalability </a:t>
            </a:r>
            <a:r>
              <a:rPr lang="en-US" altLang="zh-CN" dirty="0">
                <a:latin typeface="微软雅黑" panose="020B0503020204020204" pitchFamily="34" charset="-122"/>
                <a:ea typeface="微软雅黑" panose="020B0503020204020204" pitchFamily="34" charset="-122"/>
              </a:rPr>
              <a:t>for further </a:t>
            </a:r>
            <a:r>
              <a:rPr lang="en-US" altLang="zh-CN" dirty="0" smtClean="0">
                <a:latin typeface="微软雅黑" panose="020B0503020204020204" pitchFamily="34" charset="-122"/>
                <a:ea typeface="微软雅黑" panose="020B0503020204020204" pitchFamily="34" charset="-122"/>
              </a:rPr>
              <a:t>extension</a:t>
            </a:r>
          </a:p>
        </p:txBody>
      </p:sp>
    </p:spTree>
    <p:extLst>
      <p:ext uri="{BB962C8B-B14F-4D97-AF65-F5344CB8AC3E}">
        <p14:creationId xmlns:p14="http://schemas.microsoft.com/office/powerpoint/2010/main" val="380384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a:stCxn id="6" idx="3"/>
            <a:endCxn id="8" idx="1"/>
          </p:cNvCxnSpPr>
          <p:nvPr/>
        </p:nvCxnSpPr>
        <p:spPr>
          <a:xfrm>
            <a:off x="1541225" y="2549549"/>
            <a:ext cx="2034476"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810152" y="503999"/>
            <a:ext cx="2061783" cy="523220"/>
          </a:xfrm>
          <a:prstGeom prst="rect">
            <a:avLst/>
          </a:prstGeom>
          <a:noFill/>
        </p:spPr>
        <p:txBody>
          <a:bodyPr wrap="none" rtlCol="0">
            <a:spAutoFit/>
          </a:bodyPr>
          <a:lstStyle/>
          <a:p>
            <a:r>
              <a:rPr lang="en-US" altLang="zh-CN" sz="2800" dirty="0" smtClean="0">
                <a:latin typeface="微软雅黑" panose="020B0503020204020204" pitchFamily="34" charset="-122"/>
                <a:ea typeface="微软雅黑" panose="020B0503020204020204" pitchFamily="34" charset="-122"/>
              </a:rPr>
              <a:t>Basic Ideas</a:t>
            </a:r>
            <a:endParaRPr lang="zh-CN" altLang="en-US" sz="2800" dirty="0">
              <a:latin typeface="微软雅黑" panose="020B0503020204020204" pitchFamily="34" charset="-122"/>
              <a:ea typeface="微软雅黑" panose="020B0503020204020204" pitchFamily="34" charset="-122"/>
            </a:endParaRPr>
          </a:p>
        </p:txBody>
      </p:sp>
      <p:sp>
        <p:nvSpPr>
          <p:cNvPr id="5" name="矩形 4"/>
          <p:cNvSpPr/>
          <p:nvPr/>
        </p:nvSpPr>
        <p:spPr>
          <a:xfrm>
            <a:off x="586822" y="1340768"/>
            <a:ext cx="8208912" cy="3293209"/>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Two kinds </a:t>
            </a:r>
            <a:r>
              <a:rPr lang="en-US" altLang="zh-CN" sz="1600" dirty="0" smtClean="0">
                <a:latin typeface="微软雅黑" panose="020B0503020204020204" pitchFamily="34" charset="-122"/>
                <a:ea typeface="微软雅黑" panose="020B0503020204020204" pitchFamily="34" charset="-122"/>
              </a:rPr>
              <a:t>of </a:t>
            </a:r>
            <a:r>
              <a:rPr lang="en-US" altLang="zh-CN" sz="1600" dirty="0" smtClean="0">
                <a:latin typeface="微软雅黑" panose="020B0503020204020204" pitchFamily="34" charset="-122"/>
                <a:ea typeface="微软雅黑" panose="020B0503020204020204" pitchFamily="34" charset="-122"/>
              </a:rPr>
              <a:t>measurement:</a:t>
            </a: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Flow ID: help to identify the measured flow</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More reserved field for further use.</a:t>
            </a:r>
            <a:endParaRPr lang="zh-CN" altLang="en-US" sz="1600" dirty="0">
              <a:latin typeface="微软雅黑" panose="020B0503020204020204" pitchFamily="34" charset="-122"/>
              <a:ea typeface="微软雅黑" panose="020B0503020204020204" pitchFamily="34" charset="-122"/>
            </a:endParaRPr>
          </a:p>
        </p:txBody>
      </p:sp>
      <p:pic>
        <p:nvPicPr>
          <p:cNvPr id="6" name="Picture 456" descr="图片2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5161" y="2348283"/>
            <a:ext cx="576064" cy="4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56" descr="图片2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95871" y="2348880"/>
            <a:ext cx="576064" cy="4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56" descr="图片2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5701" y="2348283"/>
            <a:ext cx="576064" cy="4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直接连接符 13"/>
          <p:cNvCxnSpPr/>
          <p:nvPr/>
        </p:nvCxnSpPr>
        <p:spPr>
          <a:xfrm>
            <a:off x="1259632" y="1916832"/>
            <a:ext cx="0" cy="431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51920" y="1916832"/>
            <a:ext cx="0" cy="431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259632" y="2132856"/>
            <a:ext cx="2592288" cy="0"/>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691680" y="1728033"/>
            <a:ext cx="1825564" cy="369332"/>
          </a:xfrm>
          <a:prstGeom prst="rect">
            <a:avLst/>
          </a:prstGeom>
          <a:noFill/>
        </p:spPr>
        <p:txBody>
          <a:bodyPr wrap="none" rtlCol="0">
            <a:spAutoFit/>
          </a:bodyPr>
          <a:lstStyle/>
          <a:p>
            <a:r>
              <a:rPr lang="en-US" altLang="zh-CN" dirty="0" smtClean="0"/>
              <a:t>Delay, packet loss</a:t>
            </a:r>
            <a:endParaRPr lang="zh-CN" altLang="en-US" dirty="0"/>
          </a:p>
        </p:txBody>
      </p:sp>
      <p:sp>
        <p:nvSpPr>
          <p:cNvPr id="19" name="文本框 18"/>
          <p:cNvSpPr txBox="1"/>
          <p:nvPr/>
        </p:nvSpPr>
        <p:spPr>
          <a:xfrm>
            <a:off x="2003496" y="2798771"/>
            <a:ext cx="1201932" cy="369332"/>
          </a:xfrm>
          <a:prstGeom prst="rect">
            <a:avLst/>
          </a:prstGeom>
          <a:noFill/>
        </p:spPr>
        <p:txBody>
          <a:bodyPr wrap="none" rtlCol="0">
            <a:spAutoFit/>
          </a:bodyPr>
          <a:lstStyle/>
          <a:p>
            <a:r>
              <a:rPr lang="en-US" altLang="zh-CN" dirty="0" smtClean="0"/>
              <a:t>End to end</a:t>
            </a:r>
            <a:endParaRPr lang="zh-CN" altLang="en-US" dirty="0"/>
          </a:p>
        </p:txBody>
      </p:sp>
      <p:cxnSp>
        <p:nvCxnSpPr>
          <p:cNvPr id="20" name="直接连接符 19"/>
          <p:cNvCxnSpPr>
            <a:stCxn id="21" idx="3"/>
            <a:endCxn id="23" idx="1"/>
          </p:cNvCxnSpPr>
          <p:nvPr/>
        </p:nvCxnSpPr>
        <p:spPr>
          <a:xfrm>
            <a:off x="5489852" y="2522324"/>
            <a:ext cx="2034476" cy="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456" descr="图片2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13788" y="2321058"/>
            <a:ext cx="576064" cy="4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456" descr="图片2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4498" y="2321655"/>
            <a:ext cx="576064" cy="4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456" descr="图片23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2321058"/>
            <a:ext cx="576064" cy="40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直接连接符 23"/>
          <p:cNvCxnSpPr/>
          <p:nvPr/>
        </p:nvCxnSpPr>
        <p:spPr>
          <a:xfrm>
            <a:off x="5208259" y="1889607"/>
            <a:ext cx="0" cy="431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800547" y="1889607"/>
            <a:ext cx="0" cy="431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5208259" y="2105332"/>
            <a:ext cx="1324271" cy="299"/>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01686" y="1507893"/>
            <a:ext cx="1825564" cy="369332"/>
          </a:xfrm>
          <a:prstGeom prst="rect">
            <a:avLst/>
          </a:prstGeom>
          <a:noFill/>
        </p:spPr>
        <p:txBody>
          <a:bodyPr wrap="none" rtlCol="0">
            <a:spAutoFit/>
          </a:bodyPr>
          <a:lstStyle/>
          <a:p>
            <a:r>
              <a:rPr lang="en-US" altLang="zh-CN" dirty="0" smtClean="0"/>
              <a:t>Delay, packet loss</a:t>
            </a:r>
            <a:endParaRPr lang="zh-CN" altLang="en-US" dirty="0"/>
          </a:p>
        </p:txBody>
      </p:sp>
      <p:sp>
        <p:nvSpPr>
          <p:cNvPr id="28" name="文本框 27"/>
          <p:cNvSpPr txBox="1"/>
          <p:nvPr/>
        </p:nvSpPr>
        <p:spPr>
          <a:xfrm>
            <a:off x="5952123" y="2771546"/>
            <a:ext cx="1268745" cy="369332"/>
          </a:xfrm>
          <a:prstGeom prst="rect">
            <a:avLst/>
          </a:prstGeom>
          <a:noFill/>
        </p:spPr>
        <p:txBody>
          <a:bodyPr wrap="none" rtlCol="0">
            <a:spAutoFit/>
          </a:bodyPr>
          <a:lstStyle/>
          <a:p>
            <a:r>
              <a:rPr lang="en-US" altLang="zh-CN" dirty="0" smtClean="0"/>
              <a:t>Hop by hop</a:t>
            </a:r>
            <a:endParaRPr lang="zh-CN" altLang="en-US" dirty="0"/>
          </a:p>
        </p:txBody>
      </p:sp>
      <p:cxnSp>
        <p:nvCxnSpPr>
          <p:cNvPr id="29" name="直接连接符 28"/>
          <p:cNvCxnSpPr/>
          <p:nvPr/>
        </p:nvCxnSpPr>
        <p:spPr>
          <a:xfrm>
            <a:off x="6532530" y="1885474"/>
            <a:ext cx="0" cy="431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521781" y="2098940"/>
            <a:ext cx="1324271" cy="299"/>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454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652916" y="3681629"/>
            <a:ext cx="6076724" cy="1406649"/>
          </a:xfrm>
          <a:prstGeom prst="rect">
            <a:avLst/>
          </a:prstGeom>
        </p:spPr>
      </p:pic>
      <p:sp>
        <p:nvSpPr>
          <p:cNvPr id="5" name="文本框 4"/>
          <p:cNvSpPr txBox="1"/>
          <p:nvPr/>
        </p:nvSpPr>
        <p:spPr>
          <a:xfrm>
            <a:off x="700998" y="4941168"/>
            <a:ext cx="7871407" cy="1323439"/>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 where:</a:t>
            </a: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L </a:t>
            </a:r>
            <a:r>
              <a:rPr lang="en-US" altLang="zh-CN" sz="1600" dirty="0">
                <a:latin typeface="微软雅黑" panose="020B0503020204020204" pitchFamily="34" charset="-122"/>
                <a:ea typeface="微软雅黑" panose="020B0503020204020204" pitchFamily="34" charset="-122"/>
              </a:rPr>
              <a:t>- Loss flag;</a:t>
            </a: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D </a:t>
            </a:r>
            <a:r>
              <a:rPr lang="en-US" altLang="zh-CN" sz="1600" dirty="0">
                <a:latin typeface="微软雅黑" panose="020B0503020204020204" pitchFamily="34" charset="-122"/>
                <a:ea typeface="微软雅黑" panose="020B0503020204020204" pitchFamily="34" charset="-122"/>
              </a:rPr>
              <a:t>- Delay flag;</a:t>
            </a:r>
          </a:p>
          <a:p>
            <a:pPr marL="285750" indent="-285750">
              <a:buFont typeface="Arial" panose="020B0604020202020204" pitchFamily="34" charset="0"/>
              <a:buChar char="•"/>
            </a:pPr>
            <a:r>
              <a:rPr lang="en-US" altLang="zh-CN" sz="1600" dirty="0" err="1" smtClean="0">
                <a:latin typeface="微软雅黑" panose="020B0503020204020204" pitchFamily="34" charset="-122"/>
                <a:ea typeface="微软雅黑" panose="020B0503020204020204" pitchFamily="34" charset="-122"/>
              </a:rPr>
              <a:t>FlowID</a:t>
            </a:r>
            <a:r>
              <a:rPr lang="en-US" altLang="zh-CN" sz="1600" dirty="0" smtClean="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- 6-octet unsigned integer.  Flow identifier field is </a:t>
            </a:r>
            <a:r>
              <a:rPr lang="en-US" altLang="zh-CN" sz="1600" dirty="0" smtClean="0">
                <a:latin typeface="微软雅黑" panose="020B0503020204020204" pitchFamily="34" charset="-122"/>
                <a:ea typeface="微软雅黑" panose="020B0503020204020204" pitchFamily="34" charset="-122"/>
              </a:rPr>
              <a:t>to </a:t>
            </a:r>
            <a:r>
              <a:rPr lang="en-US" altLang="zh-CN" sz="1600" dirty="0">
                <a:latin typeface="微软雅黑" panose="020B0503020204020204" pitchFamily="34" charset="-122"/>
                <a:ea typeface="微软雅黑" panose="020B0503020204020204" pitchFamily="34" charset="-122"/>
              </a:rPr>
              <a:t>uniquely identify a </a:t>
            </a:r>
            <a:r>
              <a:rPr lang="en-US" altLang="zh-CN" sz="1600" dirty="0" smtClean="0">
                <a:latin typeface="微软雅黑" panose="020B0503020204020204" pitchFamily="34" charset="-122"/>
                <a:ea typeface="微软雅黑" panose="020B0503020204020204" pitchFamily="34" charset="-122"/>
              </a:rPr>
              <a:t>monitored </a:t>
            </a:r>
            <a:r>
              <a:rPr lang="en-US" altLang="zh-CN" sz="1600" dirty="0">
                <a:latin typeface="微软雅黑" panose="020B0503020204020204" pitchFamily="34" charset="-122"/>
                <a:ea typeface="微软雅黑" panose="020B0503020204020204" pitchFamily="34" charset="-122"/>
              </a:rPr>
              <a:t>flow within the in-situ OAM </a:t>
            </a:r>
            <a:r>
              <a:rPr lang="en-US" altLang="zh-CN" sz="1600" dirty="0" smtClean="0">
                <a:latin typeface="微软雅黑" panose="020B0503020204020204" pitchFamily="34" charset="-122"/>
                <a:ea typeface="微软雅黑" panose="020B0503020204020204" pitchFamily="34" charset="-122"/>
              </a:rPr>
              <a:t>domain</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810152" y="503999"/>
            <a:ext cx="6805325" cy="523220"/>
          </a:xfrm>
          <a:prstGeom prst="rect">
            <a:avLst/>
          </a:prstGeom>
          <a:noFill/>
        </p:spPr>
        <p:txBody>
          <a:bodyPr wrap="none" rtlCol="0">
            <a:spAutoFit/>
          </a:bodyPr>
          <a:lstStyle/>
          <a:p>
            <a:r>
              <a:rPr lang="en-US" altLang="zh-CN" sz="2800" dirty="0">
                <a:latin typeface="微软雅黑" panose="020B0503020204020204" pitchFamily="34" charset="-122"/>
                <a:ea typeface="微软雅黑" panose="020B0503020204020204" pitchFamily="34" charset="-122"/>
              </a:rPr>
              <a:t>Encapsulate with the End to End IOAM</a:t>
            </a:r>
            <a:endParaRPr lang="zh-CN" altLang="en-US" sz="2800" dirty="0">
              <a:latin typeface="微软雅黑" panose="020B0503020204020204" pitchFamily="34" charset="-122"/>
              <a:ea typeface="微软雅黑" panose="020B0503020204020204" pitchFamily="34" charset="-122"/>
            </a:endParaRPr>
          </a:p>
        </p:txBody>
      </p:sp>
      <p:sp>
        <p:nvSpPr>
          <p:cNvPr id="7" name="矩形 6"/>
          <p:cNvSpPr/>
          <p:nvPr/>
        </p:nvSpPr>
        <p:spPr>
          <a:xfrm>
            <a:off x="586822" y="1340768"/>
            <a:ext cx="8208912" cy="2308324"/>
          </a:xfrm>
          <a:prstGeom prst="rect">
            <a:avLst/>
          </a:prstGeom>
        </p:spPr>
        <p:txBody>
          <a:bodyPr wrap="square">
            <a:spAutoFit/>
          </a:bodyPr>
          <a:lstStyle/>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IOAM [I-</a:t>
            </a:r>
            <a:r>
              <a:rPr lang="en-US" altLang="zh-CN" sz="1600" dirty="0" err="1" smtClean="0">
                <a:latin typeface="微软雅黑" panose="020B0503020204020204" pitchFamily="34" charset="-122"/>
                <a:ea typeface="微软雅黑" panose="020B0503020204020204" pitchFamily="34" charset="-122"/>
              </a:rPr>
              <a:t>D.ietf</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ippm</a:t>
            </a:r>
            <a:r>
              <a:rPr lang="en-US" altLang="zh-CN" sz="1600" dirty="0" smtClean="0">
                <a:latin typeface="微软雅黑" panose="020B0503020204020204" pitchFamily="34" charset="-122"/>
                <a:ea typeface="微软雅黑" panose="020B0503020204020204" pitchFamily="34" charset="-122"/>
              </a:rPr>
              <a:t>-</a:t>
            </a:r>
            <a:r>
              <a:rPr lang="en-US" altLang="zh-CN" sz="1600" dirty="0" err="1" smtClean="0">
                <a:latin typeface="微软雅黑" panose="020B0503020204020204" pitchFamily="34" charset="-122"/>
                <a:ea typeface="微软雅黑" panose="020B0503020204020204" pitchFamily="34" charset="-122"/>
              </a:rPr>
              <a:t>ioam</a:t>
            </a:r>
            <a:r>
              <a:rPr lang="en-US" altLang="zh-CN" sz="1600" dirty="0" smtClean="0">
                <a:latin typeface="微软雅黑" panose="020B0503020204020204" pitchFamily="34" charset="-122"/>
                <a:ea typeface="微软雅黑" panose="020B0503020204020204" pitchFamily="34" charset="-122"/>
              </a:rPr>
              <a:t>-data] </a:t>
            </a:r>
            <a:r>
              <a:rPr lang="en-US" altLang="zh-CN" sz="1600" dirty="0">
                <a:latin typeface="微软雅黑" panose="020B0503020204020204" pitchFamily="34" charset="-122"/>
                <a:ea typeface="微软雅黑" panose="020B0503020204020204" pitchFamily="34" charset="-122"/>
              </a:rPr>
              <a:t>defines a generic meta data structure </a:t>
            </a:r>
            <a:r>
              <a:rPr lang="en-US" altLang="zh-CN" sz="1600" dirty="0" smtClean="0">
                <a:latin typeface="微软雅黑" panose="020B0503020204020204" pitchFamily="34" charset="-122"/>
                <a:ea typeface="微软雅黑" panose="020B0503020204020204" pitchFamily="34" charset="-122"/>
              </a:rPr>
              <a:t>to records </a:t>
            </a:r>
            <a:r>
              <a:rPr lang="en-US" altLang="zh-CN" sz="1600" dirty="0">
                <a:latin typeface="微软雅黑" panose="020B0503020204020204" pitchFamily="34" charset="-122"/>
                <a:ea typeface="微软雅黑" panose="020B0503020204020204" pitchFamily="34" charset="-122"/>
              </a:rPr>
              <a:t>OAM information within user packets while the </a:t>
            </a:r>
            <a:r>
              <a:rPr lang="en-US" altLang="zh-CN" sz="1600" dirty="0" smtClean="0">
                <a:latin typeface="微软雅黑" panose="020B0503020204020204" pitchFamily="34" charset="-122"/>
                <a:ea typeface="微软雅黑" panose="020B0503020204020204" pitchFamily="34" charset="-122"/>
              </a:rPr>
              <a:t>packets traverse </a:t>
            </a:r>
            <a:r>
              <a:rPr lang="en-US" altLang="zh-CN" sz="1600" dirty="0">
                <a:latin typeface="微软雅黑" panose="020B0503020204020204" pitchFamily="34" charset="-122"/>
                <a:ea typeface="微软雅黑" panose="020B0503020204020204" pitchFamily="34" charset="-122"/>
              </a:rPr>
              <a:t>a network</a:t>
            </a:r>
            <a:r>
              <a:rPr lang="en-US" altLang="zh-CN" sz="1600" dirty="0" smtClean="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The </a:t>
            </a:r>
            <a:r>
              <a:rPr lang="en-US" altLang="zh-CN" sz="1600" dirty="0">
                <a:latin typeface="微软雅黑" panose="020B0503020204020204" pitchFamily="34" charset="-122"/>
                <a:ea typeface="微软雅黑" panose="020B0503020204020204" pitchFamily="34" charset="-122"/>
              </a:rPr>
              <a:t>IOAM-E2E-Type filed within the IOAM edge-to-edge option header </a:t>
            </a:r>
            <a:r>
              <a:rPr lang="en-US" altLang="zh-CN" sz="1600" dirty="0" smtClean="0">
                <a:latin typeface="微软雅黑" panose="020B0503020204020204" pitchFamily="34" charset="-122"/>
                <a:ea typeface="微软雅黑" panose="020B0503020204020204" pitchFamily="34" charset="-122"/>
              </a:rPr>
              <a:t>is a </a:t>
            </a:r>
            <a:r>
              <a:rPr lang="en-US" altLang="zh-CN" sz="1600" dirty="0">
                <a:latin typeface="微软雅黑" panose="020B0503020204020204" pitchFamily="34" charset="-122"/>
                <a:ea typeface="微软雅黑" panose="020B0503020204020204" pitchFamily="34" charset="-122"/>
              </a:rPr>
              <a:t>16-bit identifier which specifies which data types are used in </a:t>
            </a:r>
            <a:r>
              <a:rPr lang="en-US" altLang="zh-CN" sz="1600" dirty="0" smtClean="0">
                <a:latin typeface="微软雅黑" panose="020B0503020204020204" pitchFamily="34" charset="-122"/>
                <a:ea typeface="微软雅黑" panose="020B0503020204020204" pitchFamily="34" charset="-122"/>
              </a:rPr>
              <a:t>the E2E </a:t>
            </a:r>
            <a:r>
              <a:rPr lang="en-US" altLang="zh-CN" sz="1600" dirty="0">
                <a:latin typeface="微软雅黑" panose="020B0503020204020204" pitchFamily="34" charset="-122"/>
                <a:ea typeface="微软雅黑" panose="020B0503020204020204" pitchFamily="34" charset="-122"/>
              </a:rPr>
              <a:t>option data</a:t>
            </a:r>
            <a:r>
              <a:rPr lang="en-US" altLang="zh-CN" sz="1600" dirty="0" smtClean="0">
                <a:latin typeface="微软雅黑" panose="020B0503020204020204" pitchFamily="34" charset="-122"/>
                <a:ea typeface="微软雅黑" panose="020B0503020204020204" pitchFamily="34" charset="-122"/>
              </a:rPr>
              <a:t>.</a:t>
            </a: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O</a:t>
            </a:r>
            <a:r>
              <a:rPr lang="zh-CN" altLang="en-US" sz="1600" dirty="0" smtClean="0">
                <a:latin typeface="微软雅黑" panose="020B0503020204020204" pitchFamily="34" charset="-122"/>
                <a:ea typeface="微软雅黑" panose="020B0503020204020204" pitchFamily="34" charset="-122"/>
              </a:rPr>
              <a:t>ne </a:t>
            </a:r>
            <a:r>
              <a:rPr lang="zh-CN" altLang="en-US" sz="1600" dirty="0">
                <a:latin typeface="微软雅黑" panose="020B0503020204020204" pitchFamily="34" charset="-122"/>
                <a:ea typeface="微软雅黑" panose="020B0503020204020204" pitchFamily="34" charset="-122"/>
              </a:rPr>
              <a:t>bit from bit 4-15 can be used to indicate the presence of data </a:t>
            </a:r>
            <a:r>
              <a:rPr lang="zh-CN" altLang="en-US" sz="1600" dirty="0" smtClean="0">
                <a:latin typeface="微软雅黑" panose="020B0503020204020204" pitchFamily="34" charset="-122"/>
                <a:ea typeface="微软雅黑" panose="020B0503020204020204" pitchFamily="34" charset="-122"/>
              </a:rPr>
              <a:t>used </a:t>
            </a:r>
            <a:r>
              <a:rPr lang="zh-CN" altLang="en-US" sz="1600" dirty="0">
                <a:latin typeface="微软雅黑" panose="020B0503020204020204" pitchFamily="34" charset="-122"/>
                <a:ea typeface="微软雅黑" panose="020B0503020204020204" pitchFamily="34" charset="-122"/>
              </a:rPr>
              <a:t>for alternate marking.</a:t>
            </a:r>
          </a:p>
        </p:txBody>
      </p:sp>
    </p:spTree>
    <p:extLst>
      <p:ext uri="{BB962C8B-B14F-4D97-AF65-F5344CB8AC3E}">
        <p14:creationId xmlns:p14="http://schemas.microsoft.com/office/powerpoint/2010/main" val="216497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187624" y="3877650"/>
            <a:ext cx="6311290" cy="1090985"/>
          </a:xfrm>
          <a:prstGeom prst="rect">
            <a:avLst/>
          </a:prstGeom>
        </p:spPr>
      </p:pic>
      <p:sp>
        <p:nvSpPr>
          <p:cNvPr id="5" name="文本框 4"/>
          <p:cNvSpPr txBox="1"/>
          <p:nvPr/>
        </p:nvSpPr>
        <p:spPr>
          <a:xfrm>
            <a:off x="611560" y="476672"/>
            <a:ext cx="8063169" cy="523220"/>
          </a:xfrm>
          <a:prstGeom prst="rect">
            <a:avLst/>
          </a:prstGeom>
          <a:noFill/>
        </p:spPr>
        <p:txBody>
          <a:bodyPr wrap="none" rtlCol="0">
            <a:spAutoFit/>
          </a:bodyPr>
          <a:lstStyle/>
          <a:p>
            <a:r>
              <a:rPr lang="en-US" altLang="zh-CN" sz="2800" dirty="0">
                <a:latin typeface="微软雅黑" panose="020B0503020204020204" pitchFamily="34" charset="-122"/>
                <a:ea typeface="微软雅黑" panose="020B0503020204020204" pitchFamily="34" charset="-122"/>
              </a:rPr>
              <a:t>Encapsulate with the </a:t>
            </a:r>
            <a:r>
              <a:rPr lang="en-US" altLang="zh-CN" sz="2800" dirty="0" err="1">
                <a:latin typeface="微软雅黑" panose="020B0503020204020204" pitchFamily="34" charset="-122"/>
                <a:ea typeface="微软雅黑" panose="020B0503020204020204" pitchFamily="34" charset="-122"/>
              </a:rPr>
              <a:t>PostCard</a:t>
            </a:r>
            <a:r>
              <a:rPr lang="en-US" altLang="zh-CN" sz="2800" dirty="0">
                <a:latin typeface="微软雅黑" panose="020B0503020204020204" pitchFamily="34" charset="-122"/>
                <a:ea typeface="微软雅黑" panose="020B0503020204020204" pitchFamily="34" charset="-122"/>
              </a:rPr>
              <a:t> Base Telemetry</a:t>
            </a:r>
            <a:endParaRPr lang="zh-CN" altLang="en-US" sz="2800" dirty="0">
              <a:latin typeface="微软雅黑" panose="020B0503020204020204" pitchFamily="34" charset="-122"/>
              <a:ea typeface="微软雅黑" panose="020B0503020204020204" pitchFamily="34" charset="-122"/>
            </a:endParaRPr>
          </a:p>
        </p:txBody>
      </p:sp>
      <p:sp>
        <p:nvSpPr>
          <p:cNvPr id="6" name="矩形 5"/>
          <p:cNvSpPr/>
          <p:nvPr/>
        </p:nvSpPr>
        <p:spPr>
          <a:xfrm>
            <a:off x="611560" y="1284609"/>
            <a:ext cx="7918038" cy="2308324"/>
          </a:xfrm>
          <a:prstGeom prst="rect">
            <a:avLst/>
          </a:prstGeom>
        </p:spPr>
        <p:txBody>
          <a:bodyPr wrap="square">
            <a:spAutoFit/>
          </a:bodyPr>
          <a:lstStyle/>
          <a:p>
            <a:pPr marL="285750" indent="-285750">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The PostCard Base Telemetry (PBT</a:t>
            </a:r>
            <a:r>
              <a:rPr lang="zh-CN" altLang="en-US"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[I-D.song-ippm-postcard-based-telemetry] is proposed to </a:t>
            </a:r>
            <a:r>
              <a:rPr lang="zh-CN" altLang="en-US" sz="1600" dirty="0" smtClean="0">
                <a:latin typeface="微软雅黑" panose="020B0503020204020204" pitchFamily="34" charset="-122"/>
                <a:ea typeface="微软雅黑" panose="020B0503020204020204" pitchFamily="34" charset="-122"/>
              </a:rPr>
              <a:t>directly </a:t>
            </a:r>
            <a:r>
              <a:rPr lang="zh-CN" altLang="en-US" sz="1600" dirty="0">
                <a:latin typeface="微软雅黑" panose="020B0503020204020204" pitchFamily="34" charset="-122"/>
                <a:ea typeface="微软雅黑" panose="020B0503020204020204" pitchFamily="34" charset="-122"/>
              </a:rPr>
              <a:t>exports the telemetry data to a collector through separated </a:t>
            </a:r>
            <a:r>
              <a:rPr lang="zh-CN" altLang="en-US" sz="1600" dirty="0" smtClean="0">
                <a:latin typeface="微软雅黑" panose="020B0503020204020204" pitchFamily="34" charset="-122"/>
                <a:ea typeface="微软雅黑" panose="020B0503020204020204" pitchFamily="34" charset="-122"/>
              </a:rPr>
              <a:t>OAM </a:t>
            </a:r>
            <a:r>
              <a:rPr lang="zh-CN" altLang="en-US" sz="1600" dirty="0">
                <a:latin typeface="微软雅黑" panose="020B0503020204020204" pitchFamily="34" charset="-122"/>
                <a:ea typeface="微软雅黑" panose="020B0503020204020204" pitchFamily="34" charset="-122"/>
              </a:rPr>
              <a:t>packets called postcards, while not require inserting telemetry </a:t>
            </a:r>
            <a:r>
              <a:rPr lang="zh-CN" altLang="en-US" sz="1600" dirty="0" smtClean="0">
                <a:latin typeface="微软雅黑" panose="020B0503020204020204" pitchFamily="34" charset="-122"/>
                <a:ea typeface="微软雅黑" panose="020B0503020204020204" pitchFamily="34" charset="-122"/>
              </a:rPr>
              <a:t>data </a:t>
            </a:r>
            <a:r>
              <a:rPr lang="zh-CN" altLang="en-US" sz="1600" dirty="0">
                <a:latin typeface="微软雅黑" panose="020B0503020204020204" pitchFamily="34" charset="-122"/>
                <a:ea typeface="微软雅黑" panose="020B0503020204020204" pitchFamily="34" charset="-122"/>
              </a:rPr>
              <a:t>into user packets</a:t>
            </a:r>
            <a:r>
              <a:rPr lang="zh-CN" altLang="en-US" sz="1600" dirty="0" smtClean="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This </a:t>
            </a:r>
            <a:r>
              <a:rPr lang="en-US" altLang="zh-CN" sz="1600" dirty="0">
                <a:latin typeface="微软雅黑" panose="020B0503020204020204" pitchFamily="34" charset="-122"/>
                <a:ea typeface="微软雅黑" panose="020B0503020204020204" pitchFamily="34" charset="-122"/>
              </a:rPr>
              <a:t>proposes to use the two bits from the Reserved field from </a:t>
            </a:r>
            <a:r>
              <a:rPr lang="en-US" altLang="zh-CN" sz="1600" dirty="0" smtClean="0">
                <a:latin typeface="微软雅黑" panose="020B0503020204020204" pitchFamily="34" charset="-122"/>
                <a:ea typeface="微软雅黑" panose="020B0503020204020204" pitchFamily="34" charset="-122"/>
              </a:rPr>
              <a:t>the Telemetry </a:t>
            </a:r>
            <a:r>
              <a:rPr lang="en-US" altLang="zh-CN" sz="1600" dirty="0">
                <a:latin typeface="微软雅黑" panose="020B0503020204020204" pitchFamily="34" charset="-122"/>
                <a:ea typeface="微软雅黑" panose="020B0503020204020204" pitchFamily="34" charset="-122"/>
              </a:rPr>
              <a:t>Information </a:t>
            </a:r>
            <a:r>
              <a:rPr lang="en-US" altLang="zh-CN" sz="1600" dirty="0" smtClean="0">
                <a:latin typeface="微软雅黑" panose="020B0503020204020204" pitchFamily="34" charset="-122"/>
                <a:ea typeface="微软雅黑" panose="020B0503020204020204" pitchFamily="34" charset="-122"/>
              </a:rPr>
              <a:t>Header (TIH).</a:t>
            </a:r>
          </a:p>
          <a:p>
            <a:pPr marL="285750" indent="-285750">
              <a:buFont typeface="Arial" panose="020B0604020202020204" pitchFamily="34" charset="0"/>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The existing </a:t>
            </a:r>
            <a:r>
              <a:rPr lang="en-US" altLang="zh-CN" sz="1600" dirty="0" err="1" smtClean="0">
                <a:latin typeface="微软雅黑" panose="020B0503020204020204" pitchFamily="34" charset="-122"/>
                <a:ea typeface="微软雅黑" panose="020B0503020204020204" pitchFamily="34" charset="-122"/>
              </a:rPr>
              <a:t>FlowID</a:t>
            </a:r>
            <a:r>
              <a:rPr lang="en-US" altLang="zh-CN" sz="1600" dirty="0" smtClean="0">
                <a:latin typeface="微软雅黑" panose="020B0503020204020204" pitchFamily="34" charset="-122"/>
                <a:ea typeface="微软雅黑" panose="020B0503020204020204" pitchFamily="34" charset="-122"/>
              </a:rPr>
              <a:t> within the TIH can be reused.</a:t>
            </a:r>
            <a:endParaRPr lang="zh-CN" altLang="en-US" sz="16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707440" y="5212105"/>
            <a:ext cx="7871407"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 where:</a:t>
            </a: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L </a:t>
            </a:r>
            <a:r>
              <a:rPr lang="en-US" altLang="zh-CN" sz="1600" dirty="0">
                <a:latin typeface="微软雅黑" panose="020B0503020204020204" pitchFamily="34" charset="-122"/>
                <a:ea typeface="微软雅黑" panose="020B0503020204020204" pitchFamily="34" charset="-122"/>
              </a:rPr>
              <a:t>- Loss flag;</a:t>
            </a:r>
          </a:p>
          <a:p>
            <a:pPr marL="285750" indent="-285750">
              <a:buFont typeface="Arial" panose="020B0604020202020204" pitchFamily="34" charset="0"/>
              <a:buChar char="•"/>
            </a:pPr>
            <a:r>
              <a:rPr lang="en-US" altLang="zh-CN" sz="1600" dirty="0" smtClean="0">
                <a:latin typeface="微软雅黑" panose="020B0503020204020204" pitchFamily="34" charset="-122"/>
                <a:ea typeface="微软雅黑" panose="020B0503020204020204" pitchFamily="34" charset="-122"/>
              </a:rPr>
              <a:t>D </a:t>
            </a:r>
            <a:r>
              <a:rPr lang="en-US" altLang="zh-CN" sz="1600" dirty="0">
                <a:latin typeface="微软雅黑" panose="020B0503020204020204" pitchFamily="34" charset="-122"/>
                <a:ea typeface="微软雅黑" panose="020B0503020204020204" pitchFamily="34" charset="-122"/>
              </a:rPr>
              <a:t>- Delay </a:t>
            </a:r>
            <a:r>
              <a:rPr lang="en-US" altLang="zh-CN" sz="1600" dirty="0" smtClean="0">
                <a:latin typeface="微软雅黑" panose="020B0503020204020204" pitchFamily="34" charset="-122"/>
                <a:ea typeface="微软雅黑" panose="020B0503020204020204" pitchFamily="34" charset="-122"/>
              </a:rPr>
              <a:t>flag</a:t>
            </a:r>
            <a:r>
              <a:rPr lang="en-US" altLang="zh-CN"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07707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 and Comments</a:t>
            </a:r>
            <a:endParaRPr lang="zh-CN" altLang="en-US" dirty="0"/>
          </a:p>
        </p:txBody>
      </p:sp>
    </p:spTree>
    <p:extLst>
      <p:ext uri="{BB962C8B-B14F-4D97-AF65-F5344CB8AC3E}">
        <p14:creationId xmlns:p14="http://schemas.microsoft.com/office/powerpoint/2010/main" val="769808636"/>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103</TotalTime>
  <Words>339</Words>
  <Application>Microsoft Office PowerPoint</Application>
  <PresentationFormat>全屏显示(4:3)</PresentationFormat>
  <Paragraphs>54</Paragraphs>
  <Slides>6</Slides>
  <Notes>0</Notes>
  <HiddenSlides>0</HiddenSlides>
  <MMClips>0</MMClips>
  <ScaleCrop>false</ScaleCrop>
  <HeadingPairs>
    <vt:vector size="6" baseType="variant">
      <vt:variant>
        <vt:lpstr>已用的字体</vt:lpstr>
      </vt:variant>
      <vt:variant>
        <vt:i4>13</vt:i4>
      </vt:variant>
      <vt:variant>
        <vt:lpstr>主题</vt:lpstr>
      </vt:variant>
      <vt:variant>
        <vt:i4>10</vt:i4>
      </vt:variant>
      <vt:variant>
        <vt:lpstr>幻灯片标题</vt:lpstr>
      </vt:variant>
      <vt:variant>
        <vt:i4>6</vt:i4>
      </vt:variant>
    </vt:vector>
  </HeadingPairs>
  <TitlesOfParts>
    <vt:vector size="29" baseType="lpstr">
      <vt:lpstr>FrutigerNext LT Bold</vt:lpstr>
      <vt:lpstr>FrutigerNext LT Medium</vt:lpstr>
      <vt:lpstr>FrutigerNext LT Regular</vt:lpstr>
      <vt:lpstr>MS PGothic</vt:lpstr>
      <vt:lpstr>MS PGothic</vt:lpstr>
      <vt:lpstr>黑体</vt:lpstr>
      <vt:lpstr>华文细黑</vt:lpstr>
      <vt:lpstr>宋体</vt:lpstr>
      <vt:lpstr>微软雅黑</vt:lpstr>
      <vt:lpstr>Arial</vt:lpstr>
      <vt:lpstr>Calibri</vt:lpstr>
      <vt:lpstr>Calibri Light</vt:lpstr>
      <vt:lpstr>Wingdings</vt:lpstr>
      <vt:lpstr>Blank</vt:lpstr>
      <vt:lpstr>1_主题1</vt:lpstr>
      <vt:lpstr>4_主题1</vt:lpstr>
      <vt:lpstr>5_主题1</vt:lpstr>
      <vt:lpstr>6_主题1</vt:lpstr>
      <vt:lpstr>7_主题1</vt:lpstr>
      <vt:lpstr>8_主题1</vt:lpstr>
      <vt:lpstr>9_主题1</vt:lpstr>
      <vt:lpstr>10_主题1</vt:lpstr>
      <vt:lpstr>Office 主题</vt:lpstr>
      <vt:lpstr>Enhanced Alternate Marking Method</vt:lpstr>
      <vt:lpstr>PowerPoint 演示文稿</vt:lpstr>
      <vt:lpstr>PowerPoint 演示文稿</vt:lpstr>
      <vt:lpstr>PowerPoint 演示文稿</vt:lpstr>
      <vt:lpstr>PowerPoint 演示文稿</vt:lpstr>
      <vt:lpstr>Thank You and Comments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Tianran Zhou</dc:creator>
  <cp:lastModifiedBy>Tianran Zhou</cp:lastModifiedBy>
  <cp:revision>14</cp:revision>
  <dcterms:created xsi:type="dcterms:W3CDTF">2011-12-01T07:18:24Z</dcterms:created>
  <dcterms:modified xsi:type="dcterms:W3CDTF">2018-10-28T14:57:56Z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sflag">
    <vt:lpwstr>1340846614</vt:lpwstr>
  </property>
  <property fmtid="{D5CDD505-2E9C-101B-9397-08002B2CF9AE}" pid="7" name="_2015_ms_pID_725343">
    <vt:lpwstr>(2)0rH3k22/mf5Ks311mD6kDTB8yVnRgKpjUt7BNBAtT24331FCa2jHem89PJwNnZpO9HXWYiB5
T1hljfj1haTTF4qVIoMBmXEWUuqvyHaqcQfDbC1sN2gNhFxdwfAwcM6qfZzEAI5RrtQBy3Ob
PYnFCy1Jcyb/r6l9ghSLDyBU3eEdzb1kLvC8LrY9Uk2DqyX4k3vRBeOUHVEuiy/uxO4xBJBR
uzyWz8djNbBOX1DtO2</vt:lpwstr>
  </property>
  <property fmtid="{D5CDD505-2E9C-101B-9397-08002B2CF9AE}" pid="8" name="_2015_ms_pID_7253431">
    <vt:lpwstr>Fqgirg2L3GDwUAI4Ye7Pz+coX5wVhm8rw6xoxqDZOMcSNI8Y/T9iXM
rjFueB82K0MdIS++WVS8/0SR3uqVY6JQWLts7E9GnVrpaOCsyzgZsiCJrqLC3C7DaiVyW7e/
vjPaIWxycWTDB3I1GyxJQCceUqhlSSW3MVBG9NBGccRwtqQBNN3z4tuAGBc0ELJ2mXE=</vt:lpwstr>
  </property>
</Properties>
</file>