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58" r:id="rId3"/>
    <p:sldId id="260" r:id="rId4"/>
    <p:sldId id="276" r:id="rId5"/>
    <p:sldId id="275" r:id="rId6"/>
    <p:sldId id="277" r:id="rId7"/>
    <p:sldId id="288" r:id="rId8"/>
    <p:sldId id="261" r:id="rId9"/>
    <p:sldId id="279" r:id="rId10"/>
    <p:sldId id="280" r:id="rId11"/>
    <p:sldId id="285" r:id="rId12"/>
    <p:sldId id="284" r:id="rId13"/>
    <p:sldId id="286" r:id="rId14"/>
    <p:sldId id="278" r:id="rId15"/>
    <p:sldId id="281" r:id="rId16"/>
    <p:sldId id="287" r:id="rId17"/>
    <p:sldId id="289" r:id="rId18"/>
    <p:sldId id="282" r:id="rId19"/>
    <p:sldId id="263" r:id="rId20"/>
    <p:sldId id="272" r:id="rId21"/>
    <p:sldId id="290" r:id="rId22"/>
    <p:sldId id="283" r:id="rId23"/>
    <p:sldId id="2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77B7"/>
    <a:srgbClr val="328941"/>
    <a:srgbClr val="CF5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130C7-D219-4455-B780-5F107D157E0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11D38-3D45-4B9D-A5CE-2EF90819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1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the errors will expand by at each timestep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11D38-3D45-4B9D-A5CE-2EF9081907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Predicate function – thing you want to prove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11D38-3D45-4B9D-A5CE-2EF9081907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AF75-8921-4706-BD77-341F8F341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3DEDD-17E1-42FC-8D28-E349AD435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2F1F8-2345-47E2-B764-64A58483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8370-FADB-40BA-8A45-CBFB3F42EE6A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782F-5BBF-4749-8857-ACA7642C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86708-0F35-466D-AE8E-EDE86BDD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64F2-E6B0-45BF-89D3-072B39C3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3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6C08-9CDF-43F4-813E-779DA3D9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0303F-994F-4DB7-81E7-BB1EB40E6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B6595-5F7C-44DC-BC82-EC4DE54D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6D03-BDA3-483B-AEAF-617CEC03BF56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DFAE4-5480-487B-8285-766592C2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FE7BD-6F02-483C-B2C1-C9D52FED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64F2-E6B0-45BF-89D3-072B39C3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4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3A20F-CC15-48A0-98E4-D47880F1C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049CF-4505-467B-BDE7-7EE0B20B8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E64E3-C21F-4B06-B38A-0A233A8B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C15B-FB9A-4F4F-A725-45FC0CB4FB24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CB622-3FA7-4179-A07C-4CA16AE9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3D28A-B967-4349-8EDD-585FF9E5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64F2-E6B0-45BF-89D3-072B39C3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5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9348-4B55-4DEB-B345-E2FEEA3B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F939-5C87-4027-9EA0-F15682931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0746-EF1C-4EA7-8973-21B7D8CF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7B3D-0071-4C03-A20F-7944D9D51D8E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ED00-E574-4A6A-ACF2-05E47FEA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6DD05-F2F7-4F36-BE60-316FF0F3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64F2-E6B0-45BF-89D3-072B39C3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A9C8-5387-4CE8-8C9A-299D3AE9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00890-A388-480A-8ECF-90A7476D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764B6-DAD2-443B-80DA-222745E4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79DB-3772-4713-91DE-37C619905C41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51DC7-E37C-49AE-B223-AADF9AFE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0E1E-1721-45B7-9224-6F10207E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64F2-E6B0-45BF-89D3-072B39C3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7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199B-6F37-4535-94B2-CB3849C3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DC79-179F-434E-905F-DF7EFAD8B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1DA5D-8675-4548-8457-8847DB0FA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3C2FF-2B97-4D35-ABEA-1E2C2A74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64D0-3506-48B6-8D81-FCE016BD45E2}" type="datetime1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32C25-E271-4D77-ACDC-82EC2685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1FBD-8174-4C03-9D11-023F8308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64F2-E6B0-45BF-89D3-072B39C3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C3E3-938E-4519-95C3-754710C12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8BFAC-9AFB-436A-A961-968E2CD10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E696B-BE33-440B-9201-CE9F6B2B5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3342B-40C0-4EA2-9931-283DB8672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7C626-F553-4D46-A540-302391804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ACB28-F8AB-4AD5-913D-69D514B2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DFB8-EA60-48F1-B921-46753E7F867D}" type="datetime1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40986-E33D-4A4F-AC6B-83955F1F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C87E1-44C9-4AEA-94BA-A73DEB8F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64F2-E6B0-45BF-89D3-072B39C3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1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E27F-CC02-40D7-B5AB-BACB2E3E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5B53A-9EA4-4C35-AC82-68D27924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4032-611D-4397-8728-D608AEFB5B6E}" type="datetime1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61DF2-5C52-4FD7-9A8E-3279BF09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3217B-C3D6-42B6-A1ED-D1F8E2B7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64F2-E6B0-45BF-89D3-072B39C3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9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7B936-A0D1-4F67-9A7B-40C95B28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57A-351E-4942-AC8E-87DAC0519494}" type="datetime1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B4E8E-2815-496C-817D-D610A5E0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0A410-9AF6-40FF-921F-8DAF3387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64F2-E6B0-45BF-89D3-072B39C3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912F-BB5F-4E38-BE90-2A8A2712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D674-9E0D-4B00-A7B7-851962236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B1B4A-A9F2-4855-927F-4732B28E8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1DA09-6147-49A3-9A1C-F01127A7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C281-5B11-431A-ABB0-1BD3E38AF848}" type="datetime1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675AB-488B-4488-A127-0EBD82F7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48A8F-10A5-4FA9-B5F5-86630374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64F2-E6B0-45BF-89D3-072B39C3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0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B585-BDAA-45D2-83C1-D0CAFE57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17C88-CB41-470E-8A88-4BF24AD39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67455-0C80-484B-80B5-306202BDB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2786-3074-4DB0-90F1-EBF2B3A5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0006-D496-402F-B326-2C2F5315214E}" type="datetime1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E3D35-DC60-490A-AE85-C67FEF44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F2919-AC88-443A-9C11-EEBA1358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64F2-E6B0-45BF-89D3-072B39C3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4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291A0-8CEB-47F8-99B1-9ABDF1CB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0C35A-13B4-41D9-8E5C-C36E0C3EC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2685B-4CB4-46F1-B53F-3E1CA33DF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E274-761E-4AD4-A35E-3142796C43C5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05B7-EF45-4469-8544-7EACF7193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91D0D-A434-4202-864F-9D0E2C302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864F2-E6B0-45BF-89D3-072B39C3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50.pn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4">
            <a:extLst>
              <a:ext uri="{FF2B5EF4-FFF2-40B4-BE49-F238E27FC236}">
                <a16:creationId xmlns:a16="http://schemas.microsoft.com/office/drawing/2014/main" id="{74F93062-C8C5-49C4-B90F-AA5653D5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4" cy="496126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7EAEF-D3C7-46B2-B9B3-5FBE837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1874520"/>
            <a:ext cx="3447288" cy="1792224"/>
          </a:xfrm>
        </p:spPr>
        <p:txBody>
          <a:bodyPr anchor="b">
            <a:normAutofit/>
          </a:bodyPr>
          <a:lstStyle/>
          <a:p>
            <a:pPr algn="l"/>
            <a:r>
              <a:rPr lang="en-US" sz="4100">
                <a:solidFill>
                  <a:schemeClr val="bg1"/>
                </a:solidFill>
              </a:rPr>
              <a:t>Numerical Extension ODE in KeYmaera 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D4BDF-7944-40E3-A137-943C55415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912" y="3758184"/>
            <a:ext cx="3182112" cy="777240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Evelyn Kuo</a:t>
            </a:r>
          </a:p>
        </p:txBody>
      </p:sp>
      <p:pic>
        <p:nvPicPr>
          <p:cNvPr id="4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6370EBF-DBCF-46BB-9CF0-642978612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98" y="3296136"/>
            <a:ext cx="5972291" cy="3150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C02778-CDE1-4335-A477-349125DF5F8A}"/>
              </a:ext>
            </a:extLst>
          </p:cNvPr>
          <p:cNvSpPr txBox="1"/>
          <p:nvPr/>
        </p:nvSpPr>
        <p:spPr>
          <a:xfrm>
            <a:off x="0" y="64527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1/20</a:t>
            </a:r>
          </a:p>
        </p:txBody>
      </p:sp>
    </p:spTree>
    <p:extLst>
      <p:ext uri="{BB962C8B-B14F-4D97-AF65-F5344CB8AC3E}">
        <p14:creationId xmlns:p14="http://schemas.microsoft.com/office/powerpoint/2010/main" val="2303351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50E4-D53F-42BB-90D7-E2F07180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global error of discrete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5F0B2-5FCF-4800-AEF5-CB08BA749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Define error </a:t>
                </a:r>
                <a:r>
                  <a:rPr lang="en-US" dirty="0" err="1"/>
                  <a:t>Ei</a:t>
                </a:r>
                <a:r>
                  <a:rPr lang="en-US" dirty="0"/>
                  <a:t> := |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dirty="0"/>
                  <a:t>, want to find global bound on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5F0B2-5FCF-4800-AEF5-CB08BA749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07D7AC1A-F5B1-4A84-B274-3D449FC84A52}"/>
              </a:ext>
            </a:extLst>
          </p:cNvPr>
          <p:cNvSpPr/>
          <p:nvPr/>
        </p:nvSpPr>
        <p:spPr>
          <a:xfrm>
            <a:off x="4489360" y="4286862"/>
            <a:ext cx="162989" cy="16298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5AFECA-BB8F-4A59-8F09-11F7B60D8FF3}"/>
              </a:ext>
            </a:extLst>
          </p:cNvPr>
          <p:cNvCxnSpPr/>
          <p:nvPr/>
        </p:nvCxnSpPr>
        <p:spPr>
          <a:xfrm flipV="1">
            <a:off x="2943225" y="2847975"/>
            <a:ext cx="0" cy="401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C9D726-9824-4378-9C21-A24BE040B47E}"/>
              </a:ext>
            </a:extLst>
          </p:cNvPr>
          <p:cNvCxnSpPr>
            <a:cxnSpLocks/>
          </p:cNvCxnSpPr>
          <p:nvPr/>
        </p:nvCxnSpPr>
        <p:spPr>
          <a:xfrm flipV="1">
            <a:off x="1933575" y="6381751"/>
            <a:ext cx="8886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F94F7AE-C7AA-4511-8203-97A7F60DAA49}"/>
              </a:ext>
            </a:extLst>
          </p:cNvPr>
          <p:cNvSpPr/>
          <p:nvPr/>
        </p:nvSpPr>
        <p:spPr>
          <a:xfrm>
            <a:off x="1628775" y="3295650"/>
            <a:ext cx="8877300" cy="3124200"/>
          </a:xfrm>
          <a:custGeom>
            <a:avLst/>
            <a:gdLst>
              <a:gd name="connsiteX0" fmla="*/ 0 w 8877300"/>
              <a:gd name="connsiteY0" fmla="*/ 3124200 h 3124200"/>
              <a:gd name="connsiteX1" fmla="*/ 57150 w 8877300"/>
              <a:gd name="connsiteY1" fmla="*/ 2838450 h 3124200"/>
              <a:gd name="connsiteX2" fmla="*/ 219075 w 8877300"/>
              <a:gd name="connsiteY2" fmla="*/ 2581275 h 3124200"/>
              <a:gd name="connsiteX3" fmla="*/ 438150 w 8877300"/>
              <a:gd name="connsiteY3" fmla="*/ 2419350 h 3124200"/>
              <a:gd name="connsiteX4" fmla="*/ 742950 w 8877300"/>
              <a:gd name="connsiteY4" fmla="*/ 2257425 h 3124200"/>
              <a:gd name="connsiteX5" fmla="*/ 1066800 w 8877300"/>
              <a:gd name="connsiteY5" fmla="*/ 2181225 h 3124200"/>
              <a:gd name="connsiteX6" fmla="*/ 1228725 w 8877300"/>
              <a:gd name="connsiteY6" fmla="*/ 2152650 h 3124200"/>
              <a:gd name="connsiteX7" fmla="*/ 1400175 w 8877300"/>
              <a:gd name="connsiteY7" fmla="*/ 2143125 h 3124200"/>
              <a:gd name="connsiteX8" fmla="*/ 1781175 w 8877300"/>
              <a:gd name="connsiteY8" fmla="*/ 2114550 h 3124200"/>
              <a:gd name="connsiteX9" fmla="*/ 1933575 w 8877300"/>
              <a:gd name="connsiteY9" fmla="*/ 2095500 h 3124200"/>
              <a:gd name="connsiteX10" fmla="*/ 2352675 w 8877300"/>
              <a:gd name="connsiteY10" fmla="*/ 1924050 h 3124200"/>
              <a:gd name="connsiteX11" fmla="*/ 2457450 w 8877300"/>
              <a:gd name="connsiteY11" fmla="*/ 1847850 h 3124200"/>
              <a:gd name="connsiteX12" fmla="*/ 2628900 w 8877300"/>
              <a:gd name="connsiteY12" fmla="*/ 1762125 h 3124200"/>
              <a:gd name="connsiteX13" fmla="*/ 2886075 w 8877300"/>
              <a:gd name="connsiteY13" fmla="*/ 1609725 h 3124200"/>
              <a:gd name="connsiteX14" fmla="*/ 3324225 w 8877300"/>
              <a:gd name="connsiteY14" fmla="*/ 1466850 h 3124200"/>
              <a:gd name="connsiteX15" fmla="*/ 3438525 w 8877300"/>
              <a:gd name="connsiteY15" fmla="*/ 1419225 h 3124200"/>
              <a:gd name="connsiteX16" fmla="*/ 3800475 w 8877300"/>
              <a:gd name="connsiteY16" fmla="*/ 1362075 h 3124200"/>
              <a:gd name="connsiteX17" fmla="*/ 4391025 w 8877300"/>
              <a:gd name="connsiteY17" fmla="*/ 1400175 h 3124200"/>
              <a:gd name="connsiteX18" fmla="*/ 4591050 w 8877300"/>
              <a:gd name="connsiteY18" fmla="*/ 1409700 h 3124200"/>
              <a:gd name="connsiteX19" fmla="*/ 4752975 w 8877300"/>
              <a:gd name="connsiteY19" fmla="*/ 1438275 h 3124200"/>
              <a:gd name="connsiteX20" fmla="*/ 5124450 w 8877300"/>
              <a:gd name="connsiteY20" fmla="*/ 1466850 h 3124200"/>
              <a:gd name="connsiteX21" fmla="*/ 5534025 w 8877300"/>
              <a:gd name="connsiteY21" fmla="*/ 1333500 h 3124200"/>
              <a:gd name="connsiteX22" fmla="*/ 5657850 w 8877300"/>
              <a:gd name="connsiteY22" fmla="*/ 1247775 h 3124200"/>
              <a:gd name="connsiteX23" fmla="*/ 5915025 w 8877300"/>
              <a:gd name="connsiteY23" fmla="*/ 1038225 h 3124200"/>
              <a:gd name="connsiteX24" fmla="*/ 6029325 w 8877300"/>
              <a:gd name="connsiteY24" fmla="*/ 942975 h 3124200"/>
              <a:gd name="connsiteX25" fmla="*/ 6200775 w 8877300"/>
              <a:gd name="connsiteY25" fmla="*/ 819150 h 3124200"/>
              <a:gd name="connsiteX26" fmla="*/ 6572250 w 8877300"/>
              <a:gd name="connsiteY26" fmla="*/ 723900 h 3124200"/>
              <a:gd name="connsiteX27" fmla="*/ 6686550 w 8877300"/>
              <a:gd name="connsiteY27" fmla="*/ 704850 h 3124200"/>
              <a:gd name="connsiteX28" fmla="*/ 6905625 w 8877300"/>
              <a:gd name="connsiteY28" fmla="*/ 647700 h 3124200"/>
              <a:gd name="connsiteX29" fmla="*/ 7124700 w 8877300"/>
              <a:gd name="connsiteY29" fmla="*/ 619125 h 3124200"/>
              <a:gd name="connsiteX30" fmla="*/ 7258050 w 8877300"/>
              <a:gd name="connsiteY30" fmla="*/ 600075 h 3124200"/>
              <a:gd name="connsiteX31" fmla="*/ 7839075 w 8877300"/>
              <a:gd name="connsiteY31" fmla="*/ 590550 h 3124200"/>
              <a:gd name="connsiteX32" fmla="*/ 7962900 w 8877300"/>
              <a:gd name="connsiteY32" fmla="*/ 533400 h 3124200"/>
              <a:gd name="connsiteX33" fmla="*/ 8115300 w 8877300"/>
              <a:gd name="connsiteY33" fmla="*/ 438150 h 3124200"/>
              <a:gd name="connsiteX34" fmla="*/ 8467725 w 8877300"/>
              <a:gd name="connsiteY34" fmla="*/ 266700 h 3124200"/>
              <a:gd name="connsiteX35" fmla="*/ 8515350 w 8877300"/>
              <a:gd name="connsiteY35" fmla="*/ 247650 h 3124200"/>
              <a:gd name="connsiteX36" fmla="*/ 8658225 w 8877300"/>
              <a:gd name="connsiteY36" fmla="*/ 161925 h 3124200"/>
              <a:gd name="connsiteX37" fmla="*/ 8877300 w 8877300"/>
              <a:gd name="connsiteY37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877300" h="3124200">
                <a:moveTo>
                  <a:pt x="0" y="3124200"/>
                </a:moveTo>
                <a:cubicBezTo>
                  <a:pt x="19050" y="3028950"/>
                  <a:pt x="7174" y="2921744"/>
                  <a:pt x="57150" y="2838450"/>
                </a:cubicBezTo>
                <a:cubicBezTo>
                  <a:pt x="74817" y="2809005"/>
                  <a:pt x="187602" y="2615895"/>
                  <a:pt x="219075" y="2581275"/>
                </a:cubicBezTo>
                <a:cubicBezTo>
                  <a:pt x="267918" y="2527548"/>
                  <a:pt x="372715" y="2455872"/>
                  <a:pt x="438150" y="2419350"/>
                </a:cubicBezTo>
                <a:cubicBezTo>
                  <a:pt x="538609" y="2363280"/>
                  <a:pt x="631691" y="2286704"/>
                  <a:pt x="742950" y="2257425"/>
                </a:cubicBezTo>
                <a:cubicBezTo>
                  <a:pt x="927597" y="2208834"/>
                  <a:pt x="896469" y="2213162"/>
                  <a:pt x="1066800" y="2181225"/>
                </a:cubicBezTo>
                <a:cubicBezTo>
                  <a:pt x="1120670" y="2171124"/>
                  <a:pt x="1174270" y="2158873"/>
                  <a:pt x="1228725" y="2152650"/>
                </a:cubicBezTo>
                <a:cubicBezTo>
                  <a:pt x="1285593" y="2146151"/>
                  <a:pt x="1343097" y="2147406"/>
                  <a:pt x="1400175" y="2143125"/>
                </a:cubicBezTo>
                <a:cubicBezTo>
                  <a:pt x="1884817" y="2106777"/>
                  <a:pt x="1361717" y="2137853"/>
                  <a:pt x="1781175" y="2114550"/>
                </a:cubicBezTo>
                <a:cubicBezTo>
                  <a:pt x="1831975" y="2108200"/>
                  <a:pt x="1883637" y="2106776"/>
                  <a:pt x="1933575" y="2095500"/>
                </a:cubicBezTo>
                <a:cubicBezTo>
                  <a:pt x="2031874" y="2073303"/>
                  <a:pt x="2312642" y="1953165"/>
                  <a:pt x="2352675" y="1924050"/>
                </a:cubicBezTo>
                <a:cubicBezTo>
                  <a:pt x="2387600" y="1898650"/>
                  <a:pt x="2420195" y="1869689"/>
                  <a:pt x="2457450" y="1847850"/>
                </a:cubicBezTo>
                <a:cubicBezTo>
                  <a:pt x="2512573" y="1815537"/>
                  <a:pt x="2573123" y="1793295"/>
                  <a:pt x="2628900" y="1762125"/>
                </a:cubicBezTo>
                <a:cubicBezTo>
                  <a:pt x="2678257" y="1734543"/>
                  <a:pt x="2819542" y="1636621"/>
                  <a:pt x="2886075" y="1609725"/>
                </a:cubicBezTo>
                <a:cubicBezTo>
                  <a:pt x="3180567" y="1490675"/>
                  <a:pt x="3130823" y="1505530"/>
                  <a:pt x="3324225" y="1466850"/>
                </a:cubicBezTo>
                <a:cubicBezTo>
                  <a:pt x="3362325" y="1450975"/>
                  <a:pt x="3398991" y="1431085"/>
                  <a:pt x="3438525" y="1419225"/>
                </a:cubicBezTo>
                <a:cubicBezTo>
                  <a:pt x="3581370" y="1376371"/>
                  <a:pt x="3650810" y="1377042"/>
                  <a:pt x="3800475" y="1362075"/>
                </a:cubicBezTo>
                <a:lnTo>
                  <a:pt x="4391025" y="1400175"/>
                </a:lnTo>
                <a:cubicBezTo>
                  <a:pt x="4457655" y="1404189"/>
                  <a:pt x="4524666" y="1402712"/>
                  <a:pt x="4591050" y="1409700"/>
                </a:cubicBezTo>
                <a:cubicBezTo>
                  <a:pt x="4645558" y="1415438"/>
                  <a:pt x="4698749" y="1430301"/>
                  <a:pt x="4752975" y="1438275"/>
                </a:cubicBezTo>
                <a:cubicBezTo>
                  <a:pt x="4917368" y="1462450"/>
                  <a:pt x="4946778" y="1458774"/>
                  <a:pt x="5124450" y="1466850"/>
                </a:cubicBezTo>
                <a:cubicBezTo>
                  <a:pt x="5303465" y="1424227"/>
                  <a:pt x="5365013" y="1420420"/>
                  <a:pt x="5534025" y="1333500"/>
                </a:cubicBezTo>
                <a:cubicBezTo>
                  <a:pt x="5578668" y="1310541"/>
                  <a:pt x="5618170" y="1278527"/>
                  <a:pt x="5657850" y="1247775"/>
                </a:cubicBezTo>
                <a:cubicBezTo>
                  <a:pt x="5745254" y="1180037"/>
                  <a:pt x="5829539" y="1108367"/>
                  <a:pt x="5915025" y="1038225"/>
                </a:cubicBezTo>
                <a:cubicBezTo>
                  <a:pt x="5953366" y="1006766"/>
                  <a:pt x="5994256" y="978044"/>
                  <a:pt x="6029325" y="942975"/>
                </a:cubicBezTo>
                <a:cubicBezTo>
                  <a:pt x="6093935" y="878365"/>
                  <a:pt x="6102055" y="860549"/>
                  <a:pt x="6200775" y="819150"/>
                </a:cubicBezTo>
                <a:cubicBezTo>
                  <a:pt x="6321780" y="768406"/>
                  <a:pt x="6444318" y="747887"/>
                  <a:pt x="6572250" y="723900"/>
                </a:cubicBezTo>
                <a:cubicBezTo>
                  <a:pt x="6610214" y="716782"/>
                  <a:pt x="6648896" y="713457"/>
                  <a:pt x="6686550" y="704850"/>
                </a:cubicBezTo>
                <a:cubicBezTo>
                  <a:pt x="6760121" y="688034"/>
                  <a:pt x="6831183" y="660107"/>
                  <a:pt x="6905625" y="647700"/>
                </a:cubicBezTo>
                <a:cubicBezTo>
                  <a:pt x="7152866" y="606493"/>
                  <a:pt x="6892164" y="647029"/>
                  <a:pt x="7124700" y="619125"/>
                </a:cubicBezTo>
                <a:cubicBezTo>
                  <a:pt x="7169281" y="613775"/>
                  <a:pt x="7213185" y="601870"/>
                  <a:pt x="7258050" y="600075"/>
                </a:cubicBezTo>
                <a:cubicBezTo>
                  <a:pt x="7451596" y="592333"/>
                  <a:pt x="7645400" y="593725"/>
                  <a:pt x="7839075" y="590550"/>
                </a:cubicBezTo>
                <a:cubicBezTo>
                  <a:pt x="8092343" y="438589"/>
                  <a:pt x="7602124" y="728820"/>
                  <a:pt x="7962900" y="533400"/>
                </a:cubicBezTo>
                <a:cubicBezTo>
                  <a:pt x="8015575" y="504868"/>
                  <a:pt x="8062332" y="466133"/>
                  <a:pt x="8115300" y="438150"/>
                </a:cubicBezTo>
                <a:cubicBezTo>
                  <a:pt x="8230810" y="377126"/>
                  <a:pt x="8346430" y="315218"/>
                  <a:pt x="8467725" y="266700"/>
                </a:cubicBezTo>
                <a:cubicBezTo>
                  <a:pt x="8483600" y="260350"/>
                  <a:pt x="8500369" y="255890"/>
                  <a:pt x="8515350" y="247650"/>
                </a:cubicBezTo>
                <a:cubicBezTo>
                  <a:pt x="8564015" y="220884"/>
                  <a:pt x="8612222" y="193044"/>
                  <a:pt x="8658225" y="161925"/>
                </a:cubicBezTo>
                <a:cubicBezTo>
                  <a:pt x="8692897" y="138470"/>
                  <a:pt x="8812957" y="48257"/>
                  <a:pt x="8877300" y="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648A53-2975-4E2B-BA36-6DB8E2044A1E}"/>
              </a:ext>
            </a:extLst>
          </p:cNvPr>
          <p:cNvSpPr txBox="1"/>
          <p:nvPr/>
        </p:nvSpPr>
        <p:spPr>
          <a:xfrm>
            <a:off x="9999205" y="31109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y(t)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46D4D7-D96A-44FB-AD6E-556DA04710C6}"/>
              </a:ext>
            </a:extLst>
          </p:cNvPr>
          <p:cNvSpPr txBox="1"/>
          <p:nvPr/>
        </p:nvSpPr>
        <p:spPr>
          <a:xfrm>
            <a:off x="10689595" y="641985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7CFE0E-B37C-4681-B360-B253D71BD66A}"/>
              </a:ext>
            </a:extLst>
          </p:cNvPr>
          <p:cNvSpPr txBox="1"/>
          <p:nvPr/>
        </p:nvSpPr>
        <p:spPr>
          <a:xfrm>
            <a:off x="2809875" y="63817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06C122-48B6-4E83-89AA-61C88472FB53}"/>
              </a:ext>
            </a:extLst>
          </p:cNvPr>
          <p:cNvSpPr txBox="1"/>
          <p:nvPr/>
        </p:nvSpPr>
        <p:spPr>
          <a:xfrm>
            <a:off x="4369605" y="63817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1CA8E4-E581-4C61-95CC-E85CE159F002}"/>
              </a:ext>
            </a:extLst>
          </p:cNvPr>
          <p:cNvSpPr txBox="1"/>
          <p:nvPr/>
        </p:nvSpPr>
        <p:spPr>
          <a:xfrm>
            <a:off x="6067425" y="63817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E21492-8D7C-4169-B18C-6040B823CBCF}"/>
              </a:ext>
            </a:extLst>
          </p:cNvPr>
          <p:cNvSpPr txBox="1"/>
          <p:nvPr/>
        </p:nvSpPr>
        <p:spPr>
          <a:xfrm>
            <a:off x="7765245" y="63817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643E9E-123B-49DE-9841-6E6D2404B88E}"/>
              </a:ext>
            </a:extLst>
          </p:cNvPr>
          <p:cNvSpPr/>
          <p:nvPr/>
        </p:nvSpPr>
        <p:spPr>
          <a:xfrm>
            <a:off x="2861730" y="5351447"/>
            <a:ext cx="162989" cy="1629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59C446C-C162-414F-92B3-6B88483CEAF7}"/>
              </a:ext>
            </a:extLst>
          </p:cNvPr>
          <p:cNvSpPr/>
          <p:nvPr/>
        </p:nvSpPr>
        <p:spPr>
          <a:xfrm>
            <a:off x="4477425" y="4237269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FCE98D7-CBE2-4623-8707-12541B0A458C}"/>
              </a:ext>
            </a:extLst>
          </p:cNvPr>
          <p:cNvSpPr/>
          <p:nvPr/>
        </p:nvSpPr>
        <p:spPr>
          <a:xfrm>
            <a:off x="6175245" y="3932469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8FFD20-D485-4303-AABA-B6E0BF7CC8F4}"/>
              </a:ext>
            </a:extLst>
          </p:cNvPr>
          <p:cNvSpPr/>
          <p:nvPr/>
        </p:nvSpPr>
        <p:spPr>
          <a:xfrm>
            <a:off x="7873065" y="2980793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663A66-6FA7-4908-9993-44A7AAA74F94}"/>
                  </a:ext>
                </a:extLst>
              </p:cNvPr>
              <p:cNvSpPr txBox="1"/>
              <p:nvPr/>
            </p:nvSpPr>
            <p:spPr>
              <a:xfrm>
                <a:off x="2697946" y="4962524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663A66-6FA7-4908-9993-44A7AAA74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946" y="4962524"/>
                <a:ext cx="49055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F168A6-270E-43F9-AE77-90AA6A15D76F}"/>
                  </a:ext>
                </a:extLst>
              </p:cNvPr>
              <p:cNvSpPr txBox="1"/>
              <p:nvPr/>
            </p:nvSpPr>
            <p:spPr>
              <a:xfrm>
                <a:off x="4306919" y="3808593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F168A6-270E-43F9-AE77-90AA6A15D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919" y="3808593"/>
                <a:ext cx="490559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69B5896-28B5-4F32-A84A-E68E1DFBC417}"/>
                  </a:ext>
                </a:extLst>
              </p:cNvPr>
              <p:cNvSpPr txBox="1"/>
              <p:nvPr/>
            </p:nvSpPr>
            <p:spPr>
              <a:xfrm>
                <a:off x="5974546" y="3501766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69B5896-28B5-4F32-A84A-E68E1DFBC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46" y="3501766"/>
                <a:ext cx="49055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53EF75C-F33F-4809-A44F-7583F1176C27}"/>
                  </a:ext>
                </a:extLst>
              </p:cNvPr>
              <p:cNvSpPr txBox="1"/>
              <p:nvPr/>
            </p:nvSpPr>
            <p:spPr>
              <a:xfrm>
                <a:off x="7651654" y="2618119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53EF75C-F33F-4809-A44F-7583F1176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654" y="2618119"/>
                <a:ext cx="49055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36368BF-2790-4678-8178-AAC2EA8D347E}"/>
                  </a:ext>
                </a:extLst>
              </p:cNvPr>
              <p:cNvSpPr txBox="1"/>
              <p:nvPr/>
            </p:nvSpPr>
            <p:spPr>
              <a:xfrm>
                <a:off x="8257465" y="2803575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36368BF-2790-4678-8178-AAC2EA8D3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465" y="2803575"/>
                <a:ext cx="490559" cy="369332"/>
              </a:xfrm>
              <a:prstGeom prst="rect">
                <a:avLst/>
              </a:prstGeom>
              <a:blipFill>
                <a:blip r:embed="rId7"/>
                <a:stretch>
                  <a:fillRect r="-275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D3D54F11-134A-42F3-B128-DF20E41E0E48}"/>
              </a:ext>
            </a:extLst>
          </p:cNvPr>
          <p:cNvSpPr txBox="1"/>
          <p:nvPr/>
        </p:nvSpPr>
        <p:spPr>
          <a:xfrm>
            <a:off x="2753910" y="5666304"/>
            <a:ext cx="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y(t0)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CAE426F-6DC8-4E5F-8330-C5C4F3615485}"/>
              </a:ext>
            </a:extLst>
          </p:cNvPr>
          <p:cNvSpPr/>
          <p:nvPr/>
        </p:nvSpPr>
        <p:spPr>
          <a:xfrm>
            <a:off x="4518371" y="4811570"/>
            <a:ext cx="162989" cy="1629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3DDEA4B-D796-4511-A83B-83DB3E99E471}"/>
              </a:ext>
            </a:extLst>
          </p:cNvPr>
          <p:cNvSpPr/>
          <p:nvPr/>
        </p:nvSpPr>
        <p:spPr>
          <a:xfrm>
            <a:off x="6175245" y="4658448"/>
            <a:ext cx="162989" cy="1629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A7C1CD7-6724-4758-885F-FAABF73D9136}"/>
              </a:ext>
            </a:extLst>
          </p:cNvPr>
          <p:cNvSpPr/>
          <p:nvPr/>
        </p:nvSpPr>
        <p:spPr>
          <a:xfrm>
            <a:off x="7937923" y="3932469"/>
            <a:ext cx="162989" cy="1629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D054CB-202C-47C8-9EDD-01F55581002A}"/>
              </a:ext>
            </a:extLst>
          </p:cNvPr>
          <p:cNvSpPr txBox="1"/>
          <p:nvPr/>
        </p:nvSpPr>
        <p:spPr>
          <a:xfrm>
            <a:off x="4269486" y="4931037"/>
            <a:ext cx="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y(t1)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B53842E-7971-4AB1-B456-8E172173D16A}"/>
              </a:ext>
            </a:extLst>
          </p:cNvPr>
          <p:cNvSpPr txBox="1"/>
          <p:nvPr/>
        </p:nvSpPr>
        <p:spPr>
          <a:xfrm>
            <a:off x="5937268" y="4894300"/>
            <a:ext cx="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y(t2)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CC023C-5E62-4276-B8B9-41CB49DAFD2A}"/>
              </a:ext>
            </a:extLst>
          </p:cNvPr>
          <p:cNvSpPr txBox="1"/>
          <p:nvPr/>
        </p:nvSpPr>
        <p:spPr>
          <a:xfrm>
            <a:off x="7998504" y="3666309"/>
            <a:ext cx="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y(t3)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B9D55EC-6F42-4B2A-B973-B9835A51912F}"/>
              </a:ext>
            </a:extLst>
          </p:cNvPr>
          <p:cNvCxnSpPr>
            <a:cxnSpLocks/>
          </p:cNvCxnSpPr>
          <p:nvPr/>
        </p:nvCxnSpPr>
        <p:spPr>
          <a:xfrm flipH="1">
            <a:off x="7996170" y="3103291"/>
            <a:ext cx="1" cy="82917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71B85D89-5B5A-4788-8D2C-02FBD9C1B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4367" y="5093163"/>
            <a:ext cx="3827633" cy="1264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EA9AA3-B334-4C0A-9CC7-744FFE2F3397}"/>
                  </a:ext>
                </a:extLst>
              </p:cNvPr>
              <p:cNvSpPr txBox="1"/>
              <p:nvPr/>
            </p:nvSpPr>
            <p:spPr>
              <a:xfrm>
                <a:off x="7954559" y="3238467"/>
                <a:ext cx="2029173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E3 := |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dirty="0"/>
                  <a:t>-y(t3)|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EA9AA3-B334-4C0A-9CC7-744FFE2F3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559" y="3238467"/>
                <a:ext cx="2029173" cy="369909"/>
              </a:xfrm>
              <a:prstGeom prst="rect">
                <a:avLst/>
              </a:prstGeom>
              <a:blipFill>
                <a:blip r:embed="rId9"/>
                <a:stretch>
                  <a:fillRect l="-2703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29A4097C-389C-4D8B-A136-82ADAC0E72D5}"/>
              </a:ext>
            </a:extLst>
          </p:cNvPr>
          <p:cNvSpPr txBox="1"/>
          <p:nvPr/>
        </p:nvSpPr>
        <p:spPr>
          <a:xfrm>
            <a:off x="0" y="64527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9/20</a:t>
            </a:r>
          </a:p>
        </p:txBody>
      </p:sp>
    </p:spTree>
    <p:extLst>
      <p:ext uri="{BB962C8B-B14F-4D97-AF65-F5344CB8AC3E}">
        <p14:creationId xmlns:p14="http://schemas.microsoft.com/office/powerpoint/2010/main" val="167611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50E4-D53F-42BB-90D7-E2F07180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global error of discrete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F0B2-5FCF-4800-AEF5-CB08BA749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Introduce new sequence {y(i+1) =                                    }  (one step) approximations</a:t>
            </a:r>
          </a:p>
          <a:p>
            <a:pPr marL="0" indent="0">
              <a:buNone/>
            </a:pPr>
            <a:r>
              <a:rPr lang="en-US" dirty="0"/>
              <a:t>Truncation error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7D7AC1A-F5B1-4A84-B274-3D449FC84A52}"/>
              </a:ext>
            </a:extLst>
          </p:cNvPr>
          <p:cNvSpPr/>
          <p:nvPr/>
        </p:nvSpPr>
        <p:spPr>
          <a:xfrm>
            <a:off x="4489360" y="4286862"/>
            <a:ext cx="162989" cy="16298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5AFECA-BB8F-4A59-8F09-11F7B60D8FF3}"/>
              </a:ext>
            </a:extLst>
          </p:cNvPr>
          <p:cNvCxnSpPr/>
          <p:nvPr/>
        </p:nvCxnSpPr>
        <p:spPr>
          <a:xfrm flipV="1">
            <a:off x="2943225" y="2847975"/>
            <a:ext cx="0" cy="401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C9D726-9824-4378-9C21-A24BE040B47E}"/>
              </a:ext>
            </a:extLst>
          </p:cNvPr>
          <p:cNvCxnSpPr>
            <a:cxnSpLocks/>
          </p:cNvCxnSpPr>
          <p:nvPr/>
        </p:nvCxnSpPr>
        <p:spPr>
          <a:xfrm flipV="1">
            <a:off x="1933575" y="6381751"/>
            <a:ext cx="8886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F94F7AE-C7AA-4511-8203-97A7F60DAA49}"/>
              </a:ext>
            </a:extLst>
          </p:cNvPr>
          <p:cNvSpPr/>
          <p:nvPr/>
        </p:nvSpPr>
        <p:spPr>
          <a:xfrm>
            <a:off x="1628775" y="3295650"/>
            <a:ext cx="8877300" cy="3124200"/>
          </a:xfrm>
          <a:custGeom>
            <a:avLst/>
            <a:gdLst>
              <a:gd name="connsiteX0" fmla="*/ 0 w 8877300"/>
              <a:gd name="connsiteY0" fmla="*/ 3124200 h 3124200"/>
              <a:gd name="connsiteX1" fmla="*/ 57150 w 8877300"/>
              <a:gd name="connsiteY1" fmla="*/ 2838450 h 3124200"/>
              <a:gd name="connsiteX2" fmla="*/ 219075 w 8877300"/>
              <a:gd name="connsiteY2" fmla="*/ 2581275 h 3124200"/>
              <a:gd name="connsiteX3" fmla="*/ 438150 w 8877300"/>
              <a:gd name="connsiteY3" fmla="*/ 2419350 h 3124200"/>
              <a:gd name="connsiteX4" fmla="*/ 742950 w 8877300"/>
              <a:gd name="connsiteY4" fmla="*/ 2257425 h 3124200"/>
              <a:gd name="connsiteX5" fmla="*/ 1066800 w 8877300"/>
              <a:gd name="connsiteY5" fmla="*/ 2181225 h 3124200"/>
              <a:gd name="connsiteX6" fmla="*/ 1228725 w 8877300"/>
              <a:gd name="connsiteY6" fmla="*/ 2152650 h 3124200"/>
              <a:gd name="connsiteX7" fmla="*/ 1400175 w 8877300"/>
              <a:gd name="connsiteY7" fmla="*/ 2143125 h 3124200"/>
              <a:gd name="connsiteX8" fmla="*/ 1781175 w 8877300"/>
              <a:gd name="connsiteY8" fmla="*/ 2114550 h 3124200"/>
              <a:gd name="connsiteX9" fmla="*/ 1933575 w 8877300"/>
              <a:gd name="connsiteY9" fmla="*/ 2095500 h 3124200"/>
              <a:gd name="connsiteX10" fmla="*/ 2352675 w 8877300"/>
              <a:gd name="connsiteY10" fmla="*/ 1924050 h 3124200"/>
              <a:gd name="connsiteX11" fmla="*/ 2457450 w 8877300"/>
              <a:gd name="connsiteY11" fmla="*/ 1847850 h 3124200"/>
              <a:gd name="connsiteX12" fmla="*/ 2628900 w 8877300"/>
              <a:gd name="connsiteY12" fmla="*/ 1762125 h 3124200"/>
              <a:gd name="connsiteX13" fmla="*/ 2886075 w 8877300"/>
              <a:gd name="connsiteY13" fmla="*/ 1609725 h 3124200"/>
              <a:gd name="connsiteX14" fmla="*/ 3324225 w 8877300"/>
              <a:gd name="connsiteY14" fmla="*/ 1466850 h 3124200"/>
              <a:gd name="connsiteX15" fmla="*/ 3438525 w 8877300"/>
              <a:gd name="connsiteY15" fmla="*/ 1419225 h 3124200"/>
              <a:gd name="connsiteX16" fmla="*/ 3800475 w 8877300"/>
              <a:gd name="connsiteY16" fmla="*/ 1362075 h 3124200"/>
              <a:gd name="connsiteX17" fmla="*/ 4391025 w 8877300"/>
              <a:gd name="connsiteY17" fmla="*/ 1400175 h 3124200"/>
              <a:gd name="connsiteX18" fmla="*/ 4591050 w 8877300"/>
              <a:gd name="connsiteY18" fmla="*/ 1409700 h 3124200"/>
              <a:gd name="connsiteX19" fmla="*/ 4752975 w 8877300"/>
              <a:gd name="connsiteY19" fmla="*/ 1438275 h 3124200"/>
              <a:gd name="connsiteX20" fmla="*/ 5124450 w 8877300"/>
              <a:gd name="connsiteY20" fmla="*/ 1466850 h 3124200"/>
              <a:gd name="connsiteX21" fmla="*/ 5534025 w 8877300"/>
              <a:gd name="connsiteY21" fmla="*/ 1333500 h 3124200"/>
              <a:gd name="connsiteX22" fmla="*/ 5657850 w 8877300"/>
              <a:gd name="connsiteY22" fmla="*/ 1247775 h 3124200"/>
              <a:gd name="connsiteX23" fmla="*/ 5915025 w 8877300"/>
              <a:gd name="connsiteY23" fmla="*/ 1038225 h 3124200"/>
              <a:gd name="connsiteX24" fmla="*/ 6029325 w 8877300"/>
              <a:gd name="connsiteY24" fmla="*/ 942975 h 3124200"/>
              <a:gd name="connsiteX25" fmla="*/ 6200775 w 8877300"/>
              <a:gd name="connsiteY25" fmla="*/ 819150 h 3124200"/>
              <a:gd name="connsiteX26" fmla="*/ 6572250 w 8877300"/>
              <a:gd name="connsiteY26" fmla="*/ 723900 h 3124200"/>
              <a:gd name="connsiteX27" fmla="*/ 6686550 w 8877300"/>
              <a:gd name="connsiteY27" fmla="*/ 704850 h 3124200"/>
              <a:gd name="connsiteX28" fmla="*/ 6905625 w 8877300"/>
              <a:gd name="connsiteY28" fmla="*/ 647700 h 3124200"/>
              <a:gd name="connsiteX29" fmla="*/ 7124700 w 8877300"/>
              <a:gd name="connsiteY29" fmla="*/ 619125 h 3124200"/>
              <a:gd name="connsiteX30" fmla="*/ 7258050 w 8877300"/>
              <a:gd name="connsiteY30" fmla="*/ 600075 h 3124200"/>
              <a:gd name="connsiteX31" fmla="*/ 7839075 w 8877300"/>
              <a:gd name="connsiteY31" fmla="*/ 590550 h 3124200"/>
              <a:gd name="connsiteX32" fmla="*/ 7962900 w 8877300"/>
              <a:gd name="connsiteY32" fmla="*/ 533400 h 3124200"/>
              <a:gd name="connsiteX33" fmla="*/ 8115300 w 8877300"/>
              <a:gd name="connsiteY33" fmla="*/ 438150 h 3124200"/>
              <a:gd name="connsiteX34" fmla="*/ 8467725 w 8877300"/>
              <a:gd name="connsiteY34" fmla="*/ 266700 h 3124200"/>
              <a:gd name="connsiteX35" fmla="*/ 8515350 w 8877300"/>
              <a:gd name="connsiteY35" fmla="*/ 247650 h 3124200"/>
              <a:gd name="connsiteX36" fmla="*/ 8658225 w 8877300"/>
              <a:gd name="connsiteY36" fmla="*/ 161925 h 3124200"/>
              <a:gd name="connsiteX37" fmla="*/ 8877300 w 8877300"/>
              <a:gd name="connsiteY37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877300" h="3124200">
                <a:moveTo>
                  <a:pt x="0" y="3124200"/>
                </a:moveTo>
                <a:cubicBezTo>
                  <a:pt x="19050" y="3028950"/>
                  <a:pt x="7174" y="2921744"/>
                  <a:pt x="57150" y="2838450"/>
                </a:cubicBezTo>
                <a:cubicBezTo>
                  <a:pt x="74817" y="2809005"/>
                  <a:pt x="187602" y="2615895"/>
                  <a:pt x="219075" y="2581275"/>
                </a:cubicBezTo>
                <a:cubicBezTo>
                  <a:pt x="267918" y="2527548"/>
                  <a:pt x="372715" y="2455872"/>
                  <a:pt x="438150" y="2419350"/>
                </a:cubicBezTo>
                <a:cubicBezTo>
                  <a:pt x="538609" y="2363280"/>
                  <a:pt x="631691" y="2286704"/>
                  <a:pt x="742950" y="2257425"/>
                </a:cubicBezTo>
                <a:cubicBezTo>
                  <a:pt x="927597" y="2208834"/>
                  <a:pt x="896469" y="2213162"/>
                  <a:pt x="1066800" y="2181225"/>
                </a:cubicBezTo>
                <a:cubicBezTo>
                  <a:pt x="1120670" y="2171124"/>
                  <a:pt x="1174270" y="2158873"/>
                  <a:pt x="1228725" y="2152650"/>
                </a:cubicBezTo>
                <a:cubicBezTo>
                  <a:pt x="1285593" y="2146151"/>
                  <a:pt x="1343097" y="2147406"/>
                  <a:pt x="1400175" y="2143125"/>
                </a:cubicBezTo>
                <a:cubicBezTo>
                  <a:pt x="1884817" y="2106777"/>
                  <a:pt x="1361717" y="2137853"/>
                  <a:pt x="1781175" y="2114550"/>
                </a:cubicBezTo>
                <a:cubicBezTo>
                  <a:pt x="1831975" y="2108200"/>
                  <a:pt x="1883637" y="2106776"/>
                  <a:pt x="1933575" y="2095500"/>
                </a:cubicBezTo>
                <a:cubicBezTo>
                  <a:pt x="2031874" y="2073303"/>
                  <a:pt x="2312642" y="1953165"/>
                  <a:pt x="2352675" y="1924050"/>
                </a:cubicBezTo>
                <a:cubicBezTo>
                  <a:pt x="2387600" y="1898650"/>
                  <a:pt x="2420195" y="1869689"/>
                  <a:pt x="2457450" y="1847850"/>
                </a:cubicBezTo>
                <a:cubicBezTo>
                  <a:pt x="2512573" y="1815537"/>
                  <a:pt x="2573123" y="1793295"/>
                  <a:pt x="2628900" y="1762125"/>
                </a:cubicBezTo>
                <a:cubicBezTo>
                  <a:pt x="2678257" y="1734543"/>
                  <a:pt x="2819542" y="1636621"/>
                  <a:pt x="2886075" y="1609725"/>
                </a:cubicBezTo>
                <a:cubicBezTo>
                  <a:pt x="3180567" y="1490675"/>
                  <a:pt x="3130823" y="1505530"/>
                  <a:pt x="3324225" y="1466850"/>
                </a:cubicBezTo>
                <a:cubicBezTo>
                  <a:pt x="3362325" y="1450975"/>
                  <a:pt x="3398991" y="1431085"/>
                  <a:pt x="3438525" y="1419225"/>
                </a:cubicBezTo>
                <a:cubicBezTo>
                  <a:pt x="3581370" y="1376371"/>
                  <a:pt x="3650810" y="1377042"/>
                  <a:pt x="3800475" y="1362075"/>
                </a:cubicBezTo>
                <a:lnTo>
                  <a:pt x="4391025" y="1400175"/>
                </a:lnTo>
                <a:cubicBezTo>
                  <a:pt x="4457655" y="1404189"/>
                  <a:pt x="4524666" y="1402712"/>
                  <a:pt x="4591050" y="1409700"/>
                </a:cubicBezTo>
                <a:cubicBezTo>
                  <a:pt x="4645558" y="1415438"/>
                  <a:pt x="4698749" y="1430301"/>
                  <a:pt x="4752975" y="1438275"/>
                </a:cubicBezTo>
                <a:cubicBezTo>
                  <a:pt x="4917368" y="1462450"/>
                  <a:pt x="4946778" y="1458774"/>
                  <a:pt x="5124450" y="1466850"/>
                </a:cubicBezTo>
                <a:cubicBezTo>
                  <a:pt x="5303465" y="1424227"/>
                  <a:pt x="5365013" y="1420420"/>
                  <a:pt x="5534025" y="1333500"/>
                </a:cubicBezTo>
                <a:cubicBezTo>
                  <a:pt x="5578668" y="1310541"/>
                  <a:pt x="5618170" y="1278527"/>
                  <a:pt x="5657850" y="1247775"/>
                </a:cubicBezTo>
                <a:cubicBezTo>
                  <a:pt x="5745254" y="1180037"/>
                  <a:pt x="5829539" y="1108367"/>
                  <a:pt x="5915025" y="1038225"/>
                </a:cubicBezTo>
                <a:cubicBezTo>
                  <a:pt x="5953366" y="1006766"/>
                  <a:pt x="5994256" y="978044"/>
                  <a:pt x="6029325" y="942975"/>
                </a:cubicBezTo>
                <a:cubicBezTo>
                  <a:pt x="6093935" y="878365"/>
                  <a:pt x="6102055" y="860549"/>
                  <a:pt x="6200775" y="819150"/>
                </a:cubicBezTo>
                <a:cubicBezTo>
                  <a:pt x="6321780" y="768406"/>
                  <a:pt x="6444318" y="747887"/>
                  <a:pt x="6572250" y="723900"/>
                </a:cubicBezTo>
                <a:cubicBezTo>
                  <a:pt x="6610214" y="716782"/>
                  <a:pt x="6648896" y="713457"/>
                  <a:pt x="6686550" y="704850"/>
                </a:cubicBezTo>
                <a:cubicBezTo>
                  <a:pt x="6760121" y="688034"/>
                  <a:pt x="6831183" y="660107"/>
                  <a:pt x="6905625" y="647700"/>
                </a:cubicBezTo>
                <a:cubicBezTo>
                  <a:pt x="7152866" y="606493"/>
                  <a:pt x="6892164" y="647029"/>
                  <a:pt x="7124700" y="619125"/>
                </a:cubicBezTo>
                <a:cubicBezTo>
                  <a:pt x="7169281" y="613775"/>
                  <a:pt x="7213185" y="601870"/>
                  <a:pt x="7258050" y="600075"/>
                </a:cubicBezTo>
                <a:cubicBezTo>
                  <a:pt x="7451596" y="592333"/>
                  <a:pt x="7645400" y="593725"/>
                  <a:pt x="7839075" y="590550"/>
                </a:cubicBezTo>
                <a:cubicBezTo>
                  <a:pt x="8092343" y="438589"/>
                  <a:pt x="7602124" y="728820"/>
                  <a:pt x="7962900" y="533400"/>
                </a:cubicBezTo>
                <a:cubicBezTo>
                  <a:pt x="8015575" y="504868"/>
                  <a:pt x="8062332" y="466133"/>
                  <a:pt x="8115300" y="438150"/>
                </a:cubicBezTo>
                <a:cubicBezTo>
                  <a:pt x="8230810" y="377126"/>
                  <a:pt x="8346430" y="315218"/>
                  <a:pt x="8467725" y="266700"/>
                </a:cubicBezTo>
                <a:cubicBezTo>
                  <a:pt x="8483600" y="260350"/>
                  <a:pt x="8500369" y="255890"/>
                  <a:pt x="8515350" y="247650"/>
                </a:cubicBezTo>
                <a:cubicBezTo>
                  <a:pt x="8564015" y="220884"/>
                  <a:pt x="8612222" y="193044"/>
                  <a:pt x="8658225" y="161925"/>
                </a:cubicBezTo>
                <a:cubicBezTo>
                  <a:pt x="8692897" y="138470"/>
                  <a:pt x="8812957" y="48257"/>
                  <a:pt x="8877300" y="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648A53-2975-4E2B-BA36-6DB8E2044A1E}"/>
              </a:ext>
            </a:extLst>
          </p:cNvPr>
          <p:cNvSpPr txBox="1"/>
          <p:nvPr/>
        </p:nvSpPr>
        <p:spPr>
          <a:xfrm>
            <a:off x="9999205" y="31109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y(t)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46D4D7-D96A-44FB-AD6E-556DA04710C6}"/>
              </a:ext>
            </a:extLst>
          </p:cNvPr>
          <p:cNvSpPr txBox="1"/>
          <p:nvPr/>
        </p:nvSpPr>
        <p:spPr>
          <a:xfrm>
            <a:off x="10689595" y="641985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7CFE0E-B37C-4681-B360-B253D71BD66A}"/>
              </a:ext>
            </a:extLst>
          </p:cNvPr>
          <p:cNvSpPr txBox="1"/>
          <p:nvPr/>
        </p:nvSpPr>
        <p:spPr>
          <a:xfrm>
            <a:off x="2809875" y="63817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06C122-48B6-4E83-89AA-61C88472FB53}"/>
              </a:ext>
            </a:extLst>
          </p:cNvPr>
          <p:cNvSpPr txBox="1"/>
          <p:nvPr/>
        </p:nvSpPr>
        <p:spPr>
          <a:xfrm>
            <a:off x="4369605" y="63817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1CA8E4-E581-4C61-95CC-E85CE159F002}"/>
              </a:ext>
            </a:extLst>
          </p:cNvPr>
          <p:cNvSpPr txBox="1"/>
          <p:nvPr/>
        </p:nvSpPr>
        <p:spPr>
          <a:xfrm>
            <a:off x="6067425" y="63817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E21492-8D7C-4169-B18C-6040B823CBCF}"/>
              </a:ext>
            </a:extLst>
          </p:cNvPr>
          <p:cNvSpPr txBox="1"/>
          <p:nvPr/>
        </p:nvSpPr>
        <p:spPr>
          <a:xfrm>
            <a:off x="7765245" y="63817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643E9E-123B-49DE-9841-6E6D2404B88E}"/>
              </a:ext>
            </a:extLst>
          </p:cNvPr>
          <p:cNvSpPr/>
          <p:nvPr/>
        </p:nvSpPr>
        <p:spPr>
          <a:xfrm>
            <a:off x="2861730" y="5351447"/>
            <a:ext cx="162989" cy="1629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59C446C-C162-414F-92B3-6B88483CEAF7}"/>
              </a:ext>
            </a:extLst>
          </p:cNvPr>
          <p:cNvSpPr/>
          <p:nvPr/>
        </p:nvSpPr>
        <p:spPr>
          <a:xfrm>
            <a:off x="4477425" y="4237269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FCE98D7-CBE2-4623-8707-12541B0A458C}"/>
              </a:ext>
            </a:extLst>
          </p:cNvPr>
          <p:cNvSpPr/>
          <p:nvPr/>
        </p:nvSpPr>
        <p:spPr>
          <a:xfrm>
            <a:off x="6175245" y="3932469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8FFD20-D485-4303-AABA-B6E0BF7CC8F4}"/>
              </a:ext>
            </a:extLst>
          </p:cNvPr>
          <p:cNvSpPr/>
          <p:nvPr/>
        </p:nvSpPr>
        <p:spPr>
          <a:xfrm>
            <a:off x="7873065" y="2980793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663A66-6FA7-4908-9993-44A7AAA74F94}"/>
                  </a:ext>
                </a:extLst>
              </p:cNvPr>
              <p:cNvSpPr txBox="1"/>
              <p:nvPr/>
            </p:nvSpPr>
            <p:spPr>
              <a:xfrm>
                <a:off x="2697946" y="4962524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663A66-6FA7-4908-9993-44A7AAA74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946" y="4962524"/>
                <a:ext cx="490559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5980F378-E241-46C4-8A03-0D5100DD1765}"/>
              </a:ext>
            </a:extLst>
          </p:cNvPr>
          <p:cNvSpPr/>
          <p:nvPr/>
        </p:nvSpPr>
        <p:spPr>
          <a:xfrm>
            <a:off x="6204473" y="4392874"/>
            <a:ext cx="162989" cy="16298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5EDE36-A7BA-4922-80DB-A7D4024EC097}"/>
              </a:ext>
            </a:extLst>
          </p:cNvPr>
          <p:cNvSpPr/>
          <p:nvPr/>
        </p:nvSpPr>
        <p:spPr>
          <a:xfrm>
            <a:off x="7930768" y="4510380"/>
            <a:ext cx="162989" cy="16298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12B3A66-F2AF-4769-8EA1-00944EAFDF8E}"/>
              </a:ext>
            </a:extLst>
          </p:cNvPr>
          <p:cNvCxnSpPr>
            <a:cxnSpLocks/>
          </p:cNvCxnSpPr>
          <p:nvPr/>
        </p:nvCxnSpPr>
        <p:spPr>
          <a:xfrm flipV="1">
            <a:off x="3045787" y="4420807"/>
            <a:ext cx="1469063" cy="97003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52080B2-FD5C-4970-BECD-A43AFDE2353F}"/>
              </a:ext>
            </a:extLst>
          </p:cNvPr>
          <p:cNvCxnSpPr>
            <a:cxnSpLocks/>
            <a:stCxn id="47" idx="13"/>
            <a:endCxn id="62" idx="2"/>
          </p:cNvCxnSpPr>
          <p:nvPr/>
        </p:nvCxnSpPr>
        <p:spPr>
          <a:xfrm flipV="1">
            <a:off x="4514850" y="4474369"/>
            <a:ext cx="1689623" cy="43100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2DC8574-9705-468D-9D14-E4F1DB349D9A}"/>
              </a:ext>
            </a:extLst>
          </p:cNvPr>
          <p:cNvCxnSpPr>
            <a:cxnSpLocks/>
            <a:stCxn id="47" idx="18"/>
            <a:endCxn id="63" idx="3"/>
          </p:cNvCxnSpPr>
          <p:nvPr/>
        </p:nvCxnSpPr>
        <p:spPr>
          <a:xfrm flipV="1">
            <a:off x="6219825" y="4649500"/>
            <a:ext cx="1734812" cy="558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46E794-344E-4D44-8845-EE9BDFA4BAF2}"/>
              </a:ext>
            </a:extLst>
          </p:cNvPr>
          <p:cNvSpPr txBox="1"/>
          <p:nvPr/>
        </p:nvSpPr>
        <p:spPr>
          <a:xfrm>
            <a:off x="4383516" y="4367460"/>
            <a:ext cx="49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9F3AC8-C3A9-471E-8FB1-D3B965F21EA6}"/>
              </a:ext>
            </a:extLst>
          </p:cNvPr>
          <p:cNvSpPr txBox="1"/>
          <p:nvPr/>
        </p:nvSpPr>
        <p:spPr>
          <a:xfrm>
            <a:off x="2777229" y="5464191"/>
            <a:ext cx="49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AF421A-849C-4020-8DC1-723E81665BB9}"/>
              </a:ext>
            </a:extLst>
          </p:cNvPr>
          <p:cNvSpPr txBox="1"/>
          <p:nvPr/>
        </p:nvSpPr>
        <p:spPr>
          <a:xfrm>
            <a:off x="6330408" y="4148854"/>
            <a:ext cx="49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595F16-A5AC-4BB9-BEC8-3BF0ABF352F4}"/>
              </a:ext>
            </a:extLst>
          </p:cNvPr>
          <p:cNvSpPr txBox="1"/>
          <p:nvPr/>
        </p:nvSpPr>
        <p:spPr>
          <a:xfrm>
            <a:off x="8036054" y="4536043"/>
            <a:ext cx="49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F168A6-270E-43F9-AE77-90AA6A15D76F}"/>
                  </a:ext>
                </a:extLst>
              </p:cNvPr>
              <p:cNvSpPr txBox="1"/>
              <p:nvPr/>
            </p:nvSpPr>
            <p:spPr>
              <a:xfrm>
                <a:off x="4306919" y="3808593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F168A6-270E-43F9-AE77-90AA6A15D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919" y="3808593"/>
                <a:ext cx="490559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69B5896-28B5-4F32-A84A-E68E1DFBC417}"/>
                  </a:ext>
                </a:extLst>
              </p:cNvPr>
              <p:cNvSpPr txBox="1"/>
              <p:nvPr/>
            </p:nvSpPr>
            <p:spPr>
              <a:xfrm>
                <a:off x="5974546" y="3501766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69B5896-28B5-4F32-A84A-E68E1DFBC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46" y="3501766"/>
                <a:ext cx="49055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53EF75C-F33F-4809-A44F-7583F1176C27}"/>
                  </a:ext>
                </a:extLst>
              </p:cNvPr>
              <p:cNvSpPr txBox="1"/>
              <p:nvPr/>
            </p:nvSpPr>
            <p:spPr>
              <a:xfrm>
                <a:off x="7651654" y="2618119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53EF75C-F33F-4809-A44F-7583F1176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654" y="2618119"/>
                <a:ext cx="49055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36368BF-2790-4678-8178-AAC2EA8D347E}"/>
                  </a:ext>
                </a:extLst>
              </p:cNvPr>
              <p:cNvSpPr txBox="1"/>
              <p:nvPr/>
            </p:nvSpPr>
            <p:spPr>
              <a:xfrm>
                <a:off x="8257465" y="2803575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36368BF-2790-4678-8178-AAC2EA8D3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465" y="2803575"/>
                <a:ext cx="490559" cy="369332"/>
              </a:xfrm>
              <a:prstGeom prst="rect">
                <a:avLst/>
              </a:prstGeom>
              <a:blipFill>
                <a:blip r:embed="rId6"/>
                <a:stretch>
                  <a:fillRect r="-275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D3D54F11-134A-42F3-B128-DF20E41E0E48}"/>
              </a:ext>
            </a:extLst>
          </p:cNvPr>
          <p:cNvSpPr txBox="1"/>
          <p:nvPr/>
        </p:nvSpPr>
        <p:spPr>
          <a:xfrm>
            <a:off x="2753910" y="5666304"/>
            <a:ext cx="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y(t0)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CAE426F-6DC8-4E5F-8330-C5C4F3615485}"/>
              </a:ext>
            </a:extLst>
          </p:cNvPr>
          <p:cNvSpPr/>
          <p:nvPr/>
        </p:nvSpPr>
        <p:spPr>
          <a:xfrm>
            <a:off x="4518371" y="4811570"/>
            <a:ext cx="162989" cy="1629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3DDEA4B-D796-4511-A83B-83DB3E99E471}"/>
              </a:ext>
            </a:extLst>
          </p:cNvPr>
          <p:cNvSpPr/>
          <p:nvPr/>
        </p:nvSpPr>
        <p:spPr>
          <a:xfrm>
            <a:off x="6175245" y="4658448"/>
            <a:ext cx="162989" cy="1629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A7C1CD7-6724-4758-885F-FAABF73D9136}"/>
              </a:ext>
            </a:extLst>
          </p:cNvPr>
          <p:cNvSpPr/>
          <p:nvPr/>
        </p:nvSpPr>
        <p:spPr>
          <a:xfrm>
            <a:off x="7937923" y="3932469"/>
            <a:ext cx="162989" cy="1629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D054CB-202C-47C8-9EDD-01F55581002A}"/>
              </a:ext>
            </a:extLst>
          </p:cNvPr>
          <p:cNvSpPr txBox="1"/>
          <p:nvPr/>
        </p:nvSpPr>
        <p:spPr>
          <a:xfrm>
            <a:off x="4269486" y="4931037"/>
            <a:ext cx="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y(t1)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B53842E-7971-4AB1-B456-8E172173D16A}"/>
              </a:ext>
            </a:extLst>
          </p:cNvPr>
          <p:cNvSpPr txBox="1"/>
          <p:nvPr/>
        </p:nvSpPr>
        <p:spPr>
          <a:xfrm>
            <a:off x="5937268" y="4894300"/>
            <a:ext cx="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y(t2)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CC023C-5E62-4276-B8B9-41CB49DAFD2A}"/>
              </a:ext>
            </a:extLst>
          </p:cNvPr>
          <p:cNvSpPr txBox="1"/>
          <p:nvPr/>
        </p:nvSpPr>
        <p:spPr>
          <a:xfrm>
            <a:off x="7998504" y="3666309"/>
            <a:ext cx="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y(t3)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E16C48E-7449-4621-AD48-23E407F3C5C8}"/>
              </a:ext>
            </a:extLst>
          </p:cNvPr>
          <p:cNvCxnSpPr>
            <a:cxnSpLocks/>
            <a:stCxn id="78" idx="4"/>
            <a:endCxn id="63" idx="0"/>
          </p:cNvCxnSpPr>
          <p:nvPr/>
        </p:nvCxnSpPr>
        <p:spPr>
          <a:xfrm flipH="1">
            <a:off x="8012263" y="4095458"/>
            <a:ext cx="7155" cy="41492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548CF4D-D119-48ED-9D16-E60D8747C069}"/>
              </a:ext>
            </a:extLst>
          </p:cNvPr>
          <p:cNvSpPr txBox="1"/>
          <p:nvPr/>
        </p:nvSpPr>
        <p:spPr>
          <a:xfrm>
            <a:off x="8063390" y="40822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3">
                    <a:lumMod val="75000"/>
                  </a:schemeClr>
                </a:solidFill>
              </a:rPr>
              <a:t>τ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71B85D89-5B5A-4788-8D2C-02FBD9C1B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4367" y="5093163"/>
            <a:ext cx="3827633" cy="1264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78C05F-EFBF-436B-B4DC-D8454A1F60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3455" y="1831004"/>
            <a:ext cx="2787285" cy="48212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0F316EF-7741-41E1-AA20-3900E157E96F}"/>
              </a:ext>
            </a:extLst>
          </p:cNvPr>
          <p:cNvSpPr txBox="1"/>
          <p:nvPr/>
        </p:nvSpPr>
        <p:spPr>
          <a:xfrm>
            <a:off x="0" y="64527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10/20</a:t>
            </a:r>
          </a:p>
        </p:txBody>
      </p:sp>
    </p:spTree>
    <p:extLst>
      <p:ext uri="{BB962C8B-B14F-4D97-AF65-F5344CB8AC3E}">
        <p14:creationId xmlns:p14="http://schemas.microsoft.com/office/powerpoint/2010/main" val="362366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50E4-D53F-42BB-90D7-E2F07180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global error of discrete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F0B2-5FCF-4800-AEF5-CB08BA749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l-GR" dirty="0"/>
              <a:t>φ</a:t>
            </a:r>
            <a:r>
              <a:rPr lang="en-US" dirty="0"/>
              <a:t> sufficiently nice, exists constant C such that  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7D7AC1A-F5B1-4A84-B274-3D449FC84A52}"/>
              </a:ext>
            </a:extLst>
          </p:cNvPr>
          <p:cNvSpPr/>
          <p:nvPr/>
        </p:nvSpPr>
        <p:spPr>
          <a:xfrm>
            <a:off x="4489360" y="4286862"/>
            <a:ext cx="162989" cy="16298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5AFECA-BB8F-4A59-8F09-11F7B60D8FF3}"/>
              </a:ext>
            </a:extLst>
          </p:cNvPr>
          <p:cNvCxnSpPr/>
          <p:nvPr/>
        </p:nvCxnSpPr>
        <p:spPr>
          <a:xfrm flipV="1">
            <a:off x="2943225" y="2847975"/>
            <a:ext cx="0" cy="401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C9D726-9824-4378-9C21-A24BE040B47E}"/>
              </a:ext>
            </a:extLst>
          </p:cNvPr>
          <p:cNvCxnSpPr>
            <a:cxnSpLocks/>
          </p:cNvCxnSpPr>
          <p:nvPr/>
        </p:nvCxnSpPr>
        <p:spPr>
          <a:xfrm flipV="1">
            <a:off x="1933575" y="6381751"/>
            <a:ext cx="8886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F94F7AE-C7AA-4511-8203-97A7F60DAA49}"/>
              </a:ext>
            </a:extLst>
          </p:cNvPr>
          <p:cNvSpPr/>
          <p:nvPr/>
        </p:nvSpPr>
        <p:spPr>
          <a:xfrm>
            <a:off x="1628775" y="3295650"/>
            <a:ext cx="8877300" cy="3124200"/>
          </a:xfrm>
          <a:custGeom>
            <a:avLst/>
            <a:gdLst>
              <a:gd name="connsiteX0" fmla="*/ 0 w 8877300"/>
              <a:gd name="connsiteY0" fmla="*/ 3124200 h 3124200"/>
              <a:gd name="connsiteX1" fmla="*/ 57150 w 8877300"/>
              <a:gd name="connsiteY1" fmla="*/ 2838450 h 3124200"/>
              <a:gd name="connsiteX2" fmla="*/ 219075 w 8877300"/>
              <a:gd name="connsiteY2" fmla="*/ 2581275 h 3124200"/>
              <a:gd name="connsiteX3" fmla="*/ 438150 w 8877300"/>
              <a:gd name="connsiteY3" fmla="*/ 2419350 h 3124200"/>
              <a:gd name="connsiteX4" fmla="*/ 742950 w 8877300"/>
              <a:gd name="connsiteY4" fmla="*/ 2257425 h 3124200"/>
              <a:gd name="connsiteX5" fmla="*/ 1066800 w 8877300"/>
              <a:gd name="connsiteY5" fmla="*/ 2181225 h 3124200"/>
              <a:gd name="connsiteX6" fmla="*/ 1228725 w 8877300"/>
              <a:gd name="connsiteY6" fmla="*/ 2152650 h 3124200"/>
              <a:gd name="connsiteX7" fmla="*/ 1400175 w 8877300"/>
              <a:gd name="connsiteY7" fmla="*/ 2143125 h 3124200"/>
              <a:gd name="connsiteX8" fmla="*/ 1781175 w 8877300"/>
              <a:gd name="connsiteY8" fmla="*/ 2114550 h 3124200"/>
              <a:gd name="connsiteX9" fmla="*/ 1933575 w 8877300"/>
              <a:gd name="connsiteY9" fmla="*/ 2095500 h 3124200"/>
              <a:gd name="connsiteX10" fmla="*/ 2352675 w 8877300"/>
              <a:gd name="connsiteY10" fmla="*/ 1924050 h 3124200"/>
              <a:gd name="connsiteX11" fmla="*/ 2457450 w 8877300"/>
              <a:gd name="connsiteY11" fmla="*/ 1847850 h 3124200"/>
              <a:gd name="connsiteX12" fmla="*/ 2628900 w 8877300"/>
              <a:gd name="connsiteY12" fmla="*/ 1762125 h 3124200"/>
              <a:gd name="connsiteX13" fmla="*/ 2886075 w 8877300"/>
              <a:gd name="connsiteY13" fmla="*/ 1609725 h 3124200"/>
              <a:gd name="connsiteX14" fmla="*/ 3324225 w 8877300"/>
              <a:gd name="connsiteY14" fmla="*/ 1466850 h 3124200"/>
              <a:gd name="connsiteX15" fmla="*/ 3438525 w 8877300"/>
              <a:gd name="connsiteY15" fmla="*/ 1419225 h 3124200"/>
              <a:gd name="connsiteX16" fmla="*/ 3800475 w 8877300"/>
              <a:gd name="connsiteY16" fmla="*/ 1362075 h 3124200"/>
              <a:gd name="connsiteX17" fmla="*/ 4391025 w 8877300"/>
              <a:gd name="connsiteY17" fmla="*/ 1400175 h 3124200"/>
              <a:gd name="connsiteX18" fmla="*/ 4591050 w 8877300"/>
              <a:gd name="connsiteY18" fmla="*/ 1409700 h 3124200"/>
              <a:gd name="connsiteX19" fmla="*/ 4752975 w 8877300"/>
              <a:gd name="connsiteY19" fmla="*/ 1438275 h 3124200"/>
              <a:gd name="connsiteX20" fmla="*/ 5124450 w 8877300"/>
              <a:gd name="connsiteY20" fmla="*/ 1466850 h 3124200"/>
              <a:gd name="connsiteX21" fmla="*/ 5534025 w 8877300"/>
              <a:gd name="connsiteY21" fmla="*/ 1333500 h 3124200"/>
              <a:gd name="connsiteX22" fmla="*/ 5657850 w 8877300"/>
              <a:gd name="connsiteY22" fmla="*/ 1247775 h 3124200"/>
              <a:gd name="connsiteX23" fmla="*/ 5915025 w 8877300"/>
              <a:gd name="connsiteY23" fmla="*/ 1038225 h 3124200"/>
              <a:gd name="connsiteX24" fmla="*/ 6029325 w 8877300"/>
              <a:gd name="connsiteY24" fmla="*/ 942975 h 3124200"/>
              <a:gd name="connsiteX25" fmla="*/ 6200775 w 8877300"/>
              <a:gd name="connsiteY25" fmla="*/ 819150 h 3124200"/>
              <a:gd name="connsiteX26" fmla="*/ 6572250 w 8877300"/>
              <a:gd name="connsiteY26" fmla="*/ 723900 h 3124200"/>
              <a:gd name="connsiteX27" fmla="*/ 6686550 w 8877300"/>
              <a:gd name="connsiteY27" fmla="*/ 704850 h 3124200"/>
              <a:gd name="connsiteX28" fmla="*/ 6905625 w 8877300"/>
              <a:gd name="connsiteY28" fmla="*/ 647700 h 3124200"/>
              <a:gd name="connsiteX29" fmla="*/ 7124700 w 8877300"/>
              <a:gd name="connsiteY29" fmla="*/ 619125 h 3124200"/>
              <a:gd name="connsiteX30" fmla="*/ 7258050 w 8877300"/>
              <a:gd name="connsiteY30" fmla="*/ 600075 h 3124200"/>
              <a:gd name="connsiteX31" fmla="*/ 7839075 w 8877300"/>
              <a:gd name="connsiteY31" fmla="*/ 590550 h 3124200"/>
              <a:gd name="connsiteX32" fmla="*/ 7962900 w 8877300"/>
              <a:gd name="connsiteY32" fmla="*/ 533400 h 3124200"/>
              <a:gd name="connsiteX33" fmla="*/ 8115300 w 8877300"/>
              <a:gd name="connsiteY33" fmla="*/ 438150 h 3124200"/>
              <a:gd name="connsiteX34" fmla="*/ 8467725 w 8877300"/>
              <a:gd name="connsiteY34" fmla="*/ 266700 h 3124200"/>
              <a:gd name="connsiteX35" fmla="*/ 8515350 w 8877300"/>
              <a:gd name="connsiteY35" fmla="*/ 247650 h 3124200"/>
              <a:gd name="connsiteX36" fmla="*/ 8658225 w 8877300"/>
              <a:gd name="connsiteY36" fmla="*/ 161925 h 3124200"/>
              <a:gd name="connsiteX37" fmla="*/ 8877300 w 8877300"/>
              <a:gd name="connsiteY37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877300" h="3124200">
                <a:moveTo>
                  <a:pt x="0" y="3124200"/>
                </a:moveTo>
                <a:cubicBezTo>
                  <a:pt x="19050" y="3028950"/>
                  <a:pt x="7174" y="2921744"/>
                  <a:pt x="57150" y="2838450"/>
                </a:cubicBezTo>
                <a:cubicBezTo>
                  <a:pt x="74817" y="2809005"/>
                  <a:pt x="187602" y="2615895"/>
                  <a:pt x="219075" y="2581275"/>
                </a:cubicBezTo>
                <a:cubicBezTo>
                  <a:pt x="267918" y="2527548"/>
                  <a:pt x="372715" y="2455872"/>
                  <a:pt x="438150" y="2419350"/>
                </a:cubicBezTo>
                <a:cubicBezTo>
                  <a:pt x="538609" y="2363280"/>
                  <a:pt x="631691" y="2286704"/>
                  <a:pt x="742950" y="2257425"/>
                </a:cubicBezTo>
                <a:cubicBezTo>
                  <a:pt x="927597" y="2208834"/>
                  <a:pt x="896469" y="2213162"/>
                  <a:pt x="1066800" y="2181225"/>
                </a:cubicBezTo>
                <a:cubicBezTo>
                  <a:pt x="1120670" y="2171124"/>
                  <a:pt x="1174270" y="2158873"/>
                  <a:pt x="1228725" y="2152650"/>
                </a:cubicBezTo>
                <a:cubicBezTo>
                  <a:pt x="1285593" y="2146151"/>
                  <a:pt x="1343097" y="2147406"/>
                  <a:pt x="1400175" y="2143125"/>
                </a:cubicBezTo>
                <a:cubicBezTo>
                  <a:pt x="1884817" y="2106777"/>
                  <a:pt x="1361717" y="2137853"/>
                  <a:pt x="1781175" y="2114550"/>
                </a:cubicBezTo>
                <a:cubicBezTo>
                  <a:pt x="1831975" y="2108200"/>
                  <a:pt x="1883637" y="2106776"/>
                  <a:pt x="1933575" y="2095500"/>
                </a:cubicBezTo>
                <a:cubicBezTo>
                  <a:pt x="2031874" y="2073303"/>
                  <a:pt x="2312642" y="1953165"/>
                  <a:pt x="2352675" y="1924050"/>
                </a:cubicBezTo>
                <a:cubicBezTo>
                  <a:pt x="2387600" y="1898650"/>
                  <a:pt x="2420195" y="1869689"/>
                  <a:pt x="2457450" y="1847850"/>
                </a:cubicBezTo>
                <a:cubicBezTo>
                  <a:pt x="2512573" y="1815537"/>
                  <a:pt x="2573123" y="1793295"/>
                  <a:pt x="2628900" y="1762125"/>
                </a:cubicBezTo>
                <a:cubicBezTo>
                  <a:pt x="2678257" y="1734543"/>
                  <a:pt x="2819542" y="1636621"/>
                  <a:pt x="2886075" y="1609725"/>
                </a:cubicBezTo>
                <a:cubicBezTo>
                  <a:pt x="3180567" y="1490675"/>
                  <a:pt x="3130823" y="1505530"/>
                  <a:pt x="3324225" y="1466850"/>
                </a:cubicBezTo>
                <a:cubicBezTo>
                  <a:pt x="3362325" y="1450975"/>
                  <a:pt x="3398991" y="1431085"/>
                  <a:pt x="3438525" y="1419225"/>
                </a:cubicBezTo>
                <a:cubicBezTo>
                  <a:pt x="3581370" y="1376371"/>
                  <a:pt x="3650810" y="1377042"/>
                  <a:pt x="3800475" y="1362075"/>
                </a:cubicBezTo>
                <a:lnTo>
                  <a:pt x="4391025" y="1400175"/>
                </a:lnTo>
                <a:cubicBezTo>
                  <a:pt x="4457655" y="1404189"/>
                  <a:pt x="4524666" y="1402712"/>
                  <a:pt x="4591050" y="1409700"/>
                </a:cubicBezTo>
                <a:cubicBezTo>
                  <a:pt x="4645558" y="1415438"/>
                  <a:pt x="4698749" y="1430301"/>
                  <a:pt x="4752975" y="1438275"/>
                </a:cubicBezTo>
                <a:cubicBezTo>
                  <a:pt x="4917368" y="1462450"/>
                  <a:pt x="4946778" y="1458774"/>
                  <a:pt x="5124450" y="1466850"/>
                </a:cubicBezTo>
                <a:cubicBezTo>
                  <a:pt x="5303465" y="1424227"/>
                  <a:pt x="5365013" y="1420420"/>
                  <a:pt x="5534025" y="1333500"/>
                </a:cubicBezTo>
                <a:cubicBezTo>
                  <a:pt x="5578668" y="1310541"/>
                  <a:pt x="5618170" y="1278527"/>
                  <a:pt x="5657850" y="1247775"/>
                </a:cubicBezTo>
                <a:cubicBezTo>
                  <a:pt x="5745254" y="1180037"/>
                  <a:pt x="5829539" y="1108367"/>
                  <a:pt x="5915025" y="1038225"/>
                </a:cubicBezTo>
                <a:cubicBezTo>
                  <a:pt x="5953366" y="1006766"/>
                  <a:pt x="5994256" y="978044"/>
                  <a:pt x="6029325" y="942975"/>
                </a:cubicBezTo>
                <a:cubicBezTo>
                  <a:pt x="6093935" y="878365"/>
                  <a:pt x="6102055" y="860549"/>
                  <a:pt x="6200775" y="819150"/>
                </a:cubicBezTo>
                <a:cubicBezTo>
                  <a:pt x="6321780" y="768406"/>
                  <a:pt x="6444318" y="747887"/>
                  <a:pt x="6572250" y="723900"/>
                </a:cubicBezTo>
                <a:cubicBezTo>
                  <a:pt x="6610214" y="716782"/>
                  <a:pt x="6648896" y="713457"/>
                  <a:pt x="6686550" y="704850"/>
                </a:cubicBezTo>
                <a:cubicBezTo>
                  <a:pt x="6760121" y="688034"/>
                  <a:pt x="6831183" y="660107"/>
                  <a:pt x="6905625" y="647700"/>
                </a:cubicBezTo>
                <a:cubicBezTo>
                  <a:pt x="7152866" y="606493"/>
                  <a:pt x="6892164" y="647029"/>
                  <a:pt x="7124700" y="619125"/>
                </a:cubicBezTo>
                <a:cubicBezTo>
                  <a:pt x="7169281" y="613775"/>
                  <a:pt x="7213185" y="601870"/>
                  <a:pt x="7258050" y="600075"/>
                </a:cubicBezTo>
                <a:cubicBezTo>
                  <a:pt x="7451596" y="592333"/>
                  <a:pt x="7645400" y="593725"/>
                  <a:pt x="7839075" y="590550"/>
                </a:cubicBezTo>
                <a:cubicBezTo>
                  <a:pt x="8092343" y="438589"/>
                  <a:pt x="7602124" y="728820"/>
                  <a:pt x="7962900" y="533400"/>
                </a:cubicBezTo>
                <a:cubicBezTo>
                  <a:pt x="8015575" y="504868"/>
                  <a:pt x="8062332" y="466133"/>
                  <a:pt x="8115300" y="438150"/>
                </a:cubicBezTo>
                <a:cubicBezTo>
                  <a:pt x="8230810" y="377126"/>
                  <a:pt x="8346430" y="315218"/>
                  <a:pt x="8467725" y="266700"/>
                </a:cubicBezTo>
                <a:cubicBezTo>
                  <a:pt x="8483600" y="260350"/>
                  <a:pt x="8500369" y="255890"/>
                  <a:pt x="8515350" y="247650"/>
                </a:cubicBezTo>
                <a:cubicBezTo>
                  <a:pt x="8564015" y="220884"/>
                  <a:pt x="8612222" y="193044"/>
                  <a:pt x="8658225" y="161925"/>
                </a:cubicBezTo>
                <a:cubicBezTo>
                  <a:pt x="8692897" y="138470"/>
                  <a:pt x="8812957" y="48257"/>
                  <a:pt x="8877300" y="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648A53-2975-4E2B-BA36-6DB8E2044A1E}"/>
              </a:ext>
            </a:extLst>
          </p:cNvPr>
          <p:cNvSpPr txBox="1"/>
          <p:nvPr/>
        </p:nvSpPr>
        <p:spPr>
          <a:xfrm>
            <a:off x="9999205" y="31109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y(t)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46D4D7-D96A-44FB-AD6E-556DA04710C6}"/>
              </a:ext>
            </a:extLst>
          </p:cNvPr>
          <p:cNvSpPr txBox="1"/>
          <p:nvPr/>
        </p:nvSpPr>
        <p:spPr>
          <a:xfrm>
            <a:off x="10689595" y="641985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7CFE0E-B37C-4681-B360-B253D71BD66A}"/>
              </a:ext>
            </a:extLst>
          </p:cNvPr>
          <p:cNvSpPr txBox="1"/>
          <p:nvPr/>
        </p:nvSpPr>
        <p:spPr>
          <a:xfrm>
            <a:off x="2809875" y="63817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06C122-48B6-4E83-89AA-61C88472FB53}"/>
              </a:ext>
            </a:extLst>
          </p:cNvPr>
          <p:cNvSpPr txBox="1"/>
          <p:nvPr/>
        </p:nvSpPr>
        <p:spPr>
          <a:xfrm>
            <a:off x="4369605" y="63817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1CA8E4-E581-4C61-95CC-E85CE159F002}"/>
              </a:ext>
            </a:extLst>
          </p:cNvPr>
          <p:cNvSpPr txBox="1"/>
          <p:nvPr/>
        </p:nvSpPr>
        <p:spPr>
          <a:xfrm>
            <a:off x="6067425" y="63817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E21492-8D7C-4169-B18C-6040B823CBCF}"/>
              </a:ext>
            </a:extLst>
          </p:cNvPr>
          <p:cNvSpPr txBox="1"/>
          <p:nvPr/>
        </p:nvSpPr>
        <p:spPr>
          <a:xfrm>
            <a:off x="7765245" y="63817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643E9E-123B-49DE-9841-6E6D2404B88E}"/>
              </a:ext>
            </a:extLst>
          </p:cNvPr>
          <p:cNvSpPr/>
          <p:nvPr/>
        </p:nvSpPr>
        <p:spPr>
          <a:xfrm>
            <a:off x="2861730" y="5351447"/>
            <a:ext cx="162989" cy="1629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59C446C-C162-414F-92B3-6B88483CEAF7}"/>
              </a:ext>
            </a:extLst>
          </p:cNvPr>
          <p:cNvSpPr/>
          <p:nvPr/>
        </p:nvSpPr>
        <p:spPr>
          <a:xfrm>
            <a:off x="4477425" y="4237269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FCE98D7-CBE2-4623-8707-12541B0A458C}"/>
              </a:ext>
            </a:extLst>
          </p:cNvPr>
          <p:cNvSpPr/>
          <p:nvPr/>
        </p:nvSpPr>
        <p:spPr>
          <a:xfrm>
            <a:off x="6175245" y="3932469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8FFD20-D485-4303-AABA-B6E0BF7CC8F4}"/>
              </a:ext>
            </a:extLst>
          </p:cNvPr>
          <p:cNvSpPr/>
          <p:nvPr/>
        </p:nvSpPr>
        <p:spPr>
          <a:xfrm>
            <a:off x="7873065" y="2980793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663A66-6FA7-4908-9993-44A7AAA74F94}"/>
                  </a:ext>
                </a:extLst>
              </p:cNvPr>
              <p:cNvSpPr txBox="1"/>
              <p:nvPr/>
            </p:nvSpPr>
            <p:spPr>
              <a:xfrm>
                <a:off x="2697946" y="4962524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663A66-6FA7-4908-9993-44A7AAA74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946" y="4962524"/>
                <a:ext cx="49055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5980F378-E241-46C4-8A03-0D5100DD1765}"/>
              </a:ext>
            </a:extLst>
          </p:cNvPr>
          <p:cNvSpPr/>
          <p:nvPr/>
        </p:nvSpPr>
        <p:spPr>
          <a:xfrm>
            <a:off x="6204473" y="4392874"/>
            <a:ext cx="162989" cy="16298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5EDE36-A7BA-4922-80DB-A7D4024EC097}"/>
              </a:ext>
            </a:extLst>
          </p:cNvPr>
          <p:cNvSpPr/>
          <p:nvPr/>
        </p:nvSpPr>
        <p:spPr>
          <a:xfrm>
            <a:off x="7930768" y="4510380"/>
            <a:ext cx="162989" cy="16298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12B3A66-F2AF-4769-8EA1-00944EAFDF8E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3044166" y="4425982"/>
            <a:ext cx="1469063" cy="97003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52080B2-FD5C-4970-BECD-A43AFDE2353F}"/>
              </a:ext>
            </a:extLst>
          </p:cNvPr>
          <p:cNvCxnSpPr>
            <a:cxnSpLocks/>
            <a:stCxn id="47" idx="13"/>
            <a:endCxn id="62" idx="2"/>
          </p:cNvCxnSpPr>
          <p:nvPr/>
        </p:nvCxnSpPr>
        <p:spPr>
          <a:xfrm flipV="1">
            <a:off x="4514850" y="4474369"/>
            <a:ext cx="1689623" cy="43100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2DC8574-9705-468D-9D14-E4F1DB349D9A}"/>
              </a:ext>
            </a:extLst>
          </p:cNvPr>
          <p:cNvCxnSpPr>
            <a:cxnSpLocks/>
            <a:stCxn id="47" idx="18"/>
            <a:endCxn id="63" idx="3"/>
          </p:cNvCxnSpPr>
          <p:nvPr/>
        </p:nvCxnSpPr>
        <p:spPr>
          <a:xfrm flipV="1">
            <a:off x="6219825" y="4649500"/>
            <a:ext cx="1734812" cy="558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46E794-344E-4D44-8845-EE9BDFA4BAF2}"/>
              </a:ext>
            </a:extLst>
          </p:cNvPr>
          <p:cNvSpPr txBox="1"/>
          <p:nvPr/>
        </p:nvSpPr>
        <p:spPr>
          <a:xfrm>
            <a:off x="4383516" y="4367460"/>
            <a:ext cx="49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9F3AC8-C3A9-471E-8FB1-D3B965F21EA6}"/>
              </a:ext>
            </a:extLst>
          </p:cNvPr>
          <p:cNvSpPr txBox="1"/>
          <p:nvPr/>
        </p:nvSpPr>
        <p:spPr>
          <a:xfrm>
            <a:off x="2777229" y="5464191"/>
            <a:ext cx="49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AF421A-849C-4020-8DC1-723E81665BB9}"/>
              </a:ext>
            </a:extLst>
          </p:cNvPr>
          <p:cNvSpPr txBox="1"/>
          <p:nvPr/>
        </p:nvSpPr>
        <p:spPr>
          <a:xfrm>
            <a:off x="6330408" y="4148854"/>
            <a:ext cx="49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595F16-A5AC-4BB9-BEC8-3BF0ABF352F4}"/>
              </a:ext>
            </a:extLst>
          </p:cNvPr>
          <p:cNvSpPr txBox="1"/>
          <p:nvPr/>
        </p:nvSpPr>
        <p:spPr>
          <a:xfrm>
            <a:off x="8036054" y="4536043"/>
            <a:ext cx="49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F168A6-270E-43F9-AE77-90AA6A15D76F}"/>
                  </a:ext>
                </a:extLst>
              </p:cNvPr>
              <p:cNvSpPr txBox="1"/>
              <p:nvPr/>
            </p:nvSpPr>
            <p:spPr>
              <a:xfrm>
                <a:off x="4306919" y="3808593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F168A6-270E-43F9-AE77-90AA6A15D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919" y="3808593"/>
                <a:ext cx="490559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69B5896-28B5-4F32-A84A-E68E1DFBC417}"/>
                  </a:ext>
                </a:extLst>
              </p:cNvPr>
              <p:cNvSpPr txBox="1"/>
              <p:nvPr/>
            </p:nvSpPr>
            <p:spPr>
              <a:xfrm>
                <a:off x="5974546" y="3501766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69B5896-28B5-4F32-A84A-E68E1DFBC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46" y="3501766"/>
                <a:ext cx="49055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53EF75C-F33F-4809-A44F-7583F1176C27}"/>
                  </a:ext>
                </a:extLst>
              </p:cNvPr>
              <p:cNvSpPr txBox="1"/>
              <p:nvPr/>
            </p:nvSpPr>
            <p:spPr>
              <a:xfrm>
                <a:off x="7651654" y="2618119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53EF75C-F33F-4809-A44F-7583F1176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654" y="2618119"/>
                <a:ext cx="49055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36368BF-2790-4678-8178-AAC2EA8D347E}"/>
                  </a:ext>
                </a:extLst>
              </p:cNvPr>
              <p:cNvSpPr txBox="1"/>
              <p:nvPr/>
            </p:nvSpPr>
            <p:spPr>
              <a:xfrm>
                <a:off x="8257465" y="2803575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36368BF-2790-4678-8178-AAC2EA8D3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465" y="2803575"/>
                <a:ext cx="490559" cy="369332"/>
              </a:xfrm>
              <a:prstGeom prst="rect">
                <a:avLst/>
              </a:prstGeom>
              <a:blipFill>
                <a:blip r:embed="rId7"/>
                <a:stretch>
                  <a:fillRect r="-275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D3D54F11-134A-42F3-B128-DF20E41E0E48}"/>
              </a:ext>
            </a:extLst>
          </p:cNvPr>
          <p:cNvSpPr txBox="1"/>
          <p:nvPr/>
        </p:nvSpPr>
        <p:spPr>
          <a:xfrm>
            <a:off x="2753910" y="5666304"/>
            <a:ext cx="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y(t0)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CAE426F-6DC8-4E5F-8330-C5C4F3615485}"/>
              </a:ext>
            </a:extLst>
          </p:cNvPr>
          <p:cNvSpPr/>
          <p:nvPr/>
        </p:nvSpPr>
        <p:spPr>
          <a:xfrm>
            <a:off x="4518371" y="4811570"/>
            <a:ext cx="162989" cy="1629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3DDEA4B-D796-4511-A83B-83DB3E99E471}"/>
              </a:ext>
            </a:extLst>
          </p:cNvPr>
          <p:cNvSpPr/>
          <p:nvPr/>
        </p:nvSpPr>
        <p:spPr>
          <a:xfrm>
            <a:off x="6175245" y="4658448"/>
            <a:ext cx="162989" cy="1629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A7C1CD7-6724-4758-885F-FAABF73D9136}"/>
              </a:ext>
            </a:extLst>
          </p:cNvPr>
          <p:cNvSpPr/>
          <p:nvPr/>
        </p:nvSpPr>
        <p:spPr>
          <a:xfrm>
            <a:off x="7937923" y="3932469"/>
            <a:ext cx="162989" cy="1629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D054CB-202C-47C8-9EDD-01F55581002A}"/>
              </a:ext>
            </a:extLst>
          </p:cNvPr>
          <p:cNvSpPr txBox="1"/>
          <p:nvPr/>
        </p:nvSpPr>
        <p:spPr>
          <a:xfrm>
            <a:off x="4269486" y="4931037"/>
            <a:ext cx="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y(t1)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B53842E-7971-4AB1-B456-8E172173D16A}"/>
              </a:ext>
            </a:extLst>
          </p:cNvPr>
          <p:cNvSpPr txBox="1"/>
          <p:nvPr/>
        </p:nvSpPr>
        <p:spPr>
          <a:xfrm>
            <a:off x="5937268" y="4894300"/>
            <a:ext cx="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y(t2)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CC023C-5E62-4276-B8B9-41CB49DAFD2A}"/>
              </a:ext>
            </a:extLst>
          </p:cNvPr>
          <p:cNvSpPr txBox="1"/>
          <p:nvPr/>
        </p:nvSpPr>
        <p:spPr>
          <a:xfrm>
            <a:off x="7998504" y="3666309"/>
            <a:ext cx="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y(t3)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E16C48E-7449-4621-AD48-23E407F3C5C8}"/>
              </a:ext>
            </a:extLst>
          </p:cNvPr>
          <p:cNvCxnSpPr>
            <a:cxnSpLocks/>
            <a:stCxn id="78" idx="4"/>
            <a:endCxn id="63" idx="0"/>
          </p:cNvCxnSpPr>
          <p:nvPr/>
        </p:nvCxnSpPr>
        <p:spPr>
          <a:xfrm flipH="1">
            <a:off x="8012263" y="4095458"/>
            <a:ext cx="7155" cy="41492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B9D55EC-6F42-4B2A-B973-B9835A51912F}"/>
              </a:ext>
            </a:extLst>
          </p:cNvPr>
          <p:cNvCxnSpPr>
            <a:cxnSpLocks/>
          </p:cNvCxnSpPr>
          <p:nvPr/>
        </p:nvCxnSpPr>
        <p:spPr>
          <a:xfrm flipH="1">
            <a:off x="7775855" y="3239418"/>
            <a:ext cx="1" cy="141008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548CF4D-D119-48ED-9D16-E60D8747C069}"/>
              </a:ext>
            </a:extLst>
          </p:cNvPr>
          <p:cNvSpPr txBox="1"/>
          <p:nvPr/>
        </p:nvSpPr>
        <p:spPr>
          <a:xfrm>
            <a:off x="8063390" y="40822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3">
                    <a:lumMod val="75000"/>
                  </a:schemeClr>
                </a:solidFill>
              </a:rPr>
              <a:t>τ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191BA-1C2B-45DB-9475-259A4BF542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1333" y="5564460"/>
            <a:ext cx="3858738" cy="78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4E8E1A-0D07-43DD-94FD-D13385E89B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0768" y="1722520"/>
            <a:ext cx="2689749" cy="498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0C72772-3CCD-4193-A923-3C417A64032B}"/>
                  </a:ext>
                </a:extLst>
              </p:cNvPr>
              <p:cNvSpPr txBox="1"/>
              <p:nvPr/>
            </p:nvSpPr>
            <p:spPr>
              <a:xfrm>
                <a:off x="6506704" y="3384025"/>
                <a:ext cx="1424064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C|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-y(t2)|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0C72772-3CCD-4193-A923-3C417A64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04" y="3384025"/>
                <a:ext cx="1424064" cy="369909"/>
              </a:xfrm>
              <a:prstGeom prst="rect">
                <a:avLst/>
              </a:prstGeom>
              <a:blipFill>
                <a:blip r:embed="rId10"/>
                <a:stretch>
                  <a:fillRect l="-3419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232F5222-6E32-402D-811B-588AABC885D1}"/>
              </a:ext>
            </a:extLst>
          </p:cNvPr>
          <p:cNvSpPr txBox="1"/>
          <p:nvPr/>
        </p:nvSpPr>
        <p:spPr>
          <a:xfrm>
            <a:off x="0" y="64527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11/20</a:t>
            </a:r>
          </a:p>
        </p:txBody>
      </p:sp>
    </p:spTree>
    <p:extLst>
      <p:ext uri="{BB962C8B-B14F-4D97-AF65-F5344CB8AC3E}">
        <p14:creationId xmlns:p14="http://schemas.microsoft.com/office/powerpoint/2010/main" val="43498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C750E4-D53F-42BB-90D7-E2F071808D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Theory: global error of discrete approximation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C750E4-D53F-42BB-90D7-E2F071808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5F0B2-5FCF-4800-AEF5-CB08BA749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65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0" dirty="0">
                    <a:latin typeface="Calibri body"/>
                  </a:rPr>
                  <a:t>If N=T/h,</a:t>
                </a:r>
                <a:r>
                  <a:rPr lang="en-US" sz="2400" dirty="0">
                    <a:latin typeface="Calibri body"/>
                  </a:rPr>
                  <a:t> global error of discrete approximation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5F0B2-5FCF-4800-AEF5-CB08BA749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6550"/>
                <a:ext cx="10515600" cy="4351338"/>
              </a:xfrm>
              <a:blipFill>
                <a:blip r:embed="rId3"/>
                <a:stretch>
                  <a:fillRect l="-928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07D7AC1A-F5B1-4A84-B274-3D449FC84A52}"/>
              </a:ext>
            </a:extLst>
          </p:cNvPr>
          <p:cNvSpPr/>
          <p:nvPr/>
        </p:nvSpPr>
        <p:spPr>
          <a:xfrm>
            <a:off x="4489360" y="4286862"/>
            <a:ext cx="162989" cy="16298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5AFECA-BB8F-4A59-8F09-11F7B60D8FF3}"/>
              </a:ext>
            </a:extLst>
          </p:cNvPr>
          <p:cNvCxnSpPr/>
          <p:nvPr/>
        </p:nvCxnSpPr>
        <p:spPr>
          <a:xfrm flipV="1">
            <a:off x="2943225" y="2847975"/>
            <a:ext cx="0" cy="401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C9D726-9824-4378-9C21-A24BE040B47E}"/>
              </a:ext>
            </a:extLst>
          </p:cNvPr>
          <p:cNvCxnSpPr>
            <a:cxnSpLocks/>
          </p:cNvCxnSpPr>
          <p:nvPr/>
        </p:nvCxnSpPr>
        <p:spPr>
          <a:xfrm flipV="1">
            <a:off x="1933575" y="6381751"/>
            <a:ext cx="8886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F94F7AE-C7AA-4511-8203-97A7F60DAA49}"/>
              </a:ext>
            </a:extLst>
          </p:cNvPr>
          <p:cNvSpPr/>
          <p:nvPr/>
        </p:nvSpPr>
        <p:spPr>
          <a:xfrm>
            <a:off x="1628775" y="3295650"/>
            <a:ext cx="8877300" cy="3124200"/>
          </a:xfrm>
          <a:custGeom>
            <a:avLst/>
            <a:gdLst>
              <a:gd name="connsiteX0" fmla="*/ 0 w 8877300"/>
              <a:gd name="connsiteY0" fmla="*/ 3124200 h 3124200"/>
              <a:gd name="connsiteX1" fmla="*/ 57150 w 8877300"/>
              <a:gd name="connsiteY1" fmla="*/ 2838450 h 3124200"/>
              <a:gd name="connsiteX2" fmla="*/ 219075 w 8877300"/>
              <a:gd name="connsiteY2" fmla="*/ 2581275 h 3124200"/>
              <a:gd name="connsiteX3" fmla="*/ 438150 w 8877300"/>
              <a:gd name="connsiteY3" fmla="*/ 2419350 h 3124200"/>
              <a:gd name="connsiteX4" fmla="*/ 742950 w 8877300"/>
              <a:gd name="connsiteY4" fmla="*/ 2257425 h 3124200"/>
              <a:gd name="connsiteX5" fmla="*/ 1066800 w 8877300"/>
              <a:gd name="connsiteY5" fmla="*/ 2181225 h 3124200"/>
              <a:gd name="connsiteX6" fmla="*/ 1228725 w 8877300"/>
              <a:gd name="connsiteY6" fmla="*/ 2152650 h 3124200"/>
              <a:gd name="connsiteX7" fmla="*/ 1400175 w 8877300"/>
              <a:gd name="connsiteY7" fmla="*/ 2143125 h 3124200"/>
              <a:gd name="connsiteX8" fmla="*/ 1781175 w 8877300"/>
              <a:gd name="connsiteY8" fmla="*/ 2114550 h 3124200"/>
              <a:gd name="connsiteX9" fmla="*/ 1933575 w 8877300"/>
              <a:gd name="connsiteY9" fmla="*/ 2095500 h 3124200"/>
              <a:gd name="connsiteX10" fmla="*/ 2352675 w 8877300"/>
              <a:gd name="connsiteY10" fmla="*/ 1924050 h 3124200"/>
              <a:gd name="connsiteX11" fmla="*/ 2457450 w 8877300"/>
              <a:gd name="connsiteY11" fmla="*/ 1847850 h 3124200"/>
              <a:gd name="connsiteX12" fmla="*/ 2628900 w 8877300"/>
              <a:gd name="connsiteY12" fmla="*/ 1762125 h 3124200"/>
              <a:gd name="connsiteX13" fmla="*/ 2886075 w 8877300"/>
              <a:gd name="connsiteY13" fmla="*/ 1609725 h 3124200"/>
              <a:gd name="connsiteX14" fmla="*/ 3324225 w 8877300"/>
              <a:gd name="connsiteY14" fmla="*/ 1466850 h 3124200"/>
              <a:gd name="connsiteX15" fmla="*/ 3438525 w 8877300"/>
              <a:gd name="connsiteY15" fmla="*/ 1419225 h 3124200"/>
              <a:gd name="connsiteX16" fmla="*/ 3800475 w 8877300"/>
              <a:gd name="connsiteY16" fmla="*/ 1362075 h 3124200"/>
              <a:gd name="connsiteX17" fmla="*/ 4391025 w 8877300"/>
              <a:gd name="connsiteY17" fmla="*/ 1400175 h 3124200"/>
              <a:gd name="connsiteX18" fmla="*/ 4591050 w 8877300"/>
              <a:gd name="connsiteY18" fmla="*/ 1409700 h 3124200"/>
              <a:gd name="connsiteX19" fmla="*/ 4752975 w 8877300"/>
              <a:gd name="connsiteY19" fmla="*/ 1438275 h 3124200"/>
              <a:gd name="connsiteX20" fmla="*/ 5124450 w 8877300"/>
              <a:gd name="connsiteY20" fmla="*/ 1466850 h 3124200"/>
              <a:gd name="connsiteX21" fmla="*/ 5534025 w 8877300"/>
              <a:gd name="connsiteY21" fmla="*/ 1333500 h 3124200"/>
              <a:gd name="connsiteX22" fmla="*/ 5657850 w 8877300"/>
              <a:gd name="connsiteY22" fmla="*/ 1247775 h 3124200"/>
              <a:gd name="connsiteX23" fmla="*/ 5915025 w 8877300"/>
              <a:gd name="connsiteY23" fmla="*/ 1038225 h 3124200"/>
              <a:gd name="connsiteX24" fmla="*/ 6029325 w 8877300"/>
              <a:gd name="connsiteY24" fmla="*/ 942975 h 3124200"/>
              <a:gd name="connsiteX25" fmla="*/ 6200775 w 8877300"/>
              <a:gd name="connsiteY25" fmla="*/ 819150 h 3124200"/>
              <a:gd name="connsiteX26" fmla="*/ 6572250 w 8877300"/>
              <a:gd name="connsiteY26" fmla="*/ 723900 h 3124200"/>
              <a:gd name="connsiteX27" fmla="*/ 6686550 w 8877300"/>
              <a:gd name="connsiteY27" fmla="*/ 704850 h 3124200"/>
              <a:gd name="connsiteX28" fmla="*/ 6905625 w 8877300"/>
              <a:gd name="connsiteY28" fmla="*/ 647700 h 3124200"/>
              <a:gd name="connsiteX29" fmla="*/ 7124700 w 8877300"/>
              <a:gd name="connsiteY29" fmla="*/ 619125 h 3124200"/>
              <a:gd name="connsiteX30" fmla="*/ 7258050 w 8877300"/>
              <a:gd name="connsiteY30" fmla="*/ 600075 h 3124200"/>
              <a:gd name="connsiteX31" fmla="*/ 7839075 w 8877300"/>
              <a:gd name="connsiteY31" fmla="*/ 590550 h 3124200"/>
              <a:gd name="connsiteX32" fmla="*/ 7962900 w 8877300"/>
              <a:gd name="connsiteY32" fmla="*/ 533400 h 3124200"/>
              <a:gd name="connsiteX33" fmla="*/ 8115300 w 8877300"/>
              <a:gd name="connsiteY33" fmla="*/ 438150 h 3124200"/>
              <a:gd name="connsiteX34" fmla="*/ 8467725 w 8877300"/>
              <a:gd name="connsiteY34" fmla="*/ 266700 h 3124200"/>
              <a:gd name="connsiteX35" fmla="*/ 8515350 w 8877300"/>
              <a:gd name="connsiteY35" fmla="*/ 247650 h 3124200"/>
              <a:gd name="connsiteX36" fmla="*/ 8658225 w 8877300"/>
              <a:gd name="connsiteY36" fmla="*/ 161925 h 3124200"/>
              <a:gd name="connsiteX37" fmla="*/ 8877300 w 8877300"/>
              <a:gd name="connsiteY37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877300" h="3124200">
                <a:moveTo>
                  <a:pt x="0" y="3124200"/>
                </a:moveTo>
                <a:cubicBezTo>
                  <a:pt x="19050" y="3028950"/>
                  <a:pt x="7174" y="2921744"/>
                  <a:pt x="57150" y="2838450"/>
                </a:cubicBezTo>
                <a:cubicBezTo>
                  <a:pt x="74817" y="2809005"/>
                  <a:pt x="187602" y="2615895"/>
                  <a:pt x="219075" y="2581275"/>
                </a:cubicBezTo>
                <a:cubicBezTo>
                  <a:pt x="267918" y="2527548"/>
                  <a:pt x="372715" y="2455872"/>
                  <a:pt x="438150" y="2419350"/>
                </a:cubicBezTo>
                <a:cubicBezTo>
                  <a:pt x="538609" y="2363280"/>
                  <a:pt x="631691" y="2286704"/>
                  <a:pt x="742950" y="2257425"/>
                </a:cubicBezTo>
                <a:cubicBezTo>
                  <a:pt x="927597" y="2208834"/>
                  <a:pt x="896469" y="2213162"/>
                  <a:pt x="1066800" y="2181225"/>
                </a:cubicBezTo>
                <a:cubicBezTo>
                  <a:pt x="1120670" y="2171124"/>
                  <a:pt x="1174270" y="2158873"/>
                  <a:pt x="1228725" y="2152650"/>
                </a:cubicBezTo>
                <a:cubicBezTo>
                  <a:pt x="1285593" y="2146151"/>
                  <a:pt x="1343097" y="2147406"/>
                  <a:pt x="1400175" y="2143125"/>
                </a:cubicBezTo>
                <a:cubicBezTo>
                  <a:pt x="1884817" y="2106777"/>
                  <a:pt x="1361717" y="2137853"/>
                  <a:pt x="1781175" y="2114550"/>
                </a:cubicBezTo>
                <a:cubicBezTo>
                  <a:pt x="1831975" y="2108200"/>
                  <a:pt x="1883637" y="2106776"/>
                  <a:pt x="1933575" y="2095500"/>
                </a:cubicBezTo>
                <a:cubicBezTo>
                  <a:pt x="2031874" y="2073303"/>
                  <a:pt x="2312642" y="1953165"/>
                  <a:pt x="2352675" y="1924050"/>
                </a:cubicBezTo>
                <a:cubicBezTo>
                  <a:pt x="2387600" y="1898650"/>
                  <a:pt x="2420195" y="1869689"/>
                  <a:pt x="2457450" y="1847850"/>
                </a:cubicBezTo>
                <a:cubicBezTo>
                  <a:pt x="2512573" y="1815537"/>
                  <a:pt x="2573123" y="1793295"/>
                  <a:pt x="2628900" y="1762125"/>
                </a:cubicBezTo>
                <a:cubicBezTo>
                  <a:pt x="2678257" y="1734543"/>
                  <a:pt x="2819542" y="1636621"/>
                  <a:pt x="2886075" y="1609725"/>
                </a:cubicBezTo>
                <a:cubicBezTo>
                  <a:pt x="3180567" y="1490675"/>
                  <a:pt x="3130823" y="1505530"/>
                  <a:pt x="3324225" y="1466850"/>
                </a:cubicBezTo>
                <a:cubicBezTo>
                  <a:pt x="3362325" y="1450975"/>
                  <a:pt x="3398991" y="1431085"/>
                  <a:pt x="3438525" y="1419225"/>
                </a:cubicBezTo>
                <a:cubicBezTo>
                  <a:pt x="3581370" y="1376371"/>
                  <a:pt x="3650810" y="1377042"/>
                  <a:pt x="3800475" y="1362075"/>
                </a:cubicBezTo>
                <a:lnTo>
                  <a:pt x="4391025" y="1400175"/>
                </a:lnTo>
                <a:cubicBezTo>
                  <a:pt x="4457655" y="1404189"/>
                  <a:pt x="4524666" y="1402712"/>
                  <a:pt x="4591050" y="1409700"/>
                </a:cubicBezTo>
                <a:cubicBezTo>
                  <a:pt x="4645558" y="1415438"/>
                  <a:pt x="4698749" y="1430301"/>
                  <a:pt x="4752975" y="1438275"/>
                </a:cubicBezTo>
                <a:cubicBezTo>
                  <a:pt x="4917368" y="1462450"/>
                  <a:pt x="4946778" y="1458774"/>
                  <a:pt x="5124450" y="1466850"/>
                </a:cubicBezTo>
                <a:cubicBezTo>
                  <a:pt x="5303465" y="1424227"/>
                  <a:pt x="5365013" y="1420420"/>
                  <a:pt x="5534025" y="1333500"/>
                </a:cubicBezTo>
                <a:cubicBezTo>
                  <a:pt x="5578668" y="1310541"/>
                  <a:pt x="5618170" y="1278527"/>
                  <a:pt x="5657850" y="1247775"/>
                </a:cubicBezTo>
                <a:cubicBezTo>
                  <a:pt x="5745254" y="1180037"/>
                  <a:pt x="5829539" y="1108367"/>
                  <a:pt x="5915025" y="1038225"/>
                </a:cubicBezTo>
                <a:cubicBezTo>
                  <a:pt x="5953366" y="1006766"/>
                  <a:pt x="5994256" y="978044"/>
                  <a:pt x="6029325" y="942975"/>
                </a:cubicBezTo>
                <a:cubicBezTo>
                  <a:pt x="6093935" y="878365"/>
                  <a:pt x="6102055" y="860549"/>
                  <a:pt x="6200775" y="819150"/>
                </a:cubicBezTo>
                <a:cubicBezTo>
                  <a:pt x="6321780" y="768406"/>
                  <a:pt x="6444318" y="747887"/>
                  <a:pt x="6572250" y="723900"/>
                </a:cubicBezTo>
                <a:cubicBezTo>
                  <a:pt x="6610214" y="716782"/>
                  <a:pt x="6648896" y="713457"/>
                  <a:pt x="6686550" y="704850"/>
                </a:cubicBezTo>
                <a:cubicBezTo>
                  <a:pt x="6760121" y="688034"/>
                  <a:pt x="6831183" y="660107"/>
                  <a:pt x="6905625" y="647700"/>
                </a:cubicBezTo>
                <a:cubicBezTo>
                  <a:pt x="7152866" y="606493"/>
                  <a:pt x="6892164" y="647029"/>
                  <a:pt x="7124700" y="619125"/>
                </a:cubicBezTo>
                <a:cubicBezTo>
                  <a:pt x="7169281" y="613775"/>
                  <a:pt x="7213185" y="601870"/>
                  <a:pt x="7258050" y="600075"/>
                </a:cubicBezTo>
                <a:cubicBezTo>
                  <a:pt x="7451596" y="592333"/>
                  <a:pt x="7645400" y="593725"/>
                  <a:pt x="7839075" y="590550"/>
                </a:cubicBezTo>
                <a:cubicBezTo>
                  <a:pt x="8092343" y="438589"/>
                  <a:pt x="7602124" y="728820"/>
                  <a:pt x="7962900" y="533400"/>
                </a:cubicBezTo>
                <a:cubicBezTo>
                  <a:pt x="8015575" y="504868"/>
                  <a:pt x="8062332" y="466133"/>
                  <a:pt x="8115300" y="438150"/>
                </a:cubicBezTo>
                <a:cubicBezTo>
                  <a:pt x="8230810" y="377126"/>
                  <a:pt x="8346430" y="315218"/>
                  <a:pt x="8467725" y="266700"/>
                </a:cubicBezTo>
                <a:cubicBezTo>
                  <a:pt x="8483600" y="260350"/>
                  <a:pt x="8500369" y="255890"/>
                  <a:pt x="8515350" y="247650"/>
                </a:cubicBezTo>
                <a:cubicBezTo>
                  <a:pt x="8564015" y="220884"/>
                  <a:pt x="8612222" y="193044"/>
                  <a:pt x="8658225" y="161925"/>
                </a:cubicBezTo>
                <a:cubicBezTo>
                  <a:pt x="8692897" y="138470"/>
                  <a:pt x="8812957" y="48257"/>
                  <a:pt x="8877300" y="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648A53-2975-4E2B-BA36-6DB8E2044A1E}"/>
              </a:ext>
            </a:extLst>
          </p:cNvPr>
          <p:cNvSpPr txBox="1"/>
          <p:nvPr/>
        </p:nvSpPr>
        <p:spPr>
          <a:xfrm>
            <a:off x="9999205" y="31109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y(t)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46D4D7-D96A-44FB-AD6E-556DA04710C6}"/>
              </a:ext>
            </a:extLst>
          </p:cNvPr>
          <p:cNvSpPr txBox="1"/>
          <p:nvPr/>
        </p:nvSpPr>
        <p:spPr>
          <a:xfrm>
            <a:off x="10689595" y="641985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7CFE0E-B37C-4681-B360-B253D71BD66A}"/>
              </a:ext>
            </a:extLst>
          </p:cNvPr>
          <p:cNvSpPr txBox="1"/>
          <p:nvPr/>
        </p:nvSpPr>
        <p:spPr>
          <a:xfrm>
            <a:off x="2809875" y="63817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06C122-48B6-4E83-89AA-61C88472FB53}"/>
              </a:ext>
            </a:extLst>
          </p:cNvPr>
          <p:cNvSpPr txBox="1"/>
          <p:nvPr/>
        </p:nvSpPr>
        <p:spPr>
          <a:xfrm>
            <a:off x="4369605" y="63817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1CA8E4-E581-4C61-95CC-E85CE159F002}"/>
              </a:ext>
            </a:extLst>
          </p:cNvPr>
          <p:cNvSpPr txBox="1"/>
          <p:nvPr/>
        </p:nvSpPr>
        <p:spPr>
          <a:xfrm>
            <a:off x="6067425" y="63817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E21492-8D7C-4169-B18C-6040B823CBCF}"/>
              </a:ext>
            </a:extLst>
          </p:cNvPr>
          <p:cNvSpPr txBox="1"/>
          <p:nvPr/>
        </p:nvSpPr>
        <p:spPr>
          <a:xfrm>
            <a:off x="7765245" y="63817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643E9E-123B-49DE-9841-6E6D2404B88E}"/>
              </a:ext>
            </a:extLst>
          </p:cNvPr>
          <p:cNvSpPr/>
          <p:nvPr/>
        </p:nvSpPr>
        <p:spPr>
          <a:xfrm>
            <a:off x="2861730" y="5351447"/>
            <a:ext cx="162989" cy="1629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59C446C-C162-414F-92B3-6B88483CEAF7}"/>
              </a:ext>
            </a:extLst>
          </p:cNvPr>
          <p:cNvSpPr/>
          <p:nvPr/>
        </p:nvSpPr>
        <p:spPr>
          <a:xfrm>
            <a:off x="4477425" y="4237269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FCE98D7-CBE2-4623-8707-12541B0A458C}"/>
              </a:ext>
            </a:extLst>
          </p:cNvPr>
          <p:cNvSpPr/>
          <p:nvPr/>
        </p:nvSpPr>
        <p:spPr>
          <a:xfrm>
            <a:off x="6175245" y="3932469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8FFD20-D485-4303-AABA-B6E0BF7CC8F4}"/>
              </a:ext>
            </a:extLst>
          </p:cNvPr>
          <p:cNvSpPr/>
          <p:nvPr/>
        </p:nvSpPr>
        <p:spPr>
          <a:xfrm>
            <a:off x="7873065" y="2980793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663A66-6FA7-4908-9993-44A7AAA74F94}"/>
                  </a:ext>
                </a:extLst>
              </p:cNvPr>
              <p:cNvSpPr txBox="1"/>
              <p:nvPr/>
            </p:nvSpPr>
            <p:spPr>
              <a:xfrm>
                <a:off x="2697946" y="4962524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663A66-6FA7-4908-9993-44A7AAA74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946" y="4962524"/>
                <a:ext cx="49055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5980F378-E241-46C4-8A03-0D5100DD1765}"/>
              </a:ext>
            </a:extLst>
          </p:cNvPr>
          <p:cNvSpPr/>
          <p:nvPr/>
        </p:nvSpPr>
        <p:spPr>
          <a:xfrm>
            <a:off x="6204473" y="4392874"/>
            <a:ext cx="162989" cy="16298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5EDE36-A7BA-4922-80DB-A7D4024EC097}"/>
              </a:ext>
            </a:extLst>
          </p:cNvPr>
          <p:cNvSpPr/>
          <p:nvPr/>
        </p:nvSpPr>
        <p:spPr>
          <a:xfrm>
            <a:off x="7930768" y="4510380"/>
            <a:ext cx="162989" cy="16298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12B3A66-F2AF-4769-8EA1-00944EAFDF8E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3044166" y="4425982"/>
            <a:ext cx="1469063" cy="97003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52080B2-FD5C-4970-BECD-A43AFDE2353F}"/>
              </a:ext>
            </a:extLst>
          </p:cNvPr>
          <p:cNvCxnSpPr>
            <a:cxnSpLocks/>
            <a:stCxn id="47" idx="13"/>
            <a:endCxn id="62" idx="2"/>
          </p:cNvCxnSpPr>
          <p:nvPr/>
        </p:nvCxnSpPr>
        <p:spPr>
          <a:xfrm flipV="1">
            <a:off x="4514850" y="4474369"/>
            <a:ext cx="1689623" cy="43100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2DC8574-9705-468D-9D14-E4F1DB349D9A}"/>
              </a:ext>
            </a:extLst>
          </p:cNvPr>
          <p:cNvCxnSpPr>
            <a:cxnSpLocks/>
            <a:stCxn id="47" idx="18"/>
            <a:endCxn id="63" idx="3"/>
          </p:cNvCxnSpPr>
          <p:nvPr/>
        </p:nvCxnSpPr>
        <p:spPr>
          <a:xfrm flipV="1">
            <a:off x="6219825" y="4649500"/>
            <a:ext cx="1734812" cy="558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46E794-344E-4D44-8845-EE9BDFA4BAF2}"/>
              </a:ext>
            </a:extLst>
          </p:cNvPr>
          <p:cNvSpPr txBox="1"/>
          <p:nvPr/>
        </p:nvSpPr>
        <p:spPr>
          <a:xfrm>
            <a:off x="4383516" y="4367460"/>
            <a:ext cx="49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9F3AC8-C3A9-471E-8FB1-D3B965F21EA6}"/>
              </a:ext>
            </a:extLst>
          </p:cNvPr>
          <p:cNvSpPr txBox="1"/>
          <p:nvPr/>
        </p:nvSpPr>
        <p:spPr>
          <a:xfrm>
            <a:off x="2777229" y="5464191"/>
            <a:ext cx="49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AF421A-849C-4020-8DC1-723E81665BB9}"/>
              </a:ext>
            </a:extLst>
          </p:cNvPr>
          <p:cNvSpPr txBox="1"/>
          <p:nvPr/>
        </p:nvSpPr>
        <p:spPr>
          <a:xfrm>
            <a:off x="6330408" y="4148854"/>
            <a:ext cx="49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595F16-A5AC-4BB9-BEC8-3BF0ABF352F4}"/>
              </a:ext>
            </a:extLst>
          </p:cNvPr>
          <p:cNvSpPr txBox="1"/>
          <p:nvPr/>
        </p:nvSpPr>
        <p:spPr>
          <a:xfrm>
            <a:off x="8036054" y="4536043"/>
            <a:ext cx="49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F168A6-270E-43F9-AE77-90AA6A15D76F}"/>
                  </a:ext>
                </a:extLst>
              </p:cNvPr>
              <p:cNvSpPr txBox="1"/>
              <p:nvPr/>
            </p:nvSpPr>
            <p:spPr>
              <a:xfrm>
                <a:off x="4306919" y="3808593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F168A6-270E-43F9-AE77-90AA6A15D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919" y="3808593"/>
                <a:ext cx="490559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69B5896-28B5-4F32-A84A-E68E1DFBC417}"/>
                  </a:ext>
                </a:extLst>
              </p:cNvPr>
              <p:cNvSpPr txBox="1"/>
              <p:nvPr/>
            </p:nvSpPr>
            <p:spPr>
              <a:xfrm>
                <a:off x="5974546" y="3501766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69B5896-28B5-4F32-A84A-E68E1DFBC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46" y="3501766"/>
                <a:ext cx="49055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53EF75C-F33F-4809-A44F-7583F1176C27}"/>
                  </a:ext>
                </a:extLst>
              </p:cNvPr>
              <p:cNvSpPr txBox="1"/>
              <p:nvPr/>
            </p:nvSpPr>
            <p:spPr>
              <a:xfrm>
                <a:off x="7651654" y="2618119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53EF75C-F33F-4809-A44F-7583F1176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654" y="2618119"/>
                <a:ext cx="49055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36368BF-2790-4678-8178-AAC2EA8D347E}"/>
                  </a:ext>
                </a:extLst>
              </p:cNvPr>
              <p:cNvSpPr txBox="1"/>
              <p:nvPr/>
            </p:nvSpPr>
            <p:spPr>
              <a:xfrm>
                <a:off x="8257465" y="2803575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36368BF-2790-4678-8178-AAC2EA8D3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465" y="2803575"/>
                <a:ext cx="490559" cy="369332"/>
              </a:xfrm>
              <a:prstGeom prst="rect">
                <a:avLst/>
              </a:prstGeom>
              <a:blipFill>
                <a:blip r:embed="rId8"/>
                <a:stretch>
                  <a:fillRect r="-275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D3D54F11-134A-42F3-B128-DF20E41E0E48}"/>
              </a:ext>
            </a:extLst>
          </p:cNvPr>
          <p:cNvSpPr txBox="1"/>
          <p:nvPr/>
        </p:nvSpPr>
        <p:spPr>
          <a:xfrm>
            <a:off x="2753910" y="5666304"/>
            <a:ext cx="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y(t0)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CAE426F-6DC8-4E5F-8330-C5C4F3615485}"/>
              </a:ext>
            </a:extLst>
          </p:cNvPr>
          <p:cNvSpPr/>
          <p:nvPr/>
        </p:nvSpPr>
        <p:spPr>
          <a:xfrm>
            <a:off x="4518371" y="4811570"/>
            <a:ext cx="162989" cy="1629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3DDEA4B-D796-4511-A83B-83DB3E99E471}"/>
              </a:ext>
            </a:extLst>
          </p:cNvPr>
          <p:cNvSpPr/>
          <p:nvPr/>
        </p:nvSpPr>
        <p:spPr>
          <a:xfrm>
            <a:off x="6175245" y="4658448"/>
            <a:ext cx="162989" cy="1629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A7C1CD7-6724-4758-885F-FAABF73D9136}"/>
              </a:ext>
            </a:extLst>
          </p:cNvPr>
          <p:cNvSpPr/>
          <p:nvPr/>
        </p:nvSpPr>
        <p:spPr>
          <a:xfrm>
            <a:off x="7937923" y="3932469"/>
            <a:ext cx="162989" cy="1629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D054CB-202C-47C8-9EDD-01F55581002A}"/>
              </a:ext>
            </a:extLst>
          </p:cNvPr>
          <p:cNvSpPr txBox="1"/>
          <p:nvPr/>
        </p:nvSpPr>
        <p:spPr>
          <a:xfrm>
            <a:off x="4269486" y="4931037"/>
            <a:ext cx="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y(t1)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B53842E-7971-4AB1-B456-8E172173D16A}"/>
              </a:ext>
            </a:extLst>
          </p:cNvPr>
          <p:cNvSpPr txBox="1"/>
          <p:nvPr/>
        </p:nvSpPr>
        <p:spPr>
          <a:xfrm>
            <a:off x="5937268" y="4894300"/>
            <a:ext cx="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y(t2)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CC023C-5E62-4276-B8B9-41CB49DAFD2A}"/>
              </a:ext>
            </a:extLst>
          </p:cNvPr>
          <p:cNvSpPr txBox="1"/>
          <p:nvPr/>
        </p:nvSpPr>
        <p:spPr>
          <a:xfrm>
            <a:off x="7998504" y="3666309"/>
            <a:ext cx="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y(t3)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E16C48E-7449-4621-AD48-23E407F3C5C8}"/>
              </a:ext>
            </a:extLst>
          </p:cNvPr>
          <p:cNvCxnSpPr>
            <a:cxnSpLocks/>
            <a:stCxn id="78" idx="4"/>
            <a:endCxn id="63" idx="0"/>
          </p:cNvCxnSpPr>
          <p:nvPr/>
        </p:nvCxnSpPr>
        <p:spPr>
          <a:xfrm flipH="1">
            <a:off x="8012263" y="4095458"/>
            <a:ext cx="7155" cy="41492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B9D55EC-6F42-4B2A-B973-B9835A51912F}"/>
              </a:ext>
            </a:extLst>
          </p:cNvPr>
          <p:cNvCxnSpPr>
            <a:cxnSpLocks/>
          </p:cNvCxnSpPr>
          <p:nvPr/>
        </p:nvCxnSpPr>
        <p:spPr>
          <a:xfrm flipH="1">
            <a:off x="7775855" y="3239418"/>
            <a:ext cx="1" cy="141008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548CF4D-D119-48ED-9D16-E60D8747C069}"/>
              </a:ext>
            </a:extLst>
          </p:cNvPr>
          <p:cNvSpPr txBox="1"/>
          <p:nvPr/>
        </p:nvSpPr>
        <p:spPr>
          <a:xfrm>
            <a:off x="8063390" y="40822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3">
                    <a:lumMod val="75000"/>
                  </a:schemeClr>
                </a:solidFill>
              </a:rPr>
              <a:t>τ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5BA188A-A1C3-47C5-9119-5067F5FC87A3}"/>
                  </a:ext>
                </a:extLst>
              </p:cNvPr>
              <p:cNvSpPr txBox="1"/>
              <p:nvPr/>
            </p:nvSpPr>
            <p:spPr>
              <a:xfrm>
                <a:off x="6506704" y="3381577"/>
                <a:ext cx="1424064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C|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-y(t2)|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5BA188A-A1C3-47C5-9119-5067F5FC8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04" y="3381577"/>
                <a:ext cx="1424064" cy="369909"/>
              </a:xfrm>
              <a:prstGeom prst="rect">
                <a:avLst/>
              </a:prstGeom>
              <a:blipFill>
                <a:blip r:embed="rId9"/>
                <a:stretch>
                  <a:fillRect l="-3419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>
            <a:extLst>
              <a:ext uri="{FF2B5EF4-FFF2-40B4-BE49-F238E27FC236}">
                <a16:creationId xmlns:a16="http://schemas.microsoft.com/office/drawing/2014/main" id="{F0542DFD-8742-4B21-9A9E-932925691B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64367" y="5093163"/>
            <a:ext cx="3827633" cy="1264783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B1A1A75-A057-4827-BB78-EDAA6F8DF588}"/>
              </a:ext>
            </a:extLst>
          </p:cNvPr>
          <p:cNvCxnSpPr>
            <a:cxnSpLocks/>
          </p:cNvCxnSpPr>
          <p:nvPr/>
        </p:nvCxnSpPr>
        <p:spPr>
          <a:xfrm flipH="1">
            <a:off x="7996170" y="3103291"/>
            <a:ext cx="1" cy="82917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433EE13-1FE1-459F-A267-9ADE3EF08F27}"/>
                  </a:ext>
                </a:extLst>
              </p:cNvPr>
              <p:cNvSpPr txBox="1"/>
              <p:nvPr/>
            </p:nvSpPr>
            <p:spPr>
              <a:xfrm>
                <a:off x="7954559" y="3238467"/>
                <a:ext cx="2029173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E3 := |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dirty="0"/>
                  <a:t>-y(t3)|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433EE13-1FE1-459F-A267-9ADE3EF08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559" y="3238467"/>
                <a:ext cx="2029173" cy="369909"/>
              </a:xfrm>
              <a:prstGeom prst="rect">
                <a:avLst/>
              </a:prstGeom>
              <a:blipFill>
                <a:blip r:embed="rId11"/>
                <a:stretch>
                  <a:fillRect l="-2703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43ED789-4FD3-48BE-B1F3-4EDB87C2B8AB}"/>
                  </a:ext>
                </a:extLst>
              </p:cNvPr>
              <p:cNvSpPr txBox="1"/>
              <p:nvPr/>
            </p:nvSpPr>
            <p:spPr>
              <a:xfrm>
                <a:off x="6506704" y="3384025"/>
                <a:ext cx="1424064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C|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-y(t2)|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43ED789-4FD3-48BE-B1F3-4EDB87C2B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04" y="3384025"/>
                <a:ext cx="1424064" cy="369909"/>
              </a:xfrm>
              <a:prstGeom prst="rect">
                <a:avLst/>
              </a:prstGeom>
              <a:blipFill>
                <a:blip r:embed="rId12"/>
                <a:stretch>
                  <a:fillRect l="-3419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7D2E0F07-ED71-4E67-AA55-5CE106F26CF7}"/>
              </a:ext>
            </a:extLst>
          </p:cNvPr>
          <p:cNvSpPr txBox="1"/>
          <p:nvPr/>
        </p:nvSpPr>
        <p:spPr>
          <a:xfrm>
            <a:off x="0" y="64527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12/20</a:t>
            </a:r>
          </a:p>
        </p:txBody>
      </p:sp>
    </p:spTree>
    <p:extLst>
      <p:ext uri="{BB962C8B-B14F-4D97-AF65-F5344CB8AC3E}">
        <p14:creationId xmlns:p14="http://schemas.microsoft.com/office/powerpoint/2010/main" val="656118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50E4-D53F-42BB-90D7-E2F07180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constructing approximations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F0B2-5FCF-4800-AEF5-CB08BA749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linear interpolation to convert to continuous approximations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AE5BBD-292D-4E49-8673-194E9296AEA1}"/>
              </a:ext>
            </a:extLst>
          </p:cNvPr>
          <p:cNvCxnSpPr/>
          <p:nvPr/>
        </p:nvCxnSpPr>
        <p:spPr>
          <a:xfrm flipV="1">
            <a:off x="2895600" y="2825750"/>
            <a:ext cx="0" cy="401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A817F2-5F71-4BB0-90AC-CBE3260F6B0C}"/>
              </a:ext>
            </a:extLst>
          </p:cNvPr>
          <p:cNvCxnSpPr>
            <a:cxnSpLocks/>
          </p:cNvCxnSpPr>
          <p:nvPr/>
        </p:nvCxnSpPr>
        <p:spPr>
          <a:xfrm flipV="1">
            <a:off x="1885950" y="6359526"/>
            <a:ext cx="8886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4E037AD-45CD-42CD-A194-85573A776507}"/>
              </a:ext>
            </a:extLst>
          </p:cNvPr>
          <p:cNvSpPr/>
          <p:nvPr/>
        </p:nvSpPr>
        <p:spPr>
          <a:xfrm>
            <a:off x="1581150" y="3273425"/>
            <a:ext cx="8877300" cy="3124200"/>
          </a:xfrm>
          <a:custGeom>
            <a:avLst/>
            <a:gdLst>
              <a:gd name="connsiteX0" fmla="*/ 0 w 8877300"/>
              <a:gd name="connsiteY0" fmla="*/ 3124200 h 3124200"/>
              <a:gd name="connsiteX1" fmla="*/ 57150 w 8877300"/>
              <a:gd name="connsiteY1" fmla="*/ 2838450 h 3124200"/>
              <a:gd name="connsiteX2" fmla="*/ 219075 w 8877300"/>
              <a:gd name="connsiteY2" fmla="*/ 2581275 h 3124200"/>
              <a:gd name="connsiteX3" fmla="*/ 438150 w 8877300"/>
              <a:gd name="connsiteY3" fmla="*/ 2419350 h 3124200"/>
              <a:gd name="connsiteX4" fmla="*/ 742950 w 8877300"/>
              <a:gd name="connsiteY4" fmla="*/ 2257425 h 3124200"/>
              <a:gd name="connsiteX5" fmla="*/ 1066800 w 8877300"/>
              <a:gd name="connsiteY5" fmla="*/ 2181225 h 3124200"/>
              <a:gd name="connsiteX6" fmla="*/ 1228725 w 8877300"/>
              <a:gd name="connsiteY6" fmla="*/ 2152650 h 3124200"/>
              <a:gd name="connsiteX7" fmla="*/ 1400175 w 8877300"/>
              <a:gd name="connsiteY7" fmla="*/ 2143125 h 3124200"/>
              <a:gd name="connsiteX8" fmla="*/ 1781175 w 8877300"/>
              <a:gd name="connsiteY8" fmla="*/ 2114550 h 3124200"/>
              <a:gd name="connsiteX9" fmla="*/ 1933575 w 8877300"/>
              <a:gd name="connsiteY9" fmla="*/ 2095500 h 3124200"/>
              <a:gd name="connsiteX10" fmla="*/ 2352675 w 8877300"/>
              <a:gd name="connsiteY10" fmla="*/ 1924050 h 3124200"/>
              <a:gd name="connsiteX11" fmla="*/ 2457450 w 8877300"/>
              <a:gd name="connsiteY11" fmla="*/ 1847850 h 3124200"/>
              <a:gd name="connsiteX12" fmla="*/ 2628900 w 8877300"/>
              <a:gd name="connsiteY12" fmla="*/ 1762125 h 3124200"/>
              <a:gd name="connsiteX13" fmla="*/ 2886075 w 8877300"/>
              <a:gd name="connsiteY13" fmla="*/ 1609725 h 3124200"/>
              <a:gd name="connsiteX14" fmla="*/ 3324225 w 8877300"/>
              <a:gd name="connsiteY14" fmla="*/ 1466850 h 3124200"/>
              <a:gd name="connsiteX15" fmla="*/ 3438525 w 8877300"/>
              <a:gd name="connsiteY15" fmla="*/ 1419225 h 3124200"/>
              <a:gd name="connsiteX16" fmla="*/ 3800475 w 8877300"/>
              <a:gd name="connsiteY16" fmla="*/ 1362075 h 3124200"/>
              <a:gd name="connsiteX17" fmla="*/ 4391025 w 8877300"/>
              <a:gd name="connsiteY17" fmla="*/ 1400175 h 3124200"/>
              <a:gd name="connsiteX18" fmla="*/ 4591050 w 8877300"/>
              <a:gd name="connsiteY18" fmla="*/ 1409700 h 3124200"/>
              <a:gd name="connsiteX19" fmla="*/ 4752975 w 8877300"/>
              <a:gd name="connsiteY19" fmla="*/ 1438275 h 3124200"/>
              <a:gd name="connsiteX20" fmla="*/ 5124450 w 8877300"/>
              <a:gd name="connsiteY20" fmla="*/ 1466850 h 3124200"/>
              <a:gd name="connsiteX21" fmla="*/ 5534025 w 8877300"/>
              <a:gd name="connsiteY21" fmla="*/ 1333500 h 3124200"/>
              <a:gd name="connsiteX22" fmla="*/ 5657850 w 8877300"/>
              <a:gd name="connsiteY22" fmla="*/ 1247775 h 3124200"/>
              <a:gd name="connsiteX23" fmla="*/ 5915025 w 8877300"/>
              <a:gd name="connsiteY23" fmla="*/ 1038225 h 3124200"/>
              <a:gd name="connsiteX24" fmla="*/ 6029325 w 8877300"/>
              <a:gd name="connsiteY24" fmla="*/ 942975 h 3124200"/>
              <a:gd name="connsiteX25" fmla="*/ 6200775 w 8877300"/>
              <a:gd name="connsiteY25" fmla="*/ 819150 h 3124200"/>
              <a:gd name="connsiteX26" fmla="*/ 6572250 w 8877300"/>
              <a:gd name="connsiteY26" fmla="*/ 723900 h 3124200"/>
              <a:gd name="connsiteX27" fmla="*/ 6686550 w 8877300"/>
              <a:gd name="connsiteY27" fmla="*/ 704850 h 3124200"/>
              <a:gd name="connsiteX28" fmla="*/ 6905625 w 8877300"/>
              <a:gd name="connsiteY28" fmla="*/ 647700 h 3124200"/>
              <a:gd name="connsiteX29" fmla="*/ 7124700 w 8877300"/>
              <a:gd name="connsiteY29" fmla="*/ 619125 h 3124200"/>
              <a:gd name="connsiteX30" fmla="*/ 7258050 w 8877300"/>
              <a:gd name="connsiteY30" fmla="*/ 600075 h 3124200"/>
              <a:gd name="connsiteX31" fmla="*/ 7839075 w 8877300"/>
              <a:gd name="connsiteY31" fmla="*/ 590550 h 3124200"/>
              <a:gd name="connsiteX32" fmla="*/ 7962900 w 8877300"/>
              <a:gd name="connsiteY32" fmla="*/ 533400 h 3124200"/>
              <a:gd name="connsiteX33" fmla="*/ 8115300 w 8877300"/>
              <a:gd name="connsiteY33" fmla="*/ 438150 h 3124200"/>
              <a:gd name="connsiteX34" fmla="*/ 8467725 w 8877300"/>
              <a:gd name="connsiteY34" fmla="*/ 266700 h 3124200"/>
              <a:gd name="connsiteX35" fmla="*/ 8515350 w 8877300"/>
              <a:gd name="connsiteY35" fmla="*/ 247650 h 3124200"/>
              <a:gd name="connsiteX36" fmla="*/ 8658225 w 8877300"/>
              <a:gd name="connsiteY36" fmla="*/ 161925 h 3124200"/>
              <a:gd name="connsiteX37" fmla="*/ 8877300 w 8877300"/>
              <a:gd name="connsiteY37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877300" h="3124200">
                <a:moveTo>
                  <a:pt x="0" y="3124200"/>
                </a:moveTo>
                <a:cubicBezTo>
                  <a:pt x="19050" y="3028950"/>
                  <a:pt x="7174" y="2921744"/>
                  <a:pt x="57150" y="2838450"/>
                </a:cubicBezTo>
                <a:cubicBezTo>
                  <a:pt x="74817" y="2809005"/>
                  <a:pt x="187602" y="2615895"/>
                  <a:pt x="219075" y="2581275"/>
                </a:cubicBezTo>
                <a:cubicBezTo>
                  <a:pt x="267918" y="2527548"/>
                  <a:pt x="372715" y="2455872"/>
                  <a:pt x="438150" y="2419350"/>
                </a:cubicBezTo>
                <a:cubicBezTo>
                  <a:pt x="538609" y="2363280"/>
                  <a:pt x="631691" y="2286704"/>
                  <a:pt x="742950" y="2257425"/>
                </a:cubicBezTo>
                <a:cubicBezTo>
                  <a:pt x="927597" y="2208834"/>
                  <a:pt x="896469" y="2213162"/>
                  <a:pt x="1066800" y="2181225"/>
                </a:cubicBezTo>
                <a:cubicBezTo>
                  <a:pt x="1120670" y="2171124"/>
                  <a:pt x="1174270" y="2158873"/>
                  <a:pt x="1228725" y="2152650"/>
                </a:cubicBezTo>
                <a:cubicBezTo>
                  <a:pt x="1285593" y="2146151"/>
                  <a:pt x="1343097" y="2147406"/>
                  <a:pt x="1400175" y="2143125"/>
                </a:cubicBezTo>
                <a:cubicBezTo>
                  <a:pt x="1884817" y="2106777"/>
                  <a:pt x="1361717" y="2137853"/>
                  <a:pt x="1781175" y="2114550"/>
                </a:cubicBezTo>
                <a:cubicBezTo>
                  <a:pt x="1831975" y="2108200"/>
                  <a:pt x="1883637" y="2106776"/>
                  <a:pt x="1933575" y="2095500"/>
                </a:cubicBezTo>
                <a:cubicBezTo>
                  <a:pt x="2031874" y="2073303"/>
                  <a:pt x="2312642" y="1953165"/>
                  <a:pt x="2352675" y="1924050"/>
                </a:cubicBezTo>
                <a:cubicBezTo>
                  <a:pt x="2387600" y="1898650"/>
                  <a:pt x="2420195" y="1869689"/>
                  <a:pt x="2457450" y="1847850"/>
                </a:cubicBezTo>
                <a:cubicBezTo>
                  <a:pt x="2512573" y="1815537"/>
                  <a:pt x="2573123" y="1793295"/>
                  <a:pt x="2628900" y="1762125"/>
                </a:cubicBezTo>
                <a:cubicBezTo>
                  <a:pt x="2678257" y="1734543"/>
                  <a:pt x="2819542" y="1636621"/>
                  <a:pt x="2886075" y="1609725"/>
                </a:cubicBezTo>
                <a:cubicBezTo>
                  <a:pt x="3180567" y="1490675"/>
                  <a:pt x="3130823" y="1505530"/>
                  <a:pt x="3324225" y="1466850"/>
                </a:cubicBezTo>
                <a:cubicBezTo>
                  <a:pt x="3362325" y="1450975"/>
                  <a:pt x="3398991" y="1431085"/>
                  <a:pt x="3438525" y="1419225"/>
                </a:cubicBezTo>
                <a:cubicBezTo>
                  <a:pt x="3581370" y="1376371"/>
                  <a:pt x="3650810" y="1377042"/>
                  <a:pt x="3800475" y="1362075"/>
                </a:cubicBezTo>
                <a:lnTo>
                  <a:pt x="4391025" y="1400175"/>
                </a:lnTo>
                <a:cubicBezTo>
                  <a:pt x="4457655" y="1404189"/>
                  <a:pt x="4524666" y="1402712"/>
                  <a:pt x="4591050" y="1409700"/>
                </a:cubicBezTo>
                <a:cubicBezTo>
                  <a:pt x="4645558" y="1415438"/>
                  <a:pt x="4698749" y="1430301"/>
                  <a:pt x="4752975" y="1438275"/>
                </a:cubicBezTo>
                <a:cubicBezTo>
                  <a:pt x="4917368" y="1462450"/>
                  <a:pt x="4946778" y="1458774"/>
                  <a:pt x="5124450" y="1466850"/>
                </a:cubicBezTo>
                <a:cubicBezTo>
                  <a:pt x="5303465" y="1424227"/>
                  <a:pt x="5365013" y="1420420"/>
                  <a:pt x="5534025" y="1333500"/>
                </a:cubicBezTo>
                <a:cubicBezTo>
                  <a:pt x="5578668" y="1310541"/>
                  <a:pt x="5618170" y="1278527"/>
                  <a:pt x="5657850" y="1247775"/>
                </a:cubicBezTo>
                <a:cubicBezTo>
                  <a:pt x="5745254" y="1180037"/>
                  <a:pt x="5829539" y="1108367"/>
                  <a:pt x="5915025" y="1038225"/>
                </a:cubicBezTo>
                <a:cubicBezTo>
                  <a:pt x="5953366" y="1006766"/>
                  <a:pt x="5994256" y="978044"/>
                  <a:pt x="6029325" y="942975"/>
                </a:cubicBezTo>
                <a:cubicBezTo>
                  <a:pt x="6093935" y="878365"/>
                  <a:pt x="6102055" y="860549"/>
                  <a:pt x="6200775" y="819150"/>
                </a:cubicBezTo>
                <a:cubicBezTo>
                  <a:pt x="6321780" y="768406"/>
                  <a:pt x="6444318" y="747887"/>
                  <a:pt x="6572250" y="723900"/>
                </a:cubicBezTo>
                <a:cubicBezTo>
                  <a:pt x="6610214" y="716782"/>
                  <a:pt x="6648896" y="713457"/>
                  <a:pt x="6686550" y="704850"/>
                </a:cubicBezTo>
                <a:cubicBezTo>
                  <a:pt x="6760121" y="688034"/>
                  <a:pt x="6831183" y="660107"/>
                  <a:pt x="6905625" y="647700"/>
                </a:cubicBezTo>
                <a:cubicBezTo>
                  <a:pt x="7152866" y="606493"/>
                  <a:pt x="6892164" y="647029"/>
                  <a:pt x="7124700" y="619125"/>
                </a:cubicBezTo>
                <a:cubicBezTo>
                  <a:pt x="7169281" y="613775"/>
                  <a:pt x="7213185" y="601870"/>
                  <a:pt x="7258050" y="600075"/>
                </a:cubicBezTo>
                <a:cubicBezTo>
                  <a:pt x="7451596" y="592333"/>
                  <a:pt x="7645400" y="593725"/>
                  <a:pt x="7839075" y="590550"/>
                </a:cubicBezTo>
                <a:cubicBezTo>
                  <a:pt x="8092343" y="438589"/>
                  <a:pt x="7602124" y="728820"/>
                  <a:pt x="7962900" y="533400"/>
                </a:cubicBezTo>
                <a:cubicBezTo>
                  <a:pt x="8015575" y="504868"/>
                  <a:pt x="8062332" y="466133"/>
                  <a:pt x="8115300" y="438150"/>
                </a:cubicBezTo>
                <a:cubicBezTo>
                  <a:pt x="8230810" y="377126"/>
                  <a:pt x="8346430" y="315218"/>
                  <a:pt x="8467725" y="266700"/>
                </a:cubicBezTo>
                <a:cubicBezTo>
                  <a:pt x="8483600" y="260350"/>
                  <a:pt x="8500369" y="255890"/>
                  <a:pt x="8515350" y="247650"/>
                </a:cubicBezTo>
                <a:cubicBezTo>
                  <a:pt x="8564015" y="220884"/>
                  <a:pt x="8612222" y="193044"/>
                  <a:pt x="8658225" y="161925"/>
                </a:cubicBezTo>
                <a:cubicBezTo>
                  <a:pt x="8692897" y="138470"/>
                  <a:pt x="8812957" y="48257"/>
                  <a:pt x="8877300" y="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29ADE5-DAD6-4C5F-A5A3-2608AB78B9E2}"/>
              </a:ext>
            </a:extLst>
          </p:cNvPr>
          <p:cNvSpPr txBox="1"/>
          <p:nvPr/>
        </p:nvSpPr>
        <p:spPr>
          <a:xfrm>
            <a:off x="9951580" y="308875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y(t)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699248-BD4D-4139-B7EC-94F1B0CF365C}"/>
              </a:ext>
            </a:extLst>
          </p:cNvPr>
          <p:cNvSpPr txBox="1"/>
          <p:nvPr/>
        </p:nvSpPr>
        <p:spPr>
          <a:xfrm>
            <a:off x="10641970" y="639762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320C4B-5618-4EB5-B18A-4FB7FC588CA2}"/>
              </a:ext>
            </a:extLst>
          </p:cNvPr>
          <p:cNvSpPr txBox="1"/>
          <p:nvPr/>
        </p:nvSpPr>
        <p:spPr>
          <a:xfrm>
            <a:off x="2762250" y="635952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14B65C-0900-4EA7-AED9-33703644BB1D}"/>
              </a:ext>
            </a:extLst>
          </p:cNvPr>
          <p:cNvSpPr txBox="1"/>
          <p:nvPr/>
        </p:nvSpPr>
        <p:spPr>
          <a:xfrm>
            <a:off x="4321980" y="635952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8CC170-9A78-47B3-9439-BC7F1133F40B}"/>
              </a:ext>
            </a:extLst>
          </p:cNvPr>
          <p:cNvSpPr txBox="1"/>
          <p:nvPr/>
        </p:nvSpPr>
        <p:spPr>
          <a:xfrm>
            <a:off x="6019800" y="635952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C54AEE-8A24-47B9-B78F-D258BB7450E4}"/>
              </a:ext>
            </a:extLst>
          </p:cNvPr>
          <p:cNvSpPr txBox="1"/>
          <p:nvPr/>
        </p:nvSpPr>
        <p:spPr>
          <a:xfrm>
            <a:off x="7717620" y="635952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ED2E9C4-A39E-4C32-9556-2E1C4DB3B873}"/>
              </a:ext>
            </a:extLst>
          </p:cNvPr>
          <p:cNvSpPr/>
          <p:nvPr/>
        </p:nvSpPr>
        <p:spPr>
          <a:xfrm>
            <a:off x="2814105" y="5329222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8425FE-AB5D-47F1-82A2-E24F27849A92}"/>
              </a:ext>
            </a:extLst>
          </p:cNvPr>
          <p:cNvSpPr/>
          <p:nvPr/>
        </p:nvSpPr>
        <p:spPr>
          <a:xfrm>
            <a:off x="4429800" y="4215044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F11BBE3-A85E-4C90-BF1D-31418B160987}"/>
              </a:ext>
            </a:extLst>
          </p:cNvPr>
          <p:cNvSpPr/>
          <p:nvPr/>
        </p:nvSpPr>
        <p:spPr>
          <a:xfrm>
            <a:off x="6127620" y="3910244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90A1B5-9535-4C94-86CD-06D01D21FD64}"/>
              </a:ext>
            </a:extLst>
          </p:cNvPr>
          <p:cNvSpPr/>
          <p:nvPr/>
        </p:nvSpPr>
        <p:spPr>
          <a:xfrm>
            <a:off x="7825440" y="2958568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0FFD8C-7967-4F1C-B4D8-CEF16507DC8B}"/>
              </a:ext>
            </a:extLst>
          </p:cNvPr>
          <p:cNvCxnSpPr>
            <a:cxnSpLocks/>
            <a:stCxn id="32" idx="7"/>
            <a:endCxn id="33" idx="3"/>
          </p:cNvCxnSpPr>
          <p:nvPr/>
        </p:nvCxnSpPr>
        <p:spPr>
          <a:xfrm flipV="1">
            <a:off x="2953225" y="4354164"/>
            <a:ext cx="1500444" cy="9989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50E70C-B52D-4C16-B793-7988573FCC43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592789" y="3991739"/>
            <a:ext cx="1534831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B3DBFC-6C48-49DA-B75E-4C95485796F6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>
          <a:xfrm flipV="1">
            <a:off x="6266740" y="3097688"/>
            <a:ext cx="1582569" cy="836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944963-4038-477F-AC32-D7EEFF6AEE2F}"/>
                  </a:ext>
                </a:extLst>
              </p:cNvPr>
              <p:cNvSpPr txBox="1"/>
              <p:nvPr/>
            </p:nvSpPr>
            <p:spPr>
              <a:xfrm>
                <a:off x="2650321" y="4940299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944963-4038-477F-AC32-D7EEFF6AE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321" y="4940299"/>
                <a:ext cx="490559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A215F5-7A58-4C2F-B19F-5FF3DA2BB20C}"/>
                  </a:ext>
                </a:extLst>
              </p:cNvPr>
              <p:cNvSpPr txBox="1"/>
              <p:nvPr/>
            </p:nvSpPr>
            <p:spPr>
              <a:xfrm>
                <a:off x="4259294" y="3786368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A215F5-7A58-4C2F-B19F-5FF3DA2BB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94" y="3786368"/>
                <a:ext cx="49055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08AB217-E164-4286-B396-8268D95F8EE1}"/>
                  </a:ext>
                </a:extLst>
              </p:cNvPr>
              <p:cNvSpPr txBox="1"/>
              <p:nvPr/>
            </p:nvSpPr>
            <p:spPr>
              <a:xfrm>
                <a:off x="5926921" y="3479541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08AB217-E164-4286-B396-8268D95F8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921" y="3479541"/>
                <a:ext cx="490559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64A97B3-33BD-46A5-B3D6-D5C1595D85B3}"/>
                  </a:ext>
                </a:extLst>
              </p:cNvPr>
              <p:cNvSpPr txBox="1"/>
              <p:nvPr/>
            </p:nvSpPr>
            <p:spPr>
              <a:xfrm>
                <a:off x="7604029" y="2595894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64A97B3-33BD-46A5-B3D6-D5C1595D8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029" y="2595894"/>
                <a:ext cx="490559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E1687E7-BC8F-4D3E-B5B0-91DBF1FFBB56}"/>
                  </a:ext>
                </a:extLst>
              </p:cNvPr>
              <p:cNvSpPr txBox="1"/>
              <p:nvPr/>
            </p:nvSpPr>
            <p:spPr>
              <a:xfrm>
                <a:off x="8209840" y="2781350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E1687E7-BC8F-4D3E-B5B0-91DBF1FFB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840" y="2781350"/>
                <a:ext cx="490559" cy="369332"/>
              </a:xfrm>
              <a:prstGeom prst="rect">
                <a:avLst/>
              </a:prstGeom>
              <a:blipFill>
                <a:blip r:embed="rId6"/>
                <a:stretch>
                  <a:fillRect r="-275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E9F1D9E5-9362-4211-B3F4-B9DA001C4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4367" y="5093163"/>
            <a:ext cx="3827633" cy="126478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D6EBCDE-E0B5-4051-9962-D3AF61561551}"/>
              </a:ext>
            </a:extLst>
          </p:cNvPr>
          <p:cNvSpPr txBox="1"/>
          <p:nvPr/>
        </p:nvSpPr>
        <p:spPr>
          <a:xfrm>
            <a:off x="0" y="64527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13/20</a:t>
            </a:r>
          </a:p>
        </p:txBody>
      </p:sp>
    </p:spTree>
    <p:extLst>
      <p:ext uri="{BB962C8B-B14F-4D97-AF65-F5344CB8AC3E}">
        <p14:creationId xmlns:p14="http://schemas.microsoft.com/office/powerpoint/2010/main" val="225748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50E4-D53F-42BB-90D7-E2F07180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Theory: global error of continuous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5F0B2-5FCF-4800-AEF5-CB08BA749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is discrete approximation error, then continuous approximation error of linear interpolation is bounded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:r>
                  <a:rPr lang="en-US" dirty="0" err="1"/>
                  <a:t>hL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L: max derivative of 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5F0B2-5FCF-4800-AEF5-CB08BA749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AE5BBD-292D-4E49-8673-194E9296AEA1}"/>
              </a:ext>
            </a:extLst>
          </p:cNvPr>
          <p:cNvCxnSpPr/>
          <p:nvPr/>
        </p:nvCxnSpPr>
        <p:spPr>
          <a:xfrm flipV="1">
            <a:off x="2895600" y="2825750"/>
            <a:ext cx="0" cy="401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A817F2-5F71-4BB0-90AC-CBE3260F6B0C}"/>
              </a:ext>
            </a:extLst>
          </p:cNvPr>
          <p:cNvCxnSpPr>
            <a:cxnSpLocks/>
          </p:cNvCxnSpPr>
          <p:nvPr/>
        </p:nvCxnSpPr>
        <p:spPr>
          <a:xfrm flipV="1">
            <a:off x="1885950" y="6359526"/>
            <a:ext cx="8886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4E037AD-45CD-42CD-A194-85573A776507}"/>
              </a:ext>
            </a:extLst>
          </p:cNvPr>
          <p:cNvSpPr/>
          <p:nvPr/>
        </p:nvSpPr>
        <p:spPr>
          <a:xfrm>
            <a:off x="1581150" y="3273425"/>
            <a:ext cx="8877300" cy="3124200"/>
          </a:xfrm>
          <a:custGeom>
            <a:avLst/>
            <a:gdLst>
              <a:gd name="connsiteX0" fmla="*/ 0 w 8877300"/>
              <a:gd name="connsiteY0" fmla="*/ 3124200 h 3124200"/>
              <a:gd name="connsiteX1" fmla="*/ 57150 w 8877300"/>
              <a:gd name="connsiteY1" fmla="*/ 2838450 h 3124200"/>
              <a:gd name="connsiteX2" fmla="*/ 219075 w 8877300"/>
              <a:gd name="connsiteY2" fmla="*/ 2581275 h 3124200"/>
              <a:gd name="connsiteX3" fmla="*/ 438150 w 8877300"/>
              <a:gd name="connsiteY3" fmla="*/ 2419350 h 3124200"/>
              <a:gd name="connsiteX4" fmla="*/ 742950 w 8877300"/>
              <a:gd name="connsiteY4" fmla="*/ 2257425 h 3124200"/>
              <a:gd name="connsiteX5" fmla="*/ 1066800 w 8877300"/>
              <a:gd name="connsiteY5" fmla="*/ 2181225 h 3124200"/>
              <a:gd name="connsiteX6" fmla="*/ 1228725 w 8877300"/>
              <a:gd name="connsiteY6" fmla="*/ 2152650 h 3124200"/>
              <a:gd name="connsiteX7" fmla="*/ 1400175 w 8877300"/>
              <a:gd name="connsiteY7" fmla="*/ 2143125 h 3124200"/>
              <a:gd name="connsiteX8" fmla="*/ 1781175 w 8877300"/>
              <a:gd name="connsiteY8" fmla="*/ 2114550 h 3124200"/>
              <a:gd name="connsiteX9" fmla="*/ 1933575 w 8877300"/>
              <a:gd name="connsiteY9" fmla="*/ 2095500 h 3124200"/>
              <a:gd name="connsiteX10" fmla="*/ 2352675 w 8877300"/>
              <a:gd name="connsiteY10" fmla="*/ 1924050 h 3124200"/>
              <a:gd name="connsiteX11" fmla="*/ 2457450 w 8877300"/>
              <a:gd name="connsiteY11" fmla="*/ 1847850 h 3124200"/>
              <a:gd name="connsiteX12" fmla="*/ 2628900 w 8877300"/>
              <a:gd name="connsiteY12" fmla="*/ 1762125 h 3124200"/>
              <a:gd name="connsiteX13" fmla="*/ 2886075 w 8877300"/>
              <a:gd name="connsiteY13" fmla="*/ 1609725 h 3124200"/>
              <a:gd name="connsiteX14" fmla="*/ 3324225 w 8877300"/>
              <a:gd name="connsiteY14" fmla="*/ 1466850 h 3124200"/>
              <a:gd name="connsiteX15" fmla="*/ 3438525 w 8877300"/>
              <a:gd name="connsiteY15" fmla="*/ 1419225 h 3124200"/>
              <a:gd name="connsiteX16" fmla="*/ 3800475 w 8877300"/>
              <a:gd name="connsiteY16" fmla="*/ 1362075 h 3124200"/>
              <a:gd name="connsiteX17" fmla="*/ 4391025 w 8877300"/>
              <a:gd name="connsiteY17" fmla="*/ 1400175 h 3124200"/>
              <a:gd name="connsiteX18" fmla="*/ 4591050 w 8877300"/>
              <a:gd name="connsiteY18" fmla="*/ 1409700 h 3124200"/>
              <a:gd name="connsiteX19" fmla="*/ 4752975 w 8877300"/>
              <a:gd name="connsiteY19" fmla="*/ 1438275 h 3124200"/>
              <a:gd name="connsiteX20" fmla="*/ 5124450 w 8877300"/>
              <a:gd name="connsiteY20" fmla="*/ 1466850 h 3124200"/>
              <a:gd name="connsiteX21" fmla="*/ 5534025 w 8877300"/>
              <a:gd name="connsiteY21" fmla="*/ 1333500 h 3124200"/>
              <a:gd name="connsiteX22" fmla="*/ 5657850 w 8877300"/>
              <a:gd name="connsiteY22" fmla="*/ 1247775 h 3124200"/>
              <a:gd name="connsiteX23" fmla="*/ 5915025 w 8877300"/>
              <a:gd name="connsiteY23" fmla="*/ 1038225 h 3124200"/>
              <a:gd name="connsiteX24" fmla="*/ 6029325 w 8877300"/>
              <a:gd name="connsiteY24" fmla="*/ 942975 h 3124200"/>
              <a:gd name="connsiteX25" fmla="*/ 6200775 w 8877300"/>
              <a:gd name="connsiteY25" fmla="*/ 819150 h 3124200"/>
              <a:gd name="connsiteX26" fmla="*/ 6572250 w 8877300"/>
              <a:gd name="connsiteY26" fmla="*/ 723900 h 3124200"/>
              <a:gd name="connsiteX27" fmla="*/ 6686550 w 8877300"/>
              <a:gd name="connsiteY27" fmla="*/ 704850 h 3124200"/>
              <a:gd name="connsiteX28" fmla="*/ 6905625 w 8877300"/>
              <a:gd name="connsiteY28" fmla="*/ 647700 h 3124200"/>
              <a:gd name="connsiteX29" fmla="*/ 7124700 w 8877300"/>
              <a:gd name="connsiteY29" fmla="*/ 619125 h 3124200"/>
              <a:gd name="connsiteX30" fmla="*/ 7258050 w 8877300"/>
              <a:gd name="connsiteY30" fmla="*/ 600075 h 3124200"/>
              <a:gd name="connsiteX31" fmla="*/ 7839075 w 8877300"/>
              <a:gd name="connsiteY31" fmla="*/ 590550 h 3124200"/>
              <a:gd name="connsiteX32" fmla="*/ 7962900 w 8877300"/>
              <a:gd name="connsiteY32" fmla="*/ 533400 h 3124200"/>
              <a:gd name="connsiteX33" fmla="*/ 8115300 w 8877300"/>
              <a:gd name="connsiteY33" fmla="*/ 438150 h 3124200"/>
              <a:gd name="connsiteX34" fmla="*/ 8467725 w 8877300"/>
              <a:gd name="connsiteY34" fmla="*/ 266700 h 3124200"/>
              <a:gd name="connsiteX35" fmla="*/ 8515350 w 8877300"/>
              <a:gd name="connsiteY35" fmla="*/ 247650 h 3124200"/>
              <a:gd name="connsiteX36" fmla="*/ 8658225 w 8877300"/>
              <a:gd name="connsiteY36" fmla="*/ 161925 h 3124200"/>
              <a:gd name="connsiteX37" fmla="*/ 8877300 w 8877300"/>
              <a:gd name="connsiteY37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877300" h="3124200">
                <a:moveTo>
                  <a:pt x="0" y="3124200"/>
                </a:moveTo>
                <a:cubicBezTo>
                  <a:pt x="19050" y="3028950"/>
                  <a:pt x="7174" y="2921744"/>
                  <a:pt x="57150" y="2838450"/>
                </a:cubicBezTo>
                <a:cubicBezTo>
                  <a:pt x="74817" y="2809005"/>
                  <a:pt x="187602" y="2615895"/>
                  <a:pt x="219075" y="2581275"/>
                </a:cubicBezTo>
                <a:cubicBezTo>
                  <a:pt x="267918" y="2527548"/>
                  <a:pt x="372715" y="2455872"/>
                  <a:pt x="438150" y="2419350"/>
                </a:cubicBezTo>
                <a:cubicBezTo>
                  <a:pt x="538609" y="2363280"/>
                  <a:pt x="631691" y="2286704"/>
                  <a:pt x="742950" y="2257425"/>
                </a:cubicBezTo>
                <a:cubicBezTo>
                  <a:pt x="927597" y="2208834"/>
                  <a:pt x="896469" y="2213162"/>
                  <a:pt x="1066800" y="2181225"/>
                </a:cubicBezTo>
                <a:cubicBezTo>
                  <a:pt x="1120670" y="2171124"/>
                  <a:pt x="1174270" y="2158873"/>
                  <a:pt x="1228725" y="2152650"/>
                </a:cubicBezTo>
                <a:cubicBezTo>
                  <a:pt x="1285593" y="2146151"/>
                  <a:pt x="1343097" y="2147406"/>
                  <a:pt x="1400175" y="2143125"/>
                </a:cubicBezTo>
                <a:cubicBezTo>
                  <a:pt x="1884817" y="2106777"/>
                  <a:pt x="1361717" y="2137853"/>
                  <a:pt x="1781175" y="2114550"/>
                </a:cubicBezTo>
                <a:cubicBezTo>
                  <a:pt x="1831975" y="2108200"/>
                  <a:pt x="1883637" y="2106776"/>
                  <a:pt x="1933575" y="2095500"/>
                </a:cubicBezTo>
                <a:cubicBezTo>
                  <a:pt x="2031874" y="2073303"/>
                  <a:pt x="2312642" y="1953165"/>
                  <a:pt x="2352675" y="1924050"/>
                </a:cubicBezTo>
                <a:cubicBezTo>
                  <a:pt x="2387600" y="1898650"/>
                  <a:pt x="2420195" y="1869689"/>
                  <a:pt x="2457450" y="1847850"/>
                </a:cubicBezTo>
                <a:cubicBezTo>
                  <a:pt x="2512573" y="1815537"/>
                  <a:pt x="2573123" y="1793295"/>
                  <a:pt x="2628900" y="1762125"/>
                </a:cubicBezTo>
                <a:cubicBezTo>
                  <a:pt x="2678257" y="1734543"/>
                  <a:pt x="2819542" y="1636621"/>
                  <a:pt x="2886075" y="1609725"/>
                </a:cubicBezTo>
                <a:cubicBezTo>
                  <a:pt x="3180567" y="1490675"/>
                  <a:pt x="3130823" y="1505530"/>
                  <a:pt x="3324225" y="1466850"/>
                </a:cubicBezTo>
                <a:cubicBezTo>
                  <a:pt x="3362325" y="1450975"/>
                  <a:pt x="3398991" y="1431085"/>
                  <a:pt x="3438525" y="1419225"/>
                </a:cubicBezTo>
                <a:cubicBezTo>
                  <a:pt x="3581370" y="1376371"/>
                  <a:pt x="3650810" y="1377042"/>
                  <a:pt x="3800475" y="1362075"/>
                </a:cubicBezTo>
                <a:lnTo>
                  <a:pt x="4391025" y="1400175"/>
                </a:lnTo>
                <a:cubicBezTo>
                  <a:pt x="4457655" y="1404189"/>
                  <a:pt x="4524666" y="1402712"/>
                  <a:pt x="4591050" y="1409700"/>
                </a:cubicBezTo>
                <a:cubicBezTo>
                  <a:pt x="4645558" y="1415438"/>
                  <a:pt x="4698749" y="1430301"/>
                  <a:pt x="4752975" y="1438275"/>
                </a:cubicBezTo>
                <a:cubicBezTo>
                  <a:pt x="4917368" y="1462450"/>
                  <a:pt x="4946778" y="1458774"/>
                  <a:pt x="5124450" y="1466850"/>
                </a:cubicBezTo>
                <a:cubicBezTo>
                  <a:pt x="5303465" y="1424227"/>
                  <a:pt x="5365013" y="1420420"/>
                  <a:pt x="5534025" y="1333500"/>
                </a:cubicBezTo>
                <a:cubicBezTo>
                  <a:pt x="5578668" y="1310541"/>
                  <a:pt x="5618170" y="1278527"/>
                  <a:pt x="5657850" y="1247775"/>
                </a:cubicBezTo>
                <a:cubicBezTo>
                  <a:pt x="5745254" y="1180037"/>
                  <a:pt x="5829539" y="1108367"/>
                  <a:pt x="5915025" y="1038225"/>
                </a:cubicBezTo>
                <a:cubicBezTo>
                  <a:pt x="5953366" y="1006766"/>
                  <a:pt x="5994256" y="978044"/>
                  <a:pt x="6029325" y="942975"/>
                </a:cubicBezTo>
                <a:cubicBezTo>
                  <a:pt x="6093935" y="878365"/>
                  <a:pt x="6102055" y="860549"/>
                  <a:pt x="6200775" y="819150"/>
                </a:cubicBezTo>
                <a:cubicBezTo>
                  <a:pt x="6321780" y="768406"/>
                  <a:pt x="6444318" y="747887"/>
                  <a:pt x="6572250" y="723900"/>
                </a:cubicBezTo>
                <a:cubicBezTo>
                  <a:pt x="6610214" y="716782"/>
                  <a:pt x="6648896" y="713457"/>
                  <a:pt x="6686550" y="704850"/>
                </a:cubicBezTo>
                <a:cubicBezTo>
                  <a:pt x="6760121" y="688034"/>
                  <a:pt x="6831183" y="660107"/>
                  <a:pt x="6905625" y="647700"/>
                </a:cubicBezTo>
                <a:cubicBezTo>
                  <a:pt x="7152866" y="606493"/>
                  <a:pt x="6892164" y="647029"/>
                  <a:pt x="7124700" y="619125"/>
                </a:cubicBezTo>
                <a:cubicBezTo>
                  <a:pt x="7169281" y="613775"/>
                  <a:pt x="7213185" y="601870"/>
                  <a:pt x="7258050" y="600075"/>
                </a:cubicBezTo>
                <a:cubicBezTo>
                  <a:pt x="7451596" y="592333"/>
                  <a:pt x="7645400" y="593725"/>
                  <a:pt x="7839075" y="590550"/>
                </a:cubicBezTo>
                <a:cubicBezTo>
                  <a:pt x="8092343" y="438589"/>
                  <a:pt x="7602124" y="728820"/>
                  <a:pt x="7962900" y="533400"/>
                </a:cubicBezTo>
                <a:cubicBezTo>
                  <a:pt x="8015575" y="504868"/>
                  <a:pt x="8062332" y="466133"/>
                  <a:pt x="8115300" y="438150"/>
                </a:cubicBezTo>
                <a:cubicBezTo>
                  <a:pt x="8230810" y="377126"/>
                  <a:pt x="8346430" y="315218"/>
                  <a:pt x="8467725" y="266700"/>
                </a:cubicBezTo>
                <a:cubicBezTo>
                  <a:pt x="8483600" y="260350"/>
                  <a:pt x="8500369" y="255890"/>
                  <a:pt x="8515350" y="247650"/>
                </a:cubicBezTo>
                <a:cubicBezTo>
                  <a:pt x="8564015" y="220884"/>
                  <a:pt x="8612222" y="193044"/>
                  <a:pt x="8658225" y="161925"/>
                </a:cubicBezTo>
                <a:cubicBezTo>
                  <a:pt x="8692897" y="138470"/>
                  <a:pt x="8812957" y="48257"/>
                  <a:pt x="8877300" y="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29ADE5-DAD6-4C5F-A5A3-2608AB78B9E2}"/>
              </a:ext>
            </a:extLst>
          </p:cNvPr>
          <p:cNvSpPr txBox="1"/>
          <p:nvPr/>
        </p:nvSpPr>
        <p:spPr>
          <a:xfrm>
            <a:off x="9951580" y="308875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y(t)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699248-BD4D-4139-B7EC-94F1B0CF365C}"/>
              </a:ext>
            </a:extLst>
          </p:cNvPr>
          <p:cNvSpPr txBox="1"/>
          <p:nvPr/>
        </p:nvSpPr>
        <p:spPr>
          <a:xfrm>
            <a:off x="10641970" y="639762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320C4B-5618-4EB5-B18A-4FB7FC588CA2}"/>
              </a:ext>
            </a:extLst>
          </p:cNvPr>
          <p:cNvSpPr txBox="1"/>
          <p:nvPr/>
        </p:nvSpPr>
        <p:spPr>
          <a:xfrm>
            <a:off x="2762250" y="635952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14B65C-0900-4EA7-AED9-33703644BB1D}"/>
              </a:ext>
            </a:extLst>
          </p:cNvPr>
          <p:cNvSpPr txBox="1"/>
          <p:nvPr/>
        </p:nvSpPr>
        <p:spPr>
          <a:xfrm>
            <a:off x="4321980" y="635952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8CC170-9A78-47B3-9439-BC7F1133F40B}"/>
              </a:ext>
            </a:extLst>
          </p:cNvPr>
          <p:cNvSpPr txBox="1"/>
          <p:nvPr/>
        </p:nvSpPr>
        <p:spPr>
          <a:xfrm>
            <a:off x="6019800" y="635952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C54AEE-8A24-47B9-B78F-D258BB7450E4}"/>
              </a:ext>
            </a:extLst>
          </p:cNvPr>
          <p:cNvSpPr txBox="1"/>
          <p:nvPr/>
        </p:nvSpPr>
        <p:spPr>
          <a:xfrm>
            <a:off x="7717620" y="635952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ED2E9C4-A39E-4C32-9556-2E1C4DB3B873}"/>
              </a:ext>
            </a:extLst>
          </p:cNvPr>
          <p:cNvSpPr/>
          <p:nvPr/>
        </p:nvSpPr>
        <p:spPr>
          <a:xfrm>
            <a:off x="2814105" y="5329222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8425FE-AB5D-47F1-82A2-E24F27849A92}"/>
              </a:ext>
            </a:extLst>
          </p:cNvPr>
          <p:cNvSpPr/>
          <p:nvPr/>
        </p:nvSpPr>
        <p:spPr>
          <a:xfrm>
            <a:off x="4429800" y="4215044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F11BBE3-A85E-4C90-BF1D-31418B160987}"/>
              </a:ext>
            </a:extLst>
          </p:cNvPr>
          <p:cNvSpPr/>
          <p:nvPr/>
        </p:nvSpPr>
        <p:spPr>
          <a:xfrm>
            <a:off x="6127620" y="3910244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90A1B5-9535-4C94-86CD-06D01D21FD64}"/>
              </a:ext>
            </a:extLst>
          </p:cNvPr>
          <p:cNvSpPr/>
          <p:nvPr/>
        </p:nvSpPr>
        <p:spPr>
          <a:xfrm>
            <a:off x="7825440" y="2958568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0FFD8C-7967-4F1C-B4D8-CEF16507DC8B}"/>
              </a:ext>
            </a:extLst>
          </p:cNvPr>
          <p:cNvCxnSpPr>
            <a:cxnSpLocks/>
            <a:stCxn id="32" idx="7"/>
            <a:endCxn id="33" idx="3"/>
          </p:cNvCxnSpPr>
          <p:nvPr/>
        </p:nvCxnSpPr>
        <p:spPr>
          <a:xfrm flipV="1">
            <a:off x="2953225" y="4354164"/>
            <a:ext cx="1500444" cy="9989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50E70C-B52D-4C16-B793-7988573FCC43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592789" y="3991739"/>
            <a:ext cx="1534831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B3DBFC-6C48-49DA-B75E-4C95485796F6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>
          <a:xfrm flipV="1">
            <a:off x="6266740" y="3097688"/>
            <a:ext cx="1582569" cy="836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944963-4038-477F-AC32-D7EEFF6AEE2F}"/>
                  </a:ext>
                </a:extLst>
              </p:cNvPr>
              <p:cNvSpPr txBox="1"/>
              <p:nvPr/>
            </p:nvSpPr>
            <p:spPr>
              <a:xfrm>
                <a:off x="2650321" y="4940299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944963-4038-477F-AC32-D7EEFF6AE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321" y="4940299"/>
                <a:ext cx="49055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A215F5-7A58-4C2F-B19F-5FF3DA2BB20C}"/>
                  </a:ext>
                </a:extLst>
              </p:cNvPr>
              <p:cNvSpPr txBox="1"/>
              <p:nvPr/>
            </p:nvSpPr>
            <p:spPr>
              <a:xfrm>
                <a:off x="4259294" y="3786368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A215F5-7A58-4C2F-B19F-5FF3DA2BB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94" y="3786368"/>
                <a:ext cx="49055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08AB217-E164-4286-B396-8268D95F8EE1}"/>
                  </a:ext>
                </a:extLst>
              </p:cNvPr>
              <p:cNvSpPr txBox="1"/>
              <p:nvPr/>
            </p:nvSpPr>
            <p:spPr>
              <a:xfrm>
                <a:off x="5926921" y="3479541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08AB217-E164-4286-B396-8268D95F8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921" y="3479541"/>
                <a:ext cx="490559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64A97B3-33BD-46A5-B3D6-D5C1595D85B3}"/>
                  </a:ext>
                </a:extLst>
              </p:cNvPr>
              <p:cNvSpPr txBox="1"/>
              <p:nvPr/>
            </p:nvSpPr>
            <p:spPr>
              <a:xfrm>
                <a:off x="7604029" y="2595894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64A97B3-33BD-46A5-B3D6-D5C1595D8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029" y="2595894"/>
                <a:ext cx="490559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E1687E7-BC8F-4D3E-B5B0-91DBF1FFBB56}"/>
                  </a:ext>
                </a:extLst>
              </p:cNvPr>
              <p:cNvSpPr txBox="1"/>
              <p:nvPr/>
            </p:nvSpPr>
            <p:spPr>
              <a:xfrm>
                <a:off x="8209840" y="2781350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E1687E7-BC8F-4D3E-B5B0-91DBF1FFB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840" y="2781350"/>
                <a:ext cx="490559" cy="369332"/>
              </a:xfrm>
              <a:prstGeom prst="rect">
                <a:avLst/>
              </a:prstGeom>
              <a:blipFill>
                <a:blip r:embed="rId7"/>
                <a:stretch>
                  <a:fillRect r="-275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B7C7B1B1-3255-4EA5-B7DC-1CC8402D36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4367" y="5093163"/>
            <a:ext cx="3827633" cy="1264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05AE6F-53A7-4163-8E58-E653BA589EC9}"/>
                  </a:ext>
                </a:extLst>
              </p:cNvPr>
              <p:cNvSpPr txBox="1"/>
              <p:nvPr/>
            </p:nvSpPr>
            <p:spPr>
              <a:xfrm>
                <a:off x="2651427" y="4928738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05AE6F-53A7-4163-8E58-E653BA589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427" y="4928738"/>
                <a:ext cx="490559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8AB1CE-5D3F-4D0B-B7DE-B0FFB58A02E6}"/>
                  </a:ext>
                </a:extLst>
              </p:cNvPr>
              <p:cNvSpPr txBox="1"/>
              <p:nvPr/>
            </p:nvSpPr>
            <p:spPr>
              <a:xfrm>
                <a:off x="4260400" y="3774807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8AB1CE-5D3F-4D0B-B7DE-B0FFB58A0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400" y="3774807"/>
                <a:ext cx="49055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1EFD0F63-5A31-4B50-B57B-79DB0A22754D}"/>
              </a:ext>
            </a:extLst>
          </p:cNvPr>
          <p:cNvSpPr txBox="1"/>
          <p:nvPr/>
        </p:nvSpPr>
        <p:spPr>
          <a:xfrm>
            <a:off x="0" y="64527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14/20</a:t>
            </a:r>
          </a:p>
        </p:txBody>
      </p:sp>
    </p:spTree>
    <p:extLst>
      <p:ext uri="{BB962C8B-B14F-4D97-AF65-F5344CB8AC3E}">
        <p14:creationId xmlns:p14="http://schemas.microsoft.com/office/powerpoint/2010/main" val="406373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EF181-5A21-4B91-AA38-69CB50E1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4000"/>
              <a:t>Theory: global error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7A336-92E9-4D27-B7F1-52E043B04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5199" y="2912937"/>
                <a:ext cx="4741917" cy="3093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Putting it together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desired error bound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Solve for h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</a:t>
                </a:r>
                <a:r>
                  <a:rPr lang="en-US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+</a:t>
                </a:r>
                <a:r>
                  <a:rPr lang="en-US" dirty="0" err="1">
                    <a:solidFill>
                      <a:schemeClr val="bg1"/>
                    </a:solidFill>
                  </a:rPr>
                  <a:t>hL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7A336-92E9-4D27-B7F1-52E043B04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5199" y="2912937"/>
                <a:ext cx="4741917" cy="3093546"/>
              </a:xfrm>
              <a:blipFill>
                <a:blip r:embed="rId2"/>
                <a:stretch>
                  <a:fillRect l="-2571" t="-3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18555-1600-4CB9-8946-2EB560969898}"/>
                  </a:ext>
                </a:extLst>
              </p:cNvPr>
              <p:cNvSpPr txBox="1"/>
              <p:nvPr/>
            </p:nvSpPr>
            <p:spPr>
              <a:xfrm>
                <a:off x="8304560" y="3179187"/>
                <a:ext cx="2749796" cy="1202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global error of discrete approximation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18555-1600-4CB9-8946-2EB560969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560" y="3179187"/>
                <a:ext cx="2749796" cy="1202252"/>
              </a:xfrm>
              <a:prstGeom prst="rect">
                <a:avLst/>
              </a:prstGeom>
              <a:blipFill>
                <a:blip r:embed="rId3"/>
                <a:stretch>
                  <a:fillRect l="-1774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6370196-7AF3-4053-96E4-12B293F8EC54}"/>
                  </a:ext>
                </a:extLst>
              </p:cNvPr>
              <p:cNvSpPr txBox="1"/>
              <p:nvPr/>
            </p:nvSpPr>
            <p:spPr>
              <a:xfrm>
                <a:off x="6568335" y="1493495"/>
                <a:ext cx="181557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global error of continuous approximation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+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hL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6370196-7AF3-4053-96E4-12B293F8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335" y="1493495"/>
                <a:ext cx="1815579" cy="1200329"/>
              </a:xfrm>
              <a:prstGeom prst="rect">
                <a:avLst/>
              </a:prstGeom>
              <a:blipFill>
                <a:blip r:embed="rId4"/>
                <a:stretch>
                  <a:fillRect l="-2685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ACB6099-7C5B-4D5E-B92E-2DA00C465478}"/>
              </a:ext>
            </a:extLst>
          </p:cNvPr>
          <p:cNvSpPr txBox="1"/>
          <p:nvPr/>
        </p:nvSpPr>
        <p:spPr>
          <a:xfrm>
            <a:off x="0" y="64527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15/20</a:t>
            </a:r>
          </a:p>
        </p:txBody>
      </p:sp>
    </p:spTree>
    <p:extLst>
      <p:ext uri="{BB962C8B-B14F-4D97-AF65-F5344CB8AC3E}">
        <p14:creationId xmlns:p14="http://schemas.microsoft.com/office/powerpoint/2010/main" val="3286939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1E8DCD7-124C-482C-9979-8AA126D2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6 minutes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AEF6F5-76D4-40BB-968C-5F3131BB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2278" y="2251873"/>
            <a:ext cx="3681454" cy="235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333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B15C-5B04-4BEC-A183-C2C15F24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Proof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E936-DFB0-47FC-BE94-A2F3C727F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\</a:t>
            </a:r>
            <a:r>
              <a:rPr lang="fr-FR" dirty="0" err="1"/>
              <a:t>exists</a:t>
            </a:r>
            <a:r>
              <a:rPr lang="fr-FR" dirty="0"/>
              <a:t> e &gt; 0 \</a:t>
            </a:r>
            <a:r>
              <a:rPr lang="fr-FR" dirty="0" err="1"/>
              <a:t>forall</a:t>
            </a:r>
            <a:r>
              <a:rPr lang="fr-FR" dirty="0"/>
              <a:t> t (0 &lt;= t &lt;= T &amp; |x-</a:t>
            </a:r>
            <a:r>
              <a:rPr lang="fr-FR" dirty="0" err="1"/>
              <a:t>x_approx</a:t>
            </a:r>
            <a:r>
              <a:rPr lang="fr-FR" dirty="0"/>
              <a:t>(x0,t,e)| &lt; e -&gt; P(x))</a:t>
            </a:r>
          </a:p>
          <a:p>
            <a:pPr marL="0" indent="0">
              <a:buNone/>
            </a:pPr>
            <a:r>
              <a:rPr lang="fr-FR" dirty="0"/>
              <a:t>------------------------------------------------------------------------------- [</a:t>
            </a:r>
            <a:r>
              <a:rPr lang="fr-FR" dirty="0" err="1"/>
              <a:t>dApprox</a:t>
            </a:r>
            <a:r>
              <a:rPr lang="fr-FR" dirty="0"/>
              <a:t>]</a:t>
            </a:r>
          </a:p>
          <a:p>
            <a:pPr marL="0" indent="0">
              <a:buNone/>
            </a:pPr>
            <a:r>
              <a:rPr lang="fr-FR" dirty="0"/>
              <a:t>[t:=0; x0 := x; {t'=1, x'=f(</a:t>
            </a:r>
            <a:r>
              <a:rPr lang="fr-FR" dirty="0" err="1"/>
              <a:t>t,x</a:t>
            </a:r>
            <a:r>
              <a:rPr lang="fr-FR" dirty="0"/>
              <a:t>) &amp; t &lt;= T}] P(x)</a:t>
            </a:r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B7893CD-B599-43DE-B2EF-3BD40F364FA5}"/>
              </a:ext>
            </a:extLst>
          </p:cNvPr>
          <p:cNvGrpSpPr/>
          <p:nvPr/>
        </p:nvGrpSpPr>
        <p:grpSpPr>
          <a:xfrm>
            <a:off x="2647950" y="3019424"/>
            <a:ext cx="6896100" cy="3552825"/>
            <a:chOff x="933450" y="877117"/>
            <a:chExt cx="9322430" cy="515220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1A740F8-EEB2-4495-9AFA-EAAA88E30D4A}"/>
                </a:ext>
              </a:extLst>
            </p:cNvPr>
            <p:cNvGrpSpPr/>
            <p:nvPr/>
          </p:nvGrpSpPr>
          <p:grpSpPr>
            <a:xfrm>
              <a:off x="2238373" y="945116"/>
              <a:ext cx="4963236" cy="4941332"/>
              <a:chOff x="2238373" y="945116"/>
              <a:chExt cx="4963236" cy="4941332"/>
            </a:xfrm>
          </p:grpSpPr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BAE0077B-8991-41BC-9639-1FD6C3F01F37}"/>
                  </a:ext>
                </a:extLst>
              </p:cNvPr>
              <p:cNvSpPr/>
              <p:nvPr/>
            </p:nvSpPr>
            <p:spPr>
              <a:xfrm rot="16200000" flipV="1">
                <a:off x="1186489" y="3266969"/>
                <a:ext cx="3671363" cy="1567595"/>
              </a:xfrm>
              <a:prstGeom prst="parallelogram">
                <a:avLst>
                  <a:gd name="adj" fmla="val 6807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B54898FC-9ABD-40E7-A0C6-6BEBAAC31C8C}"/>
                  </a:ext>
                </a:extLst>
              </p:cNvPr>
              <p:cNvSpPr/>
              <p:nvPr/>
            </p:nvSpPr>
            <p:spPr>
              <a:xfrm rot="16200000" flipV="1">
                <a:off x="3195822" y="2518374"/>
                <a:ext cx="2927914" cy="1683596"/>
              </a:xfrm>
              <a:prstGeom prst="parallelogram">
                <a:avLst>
                  <a:gd name="adj" fmla="val 19559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B44E7E4C-3475-4B8F-97A8-EFDEE79C17D8}"/>
                  </a:ext>
                </a:extLst>
              </p:cNvPr>
              <p:cNvSpPr/>
              <p:nvPr/>
            </p:nvSpPr>
            <p:spPr>
              <a:xfrm rot="16200000" flipV="1">
                <a:off x="4577324" y="1869370"/>
                <a:ext cx="3548539" cy="1700031"/>
              </a:xfrm>
              <a:prstGeom prst="parallelogram">
                <a:avLst>
                  <a:gd name="adj" fmla="val 54884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577F74B-795F-4AA9-8ED3-7B4499297FFE}"/>
                </a:ext>
              </a:extLst>
            </p:cNvPr>
            <p:cNvCxnSpPr/>
            <p:nvPr/>
          </p:nvCxnSpPr>
          <p:spPr>
            <a:xfrm flipV="1">
              <a:off x="2247900" y="2009775"/>
              <a:ext cx="0" cy="4019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EB754A4-99EC-484A-9077-6CEC83F14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8250" y="5543551"/>
              <a:ext cx="888682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2622199-5287-4139-8F47-285EAD904D6D}"/>
                </a:ext>
              </a:extLst>
            </p:cNvPr>
            <p:cNvSpPr/>
            <p:nvPr/>
          </p:nvSpPr>
          <p:spPr>
            <a:xfrm>
              <a:off x="933450" y="2457450"/>
              <a:ext cx="8877300" cy="3124200"/>
            </a:xfrm>
            <a:custGeom>
              <a:avLst/>
              <a:gdLst>
                <a:gd name="connsiteX0" fmla="*/ 0 w 8877300"/>
                <a:gd name="connsiteY0" fmla="*/ 3124200 h 3124200"/>
                <a:gd name="connsiteX1" fmla="*/ 57150 w 8877300"/>
                <a:gd name="connsiteY1" fmla="*/ 2838450 h 3124200"/>
                <a:gd name="connsiteX2" fmla="*/ 219075 w 8877300"/>
                <a:gd name="connsiteY2" fmla="*/ 2581275 h 3124200"/>
                <a:gd name="connsiteX3" fmla="*/ 438150 w 8877300"/>
                <a:gd name="connsiteY3" fmla="*/ 2419350 h 3124200"/>
                <a:gd name="connsiteX4" fmla="*/ 742950 w 8877300"/>
                <a:gd name="connsiteY4" fmla="*/ 2257425 h 3124200"/>
                <a:gd name="connsiteX5" fmla="*/ 1066800 w 8877300"/>
                <a:gd name="connsiteY5" fmla="*/ 2181225 h 3124200"/>
                <a:gd name="connsiteX6" fmla="*/ 1228725 w 8877300"/>
                <a:gd name="connsiteY6" fmla="*/ 2152650 h 3124200"/>
                <a:gd name="connsiteX7" fmla="*/ 1400175 w 8877300"/>
                <a:gd name="connsiteY7" fmla="*/ 2143125 h 3124200"/>
                <a:gd name="connsiteX8" fmla="*/ 1781175 w 8877300"/>
                <a:gd name="connsiteY8" fmla="*/ 2114550 h 3124200"/>
                <a:gd name="connsiteX9" fmla="*/ 1933575 w 8877300"/>
                <a:gd name="connsiteY9" fmla="*/ 2095500 h 3124200"/>
                <a:gd name="connsiteX10" fmla="*/ 2352675 w 8877300"/>
                <a:gd name="connsiteY10" fmla="*/ 1924050 h 3124200"/>
                <a:gd name="connsiteX11" fmla="*/ 2457450 w 8877300"/>
                <a:gd name="connsiteY11" fmla="*/ 1847850 h 3124200"/>
                <a:gd name="connsiteX12" fmla="*/ 2628900 w 8877300"/>
                <a:gd name="connsiteY12" fmla="*/ 1762125 h 3124200"/>
                <a:gd name="connsiteX13" fmla="*/ 2886075 w 8877300"/>
                <a:gd name="connsiteY13" fmla="*/ 1609725 h 3124200"/>
                <a:gd name="connsiteX14" fmla="*/ 3324225 w 8877300"/>
                <a:gd name="connsiteY14" fmla="*/ 1466850 h 3124200"/>
                <a:gd name="connsiteX15" fmla="*/ 3438525 w 8877300"/>
                <a:gd name="connsiteY15" fmla="*/ 1419225 h 3124200"/>
                <a:gd name="connsiteX16" fmla="*/ 3800475 w 8877300"/>
                <a:gd name="connsiteY16" fmla="*/ 1362075 h 3124200"/>
                <a:gd name="connsiteX17" fmla="*/ 4391025 w 8877300"/>
                <a:gd name="connsiteY17" fmla="*/ 1400175 h 3124200"/>
                <a:gd name="connsiteX18" fmla="*/ 4591050 w 8877300"/>
                <a:gd name="connsiteY18" fmla="*/ 1409700 h 3124200"/>
                <a:gd name="connsiteX19" fmla="*/ 4752975 w 8877300"/>
                <a:gd name="connsiteY19" fmla="*/ 1438275 h 3124200"/>
                <a:gd name="connsiteX20" fmla="*/ 5124450 w 8877300"/>
                <a:gd name="connsiteY20" fmla="*/ 1466850 h 3124200"/>
                <a:gd name="connsiteX21" fmla="*/ 5534025 w 8877300"/>
                <a:gd name="connsiteY21" fmla="*/ 1333500 h 3124200"/>
                <a:gd name="connsiteX22" fmla="*/ 5657850 w 8877300"/>
                <a:gd name="connsiteY22" fmla="*/ 1247775 h 3124200"/>
                <a:gd name="connsiteX23" fmla="*/ 5915025 w 8877300"/>
                <a:gd name="connsiteY23" fmla="*/ 1038225 h 3124200"/>
                <a:gd name="connsiteX24" fmla="*/ 6029325 w 8877300"/>
                <a:gd name="connsiteY24" fmla="*/ 942975 h 3124200"/>
                <a:gd name="connsiteX25" fmla="*/ 6200775 w 8877300"/>
                <a:gd name="connsiteY25" fmla="*/ 819150 h 3124200"/>
                <a:gd name="connsiteX26" fmla="*/ 6572250 w 8877300"/>
                <a:gd name="connsiteY26" fmla="*/ 723900 h 3124200"/>
                <a:gd name="connsiteX27" fmla="*/ 6686550 w 8877300"/>
                <a:gd name="connsiteY27" fmla="*/ 704850 h 3124200"/>
                <a:gd name="connsiteX28" fmla="*/ 6905625 w 8877300"/>
                <a:gd name="connsiteY28" fmla="*/ 647700 h 3124200"/>
                <a:gd name="connsiteX29" fmla="*/ 7124700 w 8877300"/>
                <a:gd name="connsiteY29" fmla="*/ 619125 h 3124200"/>
                <a:gd name="connsiteX30" fmla="*/ 7258050 w 8877300"/>
                <a:gd name="connsiteY30" fmla="*/ 600075 h 3124200"/>
                <a:gd name="connsiteX31" fmla="*/ 7839075 w 8877300"/>
                <a:gd name="connsiteY31" fmla="*/ 590550 h 3124200"/>
                <a:gd name="connsiteX32" fmla="*/ 7962900 w 8877300"/>
                <a:gd name="connsiteY32" fmla="*/ 533400 h 3124200"/>
                <a:gd name="connsiteX33" fmla="*/ 8115300 w 8877300"/>
                <a:gd name="connsiteY33" fmla="*/ 438150 h 3124200"/>
                <a:gd name="connsiteX34" fmla="*/ 8467725 w 8877300"/>
                <a:gd name="connsiteY34" fmla="*/ 266700 h 3124200"/>
                <a:gd name="connsiteX35" fmla="*/ 8515350 w 8877300"/>
                <a:gd name="connsiteY35" fmla="*/ 247650 h 3124200"/>
                <a:gd name="connsiteX36" fmla="*/ 8658225 w 8877300"/>
                <a:gd name="connsiteY36" fmla="*/ 161925 h 3124200"/>
                <a:gd name="connsiteX37" fmla="*/ 8877300 w 8877300"/>
                <a:gd name="connsiteY37" fmla="*/ 0 h 312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77300" h="3124200">
                  <a:moveTo>
                    <a:pt x="0" y="3124200"/>
                  </a:moveTo>
                  <a:cubicBezTo>
                    <a:pt x="19050" y="3028950"/>
                    <a:pt x="7174" y="2921744"/>
                    <a:pt x="57150" y="2838450"/>
                  </a:cubicBezTo>
                  <a:cubicBezTo>
                    <a:pt x="74817" y="2809005"/>
                    <a:pt x="187602" y="2615895"/>
                    <a:pt x="219075" y="2581275"/>
                  </a:cubicBezTo>
                  <a:cubicBezTo>
                    <a:pt x="267918" y="2527548"/>
                    <a:pt x="372715" y="2455872"/>
                    <a:pt x="438150" y="2419350"/>
                  </a:cubicBezTo>
                  <a:cubicBezTo>
                    <a:pt x="538609" y="2363280"/>
                    <a:pt x="631691" y="2286704"/>
                    <a:pt x="742950" y="2257425"/>
                  </a:cubicBezTo>
                  <a:cubicBezTo>
                    <a:pt x="927597" y="2208834"/>
                    <a:pt x="896469" y="2213162"/>
                    <a:pt x="1066800" y="2181225"/>
                  </a:cubicBezTo>
                  <a:cubicBezTo>
                    <a:pt x="1120670" y="2171124"/>
                    <a:pt x="1174270" y="2158873"/>
                    <a:pt x="1228725" y="2152650"/>
                  </a:cubicBezTo>
                  <a:cubicBezTo>
                    <a:pt x="1285593" y="2146151"/>
                    <a:pt x="1343097" y="2147406"/>
                    <a:pt x="1400175" y="2143125"/>
                  </a:cubicBezTo>
                  <a:cubicBezTo>
                    <a:pt x="1884817" y="2106777"/>
                    <a:pt x="1361717" y="2137853"/>
                    <a:pt x="1781175" y="2114550"/>
                  </a:cubicBezTo>
                  <a:cubicBezTo>
                    <a:pt x="1831975" y="2108200"/>
                    <a:pt x="1883637" y="2106776"/>
                    <a:pt x="1933575" y="2095500"/>
                  </a:cubicBezTo>
                  <a:cubicBezTo>
                    <a:pt x="2031874" y="2073303"/>
                    <a:pt x="2312642" y="1953165"/>
                    <a:pt x="2352675" y="1924050"/>
                  </a:cubicBezTo>
                  <a:cubicBezTo>
                    <a:pt x="2387600" y="1898650"/>
                    <a:pt x="2420195" y="1869689"/>
                    <a:pt x="2457450" y="1847850"/>
                  </a:cubicBezTo>
                  <a:cubicBezTo>
                    <a:pt x="2512573" y="1815537"/>
                    <a:pt x="2573123" y="1793295"/>
                    <a:pt x="2628900" y="1762125"/>
                  </a:cubicBezTo>
                  <a:cubicBezTo>
                    <a:pt x="2678257" y="1734543"/>
                    <a:pt x="2819542" y="1636621"/>
                    <a:pt x="2886075" y="1609725"/>
                  </a:cubicBezTo>
                  <a:cubicBezTo>
                    <a:pt x="3180567" y="1490675"/>
                    <a:pt x="3130823" y="1505530"/>
                    <a:pt x="3324225" y="1466850"/>
                  </a:cubicBezTo>
                  <a:cubicBezTo>
                    <a:pt x="3362325" y="1450975"/>
                    <a:pt x="3398991" y="1431085"/>
                    <a:pt x="3438525" y="1419225"/>
                  </a:cubicBezTo>
                  <a:cubicBezTo>
                    <a:pt x="3581370" y="1376371"/>
                    <a:pt x="3650810" y="1377042"/>
                    <a:pt x="3800475" y="1362075"/>
                  </a:cubicBezTo>
                  <a:lnTo>
                    <a:pt x="4391025" y="1400175"/>
                  </a:lnTo>
                  <a:cubicBezTo>
                    <a:pt x="4457655" y="1404189"/>
                    <a:pt x="4524666" y="1402712"/>
                    <a:pt x="4591050" y="1409700"/>
                  </a:cubicBezTo>
                  <a:cubicBezTo>
                    <a:pt x="4645558" y="1415438"/>
                    <a:pt x="4698749" y="1430301"/>
                    <a:pt x="4752975" y="1438275"/>
                  </a:cubicBezTo>
                  <a:cubicBezTo>
                    <a:pt x="4917368" y="1462450"/>
                    <a:pt x="4946778" y="1458774"/>
                    <a:pt x="5124450" y="1466850"/>
                  </a:cubicBezTo>
                  <a:cubicBezTo>
                    <a:pt x="5303465" y="1424227"/>
                    <a:pt x="5365013" y="1420420"/>
                    <a:pt x="5534025" y="1333500"/>
                  </a:cubicBezTo>
                  <a:cubicBezTo>
                    <a:pt x="5578668" y="1310541"/>
                    <a:pt x="5618170" y="1278527"/>
                    <a:pt x="5657850" y="1247775"/>
                  </a:cubicBezTo>
                  <a:cubicBezTo>
                    <a:pt x="5745254" y="1180037"/>
                    <a:pt x="5829539" y="1108367"/>
                    <a:pt x="5915025" y="1038225"/>
                  </a:cubicBezTo>
                  <a:cubicBezTo>
                    <a:pt x="5953366" y="1006766"/>
                    <a:pt x="5994256" y="978044"/>
                    <a:pt x="6029325" y="942975"/>
                  </a:cubicBezTo>
                  <a:cubicBezTo>
                    <a:pt x="6093935" y="878365"/>
                    <a:pt x="6102055" y="860549"/>
                    <a:pt x="6200775" y="819150"/>
                  </a:cubicBezTo>
                  <a:cubicBezTo>
                    <a:pt x="6321780" y="768406"/>
                    <a:pt x="6444318" y="747887"/>
                    <a:pt x="6572250" y="723900"/>
                  </a:cubicBezTo>
                  <a:cubicBezTo>
                    <a:pt x="6610214" y="716782"/>
                    <a:pt x="6648896" y="713457"/>
                    <a:pt x="6686550" y="704850"/>
                  </a:cubicBezTo>
                  <a:cubicBezTo>
                    <a:pt x="6760121" y="688034"/>
                    <a:pt x="6831183" y="660107"/>
                    <a:pt x="6905625" y="647700"/>
                  </a:cubicBezTo>
                  <a:cubicBezTo>
                    <a:pt x="7152866" y="606493"/>
                    <a:pt x="6892164" y="647029"/>
                    <a:pt x="7124700" y="619125"/>
                  </a:cubicBezTo>
                  <a:cubicBezTo>
                    <a:pt x="7169281" y="613775"/>
                    <a:pt x="7213185" y="601870"/>
                    <a:pt x="7258050" y="600075"/>
                  </a:cubicBezTo>
                  <a:cubicBezTo>
                    <a:pt x="7451596" y="592333"/>
                    <a:pt x="7645400" y="593725"/>
                    <a:pt x="7839075" y="590550"/>
                  </a:cubicBezTo>
                  <a:cubicBezTo>
                    <a:pt x="8092343" y="438589"/>
                    <a:pt x="7602124" y="728820"/>
                    <a:pt x="7962900" y="533400"/>
                  </a:cubicBezTo>
                  <a:cubicBezTo>
                    <a:pt x="8015575" y="504868"/>
                    <a:pt x="8062332" y="466133"/>
                    <a:pt x="8115300" y="438150"/>
                  </a:cubicBezTo>
                  <a:cubicBezTo>
                    <a:pt x="8230810" y="377126"/>
                    <a:pt x="8346430" y="315218"/>
                    <a:pt x="8467725" y="266700"/>
                  </a:cubicBezTo>
                  <a:cubicBezTo>
                    <a:pt x="8483600" y="260350"/>
                    <a:pt x="8500369" y="255890"/>
                    <a:pt x="8515350" y="247650"/>
                  </a:cubicBezTo>
                  <a:cubicBezTo>
                    <a:pt x="8564015" y="220884"/>
                    <a:pt x="8612222" y="193044"/>
                    <a:pt x="8658225" y="161925"/>
                  </a:cubicBezTo>
                  <a:cubicBezTo>
                    <a:pt x="8692897" y="138470"/>
                    <a:pt x="8812957" y="48257"/>
                    <a:pt x="8877300" y="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BE05F4B-52A3-4540-8016-35BB62B424F1}"/>
                </a:ext>
              </a:extLst>
            </p:cNvPr>
            <p:cNvSpPr txBox="1"/>
            <p:nvPr/>
          </p:nvSpPr>
          <p:spPr>
            <a:xfrm>
              <a:off x="9487400" y="2515259"/>
              <a:ext cx="50687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y(t)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E4B6FDA-58FB-429F-B1D1-5852EC3E90A1}"/>
                </a:ext>
              </a:extLst>
            </p:cNvPr>
            <p:cNvSpPr txBox="1"/>
            <p:nvPr/>
          </p:nvSpPr>
          <p:spPr>
            <a:xfrm>
              <a:off x="9994270" y="558165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34DC91A-C4C8-4091-9E27-2B1770F5A9A7}"/>
                </a:ext>
              </a:extLst>
            </p:cNvPr>
            <p:cNvSpPr txBox="1"/>
            <p:nvPr/>
          </p:nvSpPr>
          <p:spPr>
            <a:xfrm>
              <a:off x="2114550" y="5543551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7D7818A-66DE-46BB-9410-B0EEC4453CAE}"/>
                </a:ext>
              </a:extLst>
            </p:cNvPr>
            <p:cNvSpPr txBox="1"/>
            <p:nvPr/>
          </p:nvSpPr>
          <p:spPr>
            <a:xfrm>
              <a:off x="3674280" y="5543551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5F2C006-2953-4F0D-B88D-783F4D695F03}"/>
                </a:ext>
              </a:extLst>
            </p:cNvPr>
            <p:cNvSpPr txBox="1"/>
            <p:nvPr/>
          </p:nvSpPr>
          <p:spPr>
            <a:xfrm>
              <a:off x="5372100" y="5543551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7212515-9B55-4500-B5B5-F22538347F06}"/>
                </a:ext>
              </a:extLst>
            </p:cNvPr>
            <p:cNvSpPr txBox="1"/>
            <p:nvPr/>
          </p:nvSpPr>
          <p:spPr>
            <a:xfrm>
              <a:off x="7069920" y="5543551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t3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C88A419-73DA-4983-ABC2-C95BC3A73F81}"/>
                </a:ext>
              </a:extLst>
            </p:cNvPr>
            <p:cNvSpPr/>
            <p:nvPr/>
          </p:nvSpPr>
          <p:spPr>
            <a:xfrm>
              <a:off x="2166405" y="4513247"/>
              <a:ext cx="162989" cy="1629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A41D3F8-47C5-4F15-8CD0-6826AA7D7CDF}"/>
                </a:ext>
              </a:extLst>
            </p:cNvPr>
            <p:cNvSpPr/>
            <p:nvPr/>
          </p:nvSpPr>
          <p:spPr>
            <a:xfrm>
              <a:off x="3782100" y="3399069"/>
              <a:ext cx="162989" cy="1629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835085A-0A3B-4BE6-A9CF-00CE50EF46FA}"/>
                </a:ext>
              </a:extLst>
            </p:cNvPr>
            <p:cNvSpPr/>
            <p:nvPr/>
          </p:nvSpPr>
          <p:spPr>
            <a:xfrm>
              <a:off x="5479920" y="3094269"/>
              <a:ext cx="162989" cy="1629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97B6F4E-F9D8-4C91-9CBA-8007AC505375}"/>
                </a:ext>
              </a:extLst>
            </p:cNvPr>
            <p:cNvSpPr/>
            <p:nvPr/>
          </p:nvSpPr>
          <p:spPr>
            <a:xfrm>
              <a:off x="7177740" y="2142593"/>
              <a:ext cx="162989" cy="1629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684274C-7FD2-4923-B064-CC10CAF46B8E}"/>
                </a:ext>
              </a:extLst>
            </p:cNvPr>
            <p:cNvCxnSpPr>
              <a:cxnSpLocks/>
              <a:stCxn id="95" idx="7"/>
              <a:endCxn id="96" idx="3"/>
            </p:cNvCxnSpPr>
            <p:nvPr/>
          </p:nvCxnSpPr>
          <p:spPr>
            <a:xfrm flipV="1">
              <a:off x="2305525" y="3538189"/>
              <a:ext cx="1500444" cy="9989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95ED34D-CE36-40FB-8D88-F3759EEDC0FB}"/>
                </a:ext>
              </a:extLst>
            </p:cNvPr>
            <p:cNvCxnSpPr>
              <a:cxnSpLocks/>
              <a:stCxn id="96" idx="6"/>
              <a:endCxn id="97" idx="2"/>
            </p:cNvCxnSpPr>
            <p:nvPr/>
          </p:nvCxnSpPr>
          <p:spPr>
            <a:xfrm flipV="1">
              <a:off x="3945089" y="3175764"/>
              <a:ext cx="1534831" cy="304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788CBD9-53CA-4673-B61A-599FE8B72857}"/>
                </a:ext>
              </a:extLst>
            </p:cNvPr>
            <p:cNvCxnSpPr>
              <a:cxnSpLocks/>
              <a:stCxn id="97" idx="7"/>
              <a:endCxn id="98" idx="3"/>
            </p:cNvCxnSpPr>
            <p:nvPr/>
          </p:nvCxnSpPr>
          <p:spPr>
            <a:xfrm flipV="1">
              <a:off x="5619040" y="2281713"/>
              <a:ext cx="1582569" cy="8364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028103C-5E1D-4C13-8B46-84950077FD25}"/>
                </a:ext>
              </a:extLst>
            </p:cNvPr>
            <p:cNvSpPr/>
            <p:nvPr/>
          </p:nvSpPr>
          <p:spPr>
            <a:xfrm>
              <a:off x="2142536" y="5856821"/>
              <a:ext cx="162989" cy="162989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FE49916-291B-4266-A4B3-D64C7E9582A5}"/>
                </a:ext>
              </a:extLst>
            </p:cNvPr>
            <p:cNvSpPr/>
            <p:nvPr/>
          </p:nvSpPr>
          <p:spPr>
            <a:xfrm>
              <a:off x="3758231" y="4742643"/>
              <a:ext cx="162989" cy="162989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391C1DA-8D19-4501-8DAD-051D889BA346}"/>
                </a:ext>
              </a:extLst>
            </p:cNvPr>
            <p:cNvSpPr/>
            <p:nvPr/>
          </p:nvSpPr>
          <p:spPr>
            <a:xfrm>
              <a:off x="5456051" y="4437843"/>
              <a:ext cx="162989" cy="162989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D1772CD-F725-4E76-9954-EFEB1C51362B}"/>
                </a:ext>
              </a:extLst>
            </p:cNvPr>
            <p:cNvSpPr/>
            <p:nvPr/>
          </p:nvSpPr>
          <p:spPr>
            <a:xfrm>
              <a:off x="7153871" y="3486167"/>
              <a:ext cx="162989" cy="162989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1858C7A-E9A1-4842-8D69-A8E102BDD2EC}"/>
                </a:ext>
              </a:extLst>
            </p:cNvPr>
            <p:cNvCxnSpPr>
              <a:cxnSpLocks/>
              <a:stCxn id="102" idx="7"/>
              <a:endCxn id="103" idx="3"/>
            </p:cNvCxnSpPr>
            <p:nvPr/>
          </p:nvCxnSpPr>
          <p:spPr>
            <a:xfrm flipV="1">
              <a:off x="2281656" y="4881763"/>
              <a:ext cx="1500444" cy="998927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45D93FB-381B-4BA6-AA78-1FFDA020D897}"/>
                </a:ext>
              </a:extLst>
            </p:cNvPr>
            <p:cNvCxnSpPr>
              <a:cxnSpLocks/>
              <a:stCxn id="103" idx="6"/>
              <a:endCxn id="104" idx="2"/>
            </p:cNvCxnSpPr>
            <p:nvPr/>
          </p:nvCxnSpPr>
          <p:spPr>
            <a:xfrm flipV="1">
              <a:off x="3921220" y="4519338"/>
              <a:ext cx="1534831" cy="30480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5F6DCB8-1C3F-44AE-9EDB-823CBB8EA37F}"/>
                </a:ext>
              </a:extLst>
            </p:cNvPr>
            <p:cNvCxnSpPr>
              <a:cxnSpLocks/>
              <a:stCxn id="104" idx="7"/>
              <a:endCxn id="105" idx="3"/>
            </p:cNvCxnSpPr>
            <p:nvPr/>
          </p:nvCxnSpPr>
          <p:spPr>
            <a:xfrm flipV="1">
              <a:off x="5595171" y="3625287"/>
              <a:ext cx="1582569" cy="836425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E7DCAC-627D-4B7C-87FE-1178576AE339}"/>
                </a:ext>
              </a:extLst>
            </p:cNvPr>
            <p:cNvSpPr/>
            <p:nvPr/>
          </p:nvSpPr>
          <p:spPr>
            <a:xfrm>
              <a:off x="2083683" y="3247771"/>
              <a:ext cx="162989" cy="162989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9807534-4E99-4F07-92B4-1276C11856ED}"/>
                </a:ext>
              </a:extLst>
            </p:cNvPr>
            <p:cNvSpPr/>
            <p:nvPr/>
          </p:nvSpPr>
          <p:spPr>
            <a:xfrm>
              <a:off x="3699378" y="2133593"/>
              <a:ext cx="162989" cy="162989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AA3A92D-E651-457A-B466-5115AB164A11}"/>
                </a:ext>
              </a:extLst>
            </p:cNvPr>
            <p:cNvSpPr/>
            <p:nvPr/>
          </p:nvSpPr>
          <p:spPr>
            <a:xfrm>
              <a:off x="5397198" y="1828793"/>
              <a:ext cx="162989" cy="162989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D45D81D-0402-44E5-9700-E09A88E67C63}"/>
                </a:ext>
              </a:extLst>
            </p:cNvPr>
            <p:cNvSpPr/>
            <p:nvPr/>
          </p:nvSpPr>
          <p:spPr>
            <a:xfrm>
              <a:off x="7095018" y="877117"/>
              <a:ext cx="162989" cy="162989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9BEB8A7-27FE-42C8-ADB2-551F2858C6C6}"/>
                </a:ext>
              </a:extLst>
            </p:cNvPr>
            <p:cNvCxnSpPr>
              <a:cxnSpLocks/>
              <a:stCxn id="109" idx="7"/>
              <a:endCxn id="110" idx="3"/>
            </p:cNvCxnSpPr>
            <p:nvPr/>
          </p:nvCxnSpPr>
          <p:spPr>
            <a:xfrm flipV="1">
              <a:off x="2222803" y="2272713"/>
              <a:ext cx="1500444" cy="998927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BB15B15-DA60-49D1-82EE-DE98A92902AF}"/>
                </a:ext>
              </a:extLst>
            </p:cNvPr>
            <p:cNvCxnSpPr>
              <a:cxnSpLocks/>
              <a:stCxn id="110" idx="6"/>
              <a:endCxn id="111" idx="2"/>
            </p:cNvCxnSpPr>
            <p:nvPr/>
          </p:nvCxnSpPr>
          <p:spPr>
            <a:xfrm flipV="1">
              <a:off x="3862367" y="1910288"/>
              <a:ext cx="1534831" cy="30480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2C60FC1-607F-4E67-AA62-1227104181A2}"/>
                </a:ext>
              </a:extLst>
            </p:cNvPr>
            <p:cNvCxnSpPr>
              <a:cxnSpLocks/>
              <a:stCxn id="111" idx="7"/>
              <a:endCxn id="112" idx="3"/>
            </p:cNvCxnSpPr>
            <p:nvPr/>
          </p:nvCxnSpPr>
          <p:spPr>
            <a:xfrm flipV="1">
              <a:off x="5536318" y="1016237"/>
              <a:ext cx="1582569" cy="836425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35168441-617E-45DB-8DCA-8D1BEEFD9B06}"/>
                    </a:ext>
                  </a:extLst>
                </p:cNvPr>
                <p:cNvSpPr txBox="1"/>
                <p:nvPr/>
              </p:nvSpPr>
              <p:spPr>
                <a:xfrm>
                  <a:off x="5314907" y="2680813"/>
                  <a:ext cx="4905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35168441-617E-45DB-8DCA-8D1BEEFD9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907" y="2680813"/>
                  <a:ext cx="49055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333" r="-25000" b="-6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8684756-E3D5-4B90-86D9-DEDA65702345}"/>
                    </a:ext>
                  </a:extLst>
                </p:cNvPr>
                <p:cNvSpPr txBox="1"/>
                <p:nvPr/>
              </p:nvSpPr>
              <p:spPr>
                <a:xfrm>
                  <a:off x="7079413" y="1675419"/>
                  <a:ext cx="490559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8684756-E3D5-4B90-86D9-DEDA65702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9413" y="1675419"/>
                  <a:ext cx="490559" cy="369331"/>
                </a:xfrm>
                <a:prstGeom prst="rect">
                  <a:avLst/>
                </a:prstGeom>
                <a:blipFill>
                  <a:blip r:embed="rId4"/>
                  <a:stretch>
                    <a:fillRect l="-3333" r="-25000" b="-682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736407C-EE21-4A8D-A341-F882D11E99BC}"/>
                    </a:ext>
                  </a:extLst>
                </p:cNvPr>
                <p:cNvSpPr txBox="1"/>
                <p:nvPr/>
              </p:nvSpPr>
              <p:spPr>
                <a:xfrm>
                  <a:off x="6995529" y="2261768"/>
                  <a:ext cx="1560318" cy="535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𝑎𝑝𝑝𝑟𝑜𝑥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736407C-EE21-4A8D-A341-F882D11E9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529" y="2261768"/>
                  <a:ext cx="1560318" cy="535595"/>
                </a:xfrm>
                <a:prstGeom prst="rect">
                  <a:avLst/>
                </a:prstGeom>
                <a:blipFill>
                  <a:blip r:embed="rId5"/>
                  <a:stretch>
                    <a:fillRect r="-43386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914F168-8217-443F-8C46-4CF91051590E}"/>
                    </a:ext>
                  </a:extLst>
                </p:cNvPr>
                <p:cNvSpPr txBox="1"/>
                <p:nvPr/>
              </p:nvSpPr>
              <p:spPr>
                <a:xfrm>
                  <a:off x="2039413" y="4130010"/>
                  <a:ext cx="4905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914F168-8217-443F-8C46-4CF910515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413" y="4130010"/>
                  <a:ext cx="49055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085" r="-25424" b="-6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9E612AB-4B63-4903-8930-E5EB7F10A89F}"/>
                    </a:ext>
                  </a:extLst>
                </p:cNvPr>
                <p:cNvSpPr txBox="1"/>
                <p:nvPr/>
              </p:nvSpPr>
              <p:spPr>
                <a:xfrm>
                  <a:off x="3648386" y="2976079"/>
                  <a:ext cx="4905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9E612AB-4B63-4903-8930-E5EB7F10A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386" y="2976079"/>
                  <a:ext cx="49055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085" r="-25424" b="-6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78309436-0785-469E-A22A-C7F010683AC2}"/>
              </a:ext>
            </a:extLst>
          </p:cNvPr>
          <p:cNvSpPr txBox="1"/>
          <p:nvPr/>
        </p:nvSpPr>
        <p:spPr>
          <a:xfrm>
            <a:off x="0" y="64527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16/20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6E0639-A3C6-4F01-A451-E00665331B0C}"/>
              </a:ext>
            </a:extLst>
          </p:cNvPr>
          <p:cNvCxnSpPr>
            <a:cxnSpLocks/>
          </p:cNvCxnSpPr>
          <p:nvPr/>
        </p:nvCxnSpPr>
        <p:spPr>
          <a:xfrm>
            <a:off x="6807389" y="3295650"/>
            <a:ext cx="0" cy="92434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24AF39-B57D-47CC-85C9-1DB8E5440620}"/>
              </a:ext>
            </a:extLst>
          </p:cNvPr>
          <p:cNvSpPr txBox="1"/>
          <p:nvPr/>
        </p:nvSpPr>
        <p:spPr>
          <a:xfrm>
            <a:off x="6517643" y="3628059"/>
            <a:ext cx="22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90773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D5FD-BEF4-4365-8C0A-00FF157D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62CA1-18D9-407D-9424-80AABF64F566}"/>
              </a:ext>
            </a:extLst>
          </p:cNvPr>
          <p:cNvSpPr/>
          <p:nvPr/>
        </p:nvSpPr>
        <p:spPr>
          <a:xfrm>
            <a:off x="1483518" y="2300284"/>
            <a:ext cx="1726407" cy="12096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KeYmaera</a:t>
            </a:r>
            <a:r>
              <a:rPr lang="en-US" dirty="0"/>
              <a:t> 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766A0E-0B13-4880-A882-9546C2F3B687}"/>
              </a:ext>
            </a:extLst>
          </p:cNvPr>
          <p:cNvSpPr/>
          <p:nvPr/>
        </p:nvSpPr>
        <p:spPr>
          <a:xfrm>
            <a:off x="5007768" y="2300285"/>
            <a:ext cx="2176463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ODE Approximation</a:t>
            </a:r>
          </a:p>
          <a:p>
            <a:pPr algn="ctr"/>
            <a:r>
              <a:rPr lang="en-US" dirty="0"/>
              <a:t>(numerical method selection)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101A5-0A98-4038-B114-3E2AC377C5B0}"/>
              </a:ext>
            </a:extLst>
          </p:cNvPr>
          <p:cNvSpPr/>
          <p:nvPr/>
        </p:nvSpPr>
        <p:spPr>
          <a:xfrm>
            <a:off x="8982074" y="2300283"/>
            <a:ext cx="1726407" cy="12096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KeYmaera</a:t>
            </a:r>
            <a:r>
              <a:rPr lang="en-US" dirty="0"/>
              <a:t> 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DA016E-A847-40D1-A919-5BC20B624CD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209925" y="2905122"/>
            <a:ext cx="17978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89DAD4-2727-4DFE-A549-A7400F062DE3}"/>
              </a:ext>
            </a:extLst>
          </p:cNvPr>
          <p:cNvSpPr txBox="1"/>
          <p:nvPr/>
        </p:nvSpPr>
        <p:spPr>
          <a:xfrm>
            <a:off x="3220641" y="2158777"/>
            <a:ext cx="184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 = f(</a:t>
            </a:r>
            <a:r>
              <a:rPr lang="en-US" dirty="0" err="1"/>
              <a:t>t,x</a:t>
            </a:r>
            <a:r>
              <a:rPr lang="en-US" dirty="0"/>
              <a:t>) &amp; t &lt;=T</a:t>
            </a:r>
          </a:p>
          <a:p>
            <a:r>
              <a:rPr lang="en-US" dirty="0"/>
              <a:t>error tolerance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4ECBC-9DB0-444D-ACD6-FE430E736C6B}"/>
              </a:ext>
            </a:extLst>
          </p:cNvPr>
          <p:cNvSpPr txBox="1"/>
          <p:nvPr/>
        </p:nvSpPr>
        <p:spPr>
          <a:xfrm>
            <a:off x="7289006" y="2373869"/>
            <a:ext cx="184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x_approx</a:t>
            </a:r>
            <a:r>
              <a:rPr lang="en-US" dirty="0"/>
              <a:t>(t,x0)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BA8195-3E8C-4F58-9631-A6E0A2E9B84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7184231" y="2905121"/>
            <a:ext cx="179784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D5D3E32-43C5-49D2-836D-472FC3031EAF}"/>
              </a:ext>
            </a:extLst>
          </p:cNvPr>
          <p:cNvSpPr txBox="1"/>
          <p:nvPr/>
        </p:nvSpPr>
        <p:spPr>
          <a:xfrm>
            <a:off x="0" y="64527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17/20</a:t>
            </a:r>
          </a:p>
        </p:txBody>
      </p:sp>
    </p:spTree>
    <p:extLst>
      <p:ext uri="{BB962C8B-B14F-4D97-AF65-F5344CB8AC3E}">
        <p14:creationId xmlns:p14="http://schemas.microsoft.com/office/powerpoint/2010/main" val="275285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6AC4E-FB01-4D0C-84AE-ABC618E5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en-US" sz="3700"/>
              <a:t>Differential equations are fundamental to hybrid systems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CB6C6-77F3-4828-959A-7D4B2AD5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7" y="3971566"/>
            <a:ext cx="3836894" cy="1618689"/>
          </a:xfrm>
          <a:prstGeom prst="rect">
            <a:avLst/>
          </a:prstGeom>
        </p:spPr>
      </p:pic>
      <p:sp>
        <p:nvSpPr>
          <p:cNvPr id="17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034AC-CB02-4C86-A98B-E9D786731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723153"/>
            <a:ext cx="4555782" cy="539248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Differential equations model the physical world</a:t>
            </a:r>
          </a:p>
          <a:p>
            <a:r>
              <a:rPr lang="en-US" sz="2000" dirty="0"/>
              <a:t>Initial value problem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Analysis of differential equations</a:t>
            </a:r>
          </a:p>
          <a:p>
            <a:pPr lvl="1"/>
            <a:r>
              <a:rPr lang="en-US" sz="2000" dirty="0"/>
              <a:t>Mathematics: ODE theory (existence, uniqueness), numerical methods</a:t>
            </a:r>
          </a:p>
          <a:p>
            <a:pPr lvl="1"/>
            <a:r>
              <a:rPr lang="en-US" sz="2000" dirty="0"/>
              <a:t>Theorem provers: </a:t>
            </a:r>
            <a:r>
              <a:rPr lang="en-US" sz="2000" dirty="0" err="1"/>
              <a:t>KeYmaera</a:t>
            </a:r>
            <a:r>
              <a:rPr lang="en-US" sz="2000" dirty="0"/>
              <a:t>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79DDF-B69B-4BD2-BF68-FB83186CC216}"/>
              </a:ext>
            </a:extLst>
          </p:cNvPr>
          <p:cNvSpPr txBox="1"/>
          <p:nvPr/>
        </p:nvSpPr>
        <p:spPr>
          <a:xfrm>
            <a:off x="0" y="64527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2/20</a:t>
            </a:r>
          </a:p>
        </p:txBody>
      </p:sp>
    </p:spTree>
    <p:extLst>
      <p:ext uri="{BB962C8B-B14F-4D97-AF65-F5344CB8AC3E}">
        <p14:creationId xmlns:p14="http://schemas.microsoft.com/office/powerpoint/2010/main" val="3830971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Top Corners Snipped 37">
            <a:extLst>
              <a:ext uri="{FF2B5EF4-FFF2-40B4-BE49-F238E27FC236}">
                <a16:creationId xmlns:a16="http://schemas.microsoft.com/office/drawing/2014/main" id="{BA4D2D1F-969B-43F8-BCA2-543A4FC9646C}"/>
              </a:ext>
            </a:extLst>
          </p:cNvPr>
          <p:cNvSpPr/>
          <p:nvPr/>
        </p:nvSpPr>
        <p:spPr>
          <a:xfrm>
            <a:off x="3017041" y="2922702"/>
            <a:ext cx="6157913" cy="3060457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7D5FD-BEF4-4365-8C0A-00FF157D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62CA1-18D9-407D-9424-80AABF64F566}"/>
              </a:ext>
            </a:extLst>
          </p:cNvPr>
          <p:cNvSpPr/>
          <p:nvPr/>
        </p:nvSpPr>
        <p:spPr>
          <a:xfrm>
            <a:off x="1483518" y="2300284"/>
            <a:ext cx="1726407" cy="12096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KeYmaera</a:t>
            </a:r>
            <a:r>
              <a:rPr lang="en-US" dirty="0"/>
              <a:t> 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766A0E-0B13-4880-A882-9546C2F3B687}"/>
              </a:ext>
            </a:extLst>
          </p:cNvPr>
          <p:cNvSpPr/>
          <p:nvPr/>
        </p:nvSpPr>
        <p:spPr>
          <a:xfrm>
            <a:off x="5007768" y="2300285"/>
            <a:ext cx="2176463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ODE Approximation</a:t>
            </a:r>
          </a:p>
          <a:p>
            <a:pPr algn="ctr"/>
            <a:r>
              <a:rPr lang="en-US" dirty="0"/>
              <a:t>(numerical method selection)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101A5-0A98-4038-B114-3E2AC377C5B0}"/>
              </a:ext>
            </a:extLst>
          </p:cNvPr>
          <p:cNvSpPr/>
          <p:nvPr/>
        </p:nvSpPr>
        <p:spPr>
          <a:xfrm>
            <a:off x="8982074" y="2300283"/>
            <a:ext cx="1726407" cy="12096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KeYmaera</a:t>
            </a:r>
            <a:r>
              <a:rPr lang="en-US" dirty="0"/>
              <a:t> 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DA016E-A847-40D1-A919-5BC20B624CD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209925" y="2905122"/>
            <a:ext cx="17978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89DAD4-2727-4DFE-A549-A7400F062DE3}"/>
              </a:ext>
            </a:extLst>
          </p:cNvPr>
          <p:cNvSpPr txBox="1"/>
          <p:nvPr/>
        </p:nvSpPr>
        <p:spPr>
          <a:xfrm>
            <a:off x="3220641" y="2158777"/>
            <a:ext cx="184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 = f(</a:t>
            </a:r>
            <a:r>
              <a:rPr lang="en-US" dirty="0" err="1"/>
              <a:t>t,x</a:t>
            </a:r>
            <a:r>
              <a:rPr lang="en-US" dirty="0"/>
              <a:t>) &amp; t &lt;=T</a:t>
            </a:r>
          </a:p>
          <a:p>
            <a:r>
              <a:rPr lang="en-US" dirty="0"/>
              <a:t>error tolerance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4ECBC-9DB0-444D-ACD6-FE430E736C6B}"/>
              </a:ext>
            </a:extLst>
          </p:cNvPr>
          <p:cNvSpPr txBox="1"/>
          <p:nvPr/>
        </p:nvSpPr>
        <p:spPr>
          <a:xfrm>
            <a:off x="7289006" y="2373869"/>
            <a:ext cx="184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x_approx</a:t>
            </a:r>
            <a:r>
              <a:rPr lang="en-US" dirty="0"/>
              <a:t>(t,x0)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BA8195-3E8C-4F58-9631-A6E0A2E9B84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7184231" y="2905121"/>
            <a:ext cx="179784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10A553F-D70C-4A7A-A7D8-1D51FF68F448}"/>
              </a:ext>
            </a:extLst>
          </p:cNvPr>
          <p:cNvSpPr/>
          <p:nvPr/>
        </p:nvSpPr>
        <p:spPr>
          <a:xfrm>
            <a:off x="1991918" y="4552946"/>
            <a:ext cx="2295524" cy="143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timestep (h) calculation from error tolerance bound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09D116-EF97-4CED-9685-327201A440E3}"/>
              </a:ext>
            </a:extLst>
          </p:cNvPr>
          <p:cNvSpPr/>
          <p:nvPr/>
        </p:nvSpPr>
        <p:spPr>
          <a:xfrm>
            <a:off x="4948237" y="4552946"/>
            <a:ext cx="2295524" cy="144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symbolic numerical method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E350A-61FD-477C-BA23-D3E939F19FFE}"/>
              </a:ext>
            </a:extLst>
          </p:cNvPr>
          <p:cNvSpPr/>
          <p:nvPr/>
        </p:nvSpPr>
        <p:spPr>
          <a:xfrm>
            <a:off x="8982074" y="4552946"/>
            <a:ext cx="2486025" cy="143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symbolic linear interpolation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139271-163E-4EEA-A9E9-9EC324FB2A55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4287442" y="5271678"/>
            <a:ext cx="660795" cy="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60705D-1FD3-4E20-8511-8EA0BC4DA24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7243761" y="5271678"/>
            <a:ext cx="1738313" cy="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40C642-C566-4822-AEAE-E5845B9AAFE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6095999" y="3509960"/>
            <a:ext cx="1" cy="104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EC2194-96B8-422C-80F5-E249DC6CEEFB}"/>
              </a:ext>
            </a:extLst>
          </p:cNvPr>
          <p:cNvSpPr txBox="1"/>
          <p:nvPr/>
        </p:nvSpPr>
        <p:spPr>
          <a:xfrm>
            <a:off x="2677715" y="4102654"/>
            <a:ext cx="178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tolerance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9CC6FE-E11B-4A50-8C70-5BF1E6439BC2}"/>
              </a:ext>
            </a:extLst>
          </p:cNvPr>
          <p:cNvSpPr txBox="1"/>
          <p:nvPr/>
        </p:nvSpPr>
        <p:spPr>
          <a:xfrm>
            <a:off x="5202435" y="4092052"/>
            <a:ext cx="178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x’=f(</a:t>
            </a:r>
            <a:r>
              <a:rPr lang="en-US" dirty="0" err="1"/>
              <a:t>t,x</a:t>
            </a:r>
            <a:r>
              <a:rPr lang="en-US" dirty="0"/>
              <a:t>) &amp; t &lt;= 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AD5F66-DD89-421E-9119-50076543311A}"/>
              </a:ext>
            </a:extLst>
          </p:cNvPr>
          <p:cNvSpPr txBox="1"/>
          <p:nvPr/>
        </p:nvSpPr>
        <p:spPr>
          <a:xfrm>
            <a:off x="4457699" y="4907512"/>
            <a:ext cx="39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A07EC3-E3FC-4EBC-9853-CE7A1ECA5827}"/>
              </a:ext>
            </a:extLst>
          </p:cNvPr>
          <p:cNvSpPr txBox="1"/>
          <p:nvPr/>
        </p:nvSpPr>
        <p:spPr>
          <a:xfrm>
            <a:off x="7316090" y="4661224"/>
            <a:ext cx="169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discrete approximation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06C8B4-AAA3-43A9-97F4-38D5FA482BA1}"/>
              </a:ext>
            </a:extLst>
          </p:cNvPr>
          <p:cNvSpPr txBox="1"/>
          <p:nvPr/>
        </p:nvSpPr>
        <p:spPr>
          <a:xfrm>
            <a:off x="8727875" y="3948111"/>
            <a:ext cx="169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continuous approximation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7B1CFB0-B484-4F93-88C1-0DB26C59F4ED}"/>
              </a:ext>
            </a:extLst>
          </p:cNvPr>
          <p:cNvCxnSpPr>
            <a:cxnSpLocks/>
          </p:cNvCxnSpPr>
          <p:nvPr/>
        </p:nvCxnSpPr>
        <p:spPr>
          <a:xfrm flipH="1">
            <a:off x="2990853" y="2922701"/>
            <a:ext cx="1554955" cy="154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7F31EC0-CFFC-42B3-B5CF-FA45B5C5BA9D}"/>
              </a:ext>
            </a:extLst>
          </p:cNvPr>
          <p:cNvCxnSpPr>
            <a:cxnSpLocks/>
          </p:cNvCxnSpPr>
          <p:nvPr/>
        </p:nvCxnSpPr>
        <p:spPr>
          <a:xfrm flipH="1" flipV="1">
            <a:off x="7624767" y="2915489"/>
            <a:ext cx="1550187" cy="153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6369587-2436-4B58-9FB1-66542F41854F}"/>
              </a:ext>
            </a:extLst>
          </p:cNvPr>
          <p:cNvSpPr txBox="1"/>
          <p:nvPr/>
        </p:nvSpPr>
        <p:spPr>
          <a:xfrm>
            <a:off x="0" y="64527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18/20</a:t>
            </a:r>
          </a:p>
        </p:txBody>
      </p:sp>
    </p:spTree>
    <p:extLst>
      <p:ext uri="{BB962C8B-B14F-4D97-AF65-F5344CB8AC3E}">
        <p14:creationId xmlns:p14="http://schemas.microsoft.com/office/powerpoint/2010/main" val="39796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1E8DCD7-124C-482C-9979-8AA126D2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9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minutes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AEF6F5-76D4-40BB-968C-5F3131BB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2278" y="2251873"/>
            <a:ext cx="3681454" cy="235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631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E0FCA8-3870-4D0F-ACE6-17E98135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Discussion and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1C93-EC3D-4A2E-A587-43C97FEB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200" dirty="0"/>
              <a:t>Comparison of existing </a:t>
            </a:r>
            <a:r>
              <a:rPr lang="en-US" sz="2200" dirty="0" err="1"/>
              <a:t>KeYmaera</a:t>
            </a:r>
            <a:r>
              <a:rPr lang="en-US" sz="2200" dirty="0"/>
              <a:t> X tools for analyzing ODEs</a:t>
            </a:r>
          </a:p>
          <a:p>
            <a:r>
              <a:rPr lang="en-US" sz="2200" dirty="0"/>
              <a:t>Theory of how to convert desired error tolerance into continuous approximation</a:t>
            </a:r>
          </a:p>
          <a:p>
            <a:r>
              <a:rPr lang="en-US" sz="2200" dirty="0"/>
              <a:t>Implementation for ODE approximation</a:t>
            </a:r>
          </a:p>
          <a:p>
            <a:endParaRPr lang="en-US" sz="2200" dirty="0"/>
          </a:p>
          <a:p>
            <a:r>
              <a:rPr lang="en-US" sz="2200" dirty="0"/>
              <a:t>Convert python function approximation into </a:t>
            </a:r>
            <a:r>
              <a:rPr lang="en-US" sz="2200" dirty="0" err="1"/>
              <a:t>KeYmaera</a:t>
            </a:r>
            <a:r>
              <a:rPr lang="en-US" sz="2200" dirty="0"/>
              <a:t> X function</a:t>
            </a:r>
          </a:p>
          <a:p>
            <a:r>
              <a:rPr lang="en-US" sz="2200" dirty="0"/>
              <a:t>Handle non-initial value symbols in function x’=f(</a:t>
            </a:r>
            <a:r>
              <a:rPr lang="en-US" sz="2200" dirty="0" err="1"/>
              <a:t>t,x</a:t>
            </a:r>
            <a:r>
              <a:rPr lang="en-US" sz="2200" dirty="0"/>
              <a:t>)</a:t>
            </a:r>
          </a:p>
          <a:p>
            <a:r>
              <a:rPr lang="en-US" sz="2200" dirty="0"/>
              <a:t>Extend to other numerical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D97A5-3FF9-42BB-824A-586F630C1456}"/>
              </a:ext>
            </a:extLst>
          </p:cNvPr>
          <p:cNvSpPr txBox="1"/>
          <p:nvPr/>
        </p:nvSpPr>
        <p:spPr>
          <a:xfrm>
            <a:off x="0" y="64527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19/20</a:t>
            </a:r>
          </a:p>
        </p:txBody>
      </p:sp>
    </p:spTree>
    <p:extLst>
      <p:ext uri="{BB962C8B-B14F-4D97-AF65-F5344CB8AC3E}">
        <p14:creationId xmlns:p14="http://schemas.microsoft.com/office/powerpoint/2010/main" val="940179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9741-6803-41A6-9886-C6405CF5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AFD3306-F971-4F77-AD3F-B4C31A4A2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76" y="949087"/>
            <a:ext cx="9424848" cy="49598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916478-0FB2-4084-9319-25297CC6B9C3}"/>
              </a:ext>
            </a:extLst>
          </p:cNvPr>
          <p:cNvSpPr txBox="1"/>
          <p:nvPr/>
        </p:nvSpPr>
        <p:spPr>
          <a:xfrm>
            <a:off x="0" y="64527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5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CA06-7153-4101-8B45-C9AF61E0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 of </a:t>
            </a:r>
            <a:r>
              <a:rPr lang="en-US" dirty="0" err="1"/>
              <a:t>KeYmaera</a:t>
            </a:r>
            <a:r>
              <a:rPr lang="en-US" dirty="0"/>
              <a:t> X ODE Tactics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5DE64-73A6-4A0B-A284-91A4BB2C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722687" cy="823912"/>
          </a:xfrm>
        </p:spPr>
        <p:txBody>
          <a:bodyPr/>
          <a:lstStyle/>
          <a:p>
            <a:r>
              <a:rPr lang="en-US" dirty="0"/>
              <a:t>Actual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D5594-981B-4F5A-9023-9631C7BA8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722687" cy="3684588"/>
          </a:xfrm>
        </p:spPr>
        <p:txBody>
          <a:bodyPr>
            <a:normAutofit/>
          </a:bodyPr>
          <a:lstStyle/>
          <a:p>
            <a:r>
              <a:rPr lang="en-US" dirty="0"/>
              <a:t>Easy to prove things knowing exact solution</a:t>
            </a:r>
          </a:p>
          <a:p>
            <a:pPr marL="0" indent="0">
              <a:buNone/>
            </a:pPr>
            <a:r>
              <a:rPr lang="en-US" dirty="0"/>
              <a:t>	{x’ = a}</a:t>
            </a:r>
          </a:p>
          <a:p>
            <a:r>
              <a:rPr lang="en-US" dirty="0"/>
              <a:t>Not always easy to find or even represent solutions</a:t>
            </a:r>
          </a:p>
          <a:p>
            <a:pPr marL="0" indent="0">
              <a:buNone/>
            </a:pPr>
            <a:r>
              <a:rPr lang="en-US" dirty="0"/>
              <a:t>	{x’ = x}</a:t>
            </a:r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987DC68E-3B77-4AA7-91C6-FA7747390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019" y="1361832"/>
            <a:ext cx="2140060" cy="4724643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7A6CB76-7116-45A8-AF14-368AFEA47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57" y="1681163"/>
            <a:ext cx="3994355" cy="39689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36DB6F-7B8E-41DC-94F0-82B32BAF41D0}"/>
              </a:ext>
            </a:extLst>
          </p:cNvPr>
          <p:cNvSpPr txBox="1"/>
          <p:nvPr/>
        </p:nvSpPr>
        <p:spPr>
          <a:xfrm>
            <a:off x="6292794" y="555521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x(t) = 0 + a*t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6E17C8-AE18-4395-9E7B-2014F44108C0}"/>
              </a:ext>
            </a:extLst>
          </p:cNvPr>
          <p:cNvSpPr txBox="1"/>
          <p:nvPr/>
        </p:nvSpPr>
        <p:spPr>
          <a:xfrm>
            <a:off x="10140894" y="571714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x(t) = </a:t>
            </a:r>
            <a:r>
              <a:rPr lang="en-US" dirty="0" err="1"/>
              <a:t>e^t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46EA3C-1192-4A3B-AAA0-1BBBBAB40226}"/>
              </a:ext>
            </a:extLst>
          </p:cNvPr>
          <p:cNvSpPr txBox="1"/>
          <p:nvPr/>
        </p:nvSpPr>
        <p:spPr>
          <a:xfrm>
            <a:off x="0" y="64527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3/20</a:t>
            </a:r>
          </a:p>
        </p:txBody>
      </p:sp>
    </p:spTree>
    <p:extLst>
      <p:ext uri="{BB962C8B-B14F-4D97-AF65-F5344CB8AC3E}">
        <p14:creationId xmlns:p14="http://schemas.microsoft.com/office/powerpoint/2010/main" val="331322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CA06-7153-4101-8B45-C9AF61E0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 of </a:t>
            </a:r>
            <a:r>
              <a:rPr lang="en-US" dirty="0" err="1"/>
              <a:t>KeYmaera</a:t>
            </a:r>
            <a:r>
              <a:rPr lang="en-US" dirty="0"/>
              <a:t> X ODE Tactics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5DE64-73A6-4A0B-A284-91A4BB2C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722687" cy="823912"/>
          </a:xfrm>
        </p:spPr>
        <p:txBody>
          <a:bodyPr/>
          <a:lstStyle/>
          <a:p>
            <a:r>
              <a:rPr lang="en-US" dirty="0"/>
              <a:t>Actual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D5594-981B-4F5A-9023-9631C7BA8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722687" cy="3684588"/>
          </a:xfrm>
        </p:spPr>
        <p:txBody>
          <a:bodyPr>
            <a:normAutofit/>
          </a:bodyPr>
          <a:lstStyle/>
          <a:p>
            <a:r>
              <a:rPr lang="en-US" dirty="0"/>
              <a:t>Easy to prove things knowing exact solution</a:t>
            </a:r>
          </a:p>
          <a:p>
            <a:pPr marL="0" indent="0">
              <a:buNone/>
            </a:pPr>
            <a:r>
              <a:rPr lang="en-US" dirty="0"/>
              <a:t>	{x’ = a}</a:t>
            </a:r>
          </a:p>
          <a:p>
            <a:r>
              <a:rPr lang="en-US" dirty="0"/>
              <a:t>Not always easy to find or even represent solutions</a:t>
            </a:r>
          </a:p>
          <a:p>
            <a:pPr marL="0" indent="0">
              <a:buNone/>
            </a:pPr>
            <a:r>
              <a:rPr lang="en-US" dirty="0"/>
              <a:t>	{x’ = x}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EF2FE4A-611D-4825-A1C8-34C2AE5AFDC8}"/>
              </a:ext>
            </a:extLst>
          </p:cNvPr>
          <p:cNvSpPr txBox="1">
            <a:spLocks/>
          </p:cNvSpPr>
          <p:nvPr/>
        </p:nvSpPr>
        <p:spPr>
          <a:xfrm>
            <a:off x="4562475" y="1690688"/>
            <a:ext cx="37226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Differential Invariant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D16450B-A882-4E45-8A0A-7ECD979EAEFC}"/>
              </a:ext>
            </a:extLst>
          </p:cNvPr>
          <p:cNvSpPr txBox="1">
            <a:spLocks/>
          </p:cNvSpPr>
          <p:nvPr/>
        </p:nvSpPr>
        <p:spPr>
          <a:xfrm>
            <a:off x="4419600" y="2514600"/>
            <a:ext cx="3952875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Analyze trends in how quantities change without knowing exact solution</a:t>
            </a:r>
          </a:p>
          <a:p>
            <a:pPr marL="0" indent="0">
              <a:buNone/>
            </a:pPr>
            <a:r>
              <a:rPr lang="en-US" dirty="0"/>
              <a:t>[{x’=-y, y’=x}] x^2+y^2 = 1</a:t>
            </a:r>
          </a:p>
          <a:p>
            <a:r>
              <a:rPr lang="en-US" dirty="0"/>
              <a:t>Trends may not help in proof</a:t>
            </a:r>
          </a:p>
          <a:p>
            <a:pPr marL="0" indent="0">
              <a:buNone/>
            </a:pPr>
            <a:r>
              <a:rPr lang="en-US" dirty="0"/>
              <a:t>[{x’=-x}]x &gt; 0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754E83A4-6636-44F6-B8C1-1F03B8E37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72" y="1337325"/>
            <a:ext cx="2466671" cy="235455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F6B69E8-0958-479D-B7A4-B360929A8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722" y="4467225"/>
            <a:ext cx="3244345" cy="180073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CA35A7-CAB8-43DA-81B7-BDBA733C954E}"/>
              </a:ext>
            </a:extLst>
          </p:cNvPr>
          <p:cNvCxnSpPr>
            <a:cxnSpLocks/>
          </p:cNvCxnSpPr>
          <p:nvPr/>
        </p:nvCxnSpPr>
        <p:spPr>
          <a:xfrm flipH="1" flipV="1">
            <a:off x="10620375" y="1600200"/>
            <a:ext cx="238125" cy="161925"/>
          </a:xfrm>
          <a:prstGeom prst="straightConnector1">
            <a:avLst/>
          </a:prstGeom>
          <a:ln w="57150">
            <a:solidFill>
              <a:srgbClr val="CF5F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EAE9B5-9B8E-4F5E-8380-946D48B00830}"/>
              </a:ext>
            </a:extLst>
          </p:cNvPr>
          <p:cNvCxnSpPr>
            <a:cxnSpLocks/>
          </p:cNvCxnSpPr>
          <p:nvPr/>
        </p:nvCxnSpPr>
        <p:spPr>
          <a:xfrm flipH="1">
            <a:off x="9169400" y="1889760"/>
            <a:ext cx="198120" cy="314960"/>
          </a:xfrm>
          <a:prstGeom prst="straightConnector1">
            <a:avLst/>
          </a:prstGeom>
          <a:ln w="57150">
            <a:solidFill>
              <a:srgbClr val="CF5F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B784F6-CFE6-4658-82F5-94F01FA70806}"/>
              </a:ext>
            </a:extLst>
          </p:cNvPr>
          <p:cNvCxnSpPr>
            <a:cxnSpLocks/>
          </p:cNvCxnSpPr>
          <p:nvPr/>
        </p:nvCxnSpPr>
        <p:spPr>
          <a:xfrm>
            <a:off x="9326880" y="3083560"/>
            <a:ext cx="218440" cy="299720"/>
          </a:xfrm>
          <a:prstGeom prst="straightConnector1">
            <a:avLst/>
          </a:prstGeom>
          <a:ln w="57150">
            <a:solidFill>
              <a:srgbClr val="CF5F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9217A6-7F61-4A92-9699-7014BD37AF9A}"/>
              </a:ext>
            </a:extLst>
          </p:cNvPr>
          <p:cNvCxnSpPr>
            <a:cxnSpLocks/>
          </p:cNvCxnSpPr>
          <p:nvPr/>
        </p:nvCxnSpPr>
        <p:spPr>
          <a:xfrm flipV="1">
            <a:off x="10858500" y="2921000"/>
            <a:ext cx="261620" cy="312420"/>
          </a:xfrm>
          <a:prstGeom prst="straightConnector1">
            <a:avLst/>
          </a:prstGeom>
          <a:ln w="57150">
            <a:solidFill>
              <a:srgbClr val="CF5F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039907-600E-4DD8-8079-3F92A618A487}"/>
              </a:ext>
            </a:extLst>
          </p:cNvPr>
          <p:cNvSpPr txBox="1"/>
          <p:nvPr/>
        </p:nvSpPr>
        <p:spPr>
          <a:xfrm>
            <a:off x="9583047" y="3691875"/>
            <a:ext cx="176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x(t) = cos(t)</a:t>
            </a:r>
          </a:p>
          <a:p>
            <a:r>
              <a:rPr lang="en-US" dirty="0"/>
              <a:t>y(t) = sin(t)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2E4C5D-B298-49FD-A7D8-C9686727DD82}"/>
              </a:ext>
            </a:extLst>
          </p:cNvPr>
          <p:cNvSpPr txBox="1"/>
          <p:nvPr/>
        </p:nvSpPr>
        <p:spPr>
          <a:xfrm>
            <a:off x="9735792" y="6308209"/>
            <a:ext cx="176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x(t) = e^{-t}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87F35B-CD59-488E-8AE3-BC80599A4661}"/>
              </a:ext>
            </a:extLst>
          </p:cNvPr>
          <p:cNvSpPr txBox="1"/>
          <p:nvPr/>
        </p:nvSpPr>
        <p:spPr>
          <a:xfrm>
            <a:off x="0" y="64527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4/20</a:t>
            </a:r>
          </a:p>
        </p:txBody>
      </p:sp>
    </p:spTree>
    <p:extLst>
      <p:ext uri="{BB962C8B-B14F-4D97-AF65-F5344CB8AC3E}">
        <p14:creationId xmlns:p14="http://schemas.microsoft.com/office/powerpoint/2010/main" val="110011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CA06-7153-4101-8B45-C9AF61E0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 of </a:t>
            </a:r>
            <a:r>
              <a:rPr lang="en-US" dirty="0" err="1"/>
              <a:t>KeYmaera</a:t>
            </a:r>
            <a:r>
              <a:rPr lang="en-US" dirty="0"/>
              <a:t> X ODE Tactics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F2AA004-3C83-4B2E-BC07-3F4BA5818D67}"/>
              </a:ext>
            </a:extLst>
          </p:cNvPr>
          <p:cNvSpPr txBox="1">
            <a:spLocks/>
          </p:cNvSpPr>
          <p:nvPr/>
        </p:nvSpPr>
        <p:spPr>
          <a:xfrm>
            <a:off x="8285162" y="1677195"/>
            <a:ext cx="37226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Differential Ghost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54005BA-8FF2-4E31-9E6D-23A0F8183DAE}"/>
              </a:ext>
            </a:extLst>
          </p:cNvPr>
          <p:cNvSpPr txBox="1">
            <a:spLocks/>
          </p:cNvSpPr>
          <p:nvPr/>
        </p:nvSpPr>
        <p:spPr>
          <a:xfrm>
            <a:off x="8285162" y="2501107"/>
            <a:ext cx="37226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ghost variable to analyze how quantities change without knowing exact solution</a:t>
            </a:r>
          </a:p>
          <a:p>
            <a:pPr marL="0" indent="0">
              <a:buNone/>
            </a:pPr>
            <a:r>
              <a:rPr lang="en-US" dirty="0"/>
              <a:t>[{x’=-x, y’=y/2}]x*y^2 = 1</a:t>
            </a:r>
          </a:p>
          <a:p>
            <a:r>
              <a:rPr lang="en-US" dirty="0"/>
              <a:t>Ghost variable solution needs to exist for at least as long as original </a:t>
            </a:r>
            <a:r>
              <a:rPr lang="en-US" dirty="0" err="1"/>
              <a:t>diffeq</a:t>
            </a:r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67A5766-2F72-462A-B16A-7CCB1DED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43" y="1690689"/>
            <a:ext cx="5661707" cy="38109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7C0AD1-D997-4CDD-AF73-51FADBD7B309}"/>
              </a:ext>
            </a:extLst>
          </p:cNvPr>
          <p:cNvSpPr txBox="1"/>
          <p:nvPr/>
        </p:nvSpPr>
        <p:spPr>
          <a:xfrm>
            <a:off x="839788" y="5583282"/>
            <a:ext cx="233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F5F5C"/>
                </a:solidFill>
              </a:rPr>
              <a:t>x(t) = e^{-t}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F5ABE-D7EC-4836-A398-1AEF747FAD81}"/>
              </a:ext>
            </a:extLst>
          </p:cNvPr>
          <p:cNvSpPr txBox="1"/>
          <p:nvPr/>
        </p:nvSpPr>
        <p:spPr>
          <a:xfrm>
            <a:off x="2653507" y="5583281"/>
            <a:ext cx="233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28941"/>
                </a:solidFill>
              </a:rPr>
              <a:t>y(t) = e^{t/2}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4E181-F810-4B51-A2F7-256835A63E77}"/>
              </a:ext>
            </a:extLst>
          </p:cNvPr>
          <p:cNvSpPr txBox="1"/>
          <p:nvPr/>
        </p:nvSpPr>
        <p:spPr>
          <a:xfrm>
            <a:off x="4657725" y="5583281"/>
            <a:ext cx="233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877B7"/>
                </a:solidFill>
              </a:rPr>
              <a:t>x(t)*y(t)^2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D79EC-2469-4F16-9EB5-54FA007E84F7}"/>
              </a:ext>
            </a:extLst>
          </p:cNvPr>
          <p:cNvSpPr txBox="1"/>
          <p:nvPr/>
        </p:nvSpPr>
        <p:spPr>
          <a:xfrm>
            <a:off x="0" y="64527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5/20</a:t>
            </a:r>
          </a:p>
        </p:txBody>
      </p:sp>
    </p:spTree>
    <p:extLst>
      <p:ext uri="{BB962C8B-B14F-4D97-AF65-F5344CB8AC3E}">
        <p14:creationId xmlns:p14="http://schemas.microsoft.com/office/powerpoint/2010/main" val="24524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CA06-7153-4101-8B45-C9AF61E0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 of </a:t>
            </a:r>
            <a:r>
              <a:rPr lang="en-US" dirty="0" err="1"/>
              <a:t>KeYmaera</a:t>
            </a:r>
            <a:r>
              <a:rPr lang="en-US" dirty="0"/>
              <a:t> X ODE Tactics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5DE64-73A6-4A0B-A284-91A4BB2C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722687" cy="823912"/>
          </a:xfrm>
        </p:spPr>
        <p:txBody>
          <a:bodyPr/>
          <a:lstStyle/>
          <a:p>
            <a:r>
              <a:rPr lang="en-US" dirty="0"/>
              <a:t>Actual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D5594-981B-4F5A-9023-9631C7BA8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722687" cy="3684588"/>
          </a:xfrm>
        </p:spPr>
        <p:txBody>
          <a:bodyPr>
            <a:normAutofit/>
          </a:bodyPr>
          <a:lstStyle/>
          <a:p>
            <a:r>
              <a:rPr lang="en-US" dirty="0"/>
              <a:t>Easy to prove things knowing exact solution</a:t>
            </a:r>
          </a:p>
          <a:p>
            <a:pPr marL="0" indent="0">
              <a:buNone/>
            </a:pPr>
            <a:r>
              <a:rPr lang="en-US" dirty="0"/>
              <a:t>	{x’ = a}</a:t>
            </a:r>
          </a:p>
          <a:p>
            <a:r>
              <a:rPr lang="en-US" dirty="0"/>
              <a:t>Not always easy to find or even represent solutions</a:t>
            </a:r>
          </a:p>
          <a:p>
            <a:pPr marL="0" indent="0">
              <a:buNone/>
            </a:pPr>
            <a:r>
              <a:rPr lang="en-US" dirty="0"/>
              <a:t>	{x’ = x}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EF2FE4A-611D-4825-A1C8-34C2AE5AFDC8}"/>
              </a:ext>
            </a:extLst>
          </p:cNvPr>
          <p:cNvSpPr txBox="1">
            <a:spLocks/>
          </p:cNvSpPr>
          <p:nvPr/>
        </p:nvSpPr>
        <p:spPr>
          <a:xfrm>
            <a:off x="4562475" y="1690688"/>
            <a:ext cx="37226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Differential Invariant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D16450B-A882-4E45-8A0A-7ECD979EAEFC}"/>
              </a:ext>
            </a:extLst>
          </p:cNvPr>
          <p:cNvSpPr txBox="1">
            <a:spLocks/>
          </p:cNvSpPr>
          <p:nvPr/>
        </p:nvSpPr>
        <p:spPr>
          <a:xfrm>
            <a:off x="4419600" y="2514600"/>
            <a:ext cx="3952875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Analyze trends in how quantities change without knowing exact solution</a:t>
            </a:r>
          </a:p>
          <a:p>
            <a:pPr marL="0" indent="0">
              <a:buNone/>
            </a:pPr>
            <a:r>
              <a:rPr lang="en-US" dirty="0"/>
              <a:t>[{x’=-y, y’=x}] x^2+y^2 = 1</a:t>
            </a:r>
          </a:p>
          <a:p>
            <a:r>
              <a:rPr lang="en-US" dirty="0"/>
              <a:t>Trends may not help in proof</a:t>
            </a:r>
          </a:p>
          <a:p>
            <a:pPr marL="0" indent="0">
              <a:buNone/>
            </a:pPr>
            <a:r>
              <a:rPr lang="en-US" dirty="0"/>
              <a:t>[{x’=-x}]x &gt; 0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F2AA004-3C83-4B2E-BC07-3F4BA5818D67}"/>
              </a:ext>
            </a:extLst>
          </p:cNvPr>
          <p:cNvSpPr txBox="1">
            <a:spLocks/>
          </p:cNvSpPr>
          <p:nvPr/>
        </p:nvSpPr>
        <p:spPr>
          <a:xfrm>
            <a:off x="8285162" y="1677195"/>
            <a:ext cx="37226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Differential Ghost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54005BA-8FF2-4E31-9E6D-23A0F8183DAE}"/>
              </a:ext>
            </a:extLst>
          </p:cNvPr>
          <p:cNvSpPr txBox="1">
            <a:spLocks/>
          </p:cNvSpPr>
          <p:nvPr/>
        </p:nvSpPr>
        <p:spPr>
          <a:xfrm>
            <a:off x="8285162" y="2501107"/>
            <a:ext cx="37226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ghost variable to analyze how quantities change without knowing exact solution</a:t>
            </a:r>
          </a:p>
          <a:p>
            <a:pPr marL="0" indent="0">
              <a:buNone/>
            </a:pPr>
            <a:r>
              <a:rPr lang="en-US" dirty="0"/>
              <a:t>[{x’=-x, y’=y/2}]x*y^2 = 1</a:t>
            </a:r>
          </a:p>
          <a:p>
            <a:r>
              <a:rPr lang="en-US" dirty="0"/>
              <a:t>Ghost variable solution needs to exist for at least as long as original </a:t>
            </a:r>
            <a:r>
              <a:rPr lang="en-US" dirty="0" err="1"/>
              <a:t>diffeq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984DD-72A0-41F7-B926-A9C0DF46644D}"/>
              </a:ext>
            </a:extLst>
          </p:cNvPr>
          <p:cNvSpPr txBox="1"/>
          <p:nvPr/>
        </p:nvSpPr>
        <p:spPr>
          <a:xfrm>
            <a:off x="0" y="64527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6/20</a:t>
            </a:r>
          </a:p>
        </p:txBody>
      </p:sp>
    </p:spTree>
    <p:extLst>
      <p:ext uri="{BB962C8B-B14F-4D97-AF65-F5344CB8AC3E}">
        <p14:creationId xmlns:p14="http://schemas.microsoft.com/office/powerpoint/2010/main" val="387966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1E8DCD7-124C-482C-9979-8AA126D2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 minutes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AEF6F5-76D4-40BB-968C-5F3131BB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2278" y="2251873"/>
            <a:ext cx="3681454" cy="235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49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B2281-A927-4C05-8A58-28F46156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Numerical methods can offer approximate solutions which are almost like actual solutions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88C83CF-1559-402F-AAF1-FC270D82E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31" y="694856"/>
            <a:ext cx="5046089" cy="26618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B99D0-4FBF-4267-9ECC-8445270C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Require timestep specification</a:t>
            </a:r>
          </a:p>
          <a:p>
            <a:r>
              <a:rPr lang="en-US" sz="2000">
                <a:solidFill>
                  <a:schemeClr val="bg1"/>
                </a:solidFill>
              </a:rPr>
              <a:t>Symbolic initial value problem</a:t>
            </a:r>
          </a:p>
          <a:p>
            <a:r>
              <a:rPr lang="en-US" sz="2000">
                <a:solidFill>
                  <a:schemeClr val="bg1"/>
                </a:solidFill>
              </a:rPr>
              <a:t>How to transform post conditions to account for error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5AAEA-EBD2-4956-95F1-ED40148B3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46" y="3938334"/>
            <a:ext cx="4837061" cy="159833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CE18FFE-EA6A-4D30-BA14-4642169791F0}"/>
              </a:ext>
            </a:extLst>
          </p:cNvPr>
          <p:cNvSpPr txBox="1"/>
          <p:nvPr/>
        </p:nvSpPr>
        <p:spPr>
          <a:xfrm>
            <a:off x="0" y="64527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7/20</a:t>
            </a:r>
          </a:p>
        </p:txBody>
      </p:sp>
    </p:spTree>
    <p:extLst>
      <p:ext uri="{BB962C8B-B14F-4D97-AF65-F5344CB8AC3E}">
        <p14:creationId xmlns:p14="http://schemas.microsoft.com/office/powerpoint/2010/main" val="366800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50E4-D53F-42BB-90D7-E2F07180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constructing approximations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F0B2-5FCF-4800-AEF5-CB08BA749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timestep h, numerical methods can yield discrete approximations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910F61-4D1A-427B-BEA3-1DE7D9D06FCE}"/>
              </a:ext>
            </a:extLst>
          </p:cNvPr>
          <p:cNvCxnSpPr/>
          <p:nvPr/>
        </p:nvCxnSpPr>
        <p:spPr>
          <a:xfrm flipV="1">
            <a:off x="2905125" y="2825749"/>
            <a:ext cx="0" cy="401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5B3185-1E89-4CE6-B1AC-3008C457BCF9}"/>
              </a:ext>
            </a:extLst>
          </p:cNvPr>
          <p:cNvCxnSpPr>
            <a:cxnSpLocks/>
          </p:cNvCxnSpPr>
          <p:nvPr/>
        </p:nvCxnSpPr>
        <p:spPr>
          <a:xfrm flipV="1">
            <a:off x="1895475" y="6359525"/>
            <a:ext cx="8886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B5A55C7-9F23-4D07-B9F6-85D828740BD0}"/>
              </a:ext>
            </a:extLst>
          </p:cNvPr>
          <p:cNvSpPr/>
          <p:nvPr/>
        </p:nvSpPr>
        <p:spPr>
          <a:xfrm>
            <a:off x="1590675" y="3273424"/>
            <a:ext cx="8877300" cy="3124200"/>
          </a:xfrm>
          <a:custGeom>
            <a:avLst/>
            <a:gdLst>
              <a:gd name="connsiteX0" fmla="*/ 0 w 8877300"/>
              <a:gd name="connsiteY0" fmla="*/ 3124200 h 3124200"/>
              <a:gd name="connsiteX1" fmla="*/ 57150 w 8877300"/>
              <a:gd name="connsiteY1" fmla="*/ 2838450 h 3124200"/>
              <a:gd name="connsiteX2" fmla="*/ 219075 w 8877300"/>
              <a:gd name="connsiteY2" fmla="*/ 2581275 h 3124200"/>
              <a:gd name="connsiteX3" fmla="*/ 438150 w 8877300"/>
              <a:gd name="connsiteY3" fmla="*/ 2419350 h 3124200"/>
              <a:gd name="connsiteX4" fmla="*/ 742950 w 8877300"/>
              <a:gd name="connsiteY4" fmla="*/ 2257425 h 3124200"/>
              <a:gd name="connsiteX5" fmla="*/ 1066800 w 8877300"/>
              <a:gd name="connsiteY5" fmla="*/ 2181225 h 3124200"/>
              <a:gd name="connsiteX6" fmla="*/ 1228725 w 8877300"/>
              <a:gd name="connsiteY6" fmla="*/ 2152650 h 3124200"/>
              <a:gd name="connsiteX7" fmla="*/ 1400175 w 8877300"/>
              <a:gd name="connsiteY7" fmla="*/ 2143125 h 3124200"/>
              <a:gd name="connsiteX8" fmla="*/ 1781175 w 8877300"/>
              <a:gd name="connsiteY8" fmla="*/ 2114550 h 3124200"/>
              <a:gd name="connsiteX9" fmla="*/ 1933575 w 8877300"/>
              <a:gd name="connsiteY9" fmla="*/ 2095500 h 3124200"/>
              <a:gd name="connsiteX10" fmla="*/ 2352675 w 8877300"/>
              <a:gd name="connsiteY10" fmla="*/ 1924050 h 3124200"/>
              <a:gd name="connsiteX11" fmla="*/ 2457450 w 8877300"/>
              <a:gd name="connsiteY11" fmla="*/ 1847850 h 3124200"/>
              <a:gd name="connsiteX12" fmla="*/ 2628900 w 8877300"/>
              <a:gd name="connsiteY12" fmla="*/ 1762125 h 3124200"/>
              <a:gd name="connsiteX13" fmla="*/ 2886075 w 8877300"/>
              <a:gd name="connsiteY13" fmla="*/ 1609725 h 3124200"/>
              <a:gd name="connsiteX14" fmla="*/ 3324225 w 8877300"/>
              <a:gd name="connsiteY14" fmla="*/ 1466850 h 3124200"/>
              <a:gd name="connsiteX15" fmla="*/ 3438525 w 8877300"/>
              <a:gd name="connsiteY15" fmla="*/ 1419225 h 3124200"/>
              <a:gd name="connsiteX16" fmla="*/ 3800475 w 8877300"/>
              <a:gd name="connsiteY16" fmla="*/ 1362075 h 3124200"/>
              <a:gd name="connsiteX17" fmla="*/ 4391025 w 8877300"/>
              <a:gd name="connsiteY17" fmla="*/ 1400175 h 3124200"/>
              <a:gd name="connsiteX18" fmla="*/ 4591050 w 8877300"/>
              <a:gd name="connsiteY18" fmla="*/ 1409700 h 3124200"/>
              <a:gd name="connsiteX19" fmla="*/ 4752975 w 8877300"/>
              <a:gd name="connsiteY19" fmla="*/ 1438275 h 3124200"/>
              <a:gd name="connsiteX20" fmla="*/ 5124450 w 8877300"/>
              <a:gd name="connsiteY20" fmla="*/ 1466850 h 3124200"/>
              <a:gd name="connsiteX21" fmla="*/ 5534025 w 8877300"/>
              <a:gd name="connsiteY21" fmla="*/ 1333500 h 3124200"/>
              <a:gd name="connsiteX22" fmla="*/ 5657850 w 8877300"/>
              <a:gd name="connsiteY22" fmla="*/ 1247775 h 3124200"/>
              <a:gd name="connsiteX23" fmla="*/ 5915025 w 8877300"/>
              <a:gd name="connsiteY23" fmla="*/ 1038225 h 3124200"/>
              <a:gd name="connsiteX24" fmla="*/ 6029325 w 8877300"/>
              <a:gd name="connsiteY24" fmla="*/ 942975 h 3124200"/>
              <a:gd name="connsiteX25" fmla="*/ 6200775 w 8877300"/>
              <a:gd name="connsiteY25" fmla="*/ 819150 h 3124200"/>
              <a:gd name="connsiteX26" fmla="*/ 6572250 w 8877300"/>
              <a:gd name="connsiteY26" fmla="*/ 723900 h 3124200"/>
              <a:gd name="connsiteX27" fmla="*/ 6686550 w 8877300"/>
              <a:gd name="connsiteY27" fmla="*/ 704850 h 3124200"/>
              <a:gd name="connsiteX28" fmla="*/ 6905625 w 8877300"/>
              <a:gd name="connsiteY28" fmla="*/ 647700 h 3124200"/>
              <a:gd name="connsiteX29" fmla="*/ 7124700 w 8877300"/>
              <a:gd name="connsiteY29" fmla="*/ 619125 h 3124200"/>
              <a:gd name="connsiteX30" fmla="*/ 7258050 w 8877300"/>
              <a:gd name="connsiteY30" fmla="*/ 600075 h 3124200"/>
              <a:gd name="connsiteX31" fmla="*/ 7839075 w 8877300"/>
              <a:gd name="connsiteY31" fmla="*/ 590550 h 3124200"/>
              <a:gd name="connsiteX32" fmla="*/ 7962900 w 8877300"/>
              <a:gd name="connsiteY32" fmla="*/ 533400 h 3124200"/>
              <a:gd name="connsiteX33" fmla="*/ 8115300 w 8877300"/>
              <a:gd name="connsiteY33" fmla="*/ 438150 h 3124200"/>
              <a:gd name="connsiteX34" fmla="*/ 8467725 w 8877300"/>
              <a:gd name="connsiteY34" fmla="*/ 266700 h 3124200"/>
              <a:gd name="connsiteX35" fmla="*/ 8515350 w 8877300"/>
              <a:gd name="connsiteY35" fmla="*/ 247650 h 3124200"/>
              <a:gd name="connsiteX36" fmla="*/ 8658225 w 8877300"/>
              <a:gd name="connsiteY36" fmla="*/ 161925 h 3124200"/>
              <a:gd name="connsiteX37" fmla="*/ 8877300 w 8877300"/>
              <a:gd name="connsiteY37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877300" h="3124200">
                <a:moveTo>
                  <a:pt x="0" y="3124200"/>
                </a:moveTo>
                <a:cubicBezTo>
                  <a:pt x="19050" y="3028950"/>
                  <a:pt x="7174" y="2921744"/>
                  <a:pt x="57150" y="2838450"/>
                </a:cubicBezTo>
                <a:cubicBezTo>
                  <a:pt x="74817" y="2809005"/>
                  <a:pt x="187602" y="2615895"/>
                  <a:pt x="219075" y="2581275"/>
                </a:cubicBezTo>
                <a:cubicBezTo>
                  <a:pt x="267918" y="2527548"/>
                  <a:pt x="372715" y="2455872"/>
                  <a:pt x="438150" y="2419350"/>
                </a:cubicBezTo>
                <a:cubicBezTo>
                  <a:pt x="538609" y="2363280"/>
                  <a:pt x="631691" y="2286704"/>
                  <a:pt x="742950" y="2257425"/>
                </a:cubicBezTo>
                <a:cubicBezTo>
                  <a:pt x="927597" y="2208834"/>
                  <a:pt x="896469" y="2213162"/>
                  <a:pt x="1066800" y="2181225"/>
                </a:cubicBezTo>
                <a:cubicBezTo>
                  <a:pt x="1120670" y="2171124"/>
                  <a:pt x="1174270" y="2158873"/>
                  <a:pt x="1228725" y="2152650"/>
                </a:cubicBezTo>
                <a:cubicBezTo>
                  <a:pt x="1285593" y="2146151"/>
                  <a:pt x="1343097" y="2147406"/>
                  <a:pt x="1400175" y="2143125"/>
                </a:cubicBezTo>
                <a:cubicBezTo>
                  <a:pt x="1884817" y="2106777"/>
                  <a:pt x="1361717" y="2137853"/>
                  <a:pt x="1781175" y="2114550"/>
                </a:cubicBezTo>
                <a:cubicBezTo>
                  <a:pt x="1831975" y="2108200"/>
                  <a:pt x="1883637" y="2106776"/>
                  <a:pt x="1933575" y="2095500"/>
                </a:cubicBezTo>
                <a:cubicBezTo>
                  <a:pt x="2031874" y="2073303"/>
                  <a:pt x="2312642" y="1953165"/>
                  <a:pt x="2352675" y="1924050"/>
                </a:cubicBezTo>
                <a:cubicBezTo>
                  <a:pt x="2387600" y="1898650"/>
                  <a:pt x="2420195" y="1869689"/>
                  <a:pt x="2457450" y="1847850"/>
                </a:cubicBezTo>
                <a:cubicBezTo>
                  <a:pt x="2512573" y="1815537"/>
                  <a:pt x="2573123" y="1793295"/>
                  <a:pt x="2628900" y="1762125"/>
                </a:cubicBezTo>
                <a:cubicBezTo>
                  <a:pt x="2678257" y="1734543"/>
                  <a:pt x="2819542" y="1636621"/>
                  <a:pt x="2886075" y="1609725"/>
                </a:cubicBezTo>
                <a:cubicBezTo>
                  <a:pt x="3180567" y="1490675"/>
                  <a:pt x="3130823" y="1505530"/>
                  <a:pt x="3324225" y="1466850"/>
                </a:cubicBezTo>
                <a:cubicBezTo>
                  <a:pt x="3362325" y="1450975"/>
                  <a:pt x="3398991" y="1431085"/>
                  <a:pt x="3438525" y="1419225"/>
                </a:cubicBezTo>
                <a:cubicBezTo>
                  <a:pt x="3581370" y="1376371"/>
                  <a:pt x="3650810" y="1377042"/>
                  <a:pt x="3800475" y="1362075"/>
                </a:cubicBezTo>
                <a:lnTo>
                  <a:pt x="4391025" y="1400175"/>
                </a:lnTo>
                <a:cubicBezTo>
                  <a:pt x="4457655" y="1404189"/>
                  <a:pt x="4524666" y="1402712"/>
                  <a:pt x="4591050" y="1409700"/>
                </a:cubicBezTo>
                <a:cubicBezTo>
                  <a:pt x="4645558" y="1415438"/>
                  <a:pt x="4698749" y="1430301"/>
                  <a:pt x="4752975" y="1438275"/>
                </a:cubicBezTo>
                <a:cubicBezTo>
                  <a:pt x="4917368" y="1462450"/>
                  <a:pt x="4946778" y="1458774"/>
                  <a:pt x="5124450" y="1466850"/>
                </a:cubicBezTo>
                <a:cubicBezTo>
                  <a:pt x="5303465" y="1424227"/>
                  <a:pt x="5365013" y="1420420"/>
                  <a:pt x="5534025" y="1333500"/>
                </a:cubicBezTo>
                <a:cubicBezTo>
                  <a:pt x="5578668" y="1310541"/>
                  <a:pt x="5618170" y="1278527"/>
                  <a:pt x="5657850" y="1247775"/>
                </a:cubicBezTo>
                <a:cubicBezTo>
                  <a:pt x="5745254" y="1180037"/>
                  <a:pt x="5829539" y="1108367"/>
                  <a:pt x="5915025" y="1038225"/>
                </a:cubicBezTo>
                <a:cubicBezTo>
                  <a:pt x="5953366" y="1006766"/>
                  <a:pt x="5994256" y="978044"/>
                  <a:pt x="6029325" y="942975"/>
                </a:cubicBezTo>
                <a:cubicBezTo>
                  <a:pt x="6093935" y="878365"/>
                  <a:pt x="6102055" y="860549"/>
                  <a:pt x="6200775" y="819150"/>
                </a:cubicBezTo>
                <a:cubicBezTo>
                  <a:pt x="6321780" y="768406"/>
                  <a:pt x="6444318" y="747887"/>
                  <a:pt x="6572250" y="723900"/>
                </a:cubicBezTo>
                <a:cubicBezTo>
                  <a:pt x="6610214" y="716782"/>
                  <a:pt x="6648896" y="713457"/>
                  <a:pt x="6686550" y="704850"/>
                </a:cubicBezTo>
                <a:cubicBezTo>
                  <a:pt x="6760121" y="688034"/>
                  <a:pt x="6831183" y="660107"/>
                  <a:pt x="6905625" y="647700"/>
                </a:cubicBezTo>
                <a:cubicBezTo>
                  <a:pt x="7152866" y="606493"/>
                  <a:pt x="6892164" y="647029"/>
                  <a:pt x="7124700" y="619125"/>
                </a:cubicBezTo>
                <a:cubicBezTo>
                  <a:pt x="7169281" y="613775"/>
                  <a:pt x="7213185" y="601870"/>
                  <a:pt x="7258050" y="600075"/>
                </a:cubicBezTo>
                <a:cubicBezTo>
                  <a:pt x="7451596" y="592333"/>
                  <a:pt x="7645400" y="593725"/>
                  <a:pt x="7839075" y="590550"/>
                </a:cubicBezTo>
                <a:cubicBezTo>
                  <a:pt x="8092343" y="438589"/>
                  <a:pt x="7602124" y="728820"/>
                  <a:pt x="7962900" y="533400"/>
                </a:cubicBezTo>
                <a:cubicBezTo>
                  <a:pt x="8015575" y="504868"/>
                  <a:pt x="8062332" y="466133"/>
                  <a:pt x="8115300" y="438150"/>
                </a:cubicBezTo>
                <a:cubicBezTo>
                  <a:pt x="8230810" y="377126"/>
                  <a:pt x="8346430" y="315218"/>
                  <a:pt x="8467725" y="266700"/>
                </a:cubicBezTo>
                <a:cubicBezTo>
                  <a:pt x="8483600" y="260350"/>
                  <a:pt x="8500369" y="255890"/>
                  <a:pt x="8515350" y="247650"/>
                </a:cubicBezTo>
                <a:cubicBezTo>
                  <a:pt x="8564015" y="220884"/>
                  <a:pt x="8612222" y="193044"/>
                  <a:pt x="8658225" y="161925"/>
                </a:cubicBezTo>
                <a:cubicBezTo>
                  <a:pt x="8692897" y="138470"/>
                  <a:pt x="8812957" y="48257"/>
                  <a:pt x="8877300" y="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8552F-87CC-4553-99FA-40AAE56AE7E8}"/>
              </a:ext>
            </a:extLst>
          </p:cNvPr>
          <p:cNvSpPr txBox="1"/>
          <p:nvPr/>
        </p:nvSpPr>
        <p:spPr>
          <a:xfrm>
            <a:off x="9961105" y="308875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y(t)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E4D8E-ACE0-4B8C-BA76-7F4539A84633}"/>
              </a:ext>
            </a:extLst>
          </p:cNvPr>
          <p:cNvSpPr txBox="1"/>
          <p:nvPr/>
        </p:nvSpPr>
        <p:spPr>
          <a:xfrm>
            <a:off x="10651495" y="639762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38219-5FFE-46C1-BED8-50DFE803850A}"/>
              </a:ext>
            </a:extLst>
          </p:cNvPr>
          <p:cNvSpPr txBox="1"/>
          <p:nvPr/>
        </p:nvSpPr>
        <p:spPr>
          <a:xfrm>
            <a:off x="2771775" y="635952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B015B-DA2B-4566-8823-A59C8D4C7FF8}"/>
              </a:ext>
            </a:extLst>
          </p:cNvPr>
          <p:cNvSpPr txBox="1"/>
          <p:nvPr/>
        </p:nvSpPr>
        <p:spPr>
          <a:xfrm>
            <a:off x="4331505" y="635952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EA6723-AD94-4A06-8746-1B9F74F388BF}"/>
              </a:ext>
            </a:extLst>
          </p:cNvPr>
          <p:cNvSpPr txBox="1"/>
          <p:nvPr/>
        </p:nvSpPr>
        <p:spPr>
          <a:xfrm>
            <a:off x="6029325" y="635952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899AD8-4F96-4D1C-A02D-CA335D285F3C}"/>
              </a:ext>
            </a:extLst>
          </p:cNvPr>
          <p:cNvSpPr txBox="1"/>
          <p:nvPr/>
        </p:nvSpPr>
        <p:spPr>
          <a:xfrm>
            <a:off x="7727145" y="635952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CEED32-02D4-43E1-B8C0-F7C6A8F08553}"/>
              </a:ext>
            </a:extLst>
          </p:cNvPr>
          <p:cNvSpPr/>
          <p:nvPr/>
        </p:nvSpPr>
        <p:spPr>
          <a:xfrm>
            <a:off x="2823630" y="5329221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701D96-D23F-43E8-BD95-98B2F83B29EF}"/>
              </a:ext>
            </a:extLst>
          </p:cNvPr>
          <p:cNvSpPr/>
          <p:nvPr/>
        </p:nvSpPr>
        <p:spPr>
          <a:xfrm>
            <a:off x="4439325" y="4215043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62E39A-CAB1-4C90-8406-ACD6E8DF994F}"/>
              </a:ext>
            </a:extLst>
          </p:cNvPr>
          <p:cNvSpPr/>
          <p:nvPr/>
        </p:nvSpPr>
        <p:spPr>
          <a:xfrm>
            <a:off x="6137145" y="3910243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60E8AC4-6021-4781-A78B-C157D156F1A9}"/>
              </a:ext>
            </a:extLst>
          </p:cNvPr>
          <p:cNvSpPr/>
          <p:nvPr/>
        </p:nvSpPr>
        <p:spPr>
          <a:xfrm>
            <a:off x="7834965" y="2958567"/>
            <a:ext cx="162989" cy="16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352410-27E2-496A-8DFE-9F71E190FDC9}"/>
                  </a:ext>
                </a:extLst>
              </p:cNvPr>
              <p:cNvSpPr txBox="1"/>
              <p:nvPr/>
            </p:nvSpPr>
            <p:spPr>
              <a:xfrm>
                <a:off x="2659846" y="4940298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352410-27E2-496A-8DFE-9F71E190F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846" y="4940298"/>
                <a:ext cx="490559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E6AE1B-9A39-4839-9286-9B49170FE6E8}"/>
                  </a:ext>
                </a:extLst>
              </p:cNvPr>
              <p:cNvSpPr txBox="1"/>
              <p:nvPr/>
            </p:nvSpPr>
            <p:spPr>
              <a:xfrm>
                <a:off x="4268819" y="3786367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E6AE1B-9A39-4839-9286-9B49170FE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819" y="3786367"/>
                <a:ext cx="49055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8B7612-7524-4D37-BE0C-44906C579F2D}"/>
                  </a:ext>
                </a:extLst>
              </p:cNvPr>
              <p:cNvSpPr txBox="1"/>
              <p:nvPr/>
            </p:nvSpPr>
            <p:spPr>
              <a:xfrm>
                <a:off x="5936446" y="3479540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8B7612-7524-4D37-BE0C-44906C579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446" y="3479540"/>
                <a:ext cx="490559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F0C595-2380-4201-8D68-055080B80866}"/>
                  </a:ext>
                </a:extLst>
              </p:cNvPr>
              <p:cNvSpPr txBox="1"/>
              <p:nvPr/>
            </p:nvSpPr>
            <p:spPr>
              <a:xfrm>
                <a:off x="7613554" y="2595893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F0C595-2380-4201-8D68-055080B80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554" y="2595893"/>
                <a:ext cx="490559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D61804-45E3-441A-8ECE-160C2DED983F}"/>
                  </a:ext>
                </a:extLst>
              </p:cNvPr>
              <p:cNvSpPr txBox="1"/>
              <p:nvPr/>
            </p:nvSpPr>
            <p:spPr>
              <a:xfrm>
                <a:off x="8219365" y="2781349"/>
                <a:ext cx="49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D61804-45E3-441A-8ECE-160C2DED9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65" y="2781349"/>
                <a:ext cx="490559" cy="369332"/>
              </a:xfrm>
              <a:prstGeom prst="rect">
                <a:avLst/>
              </a:prstGeom>
              <a:blipFill>
                <a:blip r:embed="rId6"/>
                <a:stretch>
                  <a:fillRect r="-2592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F7DFD8A7-D8F8-4792-BC28-56FD7D01D4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4367" y="5093163"/>
            <a:ext cx="3827633" cy="12647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CA619D1-6137-4A2A-997B-6B93F53F5E4D}"/>
              </a:ext>
            </a:extLst>
          </p:cNvPr>
          <p:cNvSpPr txBox="1"/>
          <p:nvPr/>
        </p:nvSpPr>
        <p:spPr>
          <a:xfrm>
            <a:off x="0" y="64527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8/20</a:t>
            </a:r>
          </a:p>
        </p:txBody>
      </p:sp>
    </p:spTree>
    <p:extLst>
      <p:ext uri="{BB962C8B-B14F-4D97-AF65-F5344CB8AC3E}">
        <p14:creationId xmlns:p14="http://schemas.microsoft.com/office/powerpoint/2010/main" val="102094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4770</TotalTime>
  <Words>1210</Words>
  <Application>Microsoft Office PowerPoint</Application>
  <PresentationFormat>Widescreen</PresentationFormat>
  <Paragraphs>274</Paragraphs>
  <Slides>23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 body</vt:lpstr>
      <vt:lpstr>Arial</vt:lpstr>
      <vt:lpstr>Calibri</vt:lpstr>
      <vt:lpstr>Calibri Light</vt:lpstr>
      <vt:lpstr>Cambria Math</vt:lpstr>
      <vt:lpstr>Office Theme</vt:lpstr>
      <vt:lpstr>Numerical Extension ODE in KeYmaera X</vt:lpstr>
      <vt:lpstr>Differential equations are fundamental to hybrid systems</vt:lpstr>
      <vt:lpstr>Pros/Cons of KeYmaera X ODE Tactics</vt:lpstr>
      <vt:lpstr>Pros/Cons of KeYmaera X ODE Tactics</vt:lpstr>
      <vt:lpstr>Pros/Cons of KeYmaera X ODE Tactics</vt:lpstr>
      <vt:lpstr>Pros/Cons of KeYmaera X ODE Tactics</vt:lpstr>
      <vt:lpstr>3 minutes</vt:lpstr>
      <vt:lpstr>Numerical methods can offer approximate solutions which are almost like actual solutions</vt:lpstr>
      <vt:lpstr>Theory: constructing approximations</vt:lpstr>
      <vt:lpstr>Theory: global error of discrete approximation</vt:lpstr>
      <vt:lpstr>Theory: global error of discrete approximation</vt:lpstr>
      <vt:lpstr>Theory: global error of discrete approximation</vt:lpstr>
      <vt:lpstr>Theory: global error of discrete approximation (ϵ_a)</vt:lpstr>
      <vt:lpstr>Theory: constructing approximations</vt:lpstr>
      <vt:lpstr>Theory: global error of continuous approximation</vt:lpstr>
      <vt:lpstr>Theory: global error</vt:lpstr>
      <vt:lpstr>6 minutes</vt:lpstr>
      <vt:lpstr>Theory: Proof Rule</vt:lpstr>
      <vt:lpstr>Implementation:</vt:lpstr>
      <vt:lpstr>Implementation:</vt:lpstr>
      <vt:lpstr>9 minutes</vt:lpstr>
      <vt:lpstr>Discussion and Further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Extension ODE in KeYmaera X</dc:title>
  <dc:creator>Evelyn Kuo</dc:creator>
  <cp:lastModifiedBy>Evelyn Kuo</cp:lastModifiedBy>
  <cp:revision>8</cp:revision>
  <dcterms:created xsi:type="dcterms:W3CDTF">2021-11-30T05:29:39Z</dcterms:created>
  <dcterms:modified xsi:type="dcterms:W3CDTF">2021-12-10T04:26:19Z</dcterms:modified>
</cp:coreProperties>
</file>