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2F2F-B58C-4234-8C7C-BDCE8D639101}" type="datetimeFigureOut">
              <a:rPr lang="en-IN" smtClean="0"/>
              <a:pPr/>
              <a:t>23-10-2012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75E6-F212-4460-BADA-F9FE071F0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2F2F-B58C-4234-8C7C-BDCE8D639101}" type="datetimeFigureOut">
              <a:rPr lang="en-IN" smtClean="0"/>
              <a:pPr/>
              <a:t>23-10-2012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75E6-F212-4460-BADA-F9FE071F0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2F2F-B58C-4234-8C7C-BDCE8D639101}" type="datetimeFigureOut">
              <a:rPr lang="en-IN" smtClean="0"/>
              <a:pPr/>
              <a:t>23-10-2012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75E6-F212-4460-BADA-F9FE071F0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2F2F-B58C-4234-8C7C-BDCE8D639101}" type="datetimeFigureOut">
              <a:rPr lang="en-IN" smtClean="0"/>
              <a:pPr/>
              <a:t>23-10-2012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75E6-F212-4460-BADA-F9FE071F0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2F2F-B58C-4234-8C7C-BDCE8D639101}" type="datetimeFigureOut">
              <a:rPr lang="en-IN" smtClean="0"/>
              <a:pPr/>
              <a:t>23-10-2012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75E6-F212-4460-BADA-F9FE071F0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2F2F-B58C-4234-8C7C-BDCE8D639101}" type="datetimeFigureOut">
              <a:rPr lang="en-IN" smtClean="0"/>
              <a:pPr/>
              <a:t>23-10-2012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75E6-F212-4460-BADA-F9FE071F0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2F2F-B58C-4234-8C7C-BDCE8D639101}" type="datetimeFigureOut">
              <a:rPr lang="en-IN" smtClean="0"/>
              <a:pPr/>
              <a:t>23-10-2012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75E6-F212-4460-BADA-F9FE071F0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2F2F-B58C-4234-8C7C-BDCE8D639101}" type="datetimeFigureOut">
              <a:rPr lang="en-IN" smtClean="0"/>
              <a:pPr/>
              <a:t>23-10-2012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75E6-F212-4460-BADA-F9FE071F0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2F2F-B58C-4234-8C7C-BDCE8D639101}" type="datetimeFigureOut">
              <a:rPr lang="en-IN" smtClean="0"/>
              <a:pPr/>
              <a:t>23-10-2012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75E6-F212-4460-BADA-F9FE071F0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2F2F-B58C-4234-8C7C-BDCE8D639101}" type="datetimeFigureOut">
              <a:rPr lang="en-IN" smtClean="0"/>
              <a:pPr/>
              <a:t>23-10-2012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75E6-F212-4460-BADA-F9FE071F0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2F2F-B58C-4234-8C7C-BDCE8D639101}" type="datetimeFigureOut">
              <a:rPr lang="en-IN" smtClean="0"/>
              <a:pPr/>
              <a:t>23-10-2012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75E6-F212-4460-BADA-F9FE071F0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2F2F-B58C-4234-8C7C-BDCE8D639101}" type="datetimeFigureOut">
              <a:rPr lang="en-IN" smtClean="0"/>
              <a:pPr/>
              <a:t>23-10-2012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75E6-F212-4460-BADA-F9FE071F044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nkshows.com/images/en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533400" cy="101917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355976" y="3841884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ENK Shows Process Analysis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http://enkshows.com/images/en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533400" cy="1019176"/>
          </a:xfrm>
          <a:prstGeom prst="rect">
            <a:avLst/>
          </a:prstGeom>
          <a:noFill/>
        </p:spPr>
      </p:pic>
      <p:sp>
        <p:nvSpPr>
          <p:cNvPr id="4" name="Rounded Rectangle 3"/>
          <p:cNvSpPr/>
          <p:nvPr/>
        </p:nvSpPr>
        <p:spPr>
          <a:xfrm>
            <a:off x="3419872" y="3068960"/>
            <a:ext cx="1800200" cy="100811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ENK Shows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23528" y="3140968"/>
            <a:ext cx="1512168" cy="7920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Exhibitors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0192" y="3140968"/>
            <a:ext cx="216024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Retailers/Attendees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563888" y="1556792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Vendors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6300192" y="5301208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? Any others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5" idx="3"/>
            <a:endCxn id="4" idx="1"/>
          </p:cNvCxnSpPr>
          <p:nvPr/>
        </p:nvCxnSpPr>
        <p:spPr>
          <a:xfrm>
            <a:off x="1835696" y="3537012"/>
            <a:ext cx="1584176" cy="360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35696" y="3224009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Registration/ Approval</a:t>
            </a:r>
            <a:endParaRPr lang="en-I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020272" y="62068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Bird’s Eye view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4" idx="3"/>
            <a:endCxn id="6" idx="1"/>
          </p:cNvCxnSpPr>
          <p:nvPr/>
        </p:nvCxnSpPr>
        <p:spPr>
          <a:xfrm flipV="1">
            <a:off x="5220072" y="3537012"/>
            <a:ext cx="1080120" cy="360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2080" y="322400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Registration</a:t>
            </a:r>
            <a:endParaRPr lang="en-IN" sz="1200" dirty="0"/>
          </a:p>
        </p:txBody>
      </p:sp>
      <p:cxnSp>
        <p:nvCxnSpPr>
          <p:cNvPr id="21" name="Straight Arrow Connector 20"/>
          <p:cNvCxnSpPr>
            <a:stCxn id="4" idx="0"/>
            <a:endCxn id="7" idx="2"/>
          </p:cNvCxnSpPr>
          <p:nvPr/>
        </p:nvCxnSpPr>
        <p:spPr>
          <a:xfrm flipV="1">
            <a:off x="4319972" y="2348880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3888" y="256490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Services</a:t>
            </a:r>
            <a:endParaRPr lang="en-IN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179512" y="1412776"/>
            <a:ext cx="5760640" cy="511256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http://enkshows.com/images/en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533400" cy="1019176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699792" y="1124744"/>
            <a:ext cx="0" cy="573325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12160" y="1124744"/>
            <a:ext cx="0" cy="573325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9552" y="10527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Prospect (www)</a:t>
            </a:r>
            <a:endParaRPr lang="en-IN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843808" y="105273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Qualified Prospect (Secure Site)</a:t>
            </a:r>
            <a:endParaRPr lang="en-IN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588224" y="105273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Exhibitor (Portal)</a:t>
            </a:r>
            <a:endParaRPr lang="en-IN" u="sng" dirty="0"/>
          </a:p>
        </p:txBody>
      </p:sp>
      <p:sp>
        <p:nvSpPr>
          <p:cNvPr id="13" name="Rounded Rectangle 12"/>
          <p:cNvSpPr/>
          <p:nvPr/>
        </p:nvSpPr>
        <p:spPr>
          <a:xfrm>
            <a:off x="467544" y="1556792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Basic Questionnaire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467544" y="2996952"/>
            <a:ext cx="1800200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ENK Screening</a:t>
            </a:r>
            <a:endParaRPr lang="en-IN" dirty="0"/>
          </a:p>
        </p:txBody>
      </p:sp>
      <p:cxnSp>
        <p:nvCxnSpPr>
          <p:cNvPr id="20" name="Elbow Connector 19"/>
          <p:cNvCxnSpPr>
            <a:stCxn id="17" idx="2"/>
            <a:endCxn id="24" idx="1"/>
          </p:cNvCxnSpPr>
          <p:nvPr/>
        </p:nvCxnSpPr>
        <p:spPr>
          <a:xfrm rot="5400000" flipH="1" flipV="1">
            <a:off x="1529662" y="1754814"/>
            <a:ext cx="1800200" cy="2124236"/>
          </a:xfrm>
          <a:prstGeom prst="bentConnector4">
            <a:avLst>
              <a:gd name="adj1" fmla="val -12699"/>
              <a:gd name="adj2" fmla="val 7118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491880" y="1556792"/>
            <a:ext cx="22322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Detailed Questionnaire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13" idx="2"/>
            <a:endCxn id="17" idx="0"/>
          </p:cNvCxnSpPr>
          <p:nvPr/>
        </p:nvCxnSpPr>
        <p:spPr>
          <a:xfrm>
            <a:off x="1331640" y="2132856"/>
            <a:ext cx="3600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707904" y="3149352"/>
            <a:ext cx="1800200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ENK Screening</a:t>
            </a:r>
            <a:endParaRPr lang="en-IN" dirty="0"/>
          </a:p>
        </p:txBody>
      </p:sp>
      <p:cxnSp>
        <p:nvCxnSpPr>
          <p:cNvPr id="30" name="Straight Arrow Connector 29"/>
          <p:cNvCxnSpPr>
            <a:stCxn id="24" idx="2"/>
            <a:endCxn id="29" idx="0"/>
          </p:cNvCxnSpPr>
          <p:nvPr/>
        </p:nvCxnSpPr>
        <p:spPr>
          <a:xfrm>
            <a:off x="4608004" y="2276872"/>
            <a:ext cx="0" cy="872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707904" y="4653136"/>
            <a:ext cx="1800200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EBMS</a:t>
            </a:r>
            <a:endParaRPr lang="en-IN" dirty="0"/>
          </a:p>
        </p:txBody>
      </p:sp>
      <p:cxnSp>
        <p:nvCxnSpPr>
          <p:cNvPr id="34" name="Straight Arrow Connector 33"/>
          <p:cNvCxnSpPr>
            <a:stCxn id="29" idx="2"/>
            <a:endCxn id="33" idx="0"/>
          </p:cNvCxnSpPr>
          <p:nvPr/>
        </p:nvCxnSpPr>
        <p:spPr>
          <a:xfrm>
            <a:off x="4608004" y="3869432"/>
            <a:ext cx="0" cy="783704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884368" y="1484784"/>
            <a:ext cx="122413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Payment</a:t>
            </a:r>
            <a:endParaRPr lang="en-IN" dirty="0"/>
          </a:p>
        </p:txBody>
      </p:sp>
      <p:sp>
        <p:nvSpPr>
          <p:cNvPr id="38" name="Rounded Rectangle 37"/>
          <p:cNvSpPr/>
          <p:nvPr/>
        </p:nvSpPr>
        <p:spPr>
          <a:xfrm>
            <a:off x="7884368" y="2204864"/>
            <a:ext cx="122413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Shows</a:t>
            </a:r>
            <a:endParaRPr lang="en-IN" dirty="0"/>
          </a:p>
        </p:txBody>
      </p:sp>
      <p:sp>
        <p:nvSpPr>
          <p:cNvPr id="39" name="Rounded Rectangle 38"/>
          <p:cNvSpPr/>
          <p:nvPr/>
        </p:nvSpPr>
        <p:spPr>
          <a:xfrm>
            <a:off x="7884368" y="2996952"/>
            <a:ext cx="122413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Alerts</a:t>
            </a:r>
            <a:endParaRPr lang="en-IN" dirty="0"/>
          </a:p>
        </p:txBody>
      </p:sp>
      <p:sp>
        <p:nvSpPr>
          <p:cNvPr id="40" name="Rounded Rectangle 39"/>
          <p:cNvSpPr/>
          <p:nvPr/>
        </p:nvSpPr>
        <p:spPr>
          <a:xfrm>
            <a:off x="7884368" y="3789040"/>
            <a:ext cx="122413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Past Shows</a:t>
            </a:r>
            <a:endParaRPr lang="en-IN" dirty="0"/>
          </a:p>
        </p:txBody>
      </p:sp>
      <p:cxnSp>
        <p:nvCxnSpPr>
          <p:cNvPr id="42" name="Elbow Connector 41"/>
          <p:cNvCxnSpPr>
            <a:stCxn id="29" idx="3"/>
            <a:endCxn id="43" idx="1"/>
          </p:cNvCxnSpPr>
          <p:nvPr/>
        </p:nvCxnSpPr>
        <p:spPr>
          <a:xfrm flipV="1">
            <a:off x="5508104" y="1736812"/>
            <a:ext cx="720080" cy="1772580"/>
          </a:xfrm>
          <a:prstGeom prst="bentConnector3">
            <a:avLst>
              <a:gd name="adj1" fmla="val 7735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228184" y="1556792"/>
            <a:ext cx="10801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Exhibitor</a:t>
            </a:r>
            <a:endParaRPr lang="en-IN" dirty="0"/>
          </a:p>
        </p:txBody>
      </p:sp>
      <p:cxnSp>
        <p:nvCxnSpPr>
          <p:cNvPr id="47" name="Elbow Connector 46"/>
          <p:cNvCxnSpPr>
            <a:stCxn id="43" idx="3"/>
            <a:endCxn id="37" idx="1"/>
          </p:cNvCxnSpPr>
          <p:nvPr/>
        </p:nvCxnSpPr>
        <p:spPr>
          <a:xfrm>
            <a:off x="7308304" y="1736812"/>
            <a:ext cx="576064" cy="127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3" idx="3"/>
            <a:endCxn id="38" idx="1"/>
          </p:cNvCxnSpPr>
          <p:nvPr/>
        </p:nvCxnSpPr>
        <p:spPr>
          <a:xfrm>
            <a:off x="7308304" y="1736812"/>
            <a:ext cx="576064" cy="72008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3" idx="3"/>
            <a:endCxn id="39" idx="1"/>
          </p:cNvCxnSpPr>
          <p:nvPr/>
        </p:nvCxnSpPr>
        <p:spPr>
          <a:xfrm>
            <a:off x="7308304" y="1736812"/>
            <a:ext cx="576064" cy="151216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3" idx="3"/>
            <a:endCxn id="40" idx="1"/>
          </p:cNvCxnSpPr>
          <p:nvPr/>
        </p:nvCxnSpPr>
        <p:spPr>
          <a:xfrm>
            <a:off x="7308304" y="1736812"/>
            <a:ext cx="576064" cy="230425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87616" y="476672"/>
            <a:ext cx="3564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Exhibitor Process flow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03648" y="3944089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Approval Workflow</a:t>
            </a:r>
            <a:endParaRPr lang="en-IN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716016" y="3861048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Approval Workflow</a:t>
            </a:r>
            <a:endParaRPr lang="en-IN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444208" y="257593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Exhibitor Portal</a:t>
            </a:r>
            <a:endParaRPr lang="en-IN" sz="1200" b="1" dirty="0"/>
          </a:p>
        </p:txBody>
      </p:sp>
      <p:sp>
        <p:nvSpPr>
          <p:cNvPr id="80" name="Rounded Rectangle 79"/>
          <p:cNvSpPr/>
          <p:nvPr/>
        </p:nvSpPr>
        <p:spPr>
          <a:xfrm>
            <a:off x="6156176" y="4653136"/>
            <a:ext cx="2376264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Exhibitor Portal</a:t>
            </a:r>
          </a:p>
          <a:p>
            <a:pPr algn="ctr"/>
            <a:r>
              <a:rPr lang="en-IN" sz="1100" dirty="0" smtClean="0"/>
              <a:t>(Social </a:t>
            </a:r>
            <a:r>
              <a:rPr lang="en-IN" sz="1100" dirty="0" err="1" smtClean="0"/>
              <a:t>Integraion</a:t>
            </a:r>
            <a:r>
              <a:rPr lang="en-IN" sz="1100" dirty="0" smtClean="0"/>
              <a:t> ?)</a:t>
            </a:r>
            <a:endParaRPr lang="en-IN" sz="1100" dirty="0"/>
          </a:p>
        </p:txBody>
      </p:sp>
      <p:cxnSp>
        <p:nvCxnSpPr>
          <p:cNvPr id="82" name="Straight Arrow Connector 81"/>
          <p:cNvCxnSpPr>
            <a:stCxn id="33" idx="3"/>
            <a:endCxn id="80" idx="1"/>
          </p:cNvCxnSpPr>
          <p:nvPr/>
        </p:nvCxnSpPr>
        <p:spPr>
          <a:xfrm>
            <a:off x="5508104" y="5049180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3" idx="2"/>
            <a:endCxn id="80" idx="0"/>
          </p:cNvCxnSpPr>
          <p:nvPr/>
        </p:nvCxnSpPr>
        <p:spPr>
          <a:xfrm>
            <a:off x="6768244" y="1916832"/>
            <a:ext cx="576064" cy="27363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n 86"/>
          <p:cNvSpPr/>
          <p:nvPr/>
        </p:nvSpPr>
        <p:spPr>
          <a:xfrm>
            <a:off x="827584" y="5229200"/>
            <a:ext cx="1080120" cy="108012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Exhibitor Database</a:t>
            </a:r>
            <a:endParaRPr lang="en-IN" dirty="0"/>
          </a:p>
        </p:txBody>
      </p:sp>
      <p:cxnSp>
        <p:nvCxnSpPr>
          <p:cNvPr id="89" name="Straight Arrow Connector 88"/>
          <p:cNvCxnSpPr>
            <a:stCxn id="17" idx="2"/>
            <a:endCxn id="87" idx="1"/>
          </p:cNvCxnSpPr>
          <p:nvPr/>
        </p:nvCxnSpPr>
        <p:spPr>
          <a:xfrm>
            <a:off x="1367644" y="3717032"/>
            <a:ext cx="0" cy="1512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9" idx="2"/>
            <a:endCxn id="87" idx="4"/>
          </p:cNvCxnSpPr>
          <p:nvPr/>
        </p:nvCxnSpPr>
        <p:spPr>
          <a:xfrm flipH="1">
            <a:off x="1907704" y="3869432"/>
            <a:ext cx="2700300" cy="1899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0" idx="2"/>
            <a:endCxn id="87" idx="4"/>
          </p:cNvCxnSpPr>
          <p:nvPr/>
        </p:nvCxnSpPr>
        <p:spPr>
          <a:xfrm rot="5400000">
            <a:off x="4463988" y="2888940"/>
            <a:ext cx="324036" cy="543660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6156176" y="5949280"/>
            <a:ext cx="360040" cy="2160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9" name="Rounded Rectangle 98"/>
          <p:cNvSpPr/>
          <p:nvPr/>
        </p:nvSpPr>
        <p:spPr>
          <a:xfrm>
            <a:off x="6156176" y="6237312"/>
            <a:ext cx="36004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ounded Rectangle 99"/>
          <p:cNvSpPr/>
          <p:nvPr/>
        </p:nvSpPr>
        <p:spPr>
          <a:xfrm>
            <a:off x="6156176" y="6525344"/>
            <a:ext cx="360040" cy="2160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/>
          <p:cNvSpPr txBox="1"/>
          <p:nvPr/>
        </p:nvSpPr>
        <p:spPr>
          <a:xfrm>
            <a:off x="6516216" y="624834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Exhibitor  Actions</a:t>
            </a:r>
            <a:endParaRPr lang="en-IN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516216" y="5960313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ENK Actions</a:t>
            </a:r>
            <a:endParaRPr lang="en-IN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516216" y="6536377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Software components</a:t>
            </a:r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http://enkshows.com/images/en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533400" cy="1019176"/>
          </a:xfrm>
          <a:prstGeom prst="rect">
            <a:avLst/>
          </a:prstGeom>
          <a:noFill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700808"/>
            <a:ext cx="1152128" cy="6922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http://www.clker.com/cliparts/b/1/f/a/1195445301811339265dagobert83_female_user_icon.svg.m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72816"/>
            <a:ext cx="481236" cy="481236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>
            <a:stCxn id="1028" idx="3"/>
            <a:endCxn id="2" idx="1"/>
          </p:cNvCxnSpPr>
          <p:nvPr/>
        </p:nvCxnSpPr>
        <p:spPr>
          <a:xfrm>
            <a:off x="804764" y="2013434"/>
            <a:ext cx="2255068" cy="33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00192" y="692696"/>
            <a:ext cx="28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Exhibitor Application form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2636912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32040" y="1412776"/>
            <a:ext cx="4211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1200" dirty="0" smtClean="0"/>
              <a:t>User Interface Questions</a:t>
            </a:r>
          </a:p>
          <a:p>
            <a:pPr marL="342900" indent="-342900">
              <a:buAutoNum type="arabicPeriod"/>
            </a:pPr>
            <a:r>
              <a:rPr lang="en-IN" sz="1200" dirty="0" smtClean="0"/>
              <a:t>Dynamic </a:t>
            </a:r>
            <a:r>
              <a:rPr lang="en-IN" sz="1200" dirty="0" smtClean="0"/>
              <a:t>Fields – Where does data come from</a:t>
            </a:r>
          </a:p>
          <a:p>
            <a:pPr marL="342900" indent="-342900">
              <a:buAutoNum type="arabicPeriod"/>
            </a:pPr>
            <a:r>
              <a:rPr lang="en-IN" sz="1200" dirty="0" smtClean="0"/>
              <a:t>Frequency of changes needed in forms </a:t>
            </a:r>
          </a:p>
          <a:p>
            <a:pPr marL="342900" indent="-342900">
              <a:buAutoNum type="arabicPeriod"/>
            </a:pPr>
            <a:r>
              <a:rPr lang="en-IN" sz="1200" dirty="0" smtClean="0"/>
              <a:t>Show specific information changes</a:t>
            </a:r>
          </a:p>
          <a:p>
            <a:pPr marL="342900" indent="-342900">
              <a:buAutoNum type="arabicPeriod"/>
            </a:pPr>
            <a:r>
              <a:rPr lang="en-IN" sz="1200" dirty="0" smtClean="0"/>
              <a:t>Registration before user starts filling form to persist data in the form?</a:t>
            </a:r>
          </a:p>
          <a:p>
            <a:pPr marL="342900" indent="-342900">
              <a:buAutoNum type="arabicPeriod"/>
            </a:pPr>
            <a:endParaRPr lang="en-IN" sz="1200" dirty="0" smtClean="0"/>
          </a:p>
          <a:p>
            <a:pPr marL="342900" indent="-342900">
              <a:buAutoNum type="arabicPeriod"/>
            </a:pPr>
            <a:endParaRPr lang="en-IN" sz="1200" dirty="0" smtClean="0"/>
          </a:p>
          <a:p>
            <a:pPr marL="342900" indent="-342900">
              <a:buAutoNum type="arabicPeriod"/>
            </a:pPr>
            <a:endParaRPr lang="en-I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995936" y="11247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User</a:t>
            </a:r>
            <a:endParaRPr lang="en-IN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995936" y="26996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ENK</a:t>
            </a:r>
            <a:endParaRPr lang="en-IN" u="sng" dirty="0"/>
          </a:p>
        </p:txBody>
      </p:sp>
      <p:cxnSp>
        <p:nvCxnSpPr>
          <p:cNvPr id="18" name="Straight Arrow Connector 17"/>
          <p:cNvCxnSpPr>
            <a:stCxn id="2" idx="2"/>
            <a:endCxn id="19" idx="0"/>
          </p:cNvCxnSpPr>
          <p:nvPr/>
        </p:nvCxnSpPr>
        <p:spPr>
          <a:xfrm flipH="1">
            <a:off x="2447764" y="2393095"/>
            <a:ext cx="1188132" cy="891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23528" y="3284984"/>
            <a:ext cx="4248472" cy="13681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395536" y="3717032"/>
            <a:ext cx="86409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1475656" y="3717032"/>
            <a:ext cx="86409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3059832" y="3717032"/>
            <a:ext cx="13681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Approved</a:t>
            </a:r>
            <a:endParaRPr lang="en-IN" sz="1400" dirty="0"/>
          </a:p>
        </p:txBody>
      </p:sp>
      <p:cxnSp>
        <p:nvCxnSpPr>
          <p:cNvPr id="24" name="Straight Arrow Connector 23"/>
          <p:cNvCxnSpPr>
            <a:stCxn id="20" idx="6"/>
            <a:endCxn id="21" idx="2"/>
          </p:cNvCxnSpPr>
          <p:nvPr/>
        </p:nvCxnSpPr>
        <p:spPr>
          <a:xfrm>
            <a:off x="1259632" y="396906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6"/>
            <a:endCxn id="22" idx="2"/>
          </p:cNvCxnSpPr>
          <p:nvPr/>
        </p:nvCxnSpPr>
        <p:spPr>
          <a:xfrm>
            <a:off x="2339752" y="3969060"/>
            <a:ext cx="72008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96544" y="2852936"/>
            <a:ext cx="4211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1200" dirty="0" smtClean="0"/>
              <a:t>Backend process Questions</a:t>
            </a:r>
            <a:endParaRPr lang="en-IN" sz="1200" dirty="0" smtClean="0"/>
          </a:p>
          <a:p>
            <a:pPr marL="342900" indent="-342900">
              <a:buAutoNum type="arabicPeriod"/>
            </a:pPr>
            <a:r>
              <a:rPr lang="en-IN" sz="1200" dirty="0" smtClean="0"/>
              <a:t>Need </a:t>
            </a:r>
            <a:r>
              <a:rPr lang="en-IN" sz="1200" dirty="0" smtClean="0"/>
              <a:t>for collaboration – Multiple people </a:t>
            </a:r>
            <a:r>
              <a:rPr lang="en-IN" sz="1200" dirty="0" smtClean="0"/>
              <a:t> involved in screening </a:t>
            </a:r>
            <a:r>
              <a:rPr lang="en-IN" sz="1200" dirty="0" smtClean="0"/>
              <a:t>the </a:t>
            </a:r>
            <a:r>
              <a:rPr lang="en-IN" sz="1200" dirty="0" smtClean="0"/>
              <a:t>form?</a:t>
            </a:r>
            <a:endParaRPr lang="en-IN" sz="1200" dirty="0" smtClean="0"/>
          </a:p>
          <a:p>
            <a:pPr marL="342900" indent="-342900">
              <a:buAutoNum type="arabicPeriod"/>
            </a:pPr>
            <a:r>
              <a:rPr lang="en-IN" sz="1200" dirty="0" smtClean="0"/>
              <a:t>What is the workflow involved in screening process - steps</a:t>
            </a:r>
            <a:endParaRPr lang="en-IN" sz="1200" dirty="0" smtClean="0"/>
          </a:p>
          <a:p>
            <a:pPr marL="342900" indent="-342900">
              <a:buAutoNum type="arabicPeriod"/>
            </a:pPr>
            <a:r>
              <a:rPr lang="en-IN" sz="1200" dirty="0" smtClean="0"/>
              <a:t>Status information to </a:t>
            </a:r>
            <a:r>
              <a:rPr lang="en-IN" sz="1200" dirty="0" smtClean="0"/>
              <a:t>exhibitor– </a:t>
            </a:r>
            <a:r>
              <a:rPr lang="en-IN" sz="1200" dirty="0" smtClean="0"/>
              <a:t>need for any email status updates</a:t>
            </a:r>
          </a:p>
          <a:p>
            <a:pPr marL="342900" indent="-342900">
              <a:buAutoNum type="arabicPeriod"/>
            </a:pPr>
            <a:r>
              <a:rPr lang="en-IN" sz="1200" dirty="0" smtClean="0"/>
              <a:t>Is there a scenario where ENK would need some extra information/clarification from exhibitor?</a:t>
            </a:r>
            <a:endParaRPr lang="en-IN" sz="1200" dirty="0" smtClean="0"/>
          </a:p>
          <a:p>
            <a:pPr marL="342900" indent="-342900">
              <a:buAutoNum type="arabicPeriod"/>
            </a:pPr>
            <a:endParaRPr lang="en-IN" sz="1200" dirty="0" smtClean="0"/>
          </a:p>
          <a:p>
            <a:pPr marL="342900" indent="-342900">
              <a:buAutoNum type="arabicPeriod"/>
            </a:pPr>
            <a:endParaRPr lang="en-IN" sz="1200" dirty="0" smtClean="0"/>
          </a:p>
          <a:p>
            <a:pPr marL="342900" indent="-342900">
              <a:buAutoNum type="arabicPeriod"/>
            </a:pPr>
            <a:endParaRPr lang="en-IN" sz="1200" dirty="0" smtClean="0"/>
          </a:p>
          <a:p>
            <a:pPr marL="342900" indent="-342900">
              <a:buAutoNum type="arabicPeriod"/>
            </a:pPr>
            <a:endParaRPr lang="en-I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520" y="220486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Exhibitor</a:t>
            </a:r>
            <a:endParaRPr lang="en-IN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483768" y="4391526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Application Screening process</a:t>
            </a:r>
            <a:endParaRPr lang="en-IN" sz="1100" dirty="0"/>
          </a:p>
        </p:txBody>
      </p:sp>
      <p:cxnSp>
        <p:nvCxnSpPr>
          <p:cNvPr id="28" name="Straight Arrow Connector 27"/>
          <p:cNvCxnSpPr>
            <a:stCxn id="19" idx="2"/>
            <a:endCxn id="31" idx="0"/>
          </p:cNvCxnSpPr>
          <p:nvPr/>
        </p:nvCxnSpPr>
        <p:spPr>
          <a:xfrm>
            <a:off x="2447764" y="4653136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547664" y="5733256"/>
            <a:ext cx="1800200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EBMS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2915816" y="2159278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Detailed application form</a:t>
            </a:r>
            <a:endParaRPr lang="en-IN" sz="1100" dirty="0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152537"/>
            <a:ext cx="1152128" cy="6922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5" name="TextBox 44"/>
          <p:cNvSpPr txBox="1"/>
          <p:nvPr/>
        </p:nvSpPr>
        <p:spPr>
          <a:xfrm>
            <a:off x="1259632" y="1583214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Initial Registration form</a:t>
            </a:r>
            <a:endParaRPr lang="en-IN" sz="1100" dirty="0"/>
          </a:p>
        </p:txBody>
      </p:sp>
      <p:cxnSp>
        <p:nvCxnSpPr>
          <p:cNvPr id="46" name="Straight Arrow Connector 45"/>
          <p:cNvCxnSpPr>
            <a:stCxn id="1028" idx="3"/>
            <a:endCxn id="44" idx="1"/>
          </p:cNvCxnSpPr>
          <p:nvPr/>
        </p:nvCxnSpPr>
        <p:spPr>
          <a:xfrm flipV="1">
            <a:off x="804764" y="1498681"/>
            <a:ext cx="526876" cy="514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1" idx="3"/>
            <a:endCxn id="2" idx="3"/>
          </p:cNvCxnSpPr>
          <p:nvPr/>
        </p:nvCxnSpPr>
        <p:spPr>
          <a:xfrm flipV="1">
            <a:off x="3347864" y="2046952"/>
            <a:ext cx="864096" cy="4082348"/>
          </a:xfrm>
          <a:prstGeom prst="bentConnector3">
            <a:avLst>
              <a:gd name="adj1" fmla="val 1655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19872" y="6237312"/>
            <a:ext cx="201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Need for Dynamic Fields Integration?</a:t>
            </a:r>
            <a:endParaRPr lang="en-IN" sz="1100" b="1" dirty="0"/>
          </a:p>
        </p:txBody>
      </p:sp>
      <p:sp>
        <p:nvSpPr>
          <p:cNvPr id="54" name="Can 53"/>
          <p:cNvSpPr/>
          <p:nvPr/>
        </p:nvSpPr>
        <p:spPr>
          <a:xfrm>
            <a:off x="251520" y="5733256"/>
            <a:ext cx="1080120" cy="86409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ProspectDatabase</a:t>
            </a:r>
            <a:endParaRPr lang="en-IN" dirty="0"/>
          </a:p>
        </p:txBody>
      </p:sp>
      <p:cxnSp>
        <p:nvCxnSpPr>
          <p:cNvPr id="55" name="Straight Arrow Connector 54"/>
          <p:cNvCxnSpPr>
            <a:stCxn id="19" idx="2"/>
            <a:endCxn id="54" idx="1"/>
          </p:cNvCxnSpPr>
          <p:nvPr/>
        </p:nvCxnSpPr>
        <p:spPr>
          <a:xfrm flipH="1">
            <a:off x="791580" y="4653136"/>
            <a:ext cx="165618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96544" y="5121766"/>
            <a:ext cx="4211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1200" dirty="0" smtClean="0"/>
              <a:t>Components to be developed</a:t>
            </a:r>
          </a:p>
          <a:p>
            <a:pPr marL="342900" indent="-342900">
              <a:buAutoNum type="arabicPeriod"/>
            </a:pPr>
            <a:r>
              <a:rPr lang="en-IN" sz="1200" dirty="0" smtClean="0"/>
              <a:t>ENK application Form</a:t>
            </a:r>
          </a:p>
          <a:p>
            <a:pPr marL="342900" indent="-342900">
              <a:buAutoNum type="arabicPeriod"/>
            </a:pPr>
            <a:r>
              <a:rPr lang="en-IN" sz="1200" dirty="0" smtClean="0"/>
              <a:t>Screening workflow process?</a:t>
            </a:r>
          </a:p>
          <a:p>
            <a:pPr marL="342900" indent="-342900">
              <a:buAutoNum type="arabicPeriod"/>
            </a:pPr>
            <a:r>
              <a:rPr lang="en-IN" sz="1200" dirty="0" smtClean="0"/>
              <a:t>Exhibitor Database</a:t>
            </a:r>
          </a:p>
          <a:p>
            <a:pPr marL="342900" indent="-342900">
              <a:buAutoNum type="arabicPeriod"/>
            </a:pPr>
            <a:r>
              <a:rPr lang="en-IN" sz="1200" dirty="0" smtClean="0"/>
              <a:t>Integration with EBMS</a:t>
            </a:r>
          </a:p>
          <a:p>
            <a:pPr marL="800100" lvl="1" indent="-342900">
              <a:buAutoNum type="arabicPeriod"/>
            </a:pPr>
            <a:endParaRPr lang="en-IN" sz="1200" dirty="0" smtClean="0"/>
          </a:p>
          <a:p>
            <a:pPr marL="342900" indent="-342900">
              <a:buAutoNum type="arabicPeriod"/>
            </a:pP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http://enkshows.com/images/en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533400" cy="1019176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004048" y="62068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Applications – ENK Workflow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80648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Features </a:t>
            </a:r>
          </a:p>
          <a:p>
            <a:pPr marL="342900" indent="-342900">
              <a:buAutoNum type="arabicPeriod"/>
            </a:pPr>
            <a:r>
              <a:rPr lang="en-IN" dirty="0" smtClean="0"/>
              <a:t>Manage approval process with different stages of approval</a:t>
            </a:r>
          </a:p>
          <a:p>
            <a:pPr marL="342900" indent="-342900">
              <a:buAutoNum type="arabicPeriod"/>
            </a:pPr>
            <a:r>
              <a:rPr lang="en-IN" dirty="0" smtClean="0"/>
              <a:t>Check status of Exhibitor Approvals</a:t>
            </a:r>
          </a:p>
          <a:p>
            <a:pPr marL="342900" indent="-342900">
              <a:buAutoNum type="arabicPeriod"/>
            </a:pPr>
            <a:r>
              <a:rPr lang="en-IN" dirty="0" smtClean="0"/>
              <a:t>Reports </a:t>
            </a:r>
          </a:p>
          <a:p>
            <a:pPr marL="342900" indent="-342900">
              <a:buAutoNum type="arabicPeriod"/>
            </a:pPr>
            <a:r>
              <a:rPr lang="en-IN" dirty="0" smtClean="0"/>
              <a:t>Show Information Manager</a:t>
            </a:r>
          </a:p>
          <a:p>
            <a:pPr marL="342900" indent="-342900"/>
            <a:endParaRPr lang="en-IN" dirty="0" smtClean="0"/>
          </a:p>
          <a:p>
            <a:pPr marL="342900" indent="-342900"/>
            <a:r>
              <a:rPr lang="en-IN" sz="2400" dirty="0" smtClean="0"/>
              <a:t>Phase: 1</a:t>
            </a:r>
          </a:p>
          <a:p>
            <a:pPr marL="342900" indent="-342900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http://enkshows.com/images/en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533400" cy="1019176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004048" y="62068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Applications – Exhibitor Portal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806489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Features </a:t>
            </a:r>
          </a:p>
          <a:p>
            <a:pPr marL="342900" indent="-342900">
              <a:buAutoNum type="arabicPeriod"/>
            </a:pPr>
            <a:r>
              <a:rPr lang="en-IN" dirty="0" smtClean="0"/>
              <a:t>Analytics of past shows</a:t>
            </a:r>
          </a:p>
          <a:p>
            <a:pPr marL="342900" indent="-342900">
              <a:buAutoNum type="arabicPeriod"/>
            </a:pPr>
            <a:r>
              <a:rPr lang="en-IN" dirty="0" smtClean="0"/>
              <a:t>Show details and subscription</a:t>
            </a:r>
          </a:p>
          <a:p>
            <a:pPr marL="342900" indent="-342900">
              <a:buAutoNum type="arabicPeriod"/>
            </a:pPr>
            <a:r>
              <a:rPr lang="en-IN" dirty="0" smtClean="0"/>
              <a:t>Payment</a:t>
            </a:r>
          </a:p>
          <a:p>
            <a:pPr marL="342900" indent="-342900">
              <a:buAutoNum type="arabicPeriod"/>
            </a:pPr>
            <a:r>
              <a:rPr lang="en-IN" dirty="0" smtClean="0"/>
              <a:t>Contact Info</a:t>
            </a:r>
          </a:p>
          <a:p>
            <a:pPr marL="342900" indent="-342900">
              <a:buAutoNum type="arabicPeriod"/>
            </a:pPr>
            <a:r>
              <a:rPr lang="en-IN" dirty="0" smtClean="0"/>
              <a:t>Account Management</a:t>
            </a:r>
          </a:p>
          <a:p>
            <a:pPr marL="342900" indent="-342900">
              <a:buAutoNum type="arabicPeriod"/>
            </a:pPr>
            <a:r>
              <a:rPr lang="en-IN" dirty="0" smtClean="0"/>
              <a:t>Asset management (Photo &amp; information)</a:t>
            </a:r>
          </a:p>
          <a:p>
            <a:pPr marL="342900" indent="-342900"/>
            <a:endParaRPr lang="en-IN" dirty="0" smtClean="0"/>
          </a:p>
          <a:p>
            <a:pPr marL="342900" indent="-342900"/>
            <a:r>
              <a:rPr lang="en-IN" sz="2400" dirty="0" smtClean="0"/>
              <a:t>Phase ?</a:t>
            </a:r>
          </a:p>
          <a:p>
            <a:pPr marL="342900" indent="-342900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http://enkshows.com/images/en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533400" cy="1019176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004048" y="62068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Applications – ENK Admin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80648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Features </a:t>
            </a:r>
          </a:p>
          <a:p>
            <a:pPr marL="342900" indent="-342900">
              <a:buAutoNum type="arabicPeriod"/>
            </a:pPr>
            <a:r>
              <a:rPr lang="en-IN" dirty="0" smtClean="0"/>
              <a:t>Manage Employee roles </a:t>
            </a:r>
          </a:p>
          <a:p>
            <a:pPr marL="342900" indent="-342900">
              <a:buAutoNum type="arabicPeriod"/>
            </a:pPr>
            <a:r>
              <a:rPr lang="en-IN" dirty="0" smtClean="0"/>
              <a:t>Hierarchy Management</a:t>
            </a:r>
          </a:p>
          <a:p>
            <a:pPr marL="342900" indent="-342900"/>
            <a:endParaRPr lang="en-IN" dirty="0" smtClean="0"/>
          </a:p>
          <a:p>
            <a:pPr marL="342900" indent="-342900"/>
            <a:r>
              <a:rPr lang="en-IN" sz="2400" dirty="0" smtClean="0"/>
              <a:t>Phase 1</a:t>
            </a:r>
          </a:p>
          <a:p>
            <a:pPr marL="342900" indent="-342900"/>
            <a:endParaRPr lang="en-I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nkshows.com/images/en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533400" cy="10191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91680" y="2564904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chemeClr val="bg1"/>
                </a:solidFill>
              </a:rPr>
              <a:t>THANKYOU!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264</Words>
  <Application>Microsoft Office PowerPoint</Application>
  <PresentationFormat>On-screen Show (4:3)</PresentationFormat>
  <Paragraphs>89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Venu</dc:creator>
  <cp:lastModifiedBy>Venu</cp:lastModifiedBy>
  <cp:revision>41</cp:revision>
  <dcterms:created xsi:type="dcterms:W3CDTF">2012-10-17T11:00:39Z</dcterms:created>
  <dcterms:modified xsi:type="dcterms:W3CDTF">2012-10-23T15:03:42Z</dcterms:modified>
</cp:coreProperties>
</file>