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1" r:id="rId5"/>
    <p:sldId id="257" r:id="rId6"/>
    <p:sldId id="258" r:id="rId7"/>
    <p:sldId id="259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F800-FB7E-884E-90D6-D9E48A414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808A4-F9AB-344E-A8CD-C88FB291E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MPP project by </a:t>
            </a:r>
          </a:p>
          <a:p>
            <a:r>
              <a:rPr lang="en-US" dirty="0" err="1"/>
              <a:t>Ammanuel</a:t>
            </a:r>
            <a:r>
              <a:rPr lang="en-US" dirty="0"/>
              <a:t> </a:t>
            </a:r>
            <a:r>
              <a:rPr lang="en-US" dirty="0" err="1"/>
              <a:t>desta</a:t>
            </a:r>
            <a:r>
              <a:rPr lang="en-US" dirty="0"/>
              <a:t>, </a:t>
            </a:r>
            <a:r>
              <a:rPr lang="en-US" dirty="0" err="1"/>
              <a:t>mekuanent</a:t>
            </a:r>
            <a:r>
              <a:rPr lang="en-US" dirty="0"/>
              <a:t> , </a:t>
            </a:r>
            <a:r>
              <a:rPr lang="en-US" dirty="0" err="1"/>
              <a:t>enkuslase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9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88EE-86B0-3041-A003-C1A9C3BE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CD7A1-D724-AD4B-8EB4-09956B622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  <a:p>
            <a:pPr lvl="1"/>
            <a:r>
              <a:rPr lang="en-US" dirty="0"/>
              <a:t>Contains all domain objects and entity </a:t>
            </a:r>
            <a:r>
              <a:rPr lang="en-US" dirty="0" err="1"/>
              <a:t>classses</a:t>
            </a:r>
            <a:endParaRPr lang="en-US" dirty="0"/>
          </a:p>
          <a:p>
            <a:pPr lvl="1"/>
            <a:r>
              <a:rPr lang="en-US" dirty="0"/>
              <a:t>This objects are used by controllers to get a job done in a use case </a:t>
            </a:r>
          </a:p>
          <a:p>
            <a:r>
              <a:rPr lang="en-US" dirty="0"/>
              <a:t>DTO view</a:t>
            </a:r>
          </a:p>
          <a:p>
            <a:pPr lvl="1"/>
            <a:r>
              <a:rPr lang="en-US" dirty="0"/>
              <a:t>Contained inside data access</a:t>
            </a:r>
          </a:p>
          <a:p>
            <a:pPr lvl="1"/>
            <a:r>
              <a:rPr lang="en-US" dirty="0"/>
              <a:t>Used to communicate view data with the UI</a:t>
            </a:r>
          </a:p>
          <a:p>
            <a:pPr lvl="1"/>
            <a:r>
              <a:rPr lang="en-US" dirty="0"/>
              <a:t>The UI uses this objects to transfer data from the system to display it on status tables components.</a:t>
            </a:r>
          </a:p>
        </p:txBody>
      </p:sp>
    </p:spTree>
    <p:extLst>
      <p:ext uri="{BB962C8B-B14F-4D97-AF65-F5344CB8AC3E}">
        <p14:creationId xmlns:p14="http://schemas.microsoft.com/office/powerpoint/2010/main" val="173606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38B5-131C-5E49-9A7A-54875942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features involved in the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C6AB-DADA-DF49-8081-74729E74C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091" y="2063428"/>
            <a:ext cx="8946541" cy="4195481"/>
          </a:xfrm>
        </p:spPr>
        <p:txBody>
          <a:bodyPr/>
          <a:lstStyle/>
          <a:p>
            <a:r>
              <a:rPr lang="en-US" dirty="0"/>
              <a:t>All use case actions  are triggered by buttons</a:t>
            </a:r>
          </a:p>
          <a:p>
            <a:r>
              <a:rPr lang="en-US" dirty="0"/>
              <a:t>all forms that require input form are used by pop-up dialogue forms</a:t>
            </a:r>
          </a:p>
          <a:p>
            <a:r>
              <a:rPr lang="en-US" dirty="0"/>
              <a:t>The main UI maintains and views the list of books, </a:t>
            </a:r>
          </a:p>
          <a:p>
            <a:r>
              <a:rPr lang="en-US" dirty="0"/>
              <a:t>All list tables are access by tab panels</a:t>
            </a:r>
          </a:p>
          <a:p>
            <a:r>
              <a:rPr lang="en-US" dirty="0"/>
              <a:t>The UI is developed by JavaFX and uses a styling theme for attractive look</a:t>
            </a:r>
          </a:p>
        </p:txBody>
      </p:sp>
    </p:spTree>
    <p:extLst>
      <p:ext uri="{BB962C8B-B14F-4D97-AF65-F5344CB8AC3E}">
        <p14:creationId xmlns:p14="http://schemas.microsoft.com/office/powerpoint/2010/main" val="25597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4CFD-AD74-3D4B-9E91-C6E5DDAF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library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E6CD-1006-EF47-9DA6-F9E9CAA6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project performs the basic </a:t>
            </a:r>
            <a:r>
              <a:rPr lang="en-US" dirty="0" err="1"/>
              <a:t>usecases</a:t>
            </a:r>
            <a:r>
              <a:rPr lang="en-US" dirty="0"/>
              <a:t> of a library system.</a:t>
            </a:r>
          </a:p>
          <a:p>
            <a:r>
              <a:rPr lang="en-US" dirty="0"/>
              <a:t>In this project books and members are basically managed</a:t>
            </a:r>
          </a:p>
          <a:p>
            <a:r>
              <a:rPr lang="en-US" dirty="0"/>
              <a:t>The two major actors to the system are the librarian and the admin</a:t>
            </a:r>
          </a:p>
          <a:p>
            <a:r>
              <a:rPr lang="en-US" dirty="0"/>
              <a:t>It also supports actor with both rolls and its called a super admin.</a:t>
            </a:r>
          </a:p>
          <a:p>
            <a:r>
              <a:rPr lang="en-US" dirty="0"/>
              <a:t>The development lifecycle consisted identifying the static and dynamic behaviors for analysis and design and developing and testing fully functional desktop application.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7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1080-B327-4B43-BEB3-C53E3F7F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DA02-8B20-6C40-8B06-299AD23A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Addition of new books</a:t>
            </a:r>
          </a:p>
          <a:p>
            <a:r>
              <a:rPr lang="en-US" dirty="0"/>
              <a:t>Addition of new book copies</a:t>
            </a:r>
          </a:p>
          <a:p>
            <a:r>
              <a:rPr lang="en-US" dirty="0"/>
              <a:t>Addition of new members</a:t>
            </a:r>
          </a:p>
          <a:p>
            <a:r>
              <a:rPr lang="en-US" dirty="0"/>
              <a:t>Checkout a copy of a book to a member</a:t>
            </a:r>
          </a:p>
          <a:p>
            <a:r>
              <a:rPr lang="en-US" dirty="0"/>
              <a:t>Track overdue checkout records</a:t>
            </a:r>
          </a:p>
          <a:p>
            <a:r>
              <a:rPr lang="en-US" dirty="0"/>
              <a:t>Grants 3 types of rolls Librarian, Admin, and Super admin</a:t>
            </a:r>
          </a:p>
          <a:p>
            <a:r>
              <a:rPr lang="en-US" dirty="0"/>
              <a:t>Display members list</a:t>
            </a:r>
          </a:p>
          <a:p>
            <a:r>
              <a:rPr lang="en-US" dirty="0"/>
              <a:t>Display books list</a:t>
            </a:r>
          </a:p>
          <a:p>
            <a:r>
              <a:rPr lang="en-US" dirty="0"/>
              <a:t>Display checkout list</a:t>
            </a:r>
          </a:p>
          <a:p>
            <a:r>
              <a:rPr lang="en-US" dirty="0"/>
              <a:t>Las but not leas log in and logout to/from system</a:t>
            </a:r>
          </a:p>
        </p:txBody>
      </p:sp>
    </p:spTree>
    <p:extLst>
      <p:ext uri="{BB962C8B-B14F-4D97-AF65-F5344CB8AC3E}">
        <p14:creationId xmlns:p14="http://schemas.microsoft.com/office/powerpoint/2010/main" val="206156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3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210F2-1221-114F-82B4-41F3E66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 err="1">
                <a:solidFill>
                  <a:srgbClr val="EBEBEB"/>
                </a:solidFill>
              </a:rPr>
              <a:t>Usecase</a:t>
            </a:r>
            <a:r>
              <a:rPr lang="en-US" sz="3200" dirty="0">
                <a:solidFill>
                  <a:srgbClr val="EBEBEB"/>
                </a:solidFill>
              </a:rPr>
              <a:t> diagram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7AB509-6E0A-4793-9507-E9881474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Three types of actors participate in the system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Admin has all administrative </a:t>
            </a:r>
            <a:r>
              <a:rPr lang="en-US" sz="1400" dirty="0" err="1">
                <a:solidFill>
                  <a:srgbClr val="FFFFFF"/>
                </a:solidFill>
              </a:rPr>
              <a:t>rolle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Super admin </a:t>
            </a:r>
            <a:r>
              <a:rPr lang="en-US" sz="1400" dirty="0" err="1">
                <a:solidFill>
                  <a:srgbClr val="FFFFFF"/>
                </a:solidFill>
              </a:rPr>
              <a:t>ihas</a:t>
            </a:r>
            <a:r>
              <a:rPr lang="en-US" sz="1400" dirty="0">
                <a:solidFill>
                  <a:srgbClr val="FFFFFF"/>
                </a:solidFill>
              </a:rPr>
              <a:t> both rolls together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2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5104F7-7145-9440-B74B-020398C5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143000"/>
            <a:ext cx="6100763" cy="50291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9578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6E91C-39B9-6141-9545-5EA450AE9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Classs</a:t>
            </a:r>
            <a:r>
              <a:rPr lang="en-US" dirty="0">
                <a:solidFill>
                  <a:srgbClr val="EBEBEB"/>
                </a:solidFill>
              </a:rPr>
              <a:t> diagram analysis phase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9115D-5167-43F7-89D7-828AFBA6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Person class contains Roll class</a:t>
            </a:r>
          </a:p>
          <a:p>
            <a:r>
              <a:rPr lang="en-US" dirty="0">
                <a:solidFill>
                  <a:srgbClr val="EBEBEB"/>
                </a:solidFill>
              </a:rPr>
              <a:t>Roll class have all possible actions performed by all rolls</a:t>
            </a:r>
          </a:p>
          <a:p>
            <a:r>
              <a:rPr lang="en-US" dirty="0">
                <a:solidFill>
                  <a:srgbClr val="EBEBEB"/>
                </a:solidFill>
              </a:rPr>
              <a:t>And </a:t>
            </a:r>
            <a:r>
              <a:rPr lang="en-US" dirty="0" err="1">
                <a:solidFill>
                  <a:srgbClr val="EBEBEB"/>
                </a:solidFill>
              </a:rPr>
              <a:t>librarian,admin</a:t>
            </a:r>
            <a:r>
              <a:rPr lang="en-US" dirty="0">
                <a:solidFill>
                  <a:srgbClr val="EBEBEB"/>
                </a:solidFill>
              </a:rPr>
              <a:t> extend the abstract class </a:t>
            </a:r>
            <a:r>
              <a:rPr lang="en-US" dirty="0" err="1">
                <a:solidFill>
                  <a:srgbClr val="EBEBEB"/>
                </a:solidFill>
              </a:rPr>
              <a:t>Personroll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inoprder</a:t>
            </a:r>
            <a:r>
              <a:rPr lang="en-US" dirty="0">
                <a:solidFill>
                  <a:srgbClr val="EBEBEB"/>
                </a:solidFill>
              </a:rPr>
              <a:t> to </a:t>
            </a:r>
            <a:r>
              <a:rPr lang="en-US" dirty="0" err="1">
                <a:solidFill>
                  <a:srgbClr val="EBEBEB"/>
                </a:solidFill>
              </a:rPr>
              <a:t>overrde</a:t>
            </a:r>
            <a:r>
              <a:rPr lang="en-US" dirty="0">
                <a:solidFill>
                  <a:srgbClr val="EBEBEB"/>
                </a:solidFill>
              </a:rPr>
              <a:t> their </a:t>
            </a:r>
            <a:r>
              <a:rPr lang="en-US" dirty="0" err="1">
                <a:solidFill>
                  <a:srgbClr val="EBEBEB"/>
                </a:solidFill>
              </a:rPr>
              <a:t>preferd</a:t>
            </a:r>
            <a:r>
              <a:rPr lang="en-US" dirty="0">
                <a:solidFill>
                  <a:srgbClr val="EBEBEB"/>
                </a:solidFill>
              </a:rPr>
              <a:t> rolls</a:t>
            </a:r>
          </a:p>
          <a:p>
            <a:r>
              <a:rPr lang="en-US" dirty="0">
                <a:solidFill>
                  <a:srgbClr val="EBEBEB"/>
                </a:solidFill>
              </a:rPr>
              <a:t>Super admin extends admin and adds a checkout method for super admin roll.</a:t>
            </a: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5D859DE-D933-0442-88A6-00F18D94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085546"/>
            <a:ext cx="5449889" cy="4686904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5019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15A28-ADCA-9D47-8416-1A45C98F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Sequence diagram for add book copy during analysis phase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975E5F-590A-41C1-8751-14D32144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A use case’s work flow is controlled by a controller class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Controller class contains action to be performed by the system </a:t>
            </a:r>
            <a:r>
              <a:rPr lang="en-US" sz="1400" dirty="0" err="1">
                <a:solidFill>
                  <a:srgbClr val="FFFFFF"/>
                </a:solidFill>
              </a:rPr>
              <a:t>whe</a:t>
            </a:r>
            <a:r>
              <a:rPr lang="en-US" sz="1400" dirty="0">
                <a:solidFill>
                  <a:srgbClr val="FFFFFF"/>
                </a:solidFill>
              </a:rPr>
              <a:t> a user triggers an event in </a:t>
            </a:r>
            <a:r>
              <a:rPr lang="en-US" sz="1400" dirty="0" err="1">
                <a:solidFill>
                  <a:srgbClr val="FFFFFF"/>
                </a:solidFill>
              </a:rPr>
              <a:t>ui</a:t>
            </a:r>
            <a:r>
              <a:rPr lang="en-US" sz="1400" dirty="0">
                <a:solidFill>
                  <a:srgbClr val="FFFFFF"/>
                </a:solidFill>
              </a:rPr>
              <a:t> button</a:t>
            </a:r>
          </a:p>
          <a:p>
            <a:r>
              <a:rPr lang="en-US" sz="1400" dirty="0">
                <a:solidFill>
                  <a:srgbClr val="FFFFFF"/>
                </a:solidFill>
              </a:rPr>
              <a:t>In this scenario the admin clicks the add book copy button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B142CEE-D722-1B49-A244-C1D3CBE1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783" y="1143000"/>
            <a:ext cx="7237856" cy="5014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205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76150-FDB0-C442-9539-9735133E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Sequence diagram for checkout book.</a:t>
            </a:r>
            <a:br>
              <a:rPr lang="en-US" dirty="0">
                <a:solidFill>
                  <a:srgbClr val="EBEBEB"/>
                </a:solidFill>
              </a:rPr>
            </a:b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3C076F-15D4-4B75-915C-9B9760092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BEBEB"/>
                </a:solidFill>
              </a:rPr>
              <a:t>Action is triggered when a user clicks  the button on UI.</a:t>
            </a:r>
          </a:p>
          <a:p>
            <a:pPr marL="0" indent="0">
              <a:buNone/>
            </a:pPr>
            <a:r>
              <a:rPr lang="en-US" dirty="0">
                <a:solidFill>
                  <a:srgbClr val="EBEBEB"/>
                </a:solidFill>
              </a:rPr>
              <a:t>The action is handled on checkout controller</a:t>
            </a:r>
          </a:p>
          <a:p>
            <a:pPr marL="0" indent="0">
              <a:buNone/>
            </a:pPr>
            <a:r>
              <a:rPr lang="en-US" dirty="0">
                <a:solidFill>
                  <a:srgbClr val="EBEBEB"/>
                </a:solidFill>
              </a:rPr>
              <a:t>The workflow is controlled an the </a:t>
            </a:r>
            <a:r>
              <a:rPr lang="en-US" dirty="0" err="1">
                <a:solidFill>
                  <a:srgbClr val="EBEBEB"/>
                </a:solidFill>
              </a:rPr>
              <a:t>ui</a:t>
            </a:r>
            <a:r>
              <a:rPr lang="en-US" dirty="0">
                <a:solidFill>
                  <a:srgbClr val="EBEBEB"/>
                </a:solidFill>
              </a:rPr>
              <a:t> is updated by the controller</a:t>
            </a:r>
          </a:p>
          <a:p>
            <a:pPr marL="0" indent="0">
              <a:buNone/>
            </a:pPr>
            <a:r>
              <a:rPr lang="en-US" dirty="0">
                <a:solidFill>
                  <a:srgbClr val="EBEBEB"/>
                </a:solidFill>
              </a:rPr>
              <a:t>This approach is decentralized to handle all the sequences in a use case</a:t>
            </a: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A7807CF-015C-F145-A538-8B5A0DE29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691" y="1143001"/>
            <a:ext cx="6149083" cy="5080818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4552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EAC7-C81F-F14D-9A79-06BEE9E3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class diagram of the domain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40289-9A40-2844-9FC4-D178DD5F8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853249"/>
            <a:ext cx="9872663" cy="4647564"/>
          </a:xfrm>
        </p:spPr>
      </p:pic>
    </p:spTree>
    <p:extLst>
      <p:ext uri="{BB962C8B-B14F-4D97-AF65-F5344CB8AC3E}">
        <p14:creationId xmlns:p14="http://schemas.microsoft.com/office/powerpoint/2010/main" val="349364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356B-E8E1-2144-AD73-2983357A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AE238-82C5-A046-ABE2-EA70F38A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Views </a:t>
            </a:r>
          </a:p>
          <a:p>
            <a:pPr lvl="1"/>
            <a:r>
              <a:rPr lang="en-US" dirty="0"/>
              <a:t>Contains all </a:t>
            </a:r>
            <a:r>
              <a:rPr lang="en-US" dirty="0" err="1"/>
              <a:t>javaFX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components</a:t>
            </a:r>
          </a:p>
          <a:p>
            <a:pPr lvl="1"/>
            <a:r>
              <a:rPr lang="en-US" dirty="0"/>
              <a:t>Contains styling </a:t>
            </a:r>
            <a:r>
              <a:rPr lang="en-US" dirty="0" err="1"/>
              <a:t>css</a:t>
            </a:r>
            <a:r>
              <a:rPr lang="en-US" dirty="0"/>
              <a:t> files</a:t>
            </a:r>
          </a:p>
          <a:p>
            <a:r>
              <a:rPr lang="en-US" dirty="0"/>
              <a:t>Controllers</a:t>
            </a:r>
          </a:p>
          <a:p>
            <a:pPr lvl="1"/>
            <a:r>
              <a:rPr lang="en-US" dirty="0"/>
              <a:t>Contains all controllers that are assigned to each use cases</a:t>
            </a:r>
          </a:p>
          <a:p>
            <a:pPr lvl="1"/>
            <a:r>
              <a:rPr lang="en-US" dirty="0"/>
              <a:t>Each controller communicates with the UI start and accomplish a designated </a:t>
            </a:r>
            <a:r>
              <a:rPr lang="en-US" dirty="0" err="1"/>
              <a:t>usecase</a:t>
            </a:r>
            <a:r>
              <a:rPr lang="en-US" dirty="0"/>
              <a:t>.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Contains utility classes</a:t>
            </a:r>
          </a:p>
          <a:p>
            <a:pPr lvl="1"/>
            <a:r>
              <a:rPr lang="en-US" dirty="0"/>
              <a:t>Classes here are used for </a:t>
            </a:r>
            <a:r>
              <a:rPr lang="en-US" dirty="0" err="1"/>
              <a:t>ruoutin</a:t>
            </a:r>
            <a:r>
              <a:rPr lang="en-US" dirty="0"/>
              <a:t> services like storage, conversions, file handlers, transitions…</a:t>
            </a:r>
          </a:p>
          <a:p>
            <a:pPr lvl="1"/>
            <a:r>
              <a:rPr lang="en-US" dirty="0"/>
              <a:t>Used by all components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52543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508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Library system</vt:lpstr>
      <vt:lpstr>Introduction to the library system</vt:lpstr>
      <vt:lpstr>Functions of the system</vt:lpstr>
      <vt:lpstr>Usecase diagram</vt:lpstr>
      <vt:lpstr>Classs diagram analysis phase</vt:lpstr>
      <vt:lpstr>Sequence diagram for add book copy during analysis phase</vt:lpstr>
      <vt:lpstr>Sequence diagram for checkout book. </vt:lpstr>
      <vt:lpstr>Final class diagram of the domain classes</vt:lpstr>
      <vt:lpstr>Project structure</vt:lpstr>
      <vt:lpstr>Continued….</vt:lpstr>
      <vt:lpstr>UI features involved in the usecases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system</dc:title>
  <dc:creator>Ammanuel Desta</dc:creator>
  <cp:lastModifiedBy>Ammanuel Desta</cp:lastModifiedBy>
  <cp:revision>10</cp:revision>
  <dcterms:created xsi:type="dcterms:W3CDTF">2019-03-09T21:57:39Z</dcterms:created>
  <dcterms:modified xsi:type="dcterms:W3CDTF">2019-03-09T23:52:29Z</dcterms:modified>
</cp:coreProperties>
</file>