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89" r:id="rId2"/>
    <p:sldId id="307" r:id="rId3"/>
    <p:sldId id="285" r:id="rId4"/>
    <p:sldId id="286" r:id="rId5"/>
    <p:sldId id="287" r:id="rId6"/>
    <p:sldId id="284" r:id="rId7"/>
    <p:sldId id="256" r:id="rId8"/>
    <p:sldId id="262" r:id="rId9"/>
    <p:sldId id="278" r:id="rId10"/>
    <p:sldId id="277" r:id="rId11"/>
    <p:sldId id="279" r:id="rId12"/>
    <p:sldId id="264" r:id="rId13"/>
    <p:sldId id="265" r:id="rId14"/>
    <p:sldId id="258" r:id="rId15"/>
    <p:sldId id="266" r:id="rId16"/>
    <p:sldId id="282" r:id="rId17"/>
    <p:sldId id="281" r:id="rId18"/>
    <p:sldId id="280" r:id="rId19"/>
    <p:sldId id="267" r:id="rId20"/>
    <p:sldId id="268" r:id="rId21"/>
    <p:sldId id="259" r:id="rId22"/>
    <p:sldId id="269" r:id="rId23"/>
    <p:sldId id="283" r:id="rId24"/>
    <p:sldId id="270" r:id="rId25"/>
    <p:sldId id="293" r:id="rId26"/>
    <p:sldId id="294" r:id="rId27"/>
    <p:sldId id="292" r:id="rId28"/>
    <p:sldId id="295" r:id="rId29"/>
    <p:sldId id="298" r:id="rId30"/>
    <p:sldId id="271" r:id="rId31"/>
    <p:sldId id="260" r:id="rId32"/>
    <p:sldId id="272" r:id="rId33"/>
    <p:sldId id="274" r:id="rId34"/>
    <p:sldId id="261" r:id="rId35"/>
    <p:sldId id="273" r:id="rId36"/>
    <p:sldId id="276" r:id="rId37"/>
    <p:sldId id="305" r:id="rId38"/>
    <p:sldId id="306" r:id="rId39"/>
    <p:sldId id="296" r:id="rId40"/>
    <p:sldId id="311" r:id="rId41"/>
    <p:sldId id="310" r:id="rId42"/>
    <p:sldId id="303" r:id="rId43"/>
    <p:sldId id="308" r:id="rId44"/>
    <p:sldId id="309" r:id="rId45"/>
    <p:sldId id="299" r:id="rId46"/>
    <p:sldId id="302" r:id="rId47"/>
    <p:sldId id="300" r:id="rId48"/>
    <p:sldId id="297" r:id="rId49"/>
    <p:sldId id="301" r:id="rId50"/>
    <p:sldId id="304" r:id="rId5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2" autoAdjust="0"/>
  </p:normalViewPr>
  <p:slideViewPr>
    <p:cSldViewPr>
      <p:cViewPr>
        <p:scale>
          <a:sx n="100" d="100"/>
          <a:sy n="100" d="100"/>
        </p:scale>
        <p:origin x="-30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3EAAB-7E11-4893-B19B-9647EF1FE444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23E05-F0E3-4B8C-A4DD-D1D9EE504B25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9638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23E05-F0E3-4B8C-A4DD-D1D9EE504B25}" type="slidenum">
              <a:rPr lang="es-PE" smtClean="0"/>
              <a:t>20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92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23E05-F0E3-4B8C-A4DD-D1D9EE504B25}" type="slidenum">
              <a:rPr lang="es-PE" smtClean="0"/>
              <a:t>27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8567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23E05-F0E3-4B8C-A4DD-D1D9EE504B25}" type="slidenum">
              <a:rPr lang="es-PE" smtClean="0"/>
              <a:t>33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892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5922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91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642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1663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2289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0355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1397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7973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4499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722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17257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312D-572F-45EF-9A06-2B84BDE98021}" type="datetimeFigureOut">
              <a:rPr lang="es-PE" smtClean="0"/>
              <a:t>27/12/2012</a:t>
            </a:fld>
            <a:endParaRPr lang="es-P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36C4E-A43B-4E2B-820E-5BF1FC5BEE3D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2922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3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2.xml"/><Relationship Id="rId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PE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PRESENTACION</a:t>
            </a:r>
            <a:endParaRPr lang="es-PE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358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s-PE" sz="2400" dirty="0"/>
              <a:t>Aprobación de Orden de compra local</a:t>
            </a:r>
          </a:p>
          <a:p>
            <a:pPr marL="457200" lvl="1" indent="0" algn="just">
              <a:buNone/>
            </a:pPr>
            <a:r>
              <a:rPr lang="es-PE" sz="2400" dirty="0"/>
              <a:t>Se actualiza 1 tabla:</a:t>
            </a:r>
          </a:p>
          <a:p>
            <a:pPr lvl="1" algn="just"/>
            <a:r>
              <a:rPr lang="es-PE" sz="2400" dirty="0"/>
              <a:t>WH_OrdenCompra: Se cambia el campo Estado a ‘Aprobado’ (AP). A partir de este estado la Orden debe figurar en el planeamiento.</a:t>
            </a:r>
          </a:p>
          <a:p>
            <a:pPr algn="just"/>
            <a:r>
              <a:rPr lang="es-PE" sz="2400" dirty="0"/>
              <a:t>Programa de Entrega</a:t>
            </a:r>
          </a:p>
          <a:p>
            <a:pPr marL="457200" lvl="1" indent="0" algn="just">
              <a:buNone/>
            </a:pPr>
            <a:r>
              <a:rPr lang="es-PE" sz="2400" dirty="0"/>
              <a:t>Se actualiza 1 tabla:</a:t>
            </a:r>
          </a:p>
          <a:p>
            <a:pPr lvl="1" algn="just"/>
            <a:r>
              <a:rPr lang="es-PE" sz="2400" dirty="0"/>
              <a:t>WH_OrdenCompraFecha: Se graba el campo NumeroOrden, la secuencia, el item, la cantidad y el campo FechaEntrega. El dato relevante será el campo FechaEntrega con menor valor para toda la Orden</a:t>
            </a:r>
            <a:r>
              <a:rPr lang="es-PE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6949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uadroTexto"/>
          <p:cNvSpPr txBox="1"/>
          <p:nvPr/>
        </p:nvSpPr>
        <p:spPr>
          <a:xfrm>
            <a:off x="3008572" y="1931442"/>
            <a:ext cx="299382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PE" b="1" dirty="0" smtClean="0"/>
              <a:t>WH_OrdenCompra</a:t>
            </a:r>
            <a:endParaRPr lang="es-PE" b="1" dirty="0"/>
          </a:p>
          <a:p>
            <a:pPr marL="265112" lvl="1"/>
            <a:r>
              <a:rPr lang="es-PE" dirty="0"/>
              <a:t>NumeroOrden</a:t>
            </a:r>
          </a:p>
          <a:p>
            <a:pPr marL="265112" lvl="1"/>
            <a:r>
              <a:rPr lang="es-PE" dirty="0"/>
              <a:t>Estado: </a:t>
            </a:r>
            <a:r>
              <a:rPr lang="es-PE" dirty="0" smtClean="0"/>
              <a:t>AP</a:t>
            </a:r>
            <a:endParaRPr lang="es-PE" dirty="0"/>
          </a:p>
        </p:txBody>
      </p:sp>
      <p:sp>
        <p:nvSpPr>
          <p:cNvPr id="13" name="12 Proceso alternativo"/>
          <p:cNvSpPr/>
          <p:nvPr/>
        </p:nvSpPr>
        <p:spPr>
          <a:xfrm>
            <a:off x="3017181" y="1139354"/>
            <a:ext cx="2984149" cy="812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2. Aprobación de OC</a:t>
            </a:r>
            <a:endParaRPr lang="es-PE" sz="2400" b="1" dirty="0"/>
          </a:p>
        </p:txBody>
      </p:sp>
      <p:sp>
        <p:nvSpPr>
          <p:cNvPr id="15" name="14 Proceso alternativo"/>
          <p:cNvSpPr/>
          <p:nvPr/>
        </p:nvSpPr>
        <p:spPr>
          <a:xfrm>
            <a:off x="3008571" y="3227586"/>
            <a:ext cx="2984149" cy="812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3. Programa de entrega de OC</a:t>
            </a:r>
            <a:endParaRPr lang="es-PE" sz="24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987824" y="4041471"/>
            <a:ext cx="299382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PE" b="1" dirty="0" smtClean="0"/>
              <a:t>WH_OrdenCompraFecha</a:t>
            </a:r>
            <a:endParaRPr lang="es-PE" b="1" dirty="0"/>
          </a:p>
          <a:p>
            <a:pPr marL="265112" lvl="1"/>
            <a:r>
              <a:rPr lang="es-PE" dirty="0" smtClean="0"/>
              <a:t>NumeroOrden</a:t>
            </a:r>
          </a:p>
          <a:p>
            <a:pPr marL="265112" lvl="1"/>
            <a:r>
              <a:rPr lang="es-PE" dirty="0" smtClean="0"/>
              <a:t>Item</a:t>
            </a:r>
            <a:endParaRPr lang="es-PE" dirty="0"/>
          </a:p>
          <a:p>
            <a:pPr marL="265112" lvl="1"/>
            <a:r>
              <a:rPr lang="es-PE" dirty="0" smtClean="0"/>
              <a:t>Fechaentrega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7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609329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sz="2200" dirty="0" smtClean="0"/>
              <a:t>Recepción de </a:t>
            </a:r>
            <a:r>
              <a:rPr lang="es-PE" sz="2200" dirty="0"/>
              <a:t>Orden de compra local</a:t>
            </a:r>
          </a:p>
          <a:p>
            <a:pPr marL="457200" lvl="1" indent="0" algn="just">
              <a:buNone/>
            </a:pPr>
            <a:r>
              <a:rPr lang="es-PE" sz="2200" dirty="0"/>
              <a:t>Se actualizan </a:t>
            </a:r>
            <a:r>
              <a:rPr lang="es-PE" sz="2200" dirty="0" smtClean="0"/>
              <a:t>4 tablas</a:t>
            </a:r>
          </a:p>
          <a:p>
            <a:pPr lvl="1" algn="just"/>
            <a:r>
              <a:rPr lang="es-PE" sz="2200" dirty="0" smtClean="0"/>
              <a:t>WH_Transaccionheader: Se registra una o más líneas con </a:t>
            </a:r>
            <a:r>
              <a:rPr lang="es-PE" sz="2200" dirty="0" err="1" smtClean="0"/>
              <a:t>tipodocumento</a:t>
            </a:r>
            <a:r>
              <a:rPr lang="es-PE" sz="2200" dirty="0" smtClean="0"/>
              <a:t> NI (Nota de Ingreso) y un número correlativo. El campo transaccioncodigo = ROC (Recepción de compra) y el campo Estado = PR (En Preparación). También puede registrarse una o más líneas con </a:t>
            </a:r>
            <a:r>
              <a:rPr lang="es-PE" sz="2200" dirty="0" err="1" smtClean="0"/>
              <a:t>tipodocumento</a:t>
            </a:r>
            <a:r>
              <a:rPr lang="es-PE" sz="2200" dirty="0" smtClean="0"/>
              <a:t> NS (Nota de Salida) y cuyo campo TransaccionCodigo = DRO (Devolucion de compra) en estado </a:t>
            </a:r>
            <a:r>
              <a:rPr lang="es-PE" sz="2200" dirty="0"/>
              <a:t>PR (En Preparación). </a:t>
            </a:r>
            <a:endParaRPr lang="es-PE" sz="2200" dirty="0" smtClean="0"/>
          </a:p>
          <a:p>
            <a:pPr lvl="1" algn="just"/>
            <a:r>
              <a:rPr lang="es-PE" sz="2200" dirty="0" smtClean="0"/>
              <a:t>WH_Transacciondetalle: Se registra una o más líneas con </a:t>
            </a:r>
            <a:r>
              <a:rPr lang="es-PE" sz="2200" dirty="0" err="1"/>
              <a:t>tipodocumento</a:t>
            </a:r>
            <a:r>
              <a:rPr lang="es-PE" sz="2200" dirty="0"/>
              <a:t> NI (Nota de Ingreso</a:t>
            </a:r>
            <a:r>
              <a:rPr lang="es-PE" sz="2200" dirty="0" smtClean="0"/>
              <a:t>), </a:t>
            </a:r>
            <a:r>
              <a:rPr lang="es-PE" sz="2200" dirty="0"/>
              <a:t>un número </a:t>
            </a:r>
            <a:r>
              <a:rPr lang="es-PE" sz="2200" dirty="0" smtClean="0"/>
              <a:t>correlativo, una secuencia y un ítem por cada secuencia, asimismo en el campo cantidad se graba la cantidad recibida en dicha recepción. El campo </a:t>
            </a:r>
            <a:r>
              <a:rPr lang="es-PE" sz="2200" dirty="0" err="1" smtClean="0"/>
              <a:t>WH_OrdenCompraDetalle.NumeroOrden</a:t>
            </a:r>
            <a:r>
              <a:rPr lang="es-PE" sz="2200" dirty="0" smtClean="0"/>
              <a:t> se graba en el campo ReferenciaNumeroDocumento y el campo WH_OrdenCompraDetalle.Secuencia se graba en el campo ReferenciaSecuencia.</a:t>
            </a: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266336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908720"/>
            <a:ext cx="8892480" cy="5949280"/>
          </a:xfrm>
        </p:spPr>
        <p:txBody>
          <a:bodyPr>
            <a:normAutofit fontScale="62500" lnSpcReduction="20000"/>
          </a:bodyPr>
          <a:lstStyle/>
          <a:p>
            <a:pPr marL="625475" lvl="3" indent="-201613" algn="just"/>
            <a:r>
              <a:rPr lang="es-PE" sz="2400" dirty="0"/>
              <a:t>WH_OrdenCompraDetalle: El campo CantidadRecibida se actualiza sumando el campo WH_TransaccionDetalle.Cantidad por ítem relacionando el NumeroOrden  y Secuencia cuando el campo WH_TransaccionHeader.TransaccionCodigo = ´ROC’  y restando el campo WH_TransaccionDetalle.Cantidad por ítem relacionando el NumeroOrden  y Secuencia cuando el campo WH_TransaccionHeader.TransaccionCodigo = ´</a:t>
            </a:r>
            <a:r>
              <a:rPr lang="es-PE" sz="2400" dirty="0" smtClean="0"/>
              <a:t>DRO’</a:t>
            </a:r>
          </a:p>
          <a:p>
            <a:pPr marL="625475" lvl="3" indent="-201613" algn="just"/>
            <a:endParaRPr lang="es-PE" sz="2400" dirty="0" smtClean="0"/>
          </a:p>
          <a:p>
            <a:pPr marL="625475" lvl="3" indent="-201613" algn="just"/>
            <a:r>
              <a:rPr lang="es-PE" sz="2400" dirty="0" smtClean="0"/>
              <a:t>WH_OrdenCompra: Cuando el campo CantidadRecibida en todas les secuencias iguala o supera al campo CantidadPedida en su respectiva secuencia, el campo Estado cambia automáticamente a Completado (‘CO´). Manualmente puede cambiar el estado a Cerrado (´CE´).</a:t>
            </a:r>
          </a:p>
          <a:p>
            <a:pPr marL="423862" lvl="3" indent="0" algn="just">
              <a:buNone/>
            </a:pPr>
            <a:endParaRPr lang="es-PE" sz="2400" dirty="0" smtClean="0"/>
          </a:p>
          <a:p>
            <a:pPr marL="625475" lvl="3" indent="-201613" algn="just"/>
            <a:r>
              <a:rPr lang="es-PE" sz="2400" dirty="0" smtClean="0"/>
              <a:t>WH_ItemAlmacenLote: Si es el primer ingreso, se registra una línea por ítem = WH_Transacciondetalle.Item indicando el Almacencodigo = WH_TransaccionHeader.Almacencodigo</a:t>
            </a:r>
            <a:r>
              <a:rPr lang="es-PE" sz="2400" dirty="0"/>
              <a:t> </a:t>
            </a:r>
            <a:r>
              <a:rPr lang="es-PE" sz="2400" dirty="0" smtClean="0"/>
              <a:t>y la cantidad = WH_Transacciondetalle.Cantidad. Si es un ingreso posterior, se suma la Cantidad en los registros que tengan el mismo item de WH_transacciondetalle y se encuentre en el mismo AlmacenCodigo de WH_TransaccionHeader.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14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395536" y="1546030"/>
            <a:ext cx="2664295" cy="22430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b="1" dirty="0" smtClean="0"/>
              <a:t>WH_OrdenCompra</a:t>
            </a:r>
            <a:endParaRPr lang="es-PE" sz="2800" b="1" dirty="0"/>
          </a:p>
          <a:p>
            <a:pPr lvl="1"/>
            <a:r>
              <a:rPr lang="es-PE" dirty="0"/>
              <a:t>NumeroOrden</a:t>
            </a:r>
            <a:endParaRPr lang="es-PE" sz="2800" dirty="0"/>
          </a:p>
          <a:p>
            <a:pPr lvl="1"/>
            <a:r>
              <a:rPr lang="es-PE" dirty="0"/>
              <a:t>Estado: CO</a:t>
            </a:r>
            <a:endParaRPr lang="es-PE" sz="2800" dirty="0"/>
          </a:p>
          <a:p>
            <a:pPr lvl="0"/>
            <a:r>
              <a:rPr lang="es-PE" b="1" dirty="0"/>
              <a:t>WH_OrdenCompraDetalle</a:t>
            </a:r>
            <a:endParaRPr lang="es-PE" sz="2800" b="1" dirty="0"/>
          </a:p>
          <a:p>
            <a:pPr lvl="1"/>
            <a:r>
              <a:rPr lang="es-PE" dirty="0"/>
              <a:t>Secuencia</a:t>
            </a:r>
            <a:endParaRPr lang="es-PE" sz="2800" dirty="0"/>
          </a:p>
          <a:p>
            <a:pPr lvl="1"/>
            <a:r>
              <a:rPr lang="es-PE" dirty="0"/>
              <a:t>Item</a:t>
            </a:r>
            <a:endParaRPr lang="es-PE" sz="2800" dirty="0"/>
          </a:p>
          <a:p>
            <a:pPr lvl="1"/>
            <a:r>
              <a:rPr lang="es-PE" dirty="0" smtClean="0"/>
              <a:t>CantidadRecibida</a:t>
            </a:r>
            <a:endParaRPr lang="es-PE" sz="2800" dirty="0"/>
          </a:p>
        </p:txBody>
      </p:sp>
      <p:sp>
        <p:nvSpPr>
          <p:cNvPr id="14" name="13 Proceso alternativo"/>
          <p:cNvSpPr/>
          <p:nvPr/>
        </p:nvSpPr>
        <p:spPr>
          <a:xfrm>
            <a:off x="367367" y="744554"/>
            <a:ext cx="8525111" cy="812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4. Recepción y cierre de OC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3203847" y="1525880"/>
            <a:ext cx="2880320" cy="4207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b="1" dirty="0" smtClean="0"/>
              <a:t>WH_TransaccionHeader</a:t>
            </a:r>
            <a:endParaRPr lang="es-PE" sz="2800" b="1" dirty="0"/>
          </a:p>
          <a:p>
            <a:pPr lvl="1"/>
            <a:r>
              <a:rPr lang="es-PE" dirty="0"/>
              <a:t>Fechadocumento</a:t>
            </a:r>
            <a:endParaRPr lang="es-PE" sz="2800" dirty="0"/>
          </a:p>
          <a:p>
            <a:pPr lvl="1"/>
            <a:r>
              <a:rPr lang="es-PE" dirty="0" smtClean="0"/>
              <a:t>Almacencodigo</a:t>
            </a:r>
          </a:p>
          <a:p>
            <a:pPr lvl="1"/>
            <a:r>
              <a:rPr lang="es-PE" dirty="0" smtClean="0"/>
              <a:t>Tipodocumento in (‘NI´’,’NS’)</a:t>
            </a:r>
            <a:endParaRPr lang="es-PE" sz="2800" dirty="0"/>
          </a:p>
          <a:p>
            <a:pPr lvl="1"/>
            <a:r>
              <a:rPr lang="es-PE" dirty="0"/>
              <a:t>Numerodocumento</a:t>
            </a:r>
            <a:endParaRPr lang="es-PE" sz="2800" dirty="0"/>
          </a:p>
          <a:p>
            <a:pPr lvl="1"/>
            <a:r>
              <a:rPr lang="es-PE" dirty="0"/>
              <a:t>Transaccioncodigo </a:t>
            </a:r>
            <a:r>
              <a:rPr lang="es-PE" dirty="0" smtClean="0"/>
              <a:t>IN (‘ROC’,’ARO’)</a:t>
            </a:r>
          </a:p>
          <a:p>
            <a:pPr lvl="1"/>
            <a:r>
              <a:rPr lang="es-PE" dirty="0" smtClean="0"/>
              <a:t>Estado= ‘PR’</a:t>
            </a:r>
            <a:endParaRPr lang="es-PE" dirty="0"/>
          </a:p>
          <a:p>
            <a:pPr lvl="0"/>
            <a:r>
              <a:rPr lang="es-PE" b="1" dirty="0"/>
              <a:t>WH_TransaccionDetalle</a:t>
            </a:r>
            <a:endParaRPr lang="es-PE" sz="2800" b="1" dirty="0"/>
          </a:p>
          <a:p>
            <a:pPr lvl="1"/>
            <a:r>
              <a:rPr lang="es-PE" dirty="0"/>
              <a:t>Tipodocumento</a:t>
            </a:r>
            <a:endParaRPr lang="es-PE" sz="2800" dirty="0"/>
          </a:p>
          <a:p>
            <a:pPr lvl="1"/>
            <a:r>
              <a:rPr lang="es-PE" dirty="0"/>
              <a:t>Numerodocumento</a:t>
            </a:r>
            <a:endParaRPr lang="es-PE" sz="2800" dirty="0"/>
          </a:p>
          <a:p>
            <a:pPr lvl="1"/>
            <a:r>
              <a:rPr lang="es-PE" dirty="0"/>
              <a:t>Item</a:t>
            </a:r>
            <a:endParaRPr lang="es-PE" sz="2800" dirty="0"/>
          </a:p>
          <a:p>
            <a:pPr lvl="1"/>
            <a:r>
              <a:rPr lang="es-PE" dirty="0" smtClean="0"/>
              <a:t>Cantidad</a:t>
            </a:r>
            <a:endParaRPr lang="es-PE" sz="2800" dirty="0"/>
          </a:p>
        </p:txBody>
      </p:sp>
      <p:sp>
        <p:nvSpPr>
          <p:cNvPr id="11" name="10 Rectángulo"/>
          <p:cNvSpPr/>
          <p:nvPr/>
        </p:nvSpPr>
        <p:spPr>
          <a:xfrm>
            <a:off x="6228184" y="1525880"/>
            <a:ext cx="2664295" cy="1543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b="1" dirty="0" smtClean="0"/>
              <a:t>WH_ItemAlmacenLote</a:t>
            </a:r>
            <a:endParaRPr lang="es-PE" sz="2800" b="1" dirty="0"/>
          </a:p>
          <a:p>
            <a:pPr lvl="1"/>
            <a:r>
              <a:rPr lang="es-PE" dirty="0" smtClean="0"/>
              <a:t>AlmacenCodigo</a:t>
            </a:r>
          </a:p>
          <a:p>
            <a:pPr lvl="1"/>
            <a:r>
              <a:rPr lang="es-PE" dirty="0" smtClean="0"/>
              <a:t>Item</a:t>
            </a:r>
          </a:p>
          <a:p>
            <a:pPr lvl="1"/>
            <a:r>
              <a:rPr lang="es-PE" dirty="0" smtClean="0"/>
              <a:t>StockActual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0124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ORDEN DE SERVICIO DE TERCEROS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4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E" sz="2400" dirty="0"/>
              <a:t>Creación de Orden de </a:t>
            </a:r>
            <a:r>
              <a:rPr lang="es-PE" sz="2400" dirty="0" smtClean="0"/>
              <a:t>Servicio de Terceros</a:t>
            </a:r>
            <a:endParaRPr lang="es-PE" sz="2400" dirty="0"/>
          </a:p>
          <a:p>
            <a:pPr marL="457200" lvl="1" indent="0" algn="just">
              <a:buNone/>
            </a:pPr>
            <a:r>
              <a:rPr lang="es-PE" sz="2400" dirty="0"/>
              <a:t>Se actualizan 2 tablas</a:t>
            </a:r>
          </a:p>
          <a:p>
            <a:pPr marL="842963" lvl="2" indent="-342900" algn="just">
              <a:buFontTx/>
              <a:buChar char="-"/>
            </a:pPr>
            <a:r>
              <a:rPr lang="es-PE" dirty="0" smtClean="0"/>
              <a:t>WH_ServicioTerceros: </a:t>
            </a:r>
            <a:r>
              <a:rPr lang="es-PE" dirty="0"/>
              <a:t>Donde se grabará el número de </a:t>
            </a:r>
            <a:r>
              <a:rPr lang="es-PE" dirty="0" smtClean="0"/>
              <a:t>ST </a:t>
            </a:r>
            <a:r>
              <a:rPr lang="es-PE" dirty="0"/>
              <a:t>(</a:t>
            </a:r>
            <a:r>
              <a:rPr lang="es-PE" dirty="0" smtClean="0"/>
              <a:t>NumeroOrdenServicio) </a:t>
            </a:r>
            <a:r>
              <a:rPr lang="es-PE" dirty="0"/>
              <a:t>y el estado por defecto será En Preparación (PR). El código de proveedor se graba en el campo Proveedor.</a:t>
            </a:r>
          </a:p>
          <a:p>
            <a:pPr marL="842963" lvl="2" indent="-342900" algn="just">
              <a:buFontTx/>
              <a:buChar char="-"/>
            </a:pPr>
            <a:endParaRPr lang="es-PE" dirty="0"/>
          </a:p>
          <a:p>
            <a:pPr marL="842963" lvl="2" indent="-342900" algn="just">
              <a:buFontTx/>
              <a:buChar char="-"/>
            </a:pPr>
            <a:r>
              <a:rPr lang="es-PE" dirty="0" err="1" smtClean="0"/>
              <a:t>Wh_ServicioTercerosDetalle</a:t>
            </a:r>
            <a:r>
              <a:rPr lang="es-PE" dirty="0"/>
              <a:t>: Donde se grabará el número de ST (</a:t>
            </a:r>
            <a:r>
              <a:rPr lang="es-PE" dirty="0" err="1"/>
              <a:t>NumeroOrdenServicio</a:t>
            </a:r>
            <a:r>
              <a:rPr lang="es-PE" dirty="0" smtClean="0"/>
              <a:t>), una </a:t>
            </a:r>
            <a:r>
              <a:rPr lang="es-PE" dirty="0"/>
              <a:t>secuencia (Secuencia), el ítem a </a:t>
            </a:r>
            <a:r>
              <a:rPr lang="es-PE" dirty="0" smtClean="0"/>
              <a:t>producir (Item</a:t>
            </a:r>
            <a:r>
              <a:rPr lang="es-PE" dirty="0"/>
              <a:t>), la cantidad a </a:t>
            </a:r>
            <a:r>
              <a:rPr lang="es-PE" dirty="0" smtClean="0"/>
              <a:t>producir (</a:t>
            </a:r>
            <a:r>
              <a:rPr lang="es-PE" dirty="0" err="1" smtClean="0"/>
              <a:t>CantidadOriginal</a:t>
            </a:r>
            <a:r>
              <a:rPr lang="es-PE" dirty="0" smtClean="0"/>
              <a:t>). </a:t>
            </a:r>
            <a:r>
              <a:rPr lang="es-PE" dirty="0"/>
              <a:t>El campo </a:t>
            </a:r>
            <a:r>
              <a:rPr lang="es-PE" dirty="0" smtClean="0"/>
              <a:t>CantidadRecibida nace </a:t>
            </a:r>
            <a:r>
              <a:rPr lang="es-PE" dirty="0"/>
              <a:t>con valor cero</a:t>
            </a:r>
            <a:r>
              <a:rPr lang="es-PE" dirty="0" smtClean="0"/>
              <a:t>. El campo ProductoMaterialflag debe tener un valor = ‘P</a:t>
            </a:r>
            <a:r>
              <a:rPr lang="es-PE" dirty="0"/>
              <a:t>’. </a:t>
            </a:r>
          </a:p>
        </p:txBody>
      </p:sp>
    </p:spTree>
    <p:extLst>
      <p:ext uri="{BB962C8B-B14F-4D97-AF65-F5344CB8AC3E}">
        <p14:creationId xmlns:p14="http://schemas.microsoft.com/office/powerpoint/2010/main" val="3072638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921303" y="1592796"/>
            <a:ext cx="3234874" cy="3744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1000"/>
            </a:pPr>
            <a:r>
              <a:rPr lang="es-PE" dirty="0" smtClean="0">
                <a:solidFill>
                  <a:schemeClr val="tx1"/>
                </a:solidFill>
                <a:ea typeface="Times New Roman"/>
                <a:cs typeface="Times New Roman"/>
              </a:rPr>
              <a:t>Nuevo </a:t>
            </a:r>
            <a:r>
              <a:rPr lang="es-PE" dirty="0">
                <a:solidFill>
                  <a:schemeClr val="tx1"/>
                </a:solidFill>
                <a:ea typeface="Times New Roman"/>
                <a:cs typeface="Times New Roman"/>
              </a:rPr>
              <a:t>registro: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WH_ServicioTerceros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NumeroOrdenServicio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Arial" pitchFamily="34" charset="0"/>
              </a:rPr>
              <a:t>AlmacenCodigoIngreso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Arial" pitchFamily="34" charset="0"/>
              </a:rPr>
              <a:t>Estado: PR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WH_ServicioTercerosDetalle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buSzPts val="1000"/>
            </a:pPr>
            <a:r>
              <a:rPr lang="es-PE" dirty="0" smtClean="0">
                <a:solidFill>
                  <a:schemeClr val="tx1"/>
                </a:solidFill>
                <a:ea typeface="Times New Roman"/>
                <a:cs typeface="Times New Roman"/>
              </a:rPr>
              <a:t>NumeroOrdenServicio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  <a:cs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Secuencia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err="1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Productomaterialflag</a:t>
            </a: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 = ‘P’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Item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CantidadOriginal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CantidadRecibida = 0</a:t>
            </a:r>
            <a:endParaRPr lang="es-PE" dirty="0">
              <a:solidFill>
                <a:schemeClr val="tx1"/>
              </a:solidFill>
              <a:latin typeface="+mj-lt"/>
              <a:ea typeface="Times New Roman"/>
            </a:endParaRPr>
          </a:p>
        </p:txBody>
      </p:sp>
      <p:sp>
        <p:nvSpPr>
          <p:cNvPr id="7" name="6 Proceso alternativo"/>
          <p:cNvSpPr/>
          <p:nvPr/>
        </p:nvSpPr>
        <p:spPr>
          <a:xfrm>
            <a:off x="2921304" y="800708"/>
            <a:ext cx="323487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1. Creación de ST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5908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16624"/>
          </a:xfrm>
        </p:spPr>
        <p:txBody>
          <a:bodyPr>
            <a:noAutofit/>
          </a:bodyPr>
          <a:lstStyle/>
          <a:p>
            <a:pPr algn="just"/>
            <a:r>
              <a:rPr lang="es-PE" sz="2400" dirty="0"/>
              <a:t>Aprobación de Orden de Servicio de Terceros</a:t>
            </a:r>
          </a:p>
          <a:p>
            <a:pPr marL="457200" lvl="1" indent="0" algn="just">
              <a:buNone/>
            </a:pPr>
            <a:r>
              <a:rPr lang="es-PE" sz="2400" dirty="0"/>
              <a:t>Se actualiza 1 tabla:</a:t>
            </a:r>
          </a:p>
          <a:p>
            <a:pPr lvl="1" algn="just"/>
            <a:r>
              <a:rPr lang="es-PE" sz="2400" dirty="0"/>
              <a:t>WH_ServicioTerceros: Se cambia el campo Estado a ‘Aprobado’ (AP). A partir de este estado la Orden debe figurar en el planeamiento.</a:t>
            </a:r>
          </a:p>
          <a:p>
            <a:pPr algn="just"/>
            <a:r>
              <a:rPr lang="es-PE" sz="2400" dirty="0"/>
              <a:t>Programa de Entrega</a:t>
            </a:r>
          </a:p>
          <a:p>
            <a:pPr marL="457200" lvl="1" indent="0" algn="just">
              <a:buNone/>
            </a:pPr>
            <a:r>
              <a:rPr lang="es-PE" sz="2400" dirty="0"/>
              <a:t>Se actualiza 1 tabla:</a:t>
            </a:r>
          </a:p>
          <a:p>
            <a:pPr lvl="1" algn="just"/>
            <a:r>
              <a:rPr lang="es-PE" sz="2400" dirty="0"/>
              <a:t>WH_ServicioTercerosFecha: Se graba el campo NumeroOrdenServicio, la secuencia, el item, la cantidad y el campo FechaEntrega. El dato relevante será el campo FechaEntrega con menor valor para toda la Orden</a:t>
            </a:r>
            <a:r>
              <a:rPr lang="es-PE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41671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03848" y="1772816"/>
            <a:ext cx="266429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PE" b="1" dirty="0" smtClean="0"/>
              <a:t>WH_ServicioTerceros</a:t>
            </a:r>
            <a:endParaRPr lang="es-PE" dirty="0"/>
          </a:p>
          <a:p>
            <a:pPr marL="265112" lvl="1"/>
            <a:r>
              <a:rPr lang="es-PE" dirty="0" smtClean="0"/>
              <a:t>NumeroOrdenServicio</a:t>
            </a:r>
            <a:endParaRPr lang="es-PE" dirty="0"/>
          </a:p>
          <a:p>
            <a:pPr marL="265112" lvl="1"/>
            <a:r>
              <a:rPr lang="es-PE" dirty="0"/>
              <a:t>Estado: </a:t>
            </a:r>
            <a:r>
              <a:rPr lang="es-PE" dirty="0" smtClean="0"/>
              <a:t>AP</a:t>
            </a:r>
            <a:endParaRPr lang="es-PE" dirty="0"/>
          </a:p>
        </p:txBody>
      </p:sp>
      <p:sp>
        <p:nvSpPr>
          <p:cNvPr id="8" name="7 Proceso alternativo"/>
          <p:cNvSpPr/>
          <p:nvPr/>
        </p:nvSpPr>
        <p:spPr>
          <a:xfrm>
            <a:off x="3212458" y="980728"/>
            <a:ext cx="265568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2. Aprobación de ST</a:t>
            </a:r>
            <a:endParaRPr lang="es-PE" sz="2400" b="1" dirty="0"/>
          </a:p>
        </p:txBody>
      </p:sp>
      <p:sp>
        <p:nvSpPr>
          <p:cNvPr id="10" name="9 Proceso alternativo"/>
          <p:cNvSpPr/>
          <p:nvPr/>
        </p:nvSpPr>
        <p:spPr>
          <a:xfrm>
            <a:off x="3059832" y="3068960"/>
            <a:ext cx="2901068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3. Programa de entrega de ST</a:t>
            </a:r>
            <a:endParaRPr lang="es-PE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59832" y="3882845"/>
            <a:ext cx="290106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PE" b="1" dirty="0" smtClean="0"/>
              <a:t>WH_ServicioTercerosFecha</a:t>
            </a:r>
            <a:endParaRPr lang="es-PE" b="1" dirty="0"/>
          </a:p>
          <a:p>
            <a:pPr marL="265112" lvl="1"/>
            <a:r>
              <a:rPr lang="es-PE" dirty="0" smtClean="0"/>
              <a:t>NumeroOrdenServicio</a:t>
            </a:r>
          </a:p>
          <a:p>
            <a:pPr marL="265112" lvl="1"/>
            <a:r>
              <a:rPr lang="es-PE" dirty="0" smtClean="0"/>
              <a:t>Item</a:t>
            </a:r>
            <a:endParaRPr lang="es-PE" dirty="0"/>
          </a:p>
          <a:p>
            <a:pPr marL="265112" lvl="1"/>
            <a:r>
              <a:rPr lang="es-PE" dirty="0" smtClean="0"/>
              <a:t>Fechaentrega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36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832648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s-PE" sz="2400" dirty="0" smtClean="0"/>
              <a:t>Recepción de Orden de Servicio de Terceros</a:t>
            </a:r>
          </a:p>
          <a:p>
            <a:pPr marL="457200" lvl="1" indent="0" algn="just">
              <a:buNone/>
            </a:pPr>
            <a:r>
              <a:rPr lang="es-PE" sz="2400" dirty="0" smtClean="0"/>
              <a:t>Se </a:t>
            </a:r>
            <a:r>
              <a:rPr lang="es-PE" sz="2400" dirty="0"/>
              <a:t>actualizan 4 tablas</a:t>
            </a:r>
          </a:p>
          <a:p>
            <a:pPr lvl="1" algn="just"/>
            <a:r>
              <a:rPr lang="es-PE" sz="2400" dirty="0"/>
              <a:t>WH_Transaccionheader: Se registra una o más líneas con </a:t>
            </a:r>
            <a:r>
              <a:rPr lang="es-PE" sz="2400" dirty="0" err="1"/>
              <a:t>tipodocumento</a:t>
            </a:r>
            <a:r>
              <a:rPr lang="es-PE" sz="2400" dirty="0"/>
              <a:t> NI (Nota de Ingreso) y un número correlativo. El campo transaccioncodigo es </a:t>
            </a:r>
            <a:r>
              <a:rPr lang="es-PE" sz="2400" dirty="0" smtClean="0"/>
              <a:t>IXT (Ingreso por Servicio de Terceros) </a:t>
            </a:r>
            <a:r>
              <a:rPr lang="es-PE" sz="2400" dirty="0"/>
              <a:t>y el campo Estado es En Preparación (PR). </a:t>
            </a:r>
            <a:endParaRPr lang="es-PE" sz="2400" dirty="0" smtClean="0"/>
          </a:p>
          <a:p>
            <a:pPr lvl="1" algn="just"/>
            <a:r>
              <a:rPr lang="es-PE" sz="2400" dirty="0" smtClean="0"/>
              <a:t>WH_Transacciondetalle</a:t>
            </a:r>
            <a:r>
              <a:rPr lang="es-PE" sz="2400" dirty="0"/>
              <a:t>: Se registra una o más líneas con </a:t>
            </a:r>
            <a:r>
              <a:rPr lang="es-PE" sz="2400" dirty="0" err="1"/>
              <a:t>tipodocumento</a:t>
            </a:r>
            <a:r>
              <a:rPr lang="es-PE" sz="2400" dirty="0"/>
              <a:t> NI (Nota de Ingreso), un número correlativo, una secuencia y un ítem por cada secuencia, asimismo en el campo cantidad se graba la cantidad recibida en dicha recepción. El campo </a:t>
            </a:r>
            <a:r>
              <a:rPr lang="es-PE" sz="2400" dirty="0" smtClean="0"/>
              <a:t>WH_ServicioTercerosDetalle.NumeroOrdenServicio </a:t>
            </a:r>
            <a:r>
              <a:rPr lang="es-PE" sz="2400" dirty="0"/>
              <a:t>se graba en el campo ReferenciaNumeroDocumento y el campo </a:t>
            </a:r>
            <a:r>
              <a:rPr lang="es-PE" sz="2400" dirty="0" smtClean="0"/>
              <a:t>WH_ServicioTercerosDetalle.Secuencia </a:t>
            </a:r>
            <a:r>
              <a:rPr lang="es-PE" sz="2400" dirty="0"/>
              <a:t>se graba en el campo ReferenciaSecuencia.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0574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ÍNDICE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 smtClean="0">
                <a:hlinkClick r:id="rId2" action="ppaction://hlinksldjump"/>
              </a:rPr>
              <a:t>Maestros de ítems</a:t>
            </a:r>
            <a:endParaRPr lang="es-PE" dirty="0" smtClean="0"/>
          </a:p>
          <a:p>
            <a:r>
              <a:rPr lang="es-PE" dirty="0" smtClean="0">
                <a:hlinkClick r:id="rId3" action="ppaction://hlinksldjump"/>
              </a:rPr>
              <a:t>Órdenes de Compra</a:t>
            </a:r>
            <a:endParaRPr lang="es-PE" dirty="0" smtClean="0"/>
          </a:p>
          <a:p>
            <a:r>
              <a:rPr lang="es-PE" dirty="0" smtClean="0">
                <a:hlinkClick r:id="rId4" action="ppaction://hlinksldjump"/>
              </a:rPr>
              <a:t>Órdenes de Servicio de Terceros</a:t>
            </a:r>
            <a:endParaRPr lang="es-PE" dirty="0" smtClean="0"/>
          </a:p>
          <a:p>
            <a:r>
              <a:rPr lang="es-PE" dirty="0" smtClean="0">
                <a:hlinkClick r:id="rId5" action="ppaction://hlinksldjump"/>
              </a:rPr>
              <a:t>Órdenes de Trabajo</a:t>
            </a:r>
            <a:endParaRPr lang="es-PE" dirty="0" smtClean="0"/>
          </a:p>
          <a:p>
            <a:r>
              <a:rPr lang="es-PE" dirty="0" smtClean="0">
                <a:hlinkClick r:id="rId6" action="ppaction://hlinksldjump"/>
              </a:rPr>
              <a:t>Asignación de taller óptimo</a:t>
            </a:r>
            <a:endParaRPr lang="es-PE" dirty="0" smtClean="0"/>
          </a:p>
          <a:p>
            <a:r>
              <a:rPr lang="es-PE" dirty="0" smtClean="0">
                <a:hlinkClick r:id="rId7" action="ppaction://hlinksldjump"/>
              </a:rPr>
              <a:t>Disponibilidad de ítems (Reposiciones)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8335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5544616"/>
          </a:xfrm>
        </p:spPr>
        <p:txBody>
          <a:bodyPr>
            <a:normAutofit fontScale="70000" lnSpcReduction="20000"/>
          </a:bodyPr>
          <a:lstStyle/>
          <a:p>
            <a:pPr marL="625475" lvl="3" indent="-201613" algn="just"/>
            <a:r>
              <a:rPr lang="es-PE" sz="2400" dirty="0" smtClean="0"/>
              <a:t>WH_ServicioTercerosDetalle</a:t>
            </a:r>
            <a:r>
              <a:rPr lang="es-PE" sz="2400" dirty="0"/>
              <a:t>: El campo CantidadRecibida se actualiza sumando el campo WH_TransaccionDetalle.Cantidad por ítem relacionando el NumeroOrden  y Secuencia cuando el campo WH_TransaccionHeader.TransaccionCodigo = </a:t>
            </a:r>
            <a:r>
              <a:rPr lang="es-PE" sz="2400" dirty="0" smtClean="0"/>
              <a:t>´IXT’</a:t>
            </a:r>
            <a:endParaRPr lang="es-PE" sz="2400" dirty="0"/>
          </a:p>
          <a:p>
            <a:pPr marL="625475" lvl="3" indent="-201613" algn="just"/>
            <a:r>
              <a:rPr lang="es-PE" sz="2400" dirty="0" smtClean="0"/>
              <a:t>WH_ServicioTerceros: </a:t>
            </a:r>
            <a:r>
              <a:rPr lang="es-PE" sz="2400" dirty="0"/>
              <a:t>Cuando el campo CantidadRecibida en todas les secuencias iguala o supera al campo CantidadPedida en su respectiva secuencia, el campo Estado cambia automáticamente a Completado (‘CO</a:t>
            </a:r>
            <a:r>
              <a:rPr lang="es-PE" sz="2400" dirty="0" smtClean="0"/>
              <a:t>´). </a:t>
            </a:r>
            <a:r>
              <a:rPr lang="es-PE" sz="2400" dirty="0"/>
              <a:t>Manualmente puede cambiar el estado a Cerrado (´CE</a:t>
            </a:r>
            <a:r>
              <a:rPr lang="es-PE" sz="2400" dirty="0" smtClean="0"/>
              <a:t>´).</a:t>
            </a:r>
          </a:p>
          <a:p>
            <a:pPr marL="625475" lvl="3" indent="-201613" algn="just"/>
            <a:r>
              <a:rPr lang="es-PE" sz="2400" dirty="0"/>
              <a:t>WH_ItemAlmacenLote: Si es el primer ingreso, se registra una línea por ítem = WH_Transacciondetalle.Item indicando el Almacencodigo = WH_TransaccionHeader.Almacencodigo y la cantidad = WH_Transacciondetalle.Cantidad. Si es un ingreso posterior, se suma la Cantidad en los registros que tengan el mismo item de WH_transacciondetalle y se encuentre en el mismo AlmacenCodigo de WH_TransaccionHeader.</a:t>
            </a:r>
          </a:p>
          <a:p>
            <a:pPr marL="625475" lvl="3" indent="-201613" algn="just"/>
            <a:endParaRPr lang="es-PE" sz="24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6884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899592" y="1052736"/>
            <a:ext cx="3960440" cy="55446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b="1" dirty="0" smtClean="0"/>
              <a:t>WH_ServicioTerceros</a:t>
            </a:r>
            <a:endParaRPr lang="es-PE" sz="2800" b="1" dirty="0"/>
          </a:p>
          <a:p>
            <a:pPr lvl="1"/>
            <a:r>
              <a:rPr lang="es-PE" dirty="0"/>
              <a:t>NumeroOrden</a:t>
            </a:r>
            <a:endParaRPr lang="es-PE" sz="2800" dirty="0"/>
          </a:p>
          <a:p>
            <a:pPr lvl="1"/>
            <a:r>
              <a:rPr lang="es-PE" dirty="0"/>
              <a:t>Estado: CO</a:t>
            </a:r>
            <a:endParaRPr lang="es-PE" sz="2800" dirty="0"/>
          </a:p>
          <a:p>
            <a:pPr lvl="0"/>
            <a:r>
              <a:rPr lang="es-PE" b="1" dirty="0" smtClean="0"/>
              <a:t>WH_ServicioTercerosDetalle</a:t>
            </a:r>
            <a:endParaRPr lang="es-PE" sz="2800" b="1" dirty="0"/>
          </a:p>
          <a:p>
            <a:pPr lvl="1"/>
            <a:r>
              <a:rPr lang="es-PE" dirty="0"/>
              <a:t>Secuencia</a:t>
            </a:r>
            <a:endParaRPr lang="es-PE" sz="2800" dirty="0"/>
          </a:p>
          <a:p>
            <a:pPr lvl="1"/>
            <a:r>
              <a:rPr lang="es-PE" dirty="0"/>
              <a:t>Item</a:t>
            </a:r>
            <a:endParaRPr lang="es-PE" sz="2800" dirty="0"/>
          </a:p>
          <a:p>
            <a:pPr lvl="1"/>
            <a:r>
              <a:rPr lang="es-PE" dirty="0" smtClean="0"/>
              <a:t>CantidadRecibida</a:t>
            </a:r>
            <a:endParaRPr lang="es-PE" sz="2800" dirty="0"/>
          </a:p>
          <a:p>
            <a:pPr lvl="0"/>
            <a:r>
              <a:rPr lang="es-PE" b="1" dirty="0"/>
              <a:t>WH_TransaccionHeader</a:t>
            </a:r>
            <a:endParaRPr lang="es-PE" sz="2800" b="1" dirty="0"/>
          </a:p>
          <a:p>
            <a:pPr lvl="1"/>
            <a:r>
              <a:rPr lang="es-PE" dirty="0"/>
              <a:t>Fechadocumento</a:t>
            </a:r>
            <a:endParaRPr lang="es-PE" sz="2800" dirty="0"/>
          </a:p>
          <a:p>
            <a:pPr lvl="1"/>
            <a:r>
              <a:rPr lang="es-PE" dirty="0" smtClean="0"/>
              <a:t>Almacencodigo</a:t>
            </a:r>
          </a:p>
          <a:p>
            <a:pPr lvl="1"/>
            <a:r>
              <a:rPr lang="es-PE" dirty="0" smtClean="0"/>
              <a:t>Tipodocumento= ‘NI’</a:t>
            </a:r>
            <a:endParaRPr lang="es-PE" sz="2800" dirty="0"/>
          </a:p>
          <a:p>
            <a:pPr lvl="1"/>
            <a:r>
              <a:rPr lang="es-PE" dirty="0"/>
              <a:t>Numerodocumento</a:t>
            </a:r>
            <a:endParaRPr lang="es-PE" sz="2800" dirty="0"/>
          </a:p>
          <a:p>
            <a:pPr lvl="1"/>
            <a:r>
              <a:rPr lang="es-PE" dirty="0" smtClean="0"/>
              <a:t>Transaccioncodigo = ‘IXT’</a:t>
            </a:r>
          </a:p>
          <a:p>
            <a:pPr lvl="1"/>
            <a:r>
              <a:rPr lang="es-PE" dirty="0" smtClean="0"/>
              <a:t>Estado= ‘PR’</a:t>
            </a:r>
            <a:endParaRPr lang="es-PE" dirty="0"/>
          </a:p>
          <a:p>
            <a:pPr lvl="0"/>
            <a:r>
              <a:rPr lang="es-PE" b="1" dirty="0"/>
              <a:t>WH_TransaccionDetalle</a:t>
            </a:r>
            <a:endParaRPr lang="es-PE" sz="2800" b="1" dirty="0"/>
          </a:p>
          <a:p>
            <a:pPr lvl="1"/>
            <a:r>
              <a:rPr lang="es-PE" dirty="0"/>
              <a:t>Tipodocumento</a:t>
            </a:r>
            <a:endParaRPr lang="es-PE" sz="2800" dirty="0"/>
          </a:p>
          <a:p>
            <a:pPr lvl="1"/>
            <a:r>
              <a:rPr lang="es-PE" dirty="0"/>
              <a:t>Numerodocumento</a:t>
            </a:r>
            <a:endParaRPr lang="es-PE" sz="2800" dirty="0"/>
          </a:p>
          <a:p>
            <a:pPr lvl="1"/>
            <a:r>
              <a:rPr lang="es-PE" dirty="0"/>
              <a:t>Item</a:t>
            </a:r>
            <a:endParaRPr lang="es-PE" sz="2800" dirty="0"/>
          </a:p>
          <a:p>
            <a:pPr lvl="1"/>
            <a:r>
              <a:rPr lang="es-PE" dirty="0" smtClean="0"/>
              <a:t>Cantidad</a:t>
            </a:r>
            <a:endParaRPr lang="es-PE" sz="2800" dirty="0"/>
          </a:p>
        </p:txBody>
      </p:sp>
      <p:sp>
        <p:nvSpPr>
          <p:cNvPr id="9" name="8 Proceso alternativo"/>
          <p:cNvSpPr/>
          <p:nvPr/>
        </p:nvSpPr>
        <p:spPr>
          <a:xfrm>
            <a:off x="899592" y="260648"/>
            <a:ext cx="6840759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4. Recepción y cierre de ST</a:t>
            </a:r>
            <a:endParaRPr lang="es-PE" sz="2400" b="1" dirty="0"/>
          </a:p>
        </p:txBody>
      </p:sp>
      <p:sp>
        <p:nvSpPr>
          <p:cNvPr id="4" name="3 Rectángulo"/>
          <p:cNvSpPr/>
          <p:nvPr/>
        </p:nvSpPr>
        <p:spPr>
          <a:xfrm>
            <a:off x="5076056" y="1052736"/>
            <a:ext cx="2664295" cy="1543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b="1" dirty="0" smtClean="0"/>
              <a:t>WH_ItemAlmacenLote</a:t>
            </a:r>
            <a:endParaRPr lang="es-PE" sz="2800" b="1" dirty="0"/>
          </a:p>
          <a:p>
            <a:pPr lvl="1"/>
            <a:r>
              <a:rPr lang="es-PE" dirty="0" smtClean="0"/>
              <a:t>AlmacenCodigo</a:t>
            </a:r>
          </a:p>
          <a:p>
            <a:pPr lvl="1"/>
            <a:r>
              <a:rPr lang="es-PE" dirty="0" smtClean="0"/>
              <a:t>Item</a:t>
            </a:r>
          </a:p>
          <a:p>
            <a:pPr lvl="1"/>
            <a:r>
              <a:rPr lang="es-PE" dirty="0" smtClean="0"/>
              <a:t>StockActual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057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ORDEN DE TRABAJO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400" dirty="0"/>
              <a:t>Creación de Orden de </a:t>
            </a:r>
            <a:r>
              <a:rPr lang="es-PE" sz="2400" dirty="0" smtClean="0"/>
              <a:t>Trabajo</a:t>
            </a:r>
            <a:endParaRPr lang="es-PE" sz="2400" dirty="0"/>
          </a:p>
          <a:p>
            <a:pPr marL="457200" lvl="1" indent="0" algn="just">
              <a:buNone/>
            </a:pPr>
            <a:r>
              <a:rPr lang="es-PE" sz="2400" dirty="0"/>
              <a:t>Se actualizan </a:t>
            </a:r>
            <a:r>
              <a:rPr lang="es-PE" sz="2400" dirty="0" smtClean="0"/>
              <a:t> 3 tablas</a:t>
            </a:r>
            <a:endParaRPr lang="es-PE" sz="2400" dirty="0"/>
          </a:p>
          <a:p>
            <a:pPr marL="842963" lvl="2" indent="-342900" algn="just">
              <a:buFontTx/>
              <a:buChar char="-"/>
            </a:pPr>
            <a:r>
              <a:rPr lang="es-PE" dirty="0" smtClean="0"/>
              <a:t>EP_ProgramacionLote: </a:t>
            </a:r>
            <a:r>
              <a:rPr lang="es-PE" dirty="0"/>
              <a:t>Donde se grabará el número de </a:t>
            </a:r>
            <a:r>
              <a:rPr lang="es-PE" dirty="0" smtClean="0"/>
              <a:t>OT </a:t>
            </a:r>
            <a:r>
              <a:rPr lang="es-PE" dirty="0"/>
              <a:t>(</a:t>
            </a:r>
            <a:r>
              <a:rPr lang="es-PE" dirty="0" smtClean="0"/>
              <a:t>NumeroLote) </a:t>
            </a:r>
            <a:r>
              <a:rPr lang="es-PE" dirty="0"/>
              <a:t>y el estado por defecto será </a:t>
            </a:r>
            <a:r>
              <a:rPr lang="es-PE" dirty="0" smtClean="0"/>
              <a:t>Pendiente(PE).</a:t>
            </a:r>
            <a:endParaRPr lang="es-PE" dirty="0"/>
          </a:p>
          <a:p>
            <a:pPr marL="842963" lvl="2" indent="-342900" algn="just">
              <a:buFontTx/>
              <a:buChar char="-"/>
            </a:pPr>
            <a:r>
              <a:rPr lang="es-PE" dirty="0" smtClean="0"/>
              <a:t>EP_ProgramacionLoteDetalle</a:t>
            </a:r>
            <a:r>
              <a:rPr lang="es-PE" dirty="0"/>
              <a:t>: Donde se grabará el número de </a:t>
            </a:r>
            <a:r>
              <a:rPr lang="es-PE" dirty="0" smtClean="0"/>
              <a:t>OT(NumeroLote), </a:t>
            </a:r>
            <a:r>
              <a:rPr lang="es-PE" dirty="0"/>
              <a:t>una secuencia (Secuencia), el ítem a </a:t>
            </a:r>
            <a:r>
              <a:rPr lang="es-PE" dirty="0" smtClean="0"/>
              <a:t>producir(</a:t>
            </a:r>
            <a:r>
              <a:rPr lang="es-PE" dirty="0" err="1" smtClean="0"/>
              <a:t>Item</a:t>
            </a:r>
            <a:r>
              <a:rPr lang="es-PE" dirty="0"/>
              <a:t>), la cantidad a </a:t>
            </a:r>
            <a:r>
              <a:rPr lang="es-PE" dirty="0" smtClean="0"/>
              <a:t>producir (</a:t>
            </a:r>
            <a:r>
              <a:rPr lang="es-PE" dirty="0" err="1" smtClean="0"/>
              <a:t>CantidadNecesaria</a:t>
            </a:r>
            <a:r>
              <a:rPr lang="es-PE" dirty="0" smtClean="0"/>
              <a:t>). </a:t>
            </a:r>
            <a:r>
              <a:rPr lang="es-PE" dirty="0"/>
              <a:t>El campo </a:t>
            </a:r>
            <a:r>
              <a:rPr lang="es-PE" dirty="0" smtClean="0"/>
              <a:t>CantidadProducida </a:t>
            </a:r>
            <a:r>
              <a:rPr lang="es-PE" dirty="0"/>
              <a:t>nace con valor cero</a:t>
            </a:r>
            <a:r>
              <a:rPr lang="es-PE" dirty="0" smtClean="0"/>
              <a:t>. El campo FormulaFlag = ‘C’.</a:t>
            </a:r>
          </a:p>
          <a:p>
            <a:pPr marL="842963" lvl="2" indent="-342900" algn="just">
              <a:buFontTx/>
              <a:buChar char="-"/>
            </a:pPr>
            <a:r>
              <a:rPr lang="es-PE" dirty="0" smtClean="0"/>
              <a:t>EP_ProgramacionLoteRutaProceso</a:t>
            </a:r>
            <a:r>
              <a:rPr lang="es-PE" dirty="0"/>
              <a:t>: Se </a:t>
            </a:r>
            <a:r>
              <a:rPr lang="es-PE" dirty="0" smtClean="0"/>
              <a:t>graban registros, tiene prioridad la </a:t>
            </a:r>
            <a:r>
              <a:rPr lang="es-PE" dirty="0"/>
              <a:t>secuencia que tenga el campo Proceso = ‘P93’ el código de proveedor en el campo </a:t>
            </a:r>
            <a:r>
              <a:rPr lang="es-PE" dirty="0" smtClean="0"/>
              <a:t>ServicioProveedor aparece con valor NULL. </a:t>
            </a:r>
            <a:r>
              <a:rPr lang="es-PE" dirty="0"/>
              <a:t>La cantidad </a:t>
            </a:r>
            <a:r>
              <a:rPr lang="es-PE" dirty="0" smtClean="0"/>
              <a:t>total a </a:t>
            </a:r>
            <a:r>
              <a:rPr lang="es-PE" dirty="0"/>
              <a:t>producir se graba en el campo ServicioCantidad. La fecha programada de entrega se graba en el campo FechaProgramadaTermino.</a:t>
            </a:r>
          </a:p>
          <a:p>
            <a:pPr marL="500063" lvl="2" indent="0" algn="just">
              <a:buNone/>
            </a:pPr>
            <a:endParaRPr lang="es-PE" dirty="0"/>
          </a:p>
          <a:p>
            <a:pPr algn="just"/>
            <a:r>
              <a:rPr lang="es-PE" sz="2400" dirty="0"/>
              <a:t>Aprobación de Orden de </a:t>
            </a:r>
            <a:r>
              <a:rPr lang="es-PE" sz="2400" dirty="0" smtClean="0"/>
              <a:t>Trabajo</a:t>
            </a:r>
            <a:endParaRPr lang="es-PE" sz="2400" dirty="0"/>
          </a:p>
          <a:p>
            <a:pPr marL="457200" lvl="1" indent="0" algn="just">
              <a:buNone/>
            </a:pPr>
            <a:r>
              <a:rPr lang="es-PE" sz="2400" dirty="0"/>
              <a:t>Se actualiza 1 tabla:</a:t>
            </a:r>
          </a:p>
          <a:p>
            <a:pPr lvl="1" algn="just"/>
            <a:r>
              <a:rPr lang="es-PE" sz="2400" dirty="0" err="1" smtClean="0"/>
              <a:t>EP_programacionLote</a:t>
            </a:r>
            <a:r>
              <a:rPr lang="es-PE" sz="2400" dirty="0" smtClean="0"/>
              <a:t>: </a:t>
            </a:r>
            <a:r>
              <a:rPr lang="es-PE" sz="2400" dirty="0"/>
              <a:t>Se cambia el campo Estado a ‘Aprobado’ (AP). A partir de este estado la Orden debe figurar en el planeamiento.</a:t>
            </a:r>
          </a:p>
          <a:p>
            <a:pPr lvl="1" algn="just"/>
            <a:endParaRPr lang="es-PE" sz="21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068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547664" y="2086117"/>
            <a:ext cx="3059831" cy="2952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1000"/>
            </a:pPr>
            <a:r>
              <a:rPr lang="es-PE" dirty="0" smtClean="0">
                <a:solidFill>
                  <a:schemeClr val="tx1"/>
                </a:solidFill>
                <a:ea typeface="Times New Roman"/>
                <a:cs typeface="Times New Roman"/>
              </a:rPr>
              <a:t>Nuevo </a:t>
            </a:r>
            <a:r>
              <a:rPr lang="es-PE" dirty="0">
                <a:solidFill>
                  <a:schemeClr val="tx1"/>
                </a:solidFill>
                <a:ea typeface="Times New Roman"/>
                <a:cs typeface="Times New Roman"/>
              </a:rPr>
              <a:t>registro: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EP_ProgramacionLote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NumeroLote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Arial" pitchFamily="34" charset="0"/>
              </a:rPr>
              <a:t>Estado: PR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EP_ProgramacionLoteDetalle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Numerolote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Formulaflag = ‘C’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Item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CantidadNecesaria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CantidadProducida = 0</a:t>
            </a:r>
            <a:endParaRPr lang="es-PE" dirty="0">
              <a:solidFill>
                <a:schemeClr val="tx1"/>
              </a:solidFill>
              <a:latin typeface="+mj-lt"/>
              <a:ea typeface="Times New Roman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51511" y="2086117"/>
            <a:ext cx="273630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PE" b="1" dirty="0" smtClean="0"/>
              <a:t>EP_ProgramacionLote</a:t>
            </a:r>
            <a:endParaRPr lang="es-PE" b="1" dirty="0"/>
          </a:p>
          <a:p>
            <a:pPr marL="265112" lvl="1"/>
            <a:r>
              <a:rPr lang="es-PE" dirty="0" smtClean="0"/>
              <a:t>NumeroLote</a:t>
            </a:r>
            <a:endParaRPr lang="es-PE" dirty="0"/>
          </a:p>
          <a:p>
            <a:pPr marL="265112" lvl="1"/>
            <a:r>
              <a:rPr lang="es-PE" dirty="0"/>
              <a:t>Estado: </a:t>
            </a:r>
            <a:r>
              <a:rPr lang="es-PE" dirty="0" smtClean="0"/>
              <a:t>AP</a:t>
            </a:r>
            <a:endParaRPr lang="es-PE" dirty="0"/>
          </a:p>
        </p:txBody>
      </p:sp>
      <p:sp>
        <p:nvSpPr>
          <p:cNvPr id="7" name="6 Proceso alternativo"/>
          <p:cNvSpPr/>
          <p:nvPr/>
        </p:nvSpPr>
        <p:spPr>
          <a:xfrm>
            <a:off x="1547664" y="1294029"/>
            <a:ext cx="3059831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1. Creación de OT</a:t>
            </a:r>
            <a:endParaRPr lang="es-PE" sz="2400" b="1" dirty="0"/>
          </a:p>
        </p:txBody>
      </p:sp>
      <p:sp>
        <p:nvSpPr>
          <p:cNvPr id="8" name="7 Proceso alternativo"/>
          <p:cNvSpPr/>
          <p:nvPr/>
        </p:nvSpPr>
        <p:spPr>
          <a:xfrm>
            <a:off x="4760121" y="1294029"/>
            <a:ext cx="2727694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2. Aprobación de OT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4530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904656"/>
          </a:xfrm>
        </p:spPr>
        <p:txBody>
          <a:bodyPr>
            <a:noAutofit/>
          </a:bodyPr>
          <a:lstStyle/>
          <a:p>
            <a:pPr algn="just"/>
            <a:r>
              <a:rPr lang="es-PE" sz="2200" dirty="0"/>
              <a:t>Asignación de Orden de Trabajo y Programa de Entrega</a:t>
            </a:r>
          </a:p>
          <a:p>
            <a:pPr marL="457200" lvl="1" indent="0" algn="just">
              <a:buNone/>
            </a:pPr>
            <a:r>
              <a:rPr lang="es-PE" sz="2200" dirty="0"/>
              <a:t>Se </a:t>
            </a:r>
            <a:r>
              <a:rPr lang="es-PE" sz="2200" dirty="0" smtClean="0"/>
              <a:t>actualizan 2 tablas:</a:t>
            </a:r>
            <a:endParaRPr lang="es-PE" sz="2200" dirty="0"/>
          </a:p>
          <a:p>
            <a:pPr lvl="1" algn="just"/>
            <a:r>
              <a:rPr lang="es-PE" sz="2200" dirty="0"/>
              <a:t>EP_ProgramacionLoteRutaProceso: Se graba en la secuencia que tenga el campo Proceso = ‘P93’ el código de proveedor en el campo ServicioProveedor. La cantidad a producir se graba en el campo ServicioCantidad. La fecha programada de entrega se graba en el campo FechaProgramadaTermino.</a:t>
            </a:r>
          </a:p>
          <a:p>
            <a:pPr lvl="1" algn="just"/>
            <a:r>
              <a:rPr lang="es-PE" sz="2200" dirty="0"/>
              <a:t>EP_OrdenServicioItems: Se graba una línea </a:t>
            </a:r>
            <a:r>
              <a:rPr lang="es-PE" sz="2200" dirty="0" smtClean="0"/>
              <a:t>considerando </a:t>
            </a:r>
            <a:r>
              <a:rPr lang="es-PE" sz="2200" dirty="0"/>
              <a:t>los campos </a:t>
            </a:r>
            <a:endParaRPr lang="es-PE" sz="2200" dirty="0" smtClean="0"/>
          </a:p>
          <a:p>
            <a:pPr marL="1058863" lvl="1" indent="-342900" algn="just">
              <a:buFont typeface="Wingdings" pitchFamily="2" charset="2"/>
              <a:buChar char="§"/>
            </a:pPr>
            <a:r>
              <a:rPr lang="es-PE" sz="2200" dirty="0" smtClean="0"/>
              <a:t>NumeroLote = </a:t>
            </a:r>
            <a:r>
              <a:rPr lang="es-PE" sz="2200" dirty="0" err="1" smtClean="0"/>
              <a:t>EP_ProgramacionLoteRutaProceso.NumeroLote</a:t>
            </a:r>
            <a:endParaRPr lang="es-PE" sz="2200" dirty="0" smtClean="0"/>
          </a:p>
          <a:p>
            <a:pPr marL="1058863" lvl="1" indent="-342900" algn="just">
              <a:buFont typeface="Wingdings" pitchFamily="2" charset="2"/>
              <a:buChar char="§"/>
            </a:pPr>
            <a:r>
              <a:rPr lang="es-PE" sz="2200" dirty="0" smtClean="0"/>
              <a:t>Secuencia </a:t>
            </a:r>
            <a:r>
              <a:rPr lang="es-PE" sz="2200" dirty="0"/>
              <a:t>= </a:t>
            </a:r>
            <a:r>
              <a:rPr lang="es-PE" sz="2200" dirty="0" smtClean="0"/>
              <a:t>EP_ProgramacionLoteRutaProceso.Secuencia</a:t>
            </a:r>
          </a:p>
          <a:p>
            <a:pPr marL="1058863" lvl="1" indent="-342900" algn="just">
              <a:buFont typeface="Wingdings" pitchFamily="2" charset="2"/>
              <a:buChar char="§"/>
            </a:pPr>
            <a:r>
              <a:rPr lang="es-PE" sz="2200" dirty="0" smtClean="0"/>
              <a:t>Item=EP_ProgramacionLoteDetalle.Item </a:t>
            </a:r>
            <a:r>
              <a:rPr lang="es-PE" sz="2200" dirty="0"/>
              <a:t>(EP_ProgramacionLoteDetalle.Formulaflag = ‘C’)</a:t>
            </a:r>
            <a:endParaRPr lang="es-PE" sz="2200" dirty="0" smtClean="0"/>
          </a:p>
          <a:p>
            <a:pPr marL="1058863" lvl="1" indent="-342900" algn="just">
              <a:buFont typeface="Wingdings" pitchFamily="2" charset="2"/>
              <a:buChar char="§"/>
            </a:pPr>
            <a:r>
              <a:rPr lang="es-PE" sz="2200" dirty="0" smtClean="0"/>
              <a:t>Cantidad = EP_ProgramacionLoteDetalle</a:t>
            </a:r>
          </a:p>
          <a:p>
            <a:pPr marL="1058863" lvl="1" indent="-342900" algn="just">
              <a:buFont typeface="Wingdings" pitchFamily="2" charset="2"/>
              <a:buChar char="§"/>
            </a:pPr>
            <a:r>
              <a:rPr lang="es-PE" sz="2200" dirty="0" smtClean="0"/>
              <a:t>CantidadPri = cero</a:t>
            </a:r>
          </a:p>
        </p:txBody>
      </p:sp>
    </p:spTree>
    <p:extLst>
      <p:ext uri="{BB962C8B-B14F-4D97-AF65-F5344CB8AC3E}">
        <p14:creationId xmlns:p14="http://schemas.microsoft.com/office/powerpoint/2010/main" val="285199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Asignación de taller Óptimo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87727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PE" dirty="0" smtClean="0"/>
              <a:t>Para asignar un taller óptimo se validan las siguientes tablas:</a:t>
            </a:r>
          </a:p>
          <a:p>
            <a:pPr lvl="1" algn="just"/>
            <a:r>
              <a:rPr lang="es-PE" sz="2400" dirty="0" smtClean="0"/>
              <a:t>EP_TextilPrendaMast</a:t>
            </a:r>
            <a:r>
              <a:rPr lang="es-PE" sz="2400" dirty="0"/>
              <a:t>:</a:t>
            </a:r>
            <a:r>
              <a:rPr lang="es-PE" sz="2400" dirty="0" smtClean="0"/>
              <a:t> Donde el campo CodigoPrenda = EP_ProgramacionLote.Item.</a:t>
            </a:r>
          </a:p>
          <a:p>
            <a:pPr lvl="1" algn="just"/>
            <a:r>
              <a:rPr lang="es-PE" sz="2400" dirty="0" smtClean="0"/>
              <a:t>EP_TextilRubroMast: Donde el campo Rubro = EP_TextilPrendaMast.Rubro.</a:t>
            </a:r>
          </a:p>
          <a:p>
            <a:pPr lvl="1" algn="just"/>
            <a:r>
              <a:rPr lang="es-PE" sz="2400" dirty="0" smtClean="0"/>
              <a:t>PersonaMast: Donde el campo Esproveedor = ‘S’ y el campo Estado = ‘A’.</a:t>
            </a:r>
          </a:p>
          <a:p>
            <a:pPr lvl="1" algn="just"/>
            <a:r>
              <a:rPr lang="es-PE" sz="2400" dirty="0" smtClean="0"/>
              <a:t>EP_TextilTallerMast: Donde el campo Taller = PersonaMast.Persona  y el campo Estado = ‘A’.</a:t>
            </a:r>
          </a:p>
          <a:p>
            <a:pPr lvl="1" algn="just"/>
            <a:r>
              <a:rPr lang="es-PE" sz="2400" dirty="0" smtClean="0"/>
              <a:t>EP_TextilTallerCalificacion: Donde el campo Taller = EP_TextilTallerMast .Taller. El campo Rubro = EP_TextilRubroMast.Tiporubro. El campo GradodificultadPrenda &gt;= EP_TextilPrendaMast.Gradodificultad.</a:t>
            </a:r>
          </a:p>
          <a:p>
            <a:pPr lvl="1" algn="just"/>
            <a:endParaRPr lang="es-PE" dirty="0" smtClean="0"/>
          </a:p>
          <a:p>
            <a:pPr lvl="1" algn="just"/>
            <a:endParaRPr lang="es-PE" dirty="0" smtClean="0"/>
          </a:p>
          <a:p>
            <a:pPr lvl="1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275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83264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PE" sz="3100" dirty="0" smtClean="0"/>
              <a:t>Una vez que se hallan talleres que contengan el campo Rubro similar y su Gradodificultad sea igual o mayor, se revisa el tiempo promedio y las OT pendientes del taller. El taller campo EP_TextilTallerCalificacion.TiempoProduccionPrenda guarda el tiempo de días por prenda y se actualiza con cada OT completada o cerrada.</a:t>
            </a:r>
          </a:p>
          <a:p>
            <a:pPr marL="0" indent="0" algn="just">
              <a:buNone/>
            </a:pPr>
            <a:endParaRPr lang="es-PE" sz="3100" dirty="0" smtClean="0"/>
          </a:p>
          <a:p>
            <a:pPr marL="0" indent="0" algn="just">
              <a:buNone/>
            </a:pPr>
            <a:r>
              <a:rPr lang="es-PE" sz="3100" dirty="0" smtClean="0"/>
              <a:t>OT en proceso</a:t>
            </a:r>
          </a:p>
          <a:p>
            <a:pPr algn="just"/>
            <a:r>
              <a:rPr lang="es-PE" sz="3100" dirty="0" smtClean="0"/>
              <a:t>Se valida que el taller tiene o no tiene OT en proceso por medio de las siguientes tablas:</a:t>
            </a:r>
          </a:p>
          <a:p>
            <a:pPr lvl="1" algn="just"/>
            <a:r>
              <a:rPr lang="es-PE" sz="3100" dirty="0" smtClean="0"/>
              <a:t>EP_ProgramacionLoteRutaProceso: Donde el campo Proceso = ‘P93’ y el campo Servicioproveedor = EP_Textiltallermast.Taller</a:t>
            </a:r>
            <a:r>
              <a:rPr lang="es-PE" sz="3100" dirty="0"/>
              <a:t> </a:t>
            </a:r>
            <a:r>
              <a:rPr lang="es-PE" sz="3100" dirty="0" smtClean="0"/>
              <a:t>y el campo estado &lt;&gt; ‘I’.</a:t>
            </a:r>
          </a:p>
          <a:p>
            <a:pPr lvl="1" algn="just"/>
            <a:r>
              <a:rPr lang="es-PE" sz="3100" dirty="0" smtClean="0"/>
              <a:t>EP_ProgramacionLote: Donde el campo NumeroLote = EP_ProgramacionLoteRutaProceso.Numerolote y el campo Estado = ‘ÁP’.</a:t>
            </a:r>
            <a:endParaRPr lang="es-PE" sz="2600" dirty="0" smtClean="0"/>
          </a:p>
          <a:p>
            <a:pPr lvl="1" algn="just"/>
            <a:endParaRPr lang="es-PE" sz="2600" dirty="0" smtClean="0"/>
          </a:p>
          <a:p>
            <a:pPr algn="just"/>
            <a:endParaRPr lang="es-PE" dirty="0"/>
          </a:p>
          <a:p>
            <a:pPr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325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6123329" y="3846569"/>
            <a:ext cx="2769148" cy="8785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EP_TextilTallerMast</a:t>
            </a:r>
          </a:p>
          <a:p>
            <a:r>
              <a:rPr lang="es-PE" dirty="0" smtClean="0"/>
              <a:t>Taller</a:t>
            </a:r>
          </a:p>
          <a:p>
            <a:r>
              <a:rPr lang="es-PE" dirty="0" smtClean="0"/>
              <a:t>Estado</a:t>
            </a:r>
            <a:endParaRPr lang="es-PE" dirty="0"/>
          </a:p>
        </p:txBody>
      </p:sp>
      <p:sp>
        <p:nvSpPr>
          <p:cNvPr id="5" name="4 Proceso alternativo"/>
          <p:cNvSpPr/>
          <p:nvPr/>
        </p:nvSpPr>
        <p:spPr>
          <a:xfrm>
            <a:off x="6123329" y="3466379"/>
            <a:ext cx="2769148" cy="4320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Talleres</a:t>
            </a:r>
            <a:endParaRPr lang="es-PE" sz="2400" b="1" dirty="0"/>
          </a:p>
        </p:txBody>
      </p:sp>
      <p:sp>
        <p:nvSpPr>
          <p:cNvPr id="9" name="8 Rectángulo"/>
          <p:cNvSpPr/>
          <p:nvPr/>
        </p:nvSpPr>
        <p:spPr>
          <a:xfrm>
            <a:off x="3028979" y="4077072"/>
            <a:ext cx="2767157" cy="20700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EP_TextilTallerCalificacion</a:t>
            </a:r>
          </a:p>
          <a:p>
            <a:r>
              <a:rPr lang="es-PE" dirty="0" smtClean="0"/>
              <a:t>Taller</a:t>
            </a:r>
          </a:p>
          <a:p>
            <a:r>
              <a:rPr lang="es-PE" dirty="0" smtClean="0"/>
              <a:t>Rubro</a:t>
            </a:r>
          </a:p>
          <a:p>
            <a:r>
              <a:rPr lang="es-PE" dirty="0" smtClean="0"/>
              <a:t>GradoDificultadPrenda</a:t>
            </a:r>
          </a:p>
          <a:p>
            <a:r>
              <a:rPr lang="es-PE" dirty="0" smtClean="0"/>
              <a:t>TiempoProduccionPrenda</a:t>
            </a:r>
          </a:p>
          <a:p>
            <a:r>
              <a:rPr lang="es-PE" dirty="0" smtClean="0"/>
              <a:t>CapacidadFabrica</a:t>
            </a:r>
          </a:p>
          <a:p>
            <a:r>
              <a:rPr lang="es-PE" dirty="0" smtClean="0"/>
              <a:t>Estado</a:t>
            </a:r>
            <a:endParaRPr lang="es-PE" dirty="0"/>
          </a:p>
        </p:txBody>
      </p:sp>
      <p:sp>
        <p:nvSpPr>
          <p:cNvPr id="10" name="9 Proceso alternativo"/>
          <p:cNvSpPr/>
          <p:nvPr/>
        </p:nvSpPr>
        <p:spPr>
          <a:xfrm>
            <a:off x="3012090" y="2996952"/>
            <a:ext cx="2784045" cy="108012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Características del taller</a:t>
            </a:r>
            <a:endParaRPr lang="es-PE" sz="2400" b="1" dirty="0"/>
          </a:p>
        </p:txBody>
      </p:sp>
      <p:sp>
        <p:nvSpPr>
          <p:cNvPr id="11" name="10 Rectángulo"/>
          <p:cNvSpPr/>
          <p:nvPr/>
        </p:nvSpPr>
        <p:spPr>
          <a:xfrm>
            <a:off x="6123330" y="764705"/>
            <a:ext cx="2769149" cy="2445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Personamast</a:t>
            </a:r>
          </a:p>
          <a:p>
            <a:r>
              <a:rPr lang="es-PE" dirty="0" smtClean="0"/>
              <a:t>Persona</a:t>
            </a:r>
          </a:p>
          <a:p>
            <a:r>
              <a:rPr lang="es-PE" dirty="0" smtClean="0"/>
              <a:t>DocumentoFiscal</a:t>
            </a:r>
          </a:p>
          <a:p>
            <a:r>
              <a:rPr lang="es-PE" dirty="0" smtClean="0"/>
              <a:t>Esproveedor</a:t>
            </a:r>
          </a:p>
          <a:p>
            <a:r>
              <a:rPr lang="es-PE" dirty="0" smtClean="0"/>
              <a:t>Direccion</a:t>
            </a:r>
          </a:p>
          <a:p>
            <a:r>
              <a:rPr lang="es-PE" dirty="0" smtClean="0"/>
              <a:t>Telefono</a:t>
            </a:r>
          </a:p>
          <a:p>
            <a:r>
              <a:rPr lang="es-PE" dirty="0" smtClean="0"/>
              <a:t>Telefonoemergencia</a:t>
            </a:r>
          </a:p>
          <a:p>
            <a:r>
              <a:rPr lang="es-PE" dirty="0" smtClean="0"/>
              <a:t>Correoelectronico</a:t>
            </a:r>
          </a:p>
          <a:p>
            <a:r>
              <a:rPr lang="es-PE" dirty="0" smtClean="0"/>
              <a:t>Estado</a:t>
            </a:r>
            <a:endParaRPr lang="es-PE" dirty="0"/>
          </a:p>
        </p:txBody>
      </p:sp>
      <p:sp>
        <p:nvSpPr>
          <p:cNvPr id="12" name="11 Proceso alternativo"/>
          <p:cNvSpPr/>
          <p:nvPr/>
        </p:nvSpPr>
        <p:spPr>
          <a:xfrm>
            <a:off x="6123332" y="188640"/>
            <a:ext cx="2769148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Personas</a:t>
            </a:r>
            <a:endParaRPr lang="es-PE" sz="2400" b="1" dirty="0"/>
          </a:p>
        </p:txBody>
      </p:sp>
      <p:sp>
        <p:nvSpPr>
          <p:cNvPr id="13" name="12 Rectángulo"/>
          <p:cNvSpPr/>
          <p:nvPr/>
        </p:nvSpPr>
        <p:spPr>
          <a:xfrm>
            <a:off x="255774" y="873479"/>
            <a:ext cx="2444019" cy="13502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EP_TextilPrendaMast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Codigoprenda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Rubro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Gradodificultad</a:t>
            </a:r>
            <a:endParaRPr lang="es-PE" dirty="0"/>
          </a:p>
        </p:txBody>
      </p:sp>
      <p:sp>
        <p:nvSpPr>
          <p:cNvPr id="14" name="13 Proceso alternativo"/>
          <p:cNvSpPr/>
          <p:nvPr/>
        </p:nvSpPr>
        <p:spPr>
          <a:xfrm>
            <a:off x="255774" y="185042"/>
            <a:ext cx="2444019" cy="6884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Prendas</a:t>
            </a:r>
            <a:endParaRPr lang="es-PE" sz="2400" b="1" dirty="0"/>
          </a:p>
        </p:txBody>
      </p:sp>
      <p:sp>
        <p:nvSpPr>
          <p:cNvPr id="22" name="21 Rectángulo"/>
          <p:cNvSpPr/>
          <p:nvPr/>
        </p:nvSpPr>
        <p:spPr>
          <a:xfrm>
            <a:off x="251521" y="3210696"/>
            <a:ext cx="2444019" cy="1082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EP_TextilRubroMast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Rubro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TipoRubro</a:t>
            </a:r>
          </a:p>
        </p:txBody>
      </p:sp>
      <p:sp>
        <p:nvSpPr>
          <p:cNvPr id="23" name="22 Proceso alternativo"/>
          <p:cNvSpPr/>
          <p:nvPr/>
        </p:nvSpPr>
        <p:spPr>
          <a:xfrm>
            <a:off x="251521" y="2522259"/>
            <a:ext cx="2444019" cy="68843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Rubros</a:t>
            </a:r>
            <a:endParaRPr lang="es-PE" sz="2400" b="1" dirty="0"/>
          </a:p>
        </p:txBody>
      </p:sp>
      <p:sp>
        <p:nvSpPr>
          <p:cNvPr id="25" name="24 Rectángulo"/>
          <p:cNvSpPr/>
          <p:nvPr/>
        </p:nvSpPr>
        <p:spPr>
          <a:xfrm>
            <a:off x="251520" y="5085184"/>
            <a:ext cx="2444019" cy="10700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EP_ProgramacionLote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NumeroLote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Item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Estado</a:t>
            </a:r>
          </a:p>
        </p:txBody>
      </p:sp>
      <p:sp>
        <p:nvSpPr>
          <p:cNvPr id="26" name="25 Proceso alternativo"/>
          <p:cNvSpPr/>
          <p:nvPr/>
        </p:nvSpPr>
        <p:spPr>
          <a:xfrm>
            <a:off x="251520" y="4679064"/>
            <a:ext cx="2444019" cy="38019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OT</a:t>
            </a:r>
            <a:endParaRPr lang="es-PE" sz="2400" b="1" dirty="0"/>
          </a:p>
        </p:txBody>
      </p:sp>
      <p:sp>
        <p:nvSpPr>
          <p:cNvPr id="27" name="26 Rectángulo"/>
          <p:cNvSpPr/>
          <p:nvPr/>
        </p:nvSpPr>
        <p:spPr>
          <a:xfrm>
            <a:off x="3203848" y="836712"/>
            <a:ext cx="2444019" cy="1853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EP_ProgramacionLoteRutaProceso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NumeroLote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Secuencia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ServicioCantidad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ServicioProveedor</a:t>
            </a:r>
          </a:p>
        </p:txBody>
      </p:sp>
      <p:sp>
        <p:nvSpPr>
          <p:cNvPr id="28" name="27 Proceso alternativo"/>
          <p:cNvSpPr/>
          <p:nvPr/>
        </p:nvSpPr>
        <p:spPr>
          <a:xfrm>
            <a:off x="3203848" y="188640"/>
            <a:ext cx="2444019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Procesos OT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63702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s-PE" sz="3100" dirty="0"/>
              <a:t>Una vez que se hallen OT en proceso para el taller, se valida la cantidad de productos en proceso por cada OT por medio de las siguientes tablas:</a:t>
            </a:r>
          </a:p>
          <a:p>
            <a:pPr lvl="1" algn="just"/>
            <a:r>
              <a:rPr lang="es-PE" sz="3100" dirty="0"/>
              <a:t>EP_OrdenServicioItems: Donde el campo NumeroLote = EP_ProgramacionLoteRutaProceso.Numerolote y el campo Secuencia = EP_ProgramacionLoteRutaProceso.Secuencia. Se resta la suma del campo Cantidad contra la suma del campo CantidadPri.</a:t>
            </a:r>
          </a:p>
          <a:p>
            <a:endParaRPr lang="es-PE" dirty="0" smtClean="0"/>
          </a:p>
          <a:p>
            <a:pPr algn="just"/>
            <a:r>
              <a:rPr lang="es-PE" dirty="0" smtClean="0"/>
              <a:t>Finalmente, se realiza el cálculo de tiempo estimado mediante la siguiente fórmula:</a:t>
            </a:r>
          </a:p>
          <a:p>
            <a:pPr marL="0" indent="0" algn="just">
              <a:buNone/>
            </a:pPr>
            <a:r>
              <a:rPr lang="es-PE" dirty="0" smtClean="0"/>
              <a:t>Tiempo promedio * (cantidad a asignar + cantidad en proceso del mismo rubro) + Tiempo promedio de otro rubro * (cantidad en proceso de otros rubro) + …</a:t>
            </a:r>
          </a:p>
          <a:p>
            <a:pPr marL="0" indent="0" algn="just">
              <a:buNone/>
            </a:pPr>
            <a:endParaRPr lang="es-PE" dirty="0"/>
          </a:p>
          <a:p>
            <a:pPr algn="just"/>
            <a:r>
              <a:rPr lang="es-PE" dirty="0" smtClean="0"/>
              <a:t>El taller con menor valor calculado será considerado como Taller Óptimo. </a:t>
            </a:r>
          </a:p>
          <a:p>
            <a:pPr marL="0" indent="0">
              <a:buNone/>
            </a:pPr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01639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Rectángulo"/>
          <p:cNvSpPr/>
          <p:nvPr/>
        </p:nvSpPr>
        <p:spPr>
          <a:xfrm>
            <a:off x="376399" y="2106927"/>
            <a:ext cx="3643878" cy="1410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EP_ProgramacionLoteRutaProceso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NumeroLote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Secuencia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ServicioCantidad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ServicioProveedor</a:t>
            </a:r>
          </a:p>
        </p:txBody>
      </p:sp>
      <p:sp>
        <p:nvSpPr>
          <p:cNvPr id="5" name="4 Proceso alternativo"/>
          <p:cNvSpPr/>
          <p:nvPr/>
        </p:nvSpPr>
        <p:spPr>
          <a:xfrm>
            <a:off x="376399" y="1700808"/>
            <a:ext cx="3643878" cy="44849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Procesos OT</a:t>
            </a:r>
            <a:endParaRPr lang="es-PE" sz="2400" b="1" dirty="0"/>
          </a:p>
        </p:txBody>
      </p:sp>
      <p:sp>
        <p:nvSpPr>
          <p:cNvPr id="6" name="5 Rectángulo"/>
          <p:cNvSpPr/>
          <p:nvPr/>
        </p:nvSpPr>
        <p:spPr>
          <a:xfrm>
            <a:off x="4860032" y="2162393"/>
            <a:ext cx="3643878" cy="14106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EP_OrdenServicioItems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NumeroLote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Secuencia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Cantidad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cs typeface="Times New Roman"/>
              </a:rPr>
              <a:t>CantidadPri</a:t>
            </a:r>
          </a:p>
        </p:txBody>
      </p:sp>
      <p:sp>
        <p:nvSpPr>
          <p:cNvPr id="7" name="6 Proceso alternativo"/>
          <p:cNvSpPr/>
          <p:nvPr/>
        </p:nvSpPr>
        <p:spPr>
          <a:xfrm>
            <a:off x="4860032" y="1484784"/>
            <a:ext cx="3643878" cy="664517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Productos asignados OT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9402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PE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MAESTROS DE ÍTEMS</a:t>
            </a:r>
            <a:endParaRPr lang="es-PE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892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Reasignación y partición del servicio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908720"/>
            <a:ext cx="8568952" cy="5760640"/>
          </a:xfrm>
        </p:spPr>
        <p:txBody>
          <a:bodyPr>
            <a:noAutofit/>
          </a:bodyPr>
          <a:lstStyle/>
          <a:p>
            <a:r>
              <a:rPr lang="es-PE" sz="2400" dirty="0"/>
              <a:t>El taller puede </a:t>
            </a:r>
            <a:r>
              <a:rPr lang="es-PE" sz="2400" dirty="0" smtClean="0"/>
              <a:t>reasignarse. En ese caso se modifica la siguiente tabla:</a:t>
            </a:r>
          </a:p>
          <a:p>
            <a:pPr lvl="1" algn="just"/>
            <a:r>
              <a:rPr lang="es-PE" sz="2400" dirty="0" smtClean="0"/>
              <a:t>EP_ProgramacionLoteRutaProceso: </a:t>
            </a:r>
            <a:r>
              <a:rPr lang="es-PE" sz="2400" dirty="0"/>
              <a:t>Se </a:t>
            </a:r>
            <a:r>
              <a:rPr lang="es-PE" sz="2400" dirty="0" smtClean="0"/>
              <a:t>actualiza el campo ServicioProveedor </a:t>
            </a:r>
            <a:r>
              <a:rPr lang="es-PE" sz="2400" dirty="0"/>
              <a:t>en la secuencia que tenga el campo Proceso = ‘</a:t>
            </a:r>
            <a:r>
              <a:rPr lang="es-PE" sz="2400" dirty="0" smtClean="0"/>
              <a:t>P93.</a:t>
            </a:r>
            <a:endParaRPr lang="es-PE" sz="2400" dirty="0"/>
          </a:p>
          <a:p>
            <a:r>
              <a:rPr lang="es-PE" sz="2400" dirty="0" smtClean="0"/>
              <a:t> La </a:t>
            </a:r>
            <a:r>
              <a:rPr lang="es-PE" sz="2400" dirty="0"/>
              <a:t>Orden puede partirse entre 2 o más </a:t>
            </a:r>
            <a:r>
              <a:rPr lang="es-PE" sz="2400" dirty="0" smtClean="0"/>
              <a:t>talleres. En ese caso se modifican las siguientes tablas:</a:t>
            </a:r>
          </a:p>
          <a:p>
            <a:pPr lvl="1" algn="just"/>
            <a:r>
              <a:rPr lang="es-PE" sz="2400" dirty="0"/>
              <a:t>EP_ProgramacionLoteRutaProceso: Se graba </a:t>
            </a:r>
            <a:r>
              <a:rPr lang="es-PE" sz="2400" dirty="0" smtClean="0"/>
              <a:t>una nueva </a:t>
            </a:r>
            <a:r>
              <a:rPr lang="es-PE" sz="2400" dirty="0"/>
              <a:t>secuencia que tenga el campo Proceso = ‘P93</a:t>
            </a:r>
            <a:r>
              <a:rPr lang="es-PE" sz="2400" dirty="0" smtClean="0"/>
              <a:t>’, </a:t>
            </a:r>
            <a:r>
              <a:rPr lang="es-PE" sz="2400" dirty="0"/>
              <a:t>el código </a:t>
            </a:r>
            <a:r>
              <a:rPr lang="es-PE" sz="2400" dirty="0" smtClean="0"/>
              <a:t>del nuevo </a:t>
            </a:r>
            <a:r>
              <a:rPr lang="es-PE" sz="2400" dirty="0"/>
              <a:t>proveedor en el campo ServicioProveedor. La cantidad </a:t>
            </a:r>
            <a:r>
              <a:rPr lang="es-PE" sz="2400" dirty="0" smtClean="0"/>
              <a:t>parcial a </a:t>
            </a:r>
            <a:r>
              <a:rPr lang="es-PE" sz="2400" dirty="0"/>
              <a:t>producir se graba en el campo ServicioCantidad. La fecha programada de entrega se graba en el campo FechaProgramadaTermino</a:t>
            </a:r>
            <a:r>
              <a:rPr lang="es-PE" sz="2400" dirty="0" smtClean="0"/>
              <a:t>. Con la cantidad parcial asignada al nuevo proveedor, se reduce el campo ServicioCantidad del ServicioProveedor original.</a:t>
            </a:r>
          </a:p>
        </p:txBody>
      </p:sp>
    </p:spTree>
    <p:extLst>
      <p:ext uri="{BB962C8B-B14F-4D97-AF65-F5344CB8AC3E}">
        <p14:creationId xmlns:p14="http://schemas.microsoft.com/office/powerpoint/2010/main" val="112976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Proceso alternativo"/>
          <p:cNvSpPr/>
          <p:nvPr/>
        </p:nvSpPr>
        <p:spPr>
          <a:xfrm>
            <a:off x="2699792" y="2011528"/>
            <a:ext cx="3744416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3. Asignación de OT</a:t>
            </a:r>
            <a:endParaRPr lang="es-PE" sz="2400" b="1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699792" y="2843058"/>
            <a:ext cx="3744416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s-PE" b="1" dirty="0" smtClean="0"/>
              <a:t>EP_ProgramacionLoteRutaProceso</a:t>
            </a:r>
            <a:endParaRPr lang="es-PE" b="1" dirty="0"/>
          </a:p>
          <a:p>
            <a:pPr marL="176213" lvl="1"/>
            <a:r>
              <a:rPr lang="es-PE" dirty="0" smtClean="0"/>
              <a:t>NumeroLote</a:t>
            </a:r>
          </a:p>
          <a:p>
            <a:pPr marL="176213" lvl="1"/>
            <a:r>
              <a:rPr lang="es-PE" dirty="0" smtClean="0"/>
              <a:t>Secuencia</a:t>
            </a:r>
          </a:p>
          <a:p>
            <a:pPr marL="176213" lvl="1"/>
            <a:r>
              <a:rPr lang="es-PE" dirty="0" smtClean="0"/>
              <a:t>Proceso = ‘P93’</a:t>
            </a:r>
          </a:p>
          <a:p>
            <a:pPr marL="176213" lvl="1"/>
            <a:r>
              <a:rPr lang="es-PE" dirty="0" smtClean="0"/>
              <a:t>ServicioProveedor</a:t>
            </a:r>
          </a:p>
          <a:p>
            <a:pPr marL="176213" lvl="1"/>
            <a:r>
              <a:rPr lang="es-PE" dirty="0" smtClean="0"/>
              <a:t>FechaprogramadaTermino</a:t>
            </a:r>
          </a:p>
          <a:p>
            <a:pPr marL="176213" lvl="1"/>
            <a:r>
              <a:rPr lang="es-PE" dirty="0" smtClean="0"/>
              <a:t>ServicioCantidad</a:t>
            </a:r>
          </a:p>
          <a:p>
            <a:pPr marL="176213" lvl="1"/>
            <a:r>
              <a:rPr lang="es-PE" dirty="0" smtClean="0"/>
              <a:t>Estado</a:t>
            </a:r>
          </a:p>
          <a:p>
            <a:pPr marL="0" lvl="1"/>
            <a:r>
              <a:rPr lang="es-PE" b="1" dirty="0" smtClean="0"/>
              <a:t>EP_OrdenServicioItems</a:t>
            </a:r>
          </a:p>
          <a:p>
            <a:pPr marL="176213" lvl="1"/>
            <a:r>
              <a:rPr lang="es-PE" dirty="0" smtClean="0"/>
              <a:t>Numerolote</a:t>
            </a:r>
          </a:p>
          <a:p>
            <a:pPr marL="176213" lvl="1"/>
            <a:r>
              <a:rPr lang="es-PE" dirty="0" smtClean="0"/>
              <a:t>Secuencia</a:t>
            </a:r>
          </a:p>
          <a:p>
            <a:pPr marL="176213" lvl="1"/>
            <a:r>
              <a:rPr lang="es-PE" dirty="0" smtClean="0"/>
              <a:t>Item</a:t>
            </a:r>
          </a:p>
          <a:p>
            <a:pPr marL="176213" lvl="1"/>
            <a:r>
              <a:rPr lang="es-PE" dirty="0" smtClean="0"/>
              <a:t>Cantidad</a:t>
            </a:r>
          </a:p>
          <a:p>
            <a:pPr marL="176213" lvl="1"/>
            <a:r>
              <a:rPr lang="es-PE" dirty="0" smtClean="0"/>
              <a:t>CantidadPri = 0</a:t>
            </a:r>
          </a:p>
        </p:txBody>
      </p:sp>
      <p:sp>
        <p:nvSpPr>
          <p:cNvPr id="2" name="1 Rectángulo"/>
          <p:cNvSpPr/>
          <p:nvPr/>
        </p:nvSpPr>
        <p:spPr>
          <a:xfrm>
            <a:off x="323528" y="332656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s-PE" sz="2400" dirty="0"/>
              <a:t>EP_OrdenServicioItems: Se modifica la secuencia de los ítems asignados al nuevo proveedor. En algunos casos un ítem puede ser asignado a más de un proveedor, eso genera una línea nueva con los datos  Numerolote, secuencia,item,Cantidad.</a:t>
            </a:r>
          </a:p>
        </p:txBody>
      </p:sp>
    </p:spTree>
    <p:extLst>
      <p:ext uri="{BB962C8B-B14F-4D97-AF65-F5344CB8AC3E}">
        <p14:creationId xmlns:p14="http://schemas.microsoft.com/office/powerpoint/2010/main" val="51335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692696"/>
            <a:ext cx="8712968" cy="5976664"/>
          </a:xfrm>
        </p:spPr>
        <p:txBody>
          <a:bodyPr>
            <a:noAutofit/>
          </a:bodyPr>
          <a:lstStyle/>
          <a:p>
            <a:r>
              <a:rPr lang="es-PE" sz="2400" dirty="0" smtClean="0"/>
              <a:t>Recepción de productos</a:t>
            </a:r>
          </a:p>
          <a:p>
            <a:pPr marL="0" indent="0">
              <a:buNone/>
            </a:pPr>
            <a:r>
              <a:rPr lang="es-PE" sz="2400" dirty="0" smtClean="0"/>
              <a:t>Por cada ingreso de prendas se actualizan 4 tablas:</a:t>
            </a:r>
          </a:p>
          <a:p>
            <a:pPr lvl="1" algn="just"/>
            <a:r>
              <a:rPr lang="es-PE" sz="2400" dirty="0"/>
              <a:t>WH_Transaccionheader: Se registra una o más líneas con </a:t>
            </a:r>
            <a:r>
              <a:rPr lang="es-PE" sz="2400" dirty="0" err="1"/>
              <a:t>tipodocumento</a:t>
            </a:r>
            <a:r>
              <a:rPr lang="es-PE" sz="2400" dirty="0"/>
              <a:t> NI (Nota de Ingreso) y un número correlativo. El campo transaccioncodigo es </a:t>
            </a:r>
            <a:r>
              <a:rPr lang="es-PE" sz="2400" dirty="0" smtClean="0"/>
              <a:t>PRI (Ingreso de Producción) </a:t>
            </a:r>
            <a:r>
              <a:rPr lang="es-PE" sz="2400" dirty="0"/>
              <a:t>y el campo Estado es En Preparación (PR). </a:t>
            </a:r>
          </a:p>
          <a:p>
            <a:pPr lvl="1" algn="just"/>
            <a:r>
              <a:rPr lang="es-PE" sz="2400" dirty="0"/>
              <a:t>WH_Transacciondetalle: Se registra una o más líneas con </a:t>
            </a:r>
            <a:r>
              <a:rPr lang="es-PE" sz="2400" dirty="0" err="1"/>
              <a:t>tipodocumento</a:t>
            </a:r>
            <a:r>
              <a:rPr lang="es-PE" sz="2400" dirty="0"/>
              <a:t> NI (Nota de Ingreso), un número correlativo, una secuencia y un ítem por cada secuencia, asimismo en el campo cantidad se graba la cantidad recibida en dicha recepción. El campo </a:t>
            </a:r>
            <a:r>
              <a:rPr lang="es-PE" sz="2400" dirty="0" smtClean="0"/>
              <a:t>EP_</a:t>
            </a:r>
            <a:r>
              <a:rPr lang="es-PE" sz="2400" dirty="0"/>
              <a:t>OrdenServicioItems</a:t>
            </a:r>
            <a:r>
              <a:rPr lang="es-PE" sz="2400" dirty="0" smtClean="0"/>
              <a:t>.NumeroLote </a:t>
            </a:r>
            <a:r>
              <a:rPr lang="es-PE" sz="2400" dirty="0"/>
              <a:t>se graba en el campo ReferenciaNumeroDocumento y el campo </a:t>
            </a:r>
            <a:r>
              <a:rPr lang="es-PE" sz="2400" dirty="0" smtClean="0"/>
              <a:t>EP_OrdenServicioItems.Secuencia </a:t>
            </a:r>
            <a:r>
              <a:rPr lang="es-PE" sz="2400" dirty="0"/>
              <a:t>se graba en el campo ReferenciaSecuencia</a:t>
            </a:r>
            <a:r>
              <a:rPr lang="es-PE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344915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70000" lnSpcReduction="20000"/>
          </a:bodyPr>
          <a:lstStyle/>
          <a:p>
            <a:pPr marL="625475" lvl="3" indent="-201613" algn="just"/>
            <a:r>
              <a:rPr lang="es-PE" sz="2400" dirty="0" smtClean="0"/>
              <a:t>EP_ProgramacionLoteDetalle</a:t>
            </a:r>
            <a:r>
              <a:rPr lang="es-PE" sz="2400" dirty="0"/>
              <a:t>: El campo </a:t>
            </a:r>
            <a:r>
              <a:rPr lang="es-PE" sz="2400" dirty="0" smtClean="0"/>
              <a:t>CantidadProducida </a:t>
            </a:r>
            <a:r>
              <a:rPr lang="es-PE" sz="2400" dirty="0"/>
              <a:t>se actualiza sumando el campo WH_TransaccionDetalle.Cantidad por ítem relacionando el </a:t>
            </a:r>
            <a:r>
              <a:rPr lang="es-PE" sz="2400" dirty="0" smtClean="0"/>
              <a:t>NumeroLote  </a:t>
            </a:r>
            <a:r>
              <a:rPr lang="es-PE" sz="2400" dirty="0"/>
              <a:t>y Secuencia cuando el campo WH_TransaccionHeader.TransaccionCodigo = </a:t>
            </a:r>
            <a:r>
              <a:rPr lang="es-PE" sz="2400" dirty="0" smtClean="0"/>
              <a:t>´PRI’</a:t>
            </a:r>
            <a:endParaRPr lang="es-PE" sz="2400" dirty="0"/>
          </a:p>
          <a:p>
            <a:pPr marL="625475" lvl="3" indent="-201613" algn="just"/>
            <a:r>
              <a:rPr lang="es-PE" sz="2400" dirty="0" smtClean="0"/>
              <a:t>EP_OrdenServicioItems: El </a:t>
            </a:r>
            <a:r>
              <a:rPr lang="es-PE" sz="2400" dirty="0"/>
              <a:t>campo </a:t>
            </a:r>
            <a:r>
              <a:rPr lang="es-PE" sz="2400" dirty="0" smtClean="0"/>
              <a:t>CantidadPri </a:t>
            </a:r>
            <a:r>
              <a:rPr lang="es-PE" sz="2400" dirty="0"/>
              <a:t>se actualiza sumando el campo WH_TransaccionDetalle.Cantidad por ítem relacionando el </a:t>
            </a:r>
            <a:r>
              <a:rPr lang="es-PE" sz="2400" dirty="0" smtClean="0"/>
              <a:t>NumeroLote  </a:t>
            </a:r>
            <a:r>
              <a:rPr lang="es-PE" sz="2400" dirty="0"/>
              <a:t>y Secuencia cuando el campo WH_TransaccionHeader.TransaccionCodigo = ´PRI</a:t>
            </a:r>
            <a:r>
              <a:rPr lang="es-PE" sz="2400" dirty="0" smtClean="0"/>
              <a:t>’.</a:t>
            </a:r>
          </a:p>
          <a:p>
            <a:pPr marL="625475" lvl="3" indent="-201613" algn="just"/>
            <a:r>
              <a:rPr lang="es-PE" sz="2400" dirty="0"/>
              <a:t>WH_ItemAlmacenLote: Si es el primer ingreso, se registra una línea por ítem = WH_Transacciondetalle.Item indicando el Almacencodigo = WH_TransaccionHeader.Almacencodigo y la cantidad = WH_Transacciondetalle.Cantidad. Si es un ingreso posterior, se suma la Cantidad en los registros que tengan el mismo item de WH_transacciondetalle y se encuentre en el mismo AlmacenCodigo de WH_TransaccionHeader</a:t>
            </a:r>
            <a:r>
              <a:rPr lang="es-PE" sz="2400" dirty="0" smtClean="0"/>
              <a:t>.</a:t>
            </a:r>
            <a:endParaRPr lang="es-PE" sz="2400" dirty="0"/>
          </a:p>
          <a:p>
            <a:pPr marL="625475" lvl="3" indent="-201613" algn="just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68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7818" y="1556792"/>
            <a:ext cx="2449965" cy="33241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EP_ProgramacionLoteDetalle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1746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Numerolote</a:t>
            </a:r>
          </a:p>
          <a:p>
            <a:pPr marL="1746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Formulaflag = ‘C’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1746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Item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1746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CantidadProducida</a:t>
            </a:r>
          </a:p>
          <a:p>
            <a:pPr marL="0" lvl="1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</a:rPr>
              <a:t>EP_OrdenServicioItems</a:t>
            </a:r>
          </a:p>
          <a:p>
            <a:pPr marL="176213" lvl="1"/>
            <a:r>
              <a:rPr lang="es-PE" dirty="0" smtClean="0"/>
              <a:t>Numerolote</a:t>
            </a:r>
          </a:p>
          <a:p>
            <a:pPr marL="176213" lvl="1"/>
            <a:r>
              <a:rPr lang="es-PE" dirty="0" smtClean="0"/>
              <a:t>Secuencia</a:t>
            </a:r>
          </a:p>
          <a:p>
            <a:pPr marL="176213" lvl="1"/>
            <a:r>
              <a:rPr lang="es-PE" dirty="0" smtClean="0"/>
              <a:t>Item</a:t>
            </a:r>
          </a:p>
          <a:p>
            <a:pPr marL="176213" lvl="1"/>
            <a:r>
              <a:rPr lang="es-PE" dirty="0" smtClean="0"/>
              <a:t>CantidadPri</a:t>
            </a:r>
            <a:endParaRPr lang="es-PE" dirty="0"/>
          </a:p>
        </p:txBody>
      </p:sp>
      <p:sp>
        <p:nvSpPr>
          <p:cNvPr id="6" name="5 Proceso alternativo"/>
          <p:cNvSpPr/>
          <p:nvPr/>
        </p:nvSpPr>
        <p:spPr>
          <a:xfrm>
            <a:off x="177817" y="980728"/>
            <a:ext cx="864265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4</a:t>
            </a:r>
            <a:r>
              <a:rPr lang="es-PE" sz="2400" b="1" dirty="0" smtClean="0"/>
              <a:t>. Recepción de OT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2843806" y="1569130"/>
            <a:ext cx="3168354" cy="44639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WH_TransaccionHeader</a:t>
            </a:r>
          </a:p>
          <a:p>
            <a:pPr marL="176213" lvl="1"/>
            <a:r>
              <a:rPr lang="es-PE" dirty="0" smtClean="0"/>
              <a:t>Fechadocumento</a:t>
            </a:r>
            <a:endParaRPr lang="es-PE" sz="2800" dirty="0" smtClean="0"/>
          </a:p>
          <a:p>
            <a:pPr marL="176213" lvl="1"/>
            <a:r>
              <a:rPr lang="es-PE" dirty="0" smtClean="0"/>
              <a:t>Almacencodigo</a:t>
            </a:r>
          </a:p>
          <a:p>
            <a:pPr marL="176213" lvl="1"/>
            <a:r>
              <a:rPr lang="es-PE" dirty="0" smtClean="0"/>
              <a:t>Tipodocumento= ‘NI’</a:t>
            </a:r>
            <a:endParaRPr lang="es-PE" sz="2800" dirty="0" smtClean="0"/>
          </a:p>
          <a:p>
            <a:pPr marL="176213" lvl="1"/>
            <a:r>
              <a:rPr lang="es-PE" dirty="0" smtClean="0"/>
              <a:t>Numerodocumento</a:t>
            </a:r>
            <a:endParaRPr lang="es-PE" sz="2800" dirty="0" smtClean="0"/>
          </a:p>
          <a:p>
            <a:pPr marL="176213" lvl="1"/>
            <a:r>
              <a:rPr lang="es-PE" dirty="0" smtClean="0"/>
              <a:t>Transaccioncodigo = ‘PRI’</a:t>
            </a:r>
          </a:p>
          <a:p>
            <a:pPr marL="176213" lvl="1"/>
            <a:r>
              <a:rPr lang="es-PE" dirty="0" smtClean="0"/>
              <a:t>OrdenTrabajo = EP_Programacionlote.Numerolote</a:t>
            </a:r>
          </a:p>
          <a:p>
            <a:pPr marL="176213" lvl="1"/>
            <a:r>
              <a:rPr lang="es-PE" dirty="0" smtClean="0"/>
              <a:t>Estado= ‘PR’</a:t>
            </a:r>
          </a:p>
          <a:p>
            <a:pPr lvl="0"/>
            <a:r>
              <a:rPr lang="es-PE" b="1" dirty="0" smtClean="0"/>
              <a:t>WH_TransaccionDetalle</a:t>
            </a:r>
            <a:endParaRPr lang="es-PE" sz="2800" b="1" dirty="0" smtClean="0"/>
          </a:p>
          <a:p>
            <a:pPr marL="176213" lvl="1"/>
            <a:r>
              <a:rPr lang="es-PE" dirty="0" smtClean="0"/>
              <a:t>Tipodocumento</a:t>
            </a:r>
            <a:endParaRPr lang="es-PE" sz="2800" dirty="0" smtClean="0"/>
          </a:p>
          <a:p>
            <a:pPr marL="176213" lvl="1"/>
            <a:r>
              <a:rPr lang="es-PE" dirty="0" smtClean="0"/>
              <a:t>Numerodocumento</a:t>
            </a:r>
            <a:endParaRPr lang="es-PE" sz="2800" dirty="0" smtClean="0"/>
          </a:p>
          <a:p>
            <a:pPr marL="176213" lvl="1"/>
            <a:r>
              <a:rPr lang="es-PE" dirty="0" smtClean="0"/>
              <a:t>Item</a:t>
            </a:r>
            <a:endParaRPr lang="es-PE" sz="2800" dirty="0" smtClean="0"/>
          </a:p>
          <a:p>
            <a:pPr marL="176213" lvl="1"/>
            <a:r>
              <a:rPr lang="es-PE" dirty="0" smtClean="0"/>
              <a:t>Cantidad</a:t>
            </a:r>
          </a:p>
        </p:txBody>
      </p:sp>
      <p:sp>
        <p:nvSpPr>
          <p:cNvPr id="5" name="4 Rectángulo"/>
          <p:cNvSpPr/>
          <p:nvPr/>
        </p:nvSpPr>
        <p:spPr>
          <a:xfrm>
            <a:off x="6156176" y="1556792"/>
            <a:ext cx="2664295" cy="13681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s-PE" b="1" dirty="0" smtClean="0"/>
              <a:t>WH_ItemAlmacenLote</a:t>
            </a:r>
            <a:endParaRPr lang="es-PE" sz="2800" b="1" dirty="0"/>
          </a:p>
          <a:p>
            <a:pPr lvl="1"/>
            <a:r>
              <a:rPr lang="es-PE" dirty="0" smtClean="0"/>
              <a:t>AlmacenCodigo</a:t>
            </a:r>
          </a:p>
          <a:p>
            <a:pPr lvl="1"/>
            <a:r>
              <a:rPr lang="es-PE" dirty="0" smtClean="0"/>
              <a:t>Item</a:t>
            </a:r>
          </a:p>
          <a:p>
            <a:pPr lvl="1"/>
            <a:r>
              <a:rPr lang="es-PE" dirty="0" smtClean="0"/>
              <a:t>StockActual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4324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PE" sz="2800" dirty="0" smtClean="0"/>
              <a:t>Cierre de Servicio</a:t>
            </a:r>
          </a:p>
          <a:p>
            <a:pPr marL="457200" lvl="1" indent="0" algn="just">
              <a:buNone/>
            </a:pPr>
            <a:r>
              <a:rPr lang="es-PE" dirty="0" smtClean="0"/>
              <a:t>Se actualiza la siguiente tabla:</a:t>
            </a:r>
          </a:p>
          <a:p>
            <a:pPr lvl="1" algn="just"/>
            <a:r>
              <a:rPr lang="es-PE" dirty="0" smtClean="0"/>
              <a:t>EP_ProgramacionLoteRutaProceso. El estado cambia a ‘I’ Informado.</a:t>
            </a:r>
          </a:p>
          <a:p>
            <a:pPr algn="just"/>
            <a:r>
              <a:rPr lang="es-PE" sz="2800" dirty="0" smtClean="0"/>
              <a:t>Cierre de OT</a:t>
            </a:r>
          </a:p>
          <a:p>
            <a:pPr lvl="1" algn="just"/>
            <a:r>
              <a:rPr lang="es-PE" dirty="0" smtClean="0"/>
              <a:t>EP_ProgramacionLote. El estado cambia a ‘CO’ y ‘CE’ (Completado y Cerrado, respectivamente).</a:t>
            </a:r>
          </a:p>
          <a:p>
            <a:endParaRPr lang="es-PE" dirty="0" smtClean="0"/>
          </a:p>
        </p:txBody>
      </p:sp>
    </p:spTree>
    <p:extLst>
      <p:ext uri="{BB962C8B-B14F-4D97-AF65-F5344CB8AC3E}">
        <p14:creationId xmlns:p14="http://schemas.microsoft.com/office/powerpoint/2010/main" val="318384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2553707" y="1905014"/>
            <a:ext cx="4034141" cy="2388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EP_ProgramacionLoteRutaProceso</a:t>
            </a:r>
          </a:p>
          <a:p>
            <a:pPr marL="176213" lvl="1"/>
            <a:r>
              <a:rPr lang="es-PE" dirty="0" smtClean="0"/>
              <a:t>NumeroLote</a:t>
            </a:r>
          </a:p>
          <a:p>
            <a:pPr marL="176213" lvl="1"/>
            <a:r>
              <a:rPr lang="es-PE" dirty="0" smtClean="0"/>
              <a:t>Secuencia</a:t>
            </a:r>
          </a:p>
          <a:p>
            <a:pPr marL="176213" lvl="1"/>
            <a:r>
              <a:rPr lang="es-PE" dirty="0" smtClean="0"/>
              <a:t>Proceso</a:t>
            </a:r>
          </a:p>
          <a:p>
            <a:pPr marL="176213" lvl="1"/>
            <a:r>
              <a:rPr lang="es-PE" dirty="0" smtClean="0"/>
              <a:t>Estado</a:t>
            </a:r>
            <a:endParaRPr lang="es-PE" dirty="0"/>
          </a:p>
          <a:p>
            <a:pPr marL="0" lvl="1"/>
            <a:r>
              <a:rPr lang="es-PE" b="1" dirty="0" smtClean="0"/>
              <a:t>EP_ProgramacionLote</a:t>
            </a:r>
            <a:endParaRPr lang="es-PE" b="1" dirty="0"/>
          </a:p>
          <a:p>
            <a:pPr marL="176213" lvl="1"/>
            <a:r>
              <a:rPr lang="es-PE" dirty="0" smtClean="0"/>
              <a:t>Estado</a:t>
            </a:r>
            <a:endParaRPr lang="es-PE" dirty="0"/>
          </a:p>
        </p:txBody>
      </p:sp>
      <p:sp>
        <p:nvSpPr>
          <p:cNvPr id="6" name="5 Proceso alternativo"/>
          <p:cNvSpPr/>
          <p:nvPr/>
        </p:nvSpPr>
        <p:spPr>
          <a:xfrm>
            <a:off x="2555401" y="1328950"/>
            <a:ext cx="403282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/>
              <a:t>5</a:t>
            </a:r>
            <a:r>
              <a:rPr lang="es-PE" sz="2400" b="1" dirty="0" smtClean="0"/>
              <a:t>. Cierre de OT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425250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PE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DISPONIBILIDAD DE ITEMS (REPOSICIONES)</a:t>
            </a:r>
            <a:endParaRPr lang="es-PE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776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Disponibilidad de ítems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760640"/>
          </a:xfrm>
        </p:spPr>
        <p:txBody>
          <a:bodyPr>
            <a:noAutofit/>
          </a:bodyPr>
          <a:lstStyle/>
          <a:p>
            <a:pPr algn="just"/>
            <a:r>
              <a:rPr lang="es-PE" sz="2400" dirty="0" smtClean="0"/>
              <a:t>Todos los ítems con el campo </a:t>
            </a:r>
            <a:r>
              <a:rPr lang="es-PE" sz="2400" dirty="0" err="1" smtClean="0"/>
              <a:t>WH_Itemmast.Itemtipo</a:t>
            </a:r>
            <a:r>
              <a:rPr lang="es-PE" sz="2400" dirty="0" smtClean="0"/>
              <a:t> in (‘PT’,’ME’)  en estado = ‘A’ en todos los almacenes pertenecientes a Michelle </a:t>
            </a:r>
            <a:r>
              <a:rPr lang="es-PE" sz="2400" dirty="0" err="1" smtClean="0"/>
              <a:t>Belau</a:t>
            </a:r>
            <a:r>
              <a:rPr lang="es-PE" sz="2400" dirty="0" smtClean="0"/>
              <a:t> están disponibles de venta.</a:t>
            </a:r>
          </a:p>
          <a:p>
            <a:pPr algn="just"/>
            <a:r>
              <a:rPr lang="es-PE" sz="2400" dirty="0" smtClean="0"/>
              <a:t>Para verificar el stock de un ítem se deben validar las siguientes tablas.</a:t>
            </a:r>
          </a:p>
          <a:p>
            <a:pPr lvl="1" algn="just"/>
            <a:r>
              <a:rPr lang="es-PE" sz="2400" dirty="0" smtClean="0"/>
              <a:t>WH_ItemAlmacenLote: El almacén se graba en el campo AlmacenCodigo, el ítem en el campo </a:t>
            </a:r>
            <a:r>
              <a:rPr lang="es-PE" sz="2400" dirty="0" err="1" smtClean="0"/>
              <a:t>Item</a:t>
            </a:r>
            <a:r>
              <a:rPr lang="es-PE" sz="2400" dirty="0" smtClean="0"/>
              <a:t> y el stock disponible es la resta entre los campos Stock actual y </a:t>
            </a:r>
            <a:r>
              <a:rPr lang="es-PE" sz="2400" dirty="0" err="1" smtClean="0"/>
              <a:t>Stockcomprometido</a:t>
            </a:r>
            <a:r>
              <a:rPr lang="es-PE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379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Reposiciones por Venta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124744"/>
            <a:ext cx="8712968" cy="5544616"/>
          </a:xfrm>
        </p:spPr>
        <p:txBody>
          <a:bodyPr>
            <a:noAutofit/>
          </a:bodyPr>
          <a:lstStyle/>
          <a:p>
            <a:pPr algn="just"/>
            <a:r>
              <a:rPr lang="es-PE" sz="2600" dirty="0" smtClean="0"/>
              <a:t>Para saber que un producto cuyo stock disponible es escaso porque está vendiéndose se validan las siguientes tablas:</a:t>
            </a:r>
          </a:p>
          <a:p>
            <a:pPr lvl="1" algn="just"/>
            <a:r>
              <a:rPr lang="es-PE" sz="2600" dirty="0" smtClean="0"/>
              <a:t>CO_DocumentoDetalle: Donde el campo </a:t>
            </a:r>
            <a:r>
              <a:rPr lang="es-PE" sz="2600" dirty="0" err="1" smtClean="0"/>
              <a:t>Itemcodigo</a:t>
            </a:r>
            <a:r>
              <a:rPr lang="es-PE" sz="2600" dirty="0" smtClean="0"/>
              <a:t> es el código que se vende, según el campo CantidadPedida.</a:t>
            </a:r>
          </a:p>
          <a:p>
            <a:pPr lvl="1" algn="just"/>
            <a:r>
              <a:rPr lang="es-PE" sz="2600" dirty="0" smtClean="0"/>
              <a:t>CO_Documento: Donde el campo TipoDocumento = </a:t>
            </a:r>
            <a:r>
              <a:rPr lang="es-PE" sz="2600" dirty="0" err="1" smtClean="0"/>
              <a:t>CO_Documentodetalle.Tipodocumento</a:t>
            </a:r>
            <a:r>
              <a:rPr lang="es-PE" sz="2600" dirty="0" smtClean="0"/>
              <a:t> y el campo </a:t>
            </a:r>
            <a:r>
              <a:rPr lang="es-PE" sz="2600" dirty="0" err="1" smtClean="0"/>
              <a:t>Numerodocumento</a:t>
            </a:r>
            <a:r>
              <a:rPr lang="es-PE" sz="2600" dirty="0" smtClean="0"/>
              <a:t>= CO_Documentodetalle.Numerodocumento. El estado &lt;&gt; ‘AN’ y el campo Tipodocumento &lt;&gt; ‘PE’.</a:t>
            </a:r>
          </a:p>
        </p:txBody>
      </p:sp>
    </p:spTree>
    <p:extLst>
      <p:ext uri="{BB962C8B-B14F-4D97-AF65-F5344CB8AC3E}">
        <p14:creationId xmlns:p14="http://schemas.microsoft.com/office/powerpoint/2010/main" val="29933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Maestros de ítems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616624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s-PE" dirty="0" smtClean="0"/>
              <a:t>Todos los ítems se guardan en la Tabla WH_ItemMast. Este maestro considera los siguientes campos:</a:t>
            </a:r>
          </a:p>
          <a:p>
            <a:pPr algn="just"/>
            <a:r>
              <a:rPr lang="es-PE" dirty="0" smtClean="0"/>
              <a:t>Item: Código del producto</a:t>
            </a:r>
            <a:endParaRPr lang="es-PE" dirty="0"/>
          </a:p>
          <a:p>
            <a:pPr algn="just"/>
            <a:r>
              <a:rPr lang="es-PE" dirty="0" smtClean="0"/>
              <a:t>Descripcionlocal: Nombre del producto.</a:t>
            </a:r>
          </a:p>
          <a:p>
            <a:pPr algn="just"/>
            <a:r>
              <a:rPr lang="es-PE" dirty="0" smtClean="0"/>
              <a:t>Itempreciocodigo: Código genérico del producto. Se relaciona con WH_Itemmast.Item cuando itemtipo = ‘PG’</a:t>
            </a:r>
            <a:endParaRPr lang="es-PE" dirty="0"/>
          </a:p>
          <a:p>
            <a:pPr algn="just"/>
            <a:r>
              <a:rPr lang="es-PE" dirty="0" smtClean="0"/>
              <a:t>Itemtipo: Tipo de Producto: PT : Producto Terminado, ME: Mercadería, PG: Producto Genérico. Se relaciona con WH_ItemTipo.ItemTipo.</a:t>
            </a:r>
            <a:endParaRPr lang="es-PE" dirty="0"/>
          </a:p>
          <a:p>
            <a:pPr algn="just"/>
            <a:r>
              <a:rPr lang="es-PE" dirty="0" smtClean="0"/>
              <a:t>Linea: Código de línea del producto. Ej.: 01 = Textil. Se relaciona con WH_ClaseLinea.Linea</a:t>
            </a:r>
            <a:endParaRPr lang="es-PE" dirty="0"/>
          </a:p>
          <a:p>
            <a:pPr algn="just"/>
            <a:r>
              <a:rPr lang="es-PE" dirty="0" smtClean="0"/>
              <a:t>Familia:</a:t>
            </a:r>
            <a:r>
              <a:rPr lang="es-PE" dirty="0"/>
              <a:t> Código de </a:t>
            </a:r>
            <a:r>
              <a:rPr lang="es-PE" dirty="0" smtClean="0"/>
              <a:t>familia del producto según su línea </a:t>
            </a:r>
            <a:r>
              <a:rPr lang="es-PE" dirty="0"/>
              <a:t>Ej.: </a:t>
            </a:r>
            <a:r>
              <a:rPr lang="es-PE" dirty="0" smtClean="0"/>
              <a:t>Línea 01  Familia 001 Abrigos. Se relaciona con WH_ClaseFamilia. Linea y WH_ClaseFamilia.Familia.</a:t>
            </a:r>
            <a:endParaRPr lang="es-PE" dirty="0"/>
          </a:p>
          <a:p>
            <a:pPr algn="just"/>
            <a:r>
              <a:rPr lang="es-PE" dirty="0" smtClean="0"/>
              <a:t>Subfamilia</a:t>
            </a:r>
            <a:r>
              <a:rPr lang="es-PE" dirty="0"/>
              <a:t>: Código de familia del </a:t>
            </a:r>
            <a:r>
              <a:rPr lang="es-PE" dirty="0" smtClean="0"/>
              <a:t>producto según su Linea y Familia. </a:t>
            </a:r>
            <a:r>
              <a:rPr lang="es-PE" dirty="0"/>
              <a:t>Ej.: Línea 01  Familia 001 </a:t>
            </a:r>
            <a:r>
              <a:rPr lang="es-PE" dirty="0" smtClean="0"/>
              <a:t>Abrigos Subfamilia 001 Abrigos Manga larga. </a:t>
            </a:r>
            <a:r>
              <a:rPr lang="es-PE" dirty="0"/>
              <a:t>Se relaciona con </a:t>
            </a:r>
            <a:r>
              <a:rPr lang="es-PE" dirty="0" smtClean="0"/>
              <a:t>WH_ClaseFSubFamilia</a:t>
            </a:r>
            <a:r>
              <a:rPr lang="es-PE" dirty="0"/>
              <a:t>. </a:t>
            </a:r>
            <a:r>
              <a:rPr lang="es-PE" dirty="0" smtClean="0"/>
              <a:t>Linea, WH_ClaseSubFamilia.Familia y WH_ClaseSubFamilia.SubFamilia.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52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982232" y="1340768"/>
            <a:ext cx="3310674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CO_Documento</a:t>
            </a:r>
          </a:p>
          <a:p>
            <a:pPr marL="176213" lvl="1"/>
            <a:r>
              <a:rPr lang="es-PE" dirty="0" smtClean="0"/>
              <a:t>Fechadocumento</a:t>
            </a:r>
          </a:p>
          <a:p>
            <a:pPr marL="176213" lvl="1"/>
            <a:r>
              <a:rPr lang="es-PE" dirty="0" smtClean="0"/>
              <a:t>Tipodocumento</a:t>
            </a:r>
          </a:p>
          <a:p>
            <a:pPr marL="176213" lvl="1"/>
            <a:r>
              <a:rPr lang="es-PE" dirty="0" smtClean="0"/>
              <a:t>Estado</a:t>
            </a:r>
          </a:p>
        </p:txBody>
      </p:sp>
      <p:sp>
        <p:nvSpPr>
          <p:cNvPr id="9" name="8 Proceso alternativo"/>
          <p:cNvSpPr/>
          <p:nvPr/>
        </p:nvSpPr>
        <p:spPr>
          <a:xfrm>
            <a:off x="984136" y="764704"/>
            <a:ext cx="3308678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Ventas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4933734" y="1340768"/>
            <a:ext cx="3310674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CO_DocumentoDetalle</a:t>
            </a:r>
          </a:p>
          <a:p>
            <a:pPr marL="176213" lvl="1"/>
            <a:r>
              <a:rPr lang="es-PE" dirty="0" smtClean="0"/>
              <a:t>Fechadocumento</a:t>
            </a:r>
          </a:p>
          <a:p>
            <a:pPr marL="176213" lvl="1"/>
            <a:r>
              <a:rPr lang="es-PE" dirty="0" smtClean="0"/>
              <a:t>Tipodocumento</a:t>
            </a:r>
          </a:p>
          <a:p>
            <a:pPr marL="176213" lvl="1"/>
            <a:r>
              <a:rPr lang="es-PE" dirty="0" smtClean="0"/>
              <a:t>Itemcodigo</a:t>
            </a:r>
          </a:p>
          <a:p>
            <a:pPr marL="176213" lvl="1"/>
            <a:r>
              <a:rPr lang="es-PE" dirty="0" smtClean="0"/>
              <a:t>CantidadPedida</a:t>
            </a:r>
          </a:p>
        </p:txBody>
      </p:sp>
      <p:sp>
        <p:nvSpPr>
          <p:cNvPr id="11" name="10 Proceso alternativo"/>
          <p:cNvSpPr/>
          <p:nvPr/>
        </p:nvSpPr>
        <p:spPr>
          <a:xfrm>
            <a:off x="4935638" y="764704"/>
            <a:ext cx="3308678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Detalle de Ventas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08379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PE" sz="2400" dirty="0"/>
              <a:t>En caso no se halle stock suficiente o no se halle </a:t>
            </a:r>
            <a:r>
              <a:rPr lang="es-PE" sz="2400" dirty="0" smtClean="0"/>
              <a:t>registro del</a:t>
            </a:r>
            <a:r>
              <a:rPr lang="es-PE" sz="2400" b="1" dirty="0" smtClean="0"/>
              <a:t> ítem a reponer </a:t>
            </a:r>
            <a:r>
              <a:rPr lang="es-PE" sz="2400" dirty="0" smtClean="0"/>
              <a:t>en WH_ItemAlmacenLote, </a:t>
            </a:r>
            <a:r>
              <a:rPr lang="es-PE" sz="2400" dirty="0"/>
              <a:t>el sistema debe mostrar </a:t>
            </a:r>
            <a:r>
              <a:rPr lang="es-PE" sz="2400" dirty="0" smtClean="0"/>
              <a:t>en esta tabla el </a:t>
            </a:r>
            <a:r>
              <a:rPr lang="es-PE" sz="2400" dirty="0"/>
              <a:t>stock de los </a:t>
            </a:r>
            <a:r>
              <a:rPr lang="es-PE" sz="2400" b="1" dirty="0"/>
              <a:t>ítems insumo </a:t>
            </a:r>
            <a:r>
              <a:rPr lang="es-PE" sz="2400" dirty="0"/>
              <a:t>que tengan estas características: </a:t>
            </a:r>
            <a:r>
              <a:rPr lang="es-PE" sz="2400" dirty="0" err="1"/>
              <a:t>WH_Itemmast.Itemtipo</a:t>
            </a:r>
            <a:r>
              <a:rPr lang="es-PE" sz="2400" dirty="0"/>
              <a:t> = ‘TL’ o ‘HL’, </a:t>
            </a:r>
            <a:r>
              <a:rPr lang="es-PE" sz="2400" dirty="0" err="1"/>
              <a:t>WH_Itemmast.Estado</a:t>
            </a:r>
            <a:r>
              <a:rPr lang="es-PE" sz="2400" dirty="0"/>
              <a:t> = ‘A’, </a:t>
            </a:r>
            <a:r>
              <a:rPr lang="es-PE" sz="2400" dirty="0" smtClean="0"/>
              <a:t>WH_Itemmast.Caracteristicavalor03 del </a:t>
            </a:r>
            <a:r>
              <a:rPr lang="es-PE" sz="2400" dirty="0" err="1" smtClean="0"/>
              <a:t>item</a:t>
            </a:r>
            <a:r>
              <a:rPr lang="es-PE" sz="2400" dirty="0" smtClean="0"/>
              <a:t> insumo = WH_Itemmast.CaracteristicaValor03 del </a:t>
            </a:r>
            <a:r>
              <a:rPr lang="es-PE" sz="2400" dirty="0" err="1" smtClean="0"/>
              <a:t>item</a:t>
            </a:r>
            <a:r>
              <a:rPr lang="es-PE" sz="2400" dirty="0" smtClean="0"/>
              <a:t> a reponer. Si no se halla stock del insumo. </a:t>
            </a:r>
          </a:p>
          <a:p>
            <a:pPr algn="just"/>
            <a:r>
              <a:rPr lang="es-PE" sz="2400" dirty="0" smtClean="0"/>
              <a:t>Se deben considerar adicionalmente los campos </a:t>
            </a:r>
            <a:r>
              <a:rPr lang="es-PE" sz="2400" dirty="0" err="1" smtClean="0"/>
              <a:t>WH_Itemcaracteristica.Item</a:t>
            </a:r>
            <a:r>
              <a:rPr lang="es-PE" sz="2400" dirty="0" smtClean="0"/>
              <a:t>, </a:t>
            </a:r>
            <a:r>
              <a:rPr lang="es-PE" sz="2400" dirty="0" err="1" smtClean="0"/>
              <a:t>WH_ItemCaracteristica.Caracteristica</a:t>
            </a:r>
            <a:r>
              <a:rPr lang="es-PE" sz="2400" dirty="0" smtClean="0"/>
              <a:t> </a:t>
            </a:r>
            <a:r>
              <a:rPr lang="es-PE" sz="2400" dirty="0"/>
              <a:t>= ‘DES</a:t>
            </a:r>
            <a:r>
              <a:rPr lang="es-PE" sz="2400" dirty="0" smtClean="0"/>
              <a:t>’ (destino de tela) </a:t>
            </a:r>
            <a:r>
              <a:rPr lang="es-PE" sz="2400" dirty="0"/>
              <a:t>y </a:t>
            </a:r>
            <a:r>
              <a:rPr lang="es-PE" sz="2400" dirty="0" smtClean="0"/>
              <a:t>que el campo </a:t>
            </a:r>
            <a:r>
              <a:rPr lang="es-PE" sz="2400" dirty="0" err="1" smtClean="0"/>
              <a:t>WH_ItemCaracteristica.Valor</a:t>
            </a:r>
            <a:r>
              <a:rPr lang="es-PE" sz="2400" dirty="0" smtClean="0"/>
              <a:t> incluya al  </a:t>
            </a:r>
            <a:r>
              <a:rPr lang="es-PE" sz="2400" dirty="0" err="1" smtClean="0"/>
              <a:t>EP_TextilRubroMast.TipoRubro</a:t>
            </a:r>
            <a:r>
              <a:rPr lang="es-PE" sz="2400" dirty="0"/>
              <a:t> </a:t>
            </a:r>
            <a:r>
              <a:rPr lang="es-PE" sz="2400" dirty="0" smtClean="0"/>
              <a:t>relacionado con el </a:t>
            </a:r>
            <a:r>
              <a:rPr lang="es-PE" sz="2400" b="1" dirty="0" smtClean="0"/>
              <a:t>ítem a reponer</a:t>
            </a:r>
            <a:r>
              <a:rPr lang="es-PE" sz="2400" dirty="0" smtClean="0"/>
              <a:t>.</a:t>
            </a:r>
          </a:p>
          <a:p>
            <a:pPr lvl="1" algn="just"/>
            <a:r>
              <a:rPr lang="es-PE" sz="2400" dirty="0" err="1" smtClean="0"/>
              <a:t>Ej</a:t>
            </a:r>
            <a:r>
              <a:rPr lang="es-PE" sz="2400" dirty="0" smtClean="0"/>
              <a:t>: La Blusa BL0100ABCROJME se está vendiendo, pero al tratar de reponer la tela ABC no tiene stock en </a:t>
            </a:r>
            <a:r>
              <a:rPr lang="es-PE" sz="2400" dirty="0" err="1" smtClean="0"/>
              <a:t>WH_Itemalmacenlote</a:t>
            </a:r>
            <a:r>
              <a:rPr lang="es-PE" sz="2400" dirty="0" smtClean="0"/>
              <a:t>. Entonces se mostrará el stock disponible de las telas/hilos que tengan el valor ‘BL’ (</a:t>
            </a:r>
            <a:r>
              <a:rPr lang="es-PE" sz="2400" dirty="0" err="1" smtClean="0"/>
              <a:t>TipoRubro</a:t>
            </a:r>
            <a:r>
              <a:rPr lang="es-PE" sz="2400" dirty="0" smtClean="0"/>
              <a:t>) incluido en el campo </a:t>
            </a:r>
            <a:r>
              <a:rPr lang="es-PE" sz="2400" dirty="0" err="1" smtClean="0"/>
              <a:t>WH_Itemcaracteristica.Valor</a:t>
            </a:r>
            <a:r>
              <a:rPr lang="es-PE" sz="2400" dirty="0" smtClean="0"/>
              <a:t>. </a:t>
            </a:r>
            <a:r>
              <a:rPr lang="es-PE" sz="2400" dirty="0" err="1" smtClean="0"/>
              <a:t>Ej</a:t>
            </a:r>
            <a:r>
              <a:rPr lang="es-PE" sz="2400" dirty="0" smtClean="0"/>
              <a:t>: ‘BL’,’AB-BL’,’BL-PL’,’PT-VD-BL’, etc.</a:t>
            </a:r>
          </a:p>
          <a:p>
            <a:pPr lvl="1"/>
            <a:endParaRPr lang="es-PE" sz="2000" dirty="0" smtClean="0"/>
          </a:p>
          <a:p>
            <a:endParaRPr lang="es-PE" sz="2400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478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982232" y="692696"/>
            <a:ext cx="3310674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 smtClean="0"/>
              <a:t>WH_ItemAlmacenlote</a:t>
            </a:r>
            <a:endParaRPr lang="es-PE" b="1" dirty="0" smtClean="0"/>
          </a:p>
          <a:p>
            <a:pPr marL="176213" lvl="1"/>
            <a:r>
              <a:rPr lang="es-PE" dirty="0" err="1" smtClean="0"/>
              <a:t>Almacencodigo</a:t>
            </a:r>
            <a:endParaRPr lang="es-PE" dirty="0" smtClean="0"/>
          </a:p>
          <a:p>
            <a:pPr marL="176213" lvl="1"/>
            <a:r>
              <a:rPr lang="es-PE" dirty="0" err="1" smtClean="0"/>
              <a:t>Item</a:t>
            </a:r>
            <a:endParaRPr lang="es-PE" dirty="0" smtClean="0"/>
          </a:p>
          <a:p>
            <a:pPr marL="176213" lvl="1"/>
            <a:r>
              <a:rPr lang="es-PE" dirty="0" err="1" smtClean="0"/>
              <a:t>Stockactual</a:t>
            </a:r>
            <a:endParaRPr lang="es-PE" dirty="0" smtClean="0"/>
          </a:p>
          <a:p>
            <a:pPr marL="176213" lvl="1"/>
            <a:r>
              <a:rPr lang="es-PE" dirty="0" err="1" smtClean="0"/>
              <a:t>Stockcomprometido</a:t>
            </a:r>
            <a:endParaRPr lang="es-PE" dirty="0" smtClean="0"/>
          </a:p>
        </p:txBody>
      </p:sp>
      <p:sp>
        <p:nvSpPr>
          <p:cNvPr id="9" name="8 Proceso alternativo"/>
          <p:cNvSpPr/>
          <p:nvPr/>
        </p:nvSpPr>
        <p:spPr>
          <a:xfrm>
            <a:off x="984136" y="116632"/>
            <a:ext cx="3308678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Stock de </a:t>
            </a:r>
            <a:r>
              <a:rPr lang="es-PE" sz="2400" b="1" dirty="0" err="1" smtClean="0"/>
              <a:t>Item</a:t>
            </a:r>
            <a:r>
              <a:rPr lang="es-PE" sz="2400" b="1" dirty="0" smtClean="0"/>
              <a:t> a reponer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992565" y="3212976"/>
            <a:ext cx="3310674" cy="338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 smtClean="0"/>
              <a:t>WH_Itemmast</a:t>
            </a:r>
            <a:endParaRPr lang="es-PE" b="1" dirty="0" smtClean="0"/>
          </a:p>
          <a:p>
            <a:pPr marL="176213" lvl="1"/>
            <a:r>
              <a:rPr lang="es-PE" dirty="0" err="1" smtClean="0"/>
              <a:t>Item</a:t>
            </a:r>
            <a:endParaRPr lang="es-PE" dirty="0" smtClean="0"/>
          </a:p>
          <a:p>
            <a:pPr marL="176213" lvl="1"/>
            <a:r>
              <a:rPr lang="es-PE" dirty="0" err="1" smtClean="0"/>
              <a:t>ItemPreciocodigo</a:t>
            </a:r>
            <a:endParaRPr lang="es-PE" dirty="0" smtClean="0"/>
          </a:p>
          <a:p>
            <a:pPr marL="176213" lvl="1"/>
            <a:r>
              <a:rPr lang="es-PE" dirty="0" err="1" smtClean="0"/>
              <a:t>TiemTipo</a:t>
            </a:r>
            <a:endParaRPr lang="es-PE" dirty="0" smtClean="0"/>
          </a:p>
          <a:p>
            <a:pPr marL="176213" lvl="1"/>
            <a:r>
              <a:rPr lang="es-PE" dirty="0" smtClean="0"/>
              <a:t>CaracteristicaValor03</a:t>
            </a:r>
          </a:p>
          <a:p>
            <a:pPr marL="176213" lvl="1"/>
            <a:r>
              <a:rPr lang="es-PE" dirty="0" smtClean="0"/>
              <a:t>Estado</a:t>
            </a:r>
          </a:p>
          <a:p>
            <a:pPr marL="0" lvl="1"/>
            <a:r>
              <a:rPr lang="es-PE" b="1" dirty="0" err="1" smtClean="0"/>
              <a:t>EP_TextilPrendaMast</a:t>
            </a:r>
            <a:endParaRPr lang="es-PE" b="1" dirty="0"/>
          </a:p>
          <a:p>
            <a:pPr marL="176213" lvl="1"/>
            <a:r>
              <a:rPr lang="es-PE" dirty="0" err="1" smtClean="0"/>
              <a:t>CodigoPrenda</a:t>
            </a:r>
            <a:endParaRPr lang="es-PE" dirty="0" smtClean="0"/>
          </a:p>
          <a:p>
            <a:pPr marL="176213" lvl="1"/>
            <a:r>
              <a:rPr lang="es-PE" dirty="0" smtClean="0"/>
              <a:t>Rubro</a:t>
            </a:r>
          </a:p>
          <a:p>
            <a:pPr marL="0" lvl="1"/>
            <a:r>
              <a:rPr lang="es-PE" b="1" dirty="0" err="1" smtClean="0"/>
              <a:t>EP_TextilRubroMast</a:t>
            </a:r>
            <a:endParaRPr lang="es-PE" b="1" dirty="0"/>
          </a:p>
          <a:p>
            <a:pPr marL="176213" lvl="1"/>
            <a:r>
              <a:rPr lang="es-PE" dirty="0" smtClean="0"/>
              <a:t>Rubro</a:t>
            </a:r>
          </a:p>
          <a:p>
            <a:pPr marL="176213" lvl="1"/>
            <a:r>
              <a:rPr lang="es-PE" dirty="0" err="1" smtClean="0"/>
              <a:t>TipoRubro</a:t>
            </a:r>
            <a:endParaRPr lang="es-PE" dirty="0" smtClean="0"/>
          </a:p>
        </p:txBody>
      </p:sp>
      <p:sp>
        <p:nvSpPr>
          <p:cNvPr id="11" name="10 Proceso alternativo"/>
          <p:cNvSpPr/>
          <p:nvPr/>
        </p:nvSpPr>
        <p:spPr>
          <a:xfrm>
            <a:off x="994469" y="2564903"/>
            <a:ext cx="3308678" cy="64807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Maestros de Ítems a Reponer</a:t>
            </a:r>
            <a:endParaRPr lang="es-PE" sz="2400" b="1" dirty="0"/>
          </a:p>
        </p:txBody>
      </p:sp>
      <p:sp>
        <p:nvSpPr>
          <p:cNvPr id="6" name="5 Rectángulo"/>
          <p:cNvSpPr/>
          <p:nvPr/>
        </p:nvSpPr>
        <p:spPr>
          <a:xfrm>
            <a:off x="4954564" y="712285"/>
            <a:ext cx="3310674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/>
              <a:t>WH_ItemAlmacenlote</a:t>
            </a:r>
            <a:endParaRPr lang="es-PE" b="1" dirty="0"/>
          </a:p>
          <a:p>
            <a:pPr marL="176213" lvl="1"/>
            <a:r>
              <a:rPr lang="es-PE" dirty="0" err="1"/>
              <a:t>Almacencodigo</a:t>
            </a:r>
            <a:endParaRPr lang="es-PE" dirty="0"/>
          </a:p>
          <a:p>
            <a:pPr marL="176213" lvl="1"/>
            <a:r>
              <a:rPr lang="es-PE" dirty="0" err="1"/>
              <a:t>Item</a:t>
            </a:r>
            <a:endParaRPr lang="es-PE" dirty="0"/>
          </a:p>
          <a:p>
            <a:pPr marL="176213" lvl="1"/>
            <a:r>
              <a:rPr lang="es-PE" dirty="0" err="1"/>
              <a:t>Stockactual</a:t>
            </a:r>
            <a:endParaRPr lang="es-PE" dirty="0"/>
          </a:p>
          <a:p>
            <a:pPr marL="176213" lvl="1"/>
            <a:r>
              <a:rPr lang="es-PE" dirty="0" err="1"/>
              <a:t>Stockcomprometido</a:t>
            </a:r>
            <a:endParaRPr lang="es-PE" dirty="0"/>
          </a:p>
        </p:txBody>
      </p:sp>
      <p:sp>
        <p:nvSpPr>
          <p:cNvPr id="7" name="6 Proceso alternativo"/>
          <p:cNvSpPr/>
          <p:nvPr/>
        </p:nvSpPr>
        <p:spPr>
          <a:xfrm>
            <a:off x="4956468" y="136221"/>
            <a:ext cx="3308678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Stock de Ítem Insumo</a:t>
            </a:r>
            <a:endParaRPr lang="es-PE" sz="2400" b="1" dirty="0"/>
          </a:p>
        </p:txBody>
      </p:sp>
      <p:sp>
        <p:nvSpPr>
          <p:cNvPr id="12" name="11 Rectángulo"/>
          <p:cNvSpPr/>
          <p:nvPr/>
        </p:nvSpPr>
        <p:spPr>
          <a:xfrm>
            <a:off x="4923102" y="3212976"/>
            <a:ext cx="3310674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/>
              <a:t>WH_Itemmast</a:t>
            </a:r>
            <a:endParaRPr lang="es-PE" b="1" dirty="0"/>
          </a:p>
          <a:p>
            <a:pPr marL="176213" lvl="1"/>
            <a:r>
              <a:rPr lang="es-PE" dirty="0" err="1" smtClean="0"/>
              <a:t>Item</a:t>
            </a:r>
            <a:endParaRPr lang="es-PE" dirty="0"/>
          </a:p>
          <a:p>
            <a:pPr marL="176213" lvl="1"/>
            <a:r>
              <a:rPr lang="es-PE" dirty="0" err="1"/>
              <a:t>TiemTipo</a:t>
            </a:r>
            <a:endParaRPr lang="es-PE" dirty="0"/>
          </a:p>
          <a:p>
            <a:pPr marL="176213" lvl="1"/>
            <a:r>
              <a:rPr lang="es-PE" dirty="0"/>
              <a:t>CaracteristicaValor03</a:t>
            </a:r>
          </a:p>
          <a:p>
            <a:pPr marL="176213" lvl="1"/>
            <a:r>
              <a:rPr lang="es-PE" dirty="0" smtClean="0"/>
              <a:t>Estado</a:t>
            </a:r>
          </a:p>
          <a:p>
            <a:pPr marL="0" lvl="1"/>
            <a:r>
              <a:rPr lang="es-PE" b="1" dirty="0" err="1" smtClean="0"/>
              <a:t>WH_Itemcaracteristica</a:t>
            </a:r>
            <a:endParaRPr lang="es-PE" b="1" dirty="0" smtClean="0"/>
          </a:p>
          <a:p>
            <a:pPr marL="0" lvl="1"/>
            <a:r>
              <a:rPr lang="es-PE" b="1" dirty="0" smtClean="0"/>
              <a:t>   </a:t>
            </a:r>
            <a:r>
              <a:rPr lang="es-PE" dirty="0" err="1" smtClean="0"/>
              <a:t>Item</a:t>
            </a:r>
            <a:endParaRPr lang="es-PE" dirty="0"/>
          </a:p>
          <a:p>
            <a:pPr marL="176213" lvl="1"/>
            <a:r>
              <a:rPr lang="es-PE" dirty="0" err="1" smtClean="0"/>
              <a:t>Caracteristica</a:t>
            </a:r>
            <a:endParaRPr lang="es-PE" dirty="0" smtClean="0"/>
          </a:p>
          <a:p>
            <a:pPr marL="176213" lvl="1"/>
            <a:r>
              <a:rPr lang="es-PE" dirty="0" smtClean="0"/>
              <a:t>Valor</a:t>
            </a:r>
            <a:endParaRPr lang="es-PE" dirty="0"/>
          </a:p>
        </p:txBody>
      </p:sp>
      <p:sp>
        <p:nvSpPr>
          <p:cNvPr id="13" name="12 Proceso alternativo"/>
          <p:cNvSpPr/>
          <p:nvPr/>
        </p:nvSpPr>
        <p:spPr>
          <a:xfrm>
            <a:off x="4925006" y="2592363"/>
            <a:ext cx="3308678" cy="62061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Maestros de ítems Insumo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2661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5328592"/>
          </a:xfrm>
        </p:spPr>
        <p:txBody>
          <a:bodyPr>
            <a:normAutofit fontScale="77500" lnSpcReduction="20000"/>
          </a:bodyPr>
          <a:lstStyle/>
          <a:p>
            <a:pPr marL="342900" lvl="1" indent="-342900" algn="just">
              <a:buFont typeface="Arial" pitchFamily="34" charset="0"/>
              <a:buChar char="•"/>
            </a:pPr>
            <a:r>
              <a:rPr lang="es-PE" sz="2400" dirty="0" err="1"/>
              <a:t>BU_PresupuestoVentas</a:t>
            </a:r>
            <a:r>
              <a:rPr lang="es-PE" sz="2400" dirty="0"/>
              <a:t>: </a:t>
            </a:r>
            <a:r>
              <a:rPr lang="es-PE" sz="2400" dirty="0" smtClean="0"/>
              <a:t>Donde el campo Ano = </a:t>
            </a:r>
            <a:r>
              <a:rPr lang="es-PE" sz="2400" dirty="0" err="1" smtClean="0"/>
              <a:t>BU_Ejercicio.Ano</a:t>
            </a:r>
            <a:r>
              <a:rPr lang="es-PE" sz="2400" dirty="0"/>
              <a:t>,</a:t>
            </a:r>
            <a:r>
              <a:rPr lang="es-PE" sz="2400" dirty="0" smtClean="0"/>
              <a:t> el campo Ejercicio = </a:t>
            </a:r>
            <a:r>
              <a:rPr lang="es-PE" sz="2400" dirty="0" err="1" smtClean="0"/>
              <a:t>BU_Ejercicio.Ejercicio</a:t>
            </a:r>
            <a:r>
              <a:rPr lang="es-PE" sz="2400" dirty="0" smtClean="0"/>
              <a:t>, el campo </a:t>
            </a:r>
            <a:r>
              <a:rPr lang="es-PE" sz="2400" dirty="0" err="1" smtClean="0"/>
              <a:t>TipoEjercicio</a:t>
            </a:r>
            <a:r>
              <a:rPr lang="es-PE" sz="2400" dirty="0" smtClean="0"/>
              <a:t> = ‘P’, el campo </a:t>
            </a:r>
            <a:r>
              <a:rPr lang="es-PE" sz="2400" dirty="0" err="1" smtClean="0"/>
              <a:t>TipoPresupuesto</a:t>
            </a:r>
            <a:r>
              <a:rPr lang="es-PE" sz="2400" dirty="0" smtClean="0"/>
              <a:t> = ´VE´ y el campo </a:t>
            </a:r>
            <a:r>
              <a:rPr lang="es-PE" sz="2400" dirty="0" err="1"/>
              <a:t>B</a:t>
            </a:r>
            <a:r>
              <a:rPr lang="es-PE" sz="2400" dirty="0" err="1" smtClean="0"/>
              <a:t>U_Ejercicio.Estado</a:t>
            </a:r>
            <a:r>
              <a:rPr lang="es-PE" sz="2400" dirty="0" smtClean="0"/>
              <a:t> = ‘AP’. 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s-PE" sz="2400" dirty="0" smtClean="0"/>
              <a:t>Considerar los campos </a:t>
            </a:r>
            <a:r>
              <a:rPr lang="es-PE" sz="2400" dirty="0" err="1"/>
              <a:t>BU_Ejercicio</a:t>
            </a:r>
            <a:r>
              <a:rPr lang="es-PE" sz="2400" dirty="0" err="1" smtClean="0"/>
              <a:t>.Periododesde</a:t>
            </a:r>
            <a:r>
              <a:rPr lang="es-PE" sz="2400" dirty="0" smtClean="0"/>
              <a:t> = </a:t>
            </a:r>
            <a:r>
              <a:rPr lang="es-PE" sz="2400" dirty="0"/>
              <a:t>BU_PresupuestoVentas</a:t>
            </a:r>
            <a:r>
              <a:rPr lang="es-PE" sz="2400" dirty="0" smtClean="0"/>
              <a:t>.Cantidad01  y </a:t>
            </a:r>
            <a:r>
              <a:rPr lang="es-PE" sz="2400" dirty="0" err="1" smtClean="0"/>
              <a:t>BU_Ejercicio.PeriodoHasta</a:t>
            </a:r>
            <a:r>
              <a:rPr lang="es-PE" sz="2400" dirty="0" smtClean="0"/>
              <a:t> = </a:t>
            </a:r>
            <a:r>
              <a:rPr lang="es-PE" sz="2400" dirty="0" err="1" smtClean="0"/>
              <a:t>BU_PresupuestoVentas</a:t>
            </a:r>
            <a:r>
              <a:rPr lang="es-PE" sz="2400" dirty="0" smtClean="0"/>
              <a:t>(n). Los periodos ubicados en el rango se igualarán a Cantidad02,Cantidad03,…Cantidad(n-1).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s-PE" sz="2400" dirty="0" smtClean="0"/>
              <a:t>Debe validarse el </a:t>
            </a:r>
            <a:r>
              <a:rPr lang="es-PE" sz="2400" dirty="0"/>
              <a:t>campo </a:t>
            </a:r>
            <a:r>
              <a:rPr lang="es-PE" sz="2400" dirty="0" err="1"/>
              <a:t>BU_PresupuestoVentas.</a:t>
            </a:r>
            <a:r>
              <a:rPr lang="es-PE" sz="2400" dirty="0" err="1" smtClean="0"/>
              <a:t>LineaFamilia</a:t>
            </a:r>
            <a:r>
              <a:rPr lang="es-PE" sz="2400" dirty="0" smtClean="0"/>
              <a:t> </a:t>
            </a:r>
            <a:r>
              <a:rPr lang="es-PE" sz="2400" dirty="0"/>
              <a:t>= </a:t>
            </a:r>
            <a:r>
              <a:rPr lang="es-PE" sz="2400" dirty="0" err="1" smtClean="0"/>
              <a:t>WH_Itemmast.Linea</a:t>
            </a:r>
            <a:r>
              <a:rPr lang="es-PE" sz="2400" dirty="0" smtClean="0"/>
              <a:t> </a:t>
            </a:r>
            <a:r>
              <a:rPr lang="es-PE" sz="2400" dirty="0"/>
              <a:t>+ </a:t>
            </a:r>
            <a:r>
              <a:rPr lang="es-PE" sz="2400" dirty="0" err="1"/>
              <a:t>WH_Itemmast.Familia</a:t>
            </a:r>
            <a:r>
              <a:rPr lang="es-PE" sz="2400" dirty="0"/>
              <a:t>, el campo </a:t>
            </a:r>
            <a:r>
              <a:rPr lang="es-PE" sz="2400" dirty="0" err="1"/>
              <a:t>BU_PresupuestoVentas.</a:t>
            </a:r>
            <a:r>
              <a:rPr lang="es-PE" sz="2400" dirty="0" err="1" smtClean="0"/>
              <a:t>Marcacodigo</a:t>
            </a:r>
            <a:r>
              <a:rPr lang="es-PE" sz="2400" dirty="0" smtClean="0"/>
              <a:t> </a:t>
            </a:r>
            <a:r>
              <a:rPr lang="es-PE" sz="2400" dirty="0"/>
              <a:t>= </a:t>
            </a:r>
            <a:r>
              <a:rPr lang="es-PE" sz="2400" dirty="0" err="1"/>
              <a:t>WH_Itemmast.Marcacodigo</a:t>
            </a:r>
            <a:r>
              <a:rPr lang="es-PE" sz="2400" dirty="0" smtClean="0"/>
              <a:t>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s-PE" sz="2400" dirty="0" smtClean="0"/>
              <a:t>El campo </a:t>
            </a:r>
            <a:r>
              <a:rPr lang="es-PE" sz="2400" dirty="0" err="1" smtClean="0"/>
              <a:t>BU_PresupuestoVentas.CentroCosto</a:t>
            </a:r>
            <a:r>
              <a:rPr lang="es-PE" sz="2400" dirty="0" smtClean="0"/>
              <a:t> = </a:t>
            </a:r>
            <a:r>
              <a:rPr lang="es-PE" sz="2400" dirty="0" err="1" smtClean="0"/>
              <a:t>X_Co_RipleySucursal.CentroCosto</a:t>
            </a:r>
            <a:r>
              <a:rPr lang="es-PE" sz="2400" dirty="0" smtClean="0"/>
              <a:t>. De esta manera se identifica la sucursal que tiene una cantidad a despachar y reponer por período.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4998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1617978" y="1340768"/>
            <a:ext cx="2810381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 smtClean="0"/>
              <a:t>BU_Ejercicio</a:t>
            </a:r>
            <a:endParaRPr lang="es-PE" b="1" dirty="0" smtClean="0"/>
          </a:p>
          <a:p>
            <a:pPr marL="285750" lvl="1" indent="-285750">
              <a:buFontTx/>
              <a:buChar char="-"/>
            </a:pPr>
            <a:r>
              <a:rPr lang="es-PE" dirty="0" smtClean="0"/>
              <a:t>Ano</a:t>
            </a:r>
          </a:p>
          <a:p>
            <a:pPr marL="285750" lvl="1" indent="-285750">
              <a:buFontTx/>
              <a:buChar char="-"/>
            </a:pPr>
            <a:r>
              <a:rPr lang="es-PE" dirty="0" smtClean="0"/>
              <a:t>Ejercicio</a:t>
            </a:r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TipoEjercicio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TipoPresupuesto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smtClean="0"/>
              <a:t>Estado</a:t>
            </a:r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Periododesde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PeriodoHasta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endParaRPr lang="es-PE" dirty="0" smtClean="0"/>
          </a:p>
        </p:txBody>
      </p:sp>
      <p:sp>
        <p:nvSpPr>
          <p:cNvPr id="9" name="8 Proceso alternativo"/>
          <p:cNvSpPr/>
          <p:nvPr/>
        </p:nvSpPr>
        <p:spPr>
          <a:xfrm>
            <a:off x="1619672" y="548680"/>
            <a:ext cx="2808687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Presupuesto de Ventas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4932040" y="1340768"/>
            <a:ext cx="2810381" cy="244827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 smtClean="0"/>
              <a:t>BU_PresupuestoVentas</a:t>
            </a:r>
            <a:endParaRPr lang="es-PE" b="1" dirty="0" smtClean="0"/>
          </a:p>
          <a:p>
            <a:pPr marL="285750" lvl="1" indent="-285750">
              <a:buFontTx/>
              <a:buChar char="-"/>
            </a:pPr>
            <a:r>
              <a:rPr lang="es-PE" dirty="0"/>
              <a:t>Ano</a:t>
            </a:r>
          </a:p>
          <a:p>
            <a:pPr marL="285750" lvl="1" indent="-285750">
              <a:buFontTx/>
              <a:buChar char="-"/>
            </a:pPr>
            <a:r>
              <a:rPr lang="es-PE" dirty="0" smtClean="0"/>
              <a:t>Ejercicio</a:t>
            </a:r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LineaFamilia</a:t>
            </a:r>
            <a:endParaRPr lang="es-PE" dirty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Marcacodigo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Centrocosto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/>
              <a:t>Cantidad01</a:t>
            </a:r>
          </a:p>
          <a:p>
            <a:pPr marL="285750" lvl="1" indent="-285750">
              <a:buFontTx/>
              <a:buChar char="-"/>
            </a:pPr>
            <a:r>
              <a:rPr lang="es-PE" dirty="0"/>
              <a:t>Cantidad02</a:t>
            </a:r>
          </a:p>
          <a:p>
            <a:pPr marL="285750" lvl="1" indent="-285750">
              <a:buFontTx/>
              <a:buChar char="-"/>
            </a:pPr>
            <a:r>
              <a:rPr lang="es-PE" dirty="0"/>
              <a:t>Cantidad(n)</a:t>
            </a:r>
          </a:p>
        </p:txBody>
      </p:sp>
      <p:sp>
        <p:nvSpPr>
          <p:cNvPr id="11" name="10 Proceso alternativo"/>
          <p:cNvSpPr/>
          <p:nvPr/>
        </p:nvSpPr>
        <p:spPr>
          <a:xfrm>
            <a:off x="4933734" y="548680"/>
            <a:ext cx="2808687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Detalle de Ventas</a:t>
            </a:r>
            <a:endParaRPr lang="es-PE" sz="2400" b="1" dirty="0"/>
          </a:p>
        </p:txBody>
      </p:sp>
      <p:sp>
        <p:nvSpPr>
          <p:cNvPr id="6" name="5 Rectángulo"/>
          <p:cNvSpPr/>
          <p:nvPr/>
        </p:nvSpPr>
        <p:spPr>
          <a:xfrm>
            <a:off x="1596638" y="4941168"/>
            <a:ext cx="2810381" cy="16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 smtClean="0"/>
              <a:t>WH_Itemmast</a:t>
            </a:r>
            <a:endParaRPr lang="es-PE" b="1" dirty="0" smtClean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Item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Linea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smtClean="0"/>
              <a:t>Familia</a:t>
            </a:r>
          </a:p>
          <a:p>
            <a:pPr marL="285750" lvl="1" indent="-285750">
              <a:buFontTx/>
              <a:buChar char="-"/>
            </a:pPr>
            <a:r>
              <a:rPr lang="es-PE" dirty="0" smtClean="0"/>
              <a:t>Marca</a:t>
            </a:r>
          </a:p>
          <a:p>
            <a:pPr marL="285750" lvl="1" indent="-285750">
              <a:buFontTx/>
              <a:buChar char="-"/>
            </a:pPr>
            <a:endParaRPr lang="es-PE" dirty="0" smtClean="0"/>
          </a:p>
        </p:txBody>
      </p:sp>
      <p:sp>
        <p:nvSpPr>
          <p:cNvPr id="7" name="6 Proceso alternativo"/>
          <p:cNvSpPr/>
          <p:nvPr/>
        </p:nvSpPr>
        <p:spPr>
          <a:xfrm>
            <a:off x="1598332" y="4149080"/>
            <a:ext cx="2808687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Ítems</a:t>
            </a:r>
            <a:endParaRPr lang="es-PE" sz="2400" b="1" dirty="0"/>
          </a:p>
        </p:txBody>
      </p:sp>
      <p:sp>
        <p:nvSpPr>
          <p:cNvPr id="12" name="11 Rectángulo"/>
          <p:cNvSpPr/>
          <p:nvPr/>
        </p:nvSpPr>
        <p:spPr>
          <a:xfrm>
            <a:off x="4930345" y="4941168"/>
            <a:ext cx="2810381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err="1" smtClean="0"/>
              <a:t>X_CO_RipleySucursal</a:t>
            </a:r>
            <a:endParaRPr lang="es-PE" b="1" dirty="0" smtClean="0"/>
          </a:p>
          <a:p>
            <a:pPr marL="285750" lvl="1" indent="-285750">
              <a:buFontTx/>
              <a:buChar char="-"/>
            </a:pPr>
            <a:r>
              <a:rPr lang="es-PE" dirty="0" smtClean="0"/>
              <a:t>Sucursal</a:t>
            </a:r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Centrocosto</a:t>
            </a:r>
            <a:endParaRPr lang="es-PE" dirty="0" smtClean="0"/>
          </a:p>
          <a:p>
            <a:pPr marL="285750" lvl="1" indent="-285750">
              <a:buFontTx/>
              <a:buChar char="-"/>
            </a:pPr>
            <a:r>
              <a:rPr lang="es-PE" dirty="0" err="1" smtClean="0"/>
              <a:t>Almacencodigo</a:t>
            </a:r>
            <a:endParaRPr lang="es-PE" dirty="0" smtClean="0"/>
          </a:p>
        </p:txBody>
      </p:sp>
      <p:sp>
        <p:nvSpPr>
          <p:cNvPr id="13" name="12 Proceso alternativo"/>
          <p:cNvSpPr/>
          <p:nvPr/>
        </p:nvSpPr>
        <p:spPr>
          <a:xfrm>
            <a:off x="4932040" y="4149080"/>
            <a:ext cx="2808687" cy="79208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Maestro de Sucursales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12166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Reposiciones de Compra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PE" sz="2600" dirty="0" smtClean="0"/>
              <a:t>Cuando un producto está vendiéndose se puede reponer la compra validando las siguientes tablas:</a:t>
            </a:r>
          </a:p>
          <a:p>
            <a:pPr lvl="1" algn="just"/>
            <a:r>
              <a:rPr lang="es-PE" sz="2600" dirty="0" smtClean="0"/>
              <a:t>WH_OrdenCompraDetalle: Donde el campo Item = WH_Itemmast.Item.</a:t>
            </a:r>
          </a:p>
          <a:p>
            <a:pPr lvl="1" algn="just"/>
            <a:r>
              <a:rPr lang="es-PE" sz="2600" dirty="0" smtClean="0"/>
              <a:t>WH_OrdenCompra: Donde el campo Numeroorden = WH_OrdenCompraDetalle.Numeroorden. Validar el campo Proveedor = Personamast.Persona.</a:t>
            </a:r>
          </a:p>
          <a:p>
            <a:pPr lvl="1" algn="just"/>
            <a:r>
              <a:rPr lang="es-PE" sz="2600" dirty="0" smtClean="0"/>
              <a:t>Personamast: El campo Estado &lt;&gt;’AN’ y el campo Esproveedor = ‘S’.</a:t>
            </a:r>
          </a:p>
          <a:p>
            <a:pPr lvl="1" algn="just"/>
            <a:r>
              <a:rPr lang="es-PE" sz="2600" dirty="0" smtClean="0"/>
              <a:t>El campo Cantidad será igual al total de </a:t>
            </a:r>
            <a:r>
              <a:rPr lang="es-PE" sz="2600" dirty="0" err="1" smtClean="0"/>
              <a:t>CO_Documentodetalle.CantidadPedida</a:t>
            </a:r>
            <a:r>
              <a:rPr lang="es-PE" sz="2600" dirty="0" smtClean="0"/>
              <a:t> con las validaciones de la lámina anterior.</a:t>
            </a:r>
          </a:p>
        </p:txBody>
      </p:sp>
    </p:spTree>
    <p:extLst>
      <p:ext uri="{BB962C8B-B14F-4D97-AF65-F5344CB8AC3E}">
        <p14:creationId xmlns:p14="http://schemas.microsoft.com/office/powerpoint/2010/main" val="367533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93842" y="3861048"/>
            <a:ext cx="2372383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WH_OrdenCompra</a:t>
            </a:r>
          </a:p>
          <a:p>
            <a:pPr marL="176213" lvl="1"/>
            <a:r>
              <a:rPr lang="es-PE" dirty="0" smtClean="0"/>
              <a:t>NumeroOrden</a:t>
            </a:r>
          </a:p>
          <a:p>
            <a:pPr marL="176213" lvl="1"/>
            <a:r>
              <a:rPr lang="es-PE" dirty="0" smtClean="0"/>
              <a:t>Proveedor</a:t>
            </a:r>
          </a:p>
          <a:p>
            <a:pPr marL="176213" lvl="1"/>
            <a:r>
              <a:rPr lang="es-PE" dirty="0" smtClean="0"/>
              <a:t>Estado</a:t>
            </a:r>
          </a:p>
        </p:txBody>
      </p:sp>
      <p:sp>
        <p:nvSpPr>
          <p:cNvPr id="6" name="5 Proceso alternativo"/>
          <p:cNvSpPr/>
          <p:nvPr/>
        </p:nvSpPr>
        <p:spPr>
          <a:xfrm>
            <a:off x="395536" y="3284984"/>
            <a:ext cx="237095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Compras</a:t>
            </a:r>
            <a:endParaRPr lang="es-PE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6014345" y="3861048"/>
            <a:ext cx="2736303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WH_OrdenCompraDetalle</a:t>
            </a:r>
            <a:endParaRPr lang="es-PE" b="1" dirty="0"/>
          </a:p>
          <a:p>
            <a:pPr marL="176213" lvl="1"/>
            <a:r>
              <a:rPr lang="es-PE" dirty="0"/>
              <a:t>NumeroOrden</a:t>
            </a:r>
          </a:p>
          <a:p>
            <a:pPr marL="176213" lvl="1"/>
            <a:r>
              <a:rPr lang="es-PE" dirty="0" smtClean="0"/>
              <a:t>Item</a:t>
            </a:r>
            <a:endParaRPr lang="es-PE" dirty="0"/>
          </a:p>
          <a:p>
            <a:pPr marL="176213" lvl="1"/>
            <a:r>
              <a:rPr lang="es-PE" dirty="0" smtClean="0"/>
              <a:t>CantidadPedida</a:t>
            </a:r>
            <a:endParaRPr lang="es-PE" dirty="0"/>
          </a:p>
        </p:txBody>
      </p:sp>
      <p:sp>
        <p:nvSpPr>
          <p:cNvPr id="7" name="6 Proceso alternativo"/>
          <p:cNvSpPr/>
          <p:nvPr/>
        </p:nvSpPr>
        <p:spPr>
          <a:xfrm>
            <a:off x="6016040" y="3284984"/>
            <a:ext cx="273465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Detalle de Compra</a:t>
            </a:r>
            <a:endParaRPr lang="es-PE" sz="2400" b="1" dirty="0"/>
          </a:p>
        </p:txBody>
      </p:sp>
      <p:sp>
        <p:nvSpPr>
          <p:cNvPr id="8" name="7 Rectángulo"/>
          <p:cNvSpPr/>
          <p:nvPr/>
        </p:nvSpPr>
        <p:spPr>
          <a:xfrm>
            <a:off x="388268" y="1052736"/>
            <a:ext cx="2372383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CO_Documento</a:t>
            </a:r>
          </a:p>
          <a:p>
            <a:pPr marL="176213" lvl="1"/>
            <a:r>
              <a:rPr lang="es-PE" dirty="0" smtClean="0"/>
              <a:t>Fechadocumento</a:t>
            </a:r>
          </a:p>
          <a:p>
            <a:pPr marL="176213" lvl="1"/>
            <a:r>
              <a:rPr lang="es-PE" dirty="0" smtClean="0"/>
              <a:t>Tipodocumento</a:t>
            </a:r>
          </a:p>
          <a:p>
            <a:pPr marL="176213" lvl="1"/>
            <a:r>
              <a:rPr lang="es-PE" dirty="0" smtClean="0"/>
              <a:t>Estado</a:t>
            </a:r>
          </a:p>
        </p:txBody>
      </p:sp>
      <p:sp>
        <p:nvSpPr>
          <p:cNvPr id="9" name="8 Proceso alternativo"/>
          <p:cNvSpPr/>
          <p:nvPr/>
        </p:nvSpPr>
        <p:spPr>
          <a:xfrm>
            <a:off x="389962" y="476672"/>
            <a:ext cx="237095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Ventas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3089479" y="1052736"/>
            <a:ext cx="2736303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CO_DocumentoDetalle</a:t>
            </a:r>
          </a:p>
          <a:p>
            <a:pPr marL="176213" lvl="1"/>
            <a:r>
              <a:rPr lang="es-PE" dirty="0" smtClean="0"/>
              <a:t>Fechadocumento</a:t>
            </a:r>
          </a:p>
          <a:p>
            <a:pPr marL="176213" lvl="1"/>
            <a:r>
              <a:rPr lang="es-PE" dirty="0" smtClean="0"/>
              <a:t>Tipodocumento</a:t>
            </a:r>
          </a:p>
          <a:p>
            <a:pPr marL="176213" lvl="1"/>
            <a:r>
              <a:rPr lang="es-PE" dirty="0" smtClean="0"/>
              <a:t>Itemcodigo</a:t>
            </a:r>
          </a:p>
          <a:p>
            <a:pPr marL="176213" lvl="1"/>
            <a:r>
              <a:rPr lang="es-PE" dirty="0" smtClean="0"/>
              <a:t>CantidadPedida</a:t>
            </a:r>
          </a:p>
        </p:txBody>
      </p:sp>
      <p:sp>
        <p:nvSpPr>
          <p:cNvPr id="11" name="10 Proceso alternativo"/>
          <p:cNvSpPr/>
          <p:nvPr/>
        </p:nvSpPr>
        <p:spPr>
          <a:xfrm>
            <a:off x="3091174" y="476672"/>
            <a:ext cx="273465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Detalle de Ventas</a:t>
            </a:r>
            <a:endParaRPr lang="es-PE" sz="2400" b="1" dirty="0"/>
          </a:p>
        </p:txBody>
      </p:sp>
      <p:sp>
        <p:nvSpPr>
          <p:cNvPr id="12" name="11 Rectángulo"/>
          <p:cNvSpPr/>
          <p:nvPr/>
        </p:nvSpPr>
        <p:spPr>
          <a:xfrm>
            <a:off x="3271330" y="3851038"/>
            <a:ext cx="2372383" cy="25302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PersonaMast</a:t>
            </a:r>
          </a:p>
          <a:p>
            <a:pPr marL="176213" lvl="1"/>
            <a:r>
              <a:rPr lang="es-PE" dirty="0" smtClean="0"/>
              <a:t>Persona</a:t>
            </a:r>
          </a:p>
          <a:p>
            <a:pPr marL="176213" lvl="1"/>
            <a:r>
              <a:rPr lang="es-PE" dirty="0" smtClean="0"/>
              <a:t>DocumentoFiscal</a:t>
            </a:r>
          </a:p>
          <a:p>
            <a:pPr marL="176213" lvl="1"/>
            <a:r>
              <a:rPr lang="es-PE" dirty="0" smtClean="0"/>
              <a:t>Esproveedor</a:t>
            </a:r>
            <a:endParaRPr lang="es-PE" dirty="0"/>
          </a:p>
          <a:p>
            <a:pPr marL="176213" lvl="1"/>
            <a:r>
              <a:rPr lang="es-PE" dirty="0" smtClean="0"/>
              <a:t>Direccion</a:t>
            </a:r>
          </a:p>
          <a:p>
            <a:pPr marL="176213" lvl="1"/>
            <a:r>
              <a:rPr lang="es-PE" dirty="0" smtClean="0"/>
              <a:t>Telefono</a:t>
            </a:r>
          </a:p>
          <a:p>
            <a:pPr marL="176213" lvl="1"/>
            <a:r>
              <a:rPr lang="es-PE" dirty="0" smtClean="0"/>
              <a:t>Telefonoemergencia</a:t>
            </a:r>
          </a:p>
          <a:p>
            <a:pPr marL="176213" lvl="1"/>
            <a:r>
              <a:rPr lang="es-PE" dirty="0" smtClean="0"/>
              <a:t>Correoelectronico</a:t>
            </a:r>
          </a:p>
          <a:p>
            <a:pPr marL="176213" lvl="1"/>
            <a:r>
              <a:rPr lang="es-PE" dirty="0" smtClean="0"/>
              <a:t>Estado</a:t>
            </a:r>
          </a:p>
        </p:txBody>
      </p:sp>
      <p:sp>
        <p:nvSpPr>
          <p:cNvPr id="13" name="12 Proceso alternativo"/>
          <p:cNvSpPr/>
          <p:nvPr/>
        </p:nvSpPr>
        <p:spPr>
          <a:xfrm>
            <a:off x="3273025" y="3274975"/>
            <a:ext cx="237095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Proveedor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26615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7504" y="33111"/>
            <a:ext cx="8856984" cy="1143000"/>
          </a:xfrm>
        </p:spPr>
        <p:txBody>
          <a:bodyPr>
            <a:noAutofit/>
          </a:bodyPr>
          <a:lstStyle/>
          <a:p>
            <a:r>
              <a:rPr lang="es-PE" sz="3600" dirty="0"/>
              <a:t>Reposiciones de </a:t>
            </a:r>
            <a:r>
              <a:rPr lang="es-PE" sz="3600" dirty="0" smtClean="0"/>
              <a:t>OT – Disponibilidad de Telas</a:t>
            </a:r>
            <a:endParaRPr lang="es-PE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616624"/>
          </a:xfrm>
        </p:spPr>
        <p:txBody>
          <a:bodyPr>
            <a:noAutofit/>
          </a:bodyPr>
          <a:lstStyle/>
          <a:p>
            <a:pPr algn="just"/>
            <a:r>
              <a:rPr lang="es-PE" sz="2400" dirty="0"/>
              <a:t>Para las reposiciones de OT deben validarse las siguientes tablas:</a:t>
            </a:r>
          </a:p>
          <a:p>
            <a:pPr lvl="1" algn="just"/>
            <a:r>
              <a:rPr lang="es-PE" sz="2400" dirty="0"/>
              <a:t>EP_TextilPrendaDetalles: Identificar el campo Codigoitem Donde el campo </a:t>
            </a:r>
            <a:r>
              <a:rPr lang="es-PE" sz="2400" dirty="0" smtClean="0"/>
              <a:t>CodigoPrenda </a:t>
            </a:r>
            <a:r>
              <a:rPr lang="es-PE" sz="2400" dirty="0"/>
              <a:t>= </a:t>
            </a:r>
            <a:r>
              <a:rPr lang="es-PE" sz="2400" dirty="0" smtClean="0"/>
              <a:t>WH_Itemmast.Itempreciocodigo= EP_ProgramacionLote.Item</a:t>
            </a:r>
            <a:r>
              <a:rPr lang="es-PE" sz="2400" dirty="0"/>
              <a:t>,</a:t>
            </a:r>
            <a:r>
              <a:rPr lang="es-PE" sz="2400" dirty="0" smtClean="0"/>
              <a:t> </a:t>
            </a:r>
            <a:r>
              <a:rPr lang="es-PE" sz="2400" dirty="0"/>
              <a:t>el campo Tipocostura  = ‘TP</a:t>
            </a:r>
            <a:r>
              <a:rPr lang="es-PE" sz="2400" dirty="0" smtClean="0"/>
              <a:t>’ y el campo Color = WH_Itemmast.Color.</a:t>
            </a:r>
            <a:endParaRPr lang="es-PE" sz="2400" dirty="0"/>
          </a:p>
          <a:p>
            <a:pPr lvl="1" algn="just"/>
            <a:r>
              <a:rPr lang="es-PE" sz="2400" dirty="0"/>
              <a:t>WH_ItemalmacenLote: Una vez identificado el item, en esta tabla hallar el registro con el campo Almacencodigo = ‘0002’ y el campo Item = EP_TextilPrendaDetalles.CodigoItem. Identificar el campo StockaActual.</a:t>
            </a:r>
          </a:p>
          <a:p>
            <a:pPr lvl="1" algn="just"/>
            <a:r>
              <a:rPr lang="es-PE" sz="2400" dirty="0"/>
              <a:t>Este campo StockActual debe dividirse entre el campo EP_TextilPrendaDetalles.ComponenteMedida cuando WH_ItemalmacenLote.Item = EP_TextilPrendaDetalles.CodigoItem y de esa manera se hallará la cantidad de prendas que se pueden confeccionar</a:t>
            </a:r>
            <a:r>
              <a:rPr lang="es-PE" sz="2400" dirty="0" smtClean="0"/>
              <a:t>.</a:t>
            </a: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184731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619672" y="4293096"/>
            <a:ext cx="2810381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EP_TextilPrendaDetalles</a:t>
            </a:r>
          </a:p>
          <a:p>
            <a:pPr marL="176213" lvl="1"/>
            <a:r>
              <a:rPr lang="es-PE" dirty="0" smtClean="0"/>
              <a:t>CodigoPrenda</a:t>
            </a:r>
          </a:p>
          <a:p>
            <a:pPr marL="176213" lvl="1"/>
            <a:r>
              <a:rPr lang="es-PE" dirty="0" smtClean="0"/>
              <a:t>CodigoItem</a:t>
            </a:r>
          </a:p>
          <a:p>
            <a:pPr marL="176213" lvl="1"/>
            <a:r>
              <a:rPr lang="es-PE" dirty="0" smtClean="0"/>
              <a:t>TipoCostura</a:t>
            </a:r>
          </a:p>
          <a:p>
            <a:pPr marL="176213" lvl="1"/>
            <a:r>
              <a:rPr lang="es-PE" dirty="0" smtClean="0"/>
              <a:t>ComponenteMedida</a:t>
            </a:r>
          </a:p>
        </p:txBody>
      </p:sp>
      <p:sp>
        <p:nvSpPr>
          <p:cNvPr id="6" name="5 Proceso alternativo"/>
          <p:cNvSpPr/>
          <p:nvPr/>
        </p:nvSpPr>
        <p:spPr>
          <a:xfrm>
            <a:off x="1621366" y="3717032"/>
            <a:ext cx="2808687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Desarrollo de Producto</a:t>
            </a:r>
            <a:endParaRPr lang="es-PE" sz="2400" b="1" dirty="0"/>
          </a:p>
        </p:txBody>
      </p:sp>
      <p:sp>
        <p:nvSpPr>
          <p:cNvPr id="5" name="4 Rectángulo"/>
          <p:cNvSpPr/>
          <p:nvPr/>
        </p:nvSpPr>
        <p:spPr>
          <a:xfrm>
            <a:off x="4932040" y="4266212"/>
            <a:ext cx="2810381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WH_ItemAlmacenLote</a:t>
            </a:r>
          </a:p>
          <a:p>
            <a:pPr marL="176213" lvl="1"/>
            <a:r>
              <a:rPr lang="es-PE" dirty="0" smtClean="0"/>
              <a:t>AlmacenCodigo</a:t>
            </a:r>
          </a:p>
          <a:p>
            <a:pPr marL="176213" lvl="1"/>
            <a:r>
              <a:rPr lang="es-PE" dirty="0" smtClean="0"/>
              <a:t>Item</a:t>
            </a:r>
          </a:p>
          <a:p>
            <a:pPr marL="176213" lvl="1"/>
            <a:r>
              <a:rPr lang="es-PE" dirty="0" smtClean="0"/>
              <a:t>StockActual</a:t>
            </a:r>
          </a:p>
        </p:txBody>
      </p:sp>
      <p:sp>
        <p:nvSpPr>
          <p:cNvPr id="7" name="6 Proceso alternativo"/>
          <p:cNvSpPr/>
          <p:nvPr/>
        </p:nvSpPr>
        <p:spPr>
          <a:xfrm>
            <a:off x="4933734" y="3690148"/>
            <a:ext cx="2808687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Stock Actual</a:t>
            </a:r>
            <a:endParaRPr lang="es-PE" sz="2400" b="1" dirty="0"/>
          </a:p>
        </p:txBody>
      </p:sp>
      <p:sp>
        <p:nvSpPr>
          <p:cNvPr id="8" name="7 Rectángulo"/>
          <p:cNvSpPr/>
          <p:nvPr/>
        </p:nvSpPr>
        <p:spPr>
          <a:xfrm>
            <a:off x="1617978" y="1340768"/>
            <a:ext cx="2810381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CO_Documento</a:t>
            </a:r>
          </a:p>
          <a:p>
            <a:pPr marL="176213" lvl="1"/>
            <a:r>
              <a:rPr lang="es-PE" dirty="0" smtClean="0"/>
              <a:t>Fechadocumento</a:t>
            </a:r>
          </a:p>
          <a:p>
            <a:pPr marL="176213" lvl="1"/>
            <a:r>
              <a:rPr lang="es-PE" dirty="0" smtClean="0"/>
              <a:t>Tipodocumento</a:t>
            </a:r>
          </a:p>
          <a:p>
            <a:pPr marL="176213" lvl="1"/>
            <a:r>
              <a:rPr lang="es-PE" dirty="0" smtClean="0"/>
              <a:t>Estado</a:t>
            </a:r>
          </a:p>
        </p:txBody>
      </p:sp>
      <p:sp>
        <p:nvSpPr>
          <p:cNvPr id="9" name="8 Proceso alternativo"/>
          <p:cNvSpPr/>
          <p:nvPr/>
        </p:nvSpPr>
        <p:spPr>
          <a:xfrm>
            <a:off x="1619672" y="764704"/>
            <a:ext cx="2808687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Ventas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4932040" y="1340768"/>
            <a:ext cx="2810381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b="1" dirty="0" smtClean="0"/>
              <a:t>CO_DocumentoDetalle</a:t>
            </a:r>
          </a:p>
          <a:p>
            <a:pPr marL="176213" lvl="1"/>
            <a:r>
              <a:rPr lang="es-PE" dirty="0" smtClean="0"/>
              <a:t>Fechadocumento</a:t>
            </a:r>
          </a:p>
          <a:p>
            <a:pPr marL="176213" lvl="1"/>
            <a:r>
              <a:rPr lang="es-PE" dirty="0" smtClean="0"/>
              <a:t>Tipodocumento</a:t>
            </a:r>
          </a:p>
          <a:p>
            <a:pPr marL="176213" lvl="1"/>
            <a:r>
              <a:rPr lang="es-PE" dirty="0" smtClean="0"/>
              <a:t>Itemcodigo</a:t>
            </a:r>
          </a:p>
          <a:p>
            <a:pPr marL="176213" lvl="1"/>
            <a:r>
              <a:rPr lang="es-PE" dirty="0" smtClean="0"/>
              <a:t>CantidadPedida</a:t>
            </a:r>
          </a:p>
        </p:txBody>
      </p:sp>
      <p:sp>
        <p:nvSpPr>
          <p:cNvPr id="11" name="10 Proceso alternativo"/>
          <p:cNvSpPr/>
          <p:nvPr/>
        </p:nvSpPr>
        <p:spPr>
          <a:xfrm>
            <a:off x="4933734" y="764704"/>
            <a:ext cx="2808687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Detalle de Ventas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228626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smtClean="0"/>
              <a:t>Reposiciones de Servicio de Terceros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268760"/>
            <a:ext cx="8291264" cy="532859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s-PE" sz="2600" dirty="0" smtClean="0"/>
              <a:t>Cuando un producto está vendiéndose se puede reponer la compra validando las siguientes tablas:</a:t>
            </a:r>
          </a:p>
          <a:p>
            <a:pPr lvl="1" algn="just"/>
            <a:r>
              <a:rPr lang="es-PE" sz="2600" dirty="0" smtClean="0"/>
              <a:t>WH_ServicioTercerosDetalle: Donde el campo Item = WH_Itemmast.Item.</a:t>
            </a:r>
          </a:p>
          <a:p>
            <a:pPr lvl="1" algn="just"/>
            <a:r>
              <a:rPr lang="es-PE" sz="2600" dirty="0" smtClean="0"/>
              <a:t>WH_ServicioTerceros: Donde el campo NumeroordenServicio = WH_ServicioTercerosDetalle.</a:t>
            </a:r>
            <a:r>
              <a:rPr lang="es-PE" sz="2600" dirty="0"/>
              <a:t> NumeroordenServicio</a:t>
            </a:r>
            <a:r>
              <a:rPr lang="es-PE" sz="2600" dirty="0" smtClean="0"/>
              <a:t> Validar el campo Proveedor = Personamast.Persona</a:t>
            </a:r>
            <a:r>
              <a:rPr lang="es-PE" sz="2600" dirty="0"/>
              <a:t> </a:t>
            </a:r>
            <a:r>
              <a:rPr lang="es-PE" sz="2600" dirty="0" smtClean="0"/>
              <a:t>y el campo ProductoMaterialflag = ‘P’</a:t>
            </a:r>
          </a:p>
          <a:p>
            <a:pPr lvl="1" algn="just"/>
            <a:r>
              <a:rPr lang="es-PE" sz="2600" dirty="0" smtClean="0"/>
              <a:t>Personamast: El campo Estado &lt;&gt;’AN’ y el campo Esproveedor = ‘S’.</a:t>
            </a:r>
          </a:p>
          <a:p>
            <a:pPr lvl="1" algn="just"/>
            <a:r>
              <a:rPr lang="es-PE" sz="2600" dirty="0" smtClean="0"/>
              <a:t>El campo Cantidad será igual al total de </a:t>
            </a:r>
            <a:r>
              <a:rPr lang="es-PE" sz="2600" dirty="0" err="1" smtClean="0"/>
              <a:t>CO_Documentodetalle.CantidadPedida</a:t>
            </a:r>
            <a:r>
              <a:rPr lang="es-PE" sz="2600" dirty="0" smtClean="0"/>
              <a:t> con las validaciones de la lámina Reposiciones Por Venta.</a:t>
            </a:r>
          </a:p>
        </p:txBody>
      </p:sp>
    </p:spTree>
    <p:extLst>
      <p:ext uri="{BB962C8B-B14F-4D97-AF65-F5344CB8AC3E}">
        <p14:creationId xmlns:p14="http://schemas.microsoft.com/office/powerpoint/2010/main" val="21055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s-PE" dirty="0"/>
              <a:t>Marcacodigo: Código de Marca del producto. Ej. : MB Michelle Belau. Se relaciona con WH_Marcas.MarcaCodigo.</a:t>
            </a:r>
          </a:p>
          <a:p>
            <a:pPr algn="just"/>
            <a:r>
              <a:rPr lang="es-PE" dirty="0"/>
              <a:t>Caracteristicavalor04: Código de Temporada del Producto. Ej.: I13 Invierno 2013. Se relaciona con WH_Caracteristicavalues.Valor cuando Caracteristica = ‘TEM’</a:t>
            </a:r>
          </a:p>
          <a:p>
            <a:pPr algn="just"/>
            <a:r>
              <a:rPr lang="es-PE" dirty="0"/>
              <a:t>Color	: Código de color del producto. Ej.: VER: Verde. Se relaciona con colormast.Color</a:t>
            </a:r>
          </a:p>
          <a:p>
            <a:pPr algn="just"/>
            <a:r>
              <a:rPr lang="es-PE" dirty="0"/>
              <a:t>Tallacodigo: Código de Talla del producto. Ej.: SM Small. Se </a:t>
            </a:r>
            <a:r>
              <a:rPr lang="es-PE" dirty="0" smtClean="0"/>
              <a:t>relaciona </a:t>
            </a:r>
            <a:r>
              <a:rPr lang="es-PE" dirty="0"/>
              <a:t>con WH_talla.TallaCodigo.</a:t>
            </a:r>
          </a:p>
          <a:p>
            <a:pPr algn="just"/>
            <a:r>
              <a:rPr lang="es-PE" dirty="0"/>
              <a:t>CaracTerísticaValor05: Tipo de tejido del ítem. Ej.: 01 Plano. Se relaciona con WH_Caracteristicavalues.Valor cuando Caracteristica = ‘TEJ’</a:t>
            </a:r>
          </a:p>
          <a:p>
            <a:pPr algn="just"/>
            <a:r>
              <a:rPr lang="es-PE" dirty="0"/>
              <a:t>Especificaciontecnica: Composición del producto. Ej.: 100% </a:t>
            </a:r>
            <a:r>
              <a:rPr lang="es-PE" dirty="0" smtClean="0"/>
              <a:t>algodón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7909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79512" y="3861048"/>
            <a:ext cx="2808312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sz="1400" b="1" dirty="0" smtClean="0"/>
              <a:t>WH_ServicioTerceros</a:t>
            </a:r>
          </a:p>
          <a:p>
            <a:pPr marL="176213" lvl="1"/>
            <a:r>
              <a:rPr lang="es-PE" sz="1400" dirty="0" smtClean="0"/>
              <a:t>NumeroOrdenServicio</a:t>
            </a:r>
          </a:p>
          <a:p>
            <a:pPr marL="176213" lvl="1"/>
            <a:r>
              <a:rPr lang="es-PE" sz="1400" dirty="0" smtClean="0"/>
              <a:t>Proveedor</a:t>
            </a:r>
          </a:p>
          <a:p>
            <a:pPr marL="176213" lvl="1"/>
            <a:r>
              <a:rPr lang="es-PE" sz="1400" dirty="0" smtClean="0"/>
              <a:t>Estado</a:t>
            </a:r>
          </a:p>
        </p:txBody>
      </p:sp>
      <p:sp>
        <p:nvSpPr>
          <p:cNvPr id="6" name="5 Proceso alternativo"/>
          <p:cNvSpPr/>
          <p:nvPr/>
        </p:nvSpPr>
        <p:spPr>
          <a:xfrm>
            <a:off x="395536" y="3284984"/>
            <a:ext cx="252028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Serv. Terceros</a:t>
            </a:r>
            <a:endParaRPr lang="es-PE" b="1" dirty="0"/>
          </a:p>
        </p:txBody>
      </p:sp>
      <p:sp>
        <p:nvSpPr>
          <p:cNvPr id="5" name="4 Rectángulo"/>
          <p:cNvSpPr/>
          <p:nvPr/>
        </p:nvSpPr>
        <p:spPr>
          <a:xfrm>
            <a:off x="6156176" y="3861048"/>
            <a:ext cx="2924820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sz="1400" b="1" dirty="0" smtClean="0"/>
              <a:t>WH_ServicioTercerosDetalle</a:t>
            </a:r>
            <a:endParaRPr lang="es-PE" sz="1400" b="1" dirty="0"/>
          </a:p>
          <a:p>
            <a:pPr marL="176213" lvl="1"/>
            <a:r>
              <a:rPr lang="es-PE" sz="1400" dirty="0" smtClean="0"/>
              <a:t>NumeroOrdenServicio</a:t>
            </a:r>
            <a:endParaRPr lang="es-PE" sz="1400" dirty="0"/>
          </a:p>
          <a:p>
            <a:pPr marL="176213" lvl="1"/>
            <a:r>
              <a:rPr lang="es-PE" sz="1400" dirty="0" smtClean="0"/>
              <a:t>Item</a:t>
            </a:r>
          </a:p>
          <a:p>
            <a:pPr marL="176213" lvl="1"/>
            <a:r>
              <a:rPr lang="es-PE" sz="1400" dirty="0" smtClean="0"/>
              <a:t>ProductoMaterialflag</a:t>
            </a:r>
            <a:endParaRPr lang="es-PE" sz="1400" dirty="0"/>
          </a:p>
          <a:p>
            <a:pPr marL="176213" lvl="1"/>
            <a:r>
              <a:rPr lang="es-PE" sz="1400" dirty="0" smtClean="0"/>
              <a:t>CantidadOriginal</a:t>
            </a:r>
            <a:endParaRPr lang="es-PE" sz="1400" dirty="0"/>
          </a:p>
        </p:txBody>
      </p:sp>
      <p:sp>
        <p:nvSpPr>
          <p:cNvPr id="7" name="6 Proceso alternativo"/>
          <p:cNvSpPr/>
          <p:nvPr/>
        </p:nvSpPr>
        <p:spPr>
          <a:xfrm>
            <a:off x="6111676" y="3284984"/>
            <a:ext cx="2924820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Detalle de ST</a:t>
            </a:r>
            <a:endParaRPr lang="es-PE" b="1" dirty="0"/>
          </a:p>
        </p:txBody>
      </p:sp>
      <p:sp>
        <p:nvSpPr>
          <p:cNvPr id="8" name="7 Rectángulo"/>
          <p:cNvSpPr/>
          <p:nvPr/>
        </p:nvSpPr>
        <p:spPr>
          <a:xfrm>
            <a:off x="388268" y="1052736"/>
            <a:ext cx="2527548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sz="1400" b="1" dirty="0" smtClean="0"/>
              <a:t>CO_Documento</a:t>
            </a:r>
          </a:p>
          <a:p>
            <a:pPr marL="176213" lvl="1"/>
            <a:r>
              <a:rPr lang="es-PE" sz="1400" dirty="0" smtClean="0"/>
              <a:t>Fechadocumento</a:t>
            </a:r>
          </a:p>
          <a:p>
            <a:pPr marL="176213" lvl="1"/>
            <a:r>
              <a:rPr lang="es-PE" sz="1400" dirty="0" smtClean="0"/>
              <a:t>Tipodocumento</a:t>
            </a:r>
          </a:p>
          <a:p>
            <a:pPr marL="176213" lvl="1"/>
            <a:r>
              <a:rPr lang="es-PE" sz="1400" dirty="0" smtClean="0"/>
              <a:t>Estado</a:t>
            </a:r>
          </a:p>
        </p:txBody>
      </p:sp>
      <p:sp>
        <p:nvSpPr>
          <p:cNvPr id="9" name="8 Proceso alternativo"/>
          <p:cNvSpPr/>
          <p:nvPr/>
        </p:nvSpPr>
        <p:spPr>
          <a:xfrm>
            <a:off x="389962" y="476672"/>
            <a:ext cx="237095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Ventas</a:t>
            </a:r>
            <a:endParaRPr lang="es-PE" sz="2400" b="1" dirty="0"/>
          </a:p>
        </p:txBody>
      </p:sp>
      <p:sp>
        <p:nvSpPr>
          <p:cNvPr id="10" name="9 Rectángulo"/>
          <p:cNvSpPr/>
          <p:nvPr/>
        </p:nvSpPr>
        <p:spPr>
          <a:xfrm>
            <a:off x="3089479" y="1052736"/>
            <a:ext cx="3066697" cy="16680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sz="1400" b="1" dirty="0" smtClean="0"/>
              <a:t>CO_DocumentoDetalle</a:t>
            </a:r>
          </a:p>
          <a:p>
            <a:pPr marL="176213" lvl="1"/>
            <a:r>
              <a:rPr lang="es-PE" sz="1400" dirty="0" smtClean="0"/>
              <a:t>Fechadocumento</a:t>
            </a:r>
          </a:p>
          <a:p>
            <a:pPr marL="176213" lvl="1"/>
            <a:r>
              <a:rPr lang="es-PE" sz="1400" dirty="0" smtClean="0"/>
              <a:t>Tipodocumento</a:t>
            </a:r>
          </a:p>
          <a:p>
            <a:pPr marL="176213" lvl="1"/>
            <a:r>
              <a:rPr lang="es-PE" sz="1400" dirty="0" smtClean="0"/>
              <a:t>Itemcodigo</a:t>
            </a:r>
          </a:p>
          <a:p>
            <a:pPr marL="176213" lvl="1"/>
            <a:r>
              <a:rPr lang="es-PE" sz="1400" dirty="0" smtClean="0"/>
              <a:t>CantidadPedida</a:t>
            </a:r>
          </a:p>
        </p:txBody>
      </p:sp>
      <p:sp>
        <p:nvSpPr>
          <p:cNvPr id="11" name="10 Proceso alternativo"/>
          <p:cNvSpPr/>
          <p:nvPr/>
        </p:nvSpPr>
        <p:spPr>
          <a:xfrm>
            <a:off x="3091174" y="476672"/>
            <a:ext cx="2734654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Detalle de Ventas</a:t>
            </a:r>
            <a:endParaRPr lang="es-PE" b="1" dirty="0"/>
          </a:p>
        </p:txBody>
      </p:sp>
      <p:sp>
        <p:nvSpPr>
          <p:cNvPr id="12" name="11 Rectángulo"/>
          <p:cNvSpPr/>
          <p:nvPr/>
        </p:nvSpPr>
        <p:spPr>
          <a:xfrm>
            <a:off x="3091174" y="3851038"/>
            <a:ext cx="2876486" cy="25302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s-PE" sz="1400" b="1" dirty="0" smtClean="0"/>
              <a:t>PersonaMast</a:t>
            </a:r>
          </a:p>
          <a:p>
            <a:pPr marL="176213" lvl="1"/>
            <a:r>
              <a:rPr lang="es-PE" sz="1400" dirty="0" smtClean="0"/>
              <a:t>Persona</a:t>
            </a:r>
          </a:p>
          <a:p>
            <a:pPr marL="176213" lvl="1"/>
            <a:r>
              <a:rPr lang="es-PE" sz="1400" dirty="0" smtClean="0"/>
              <a:t>DocumentoFiscal</a:t>
            </a:r>
          </a:p>
          <a:p>
            <a:pPr marL="176213" lvl="1"/>
            <a:r>
              <a:rPr lang="es-PE" sz="1400" dirty="0" smtClean="0"/>
              <a:t>Esproveedor</a:t>
            </a:r>
            <a:endParaRPr lang="es-PE" sz="1400" dirty="0"/>
          </a:p>
          <a:p>
            <a:pPr marL="176213" lvl="1"/>
            <a:r>
              <a:rPr lang="es-PE" sz="1400" dirty="0" smtClean="0"/>
              <a:t>Direccion</a:t>
            </a:r>
          </a:p>
          <a:p>
            <a:pPr marL="176213" lvl="1"/>
            <a:r>
              <a:rPr lang="es-PE" sz="1400" dirty="0" smtClean="0"/>
              <a:t>Telefono</a:t>
            </a:r>
          </a:p>
          <a:p>
            <a:pPr marL="176213" lvl="1"/>
            <a:r>
              <a:rPr lang="es-PE" sz="1400" dirty="0" smtClean="0"/>
              <a:t>Telefonoemergencia</a:t>
            </a:r>
          </a:p>
          <a:p>
            <a:pPr marL="176213" lvl="1"/>
            <a:r>
              <a:rPr lang="es-PE" sz="1400" dirty="0" smtClean="0"/>
              <a:t>Correoelectronico</a:t>
            </a:r>
          </a:p>
          <a:p>
            <a:pPr marL="176213" lvl="1"/>
            <a:r>
              <a:rPr lang="es-PE" sz="1400" dirty="0" smtClean="0"/>
              <a:t>Estado</a:t>
            </a:r>
          </a:p>
        </p:txBody>
      </p:sp>
      <p:sp>
        <p:nvSpPr>
          <p:cNvPr id="13" name="12 Proceso alternativo"/>
          <p:cNvSpPr/>
          <p:nvPr/>
        </p:nvSpPr>
        <p:spPr>
          <a:xfrm>
            <a:off x="3425183" y="3274975"/>
            <a:ext cx="2370953" cy="57606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/>
              <a:t>Proveedor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89940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23528" y="568830"/>
            <a:ext cx="2520280" cy="40825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2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WH_ItemMast</a:t>
            </a:r>
          </a:p>
          <a:p>
            <a:r>
              <a:rPr lang="es-PE" sz="1200" dirty="0"/>
              <a:t>Item		</a:t>
            </a:r>
          </a:p>
          <a:p>
            <a:r>
              <a:rPr lang="es-PE" sz="1200" dirty="0" smtClean="0"/>
              <a:t>Descripcionlocal</a:t>
            </a:r>
          </a:p>
          <a:p>
            <a:r>
              <a:rPr lang="es-PE" sz="1200" dirty="0" smtClean="0"/>
              <a:t>Itempreciocodigo</a:t>
            </a:r>
          </a:p>
          <a:p>
            <a:r>
              <a:rPr lang="es-PE" sz="1200" dirty="0" smtClean="0"/>
              <a:t>Itemtipo</a:t>
            </a:r>
            <a:r>
              <a:rPr lang="es-PE" sz="1200" dirty="0"/>
              <a:t>	</a:t>
            </a:r>
            <a:endParaRPr lang="es-PE" sz="1200" dirty="0" smtClean="0"/>
          </a:p>
          <a:p>
            <a:r>
              <a:rPr lang="es-PE" sz="1200" dirty="0" smtClean="0"/>
              <a:t>Linea</a:t>
            </a:r>
            <a:r>
              <a:rPr lang="es-PE" sz="1200" dirty="0"/>
              <a:t>	</a:t>
            </a:r>
            <a:endParaRPr lang="es-PE" sz="1200" dirty="0" smtClean="0"/>
          </a:p>
          <a:p>
            <a:r>
              <a:rPr lang="es-PE" sz="1200" dirty="0" smtClean="0"/>
              <a:t>Familia</a:t>
            </a:r>
          </a:p>
          <a:p>
            <a:r>
              <a:rPr lang="es-PE" sz="1200" dirty="0" smtClean="0"/>
              <a:t>Subfamilia</a:t>
            </a:r>
            <a:r>
              <a:rPr lang="es-PE" sz="1200" dirty="0"/>
              <a:t>	</a:t>
            </a:r>
          </a:p>
          <a:p>
            <a:r>
              <a:rPr lang="es-PE" sz="1200" dirty="0"/>
              <a:t>Marcacodigo	</a:t>
            </a:r>
            <a:endParaRPr lang="es-PE" sz="1200" dirty="0" smtClean="0"/>
          </a:p>
          <a:p>
            <a:r>
              <a:rPr lang="es-PE" sz="1200" dirty="0" smtClean="0"/>
              <a:t>Caracteristicavalor04</a:t>
            </a:r>
          </a:p>
          <a:p>
            <a:r>
              <a:rPr lang="es-PE" sz="1200" dirty="0" smtClean="0"/>
              <a:t>Color</a:t>
            </a:r>
            <a:endParaRPr lang="es-PE" sz="1200" dirty="0"/>
          </a:p>
          <a:p>
            <a:r>
              <a:rPr lang="es-PE" sz="1200" dirty="0" smtClean="0"/>
              <a:t>Tallacodigo</a:t>
            </a:r>
            <a:endParaRPr lang="es-PE" sz="1200" dirty="0"/>
          </a:p>
          <a:p>
            <a:r>
              <a:rPr lang="es-PE" sz="1200" dirty="0" smtClean="0"/>
              <a:t>CaracteristicaValor05</a:t>
            </a:r>
            <a:endParaRPr lang="es-PE" sz="1200" dirty="0"/>
          </a:p>
          <a:p>
            <a:r>
              <a:rPr lang="es-PE" sz="1200" dirty="0" smtClean="0"/>
              <a:t>Especificaciontecnica</a:t>
            </a:r>
            <a:endParaRPr lang="es-PE" sz="1200" dirty="0"/>
          </a:p>
        </p:txBody>
      </p:sp>
      <p:sp>
        <p:nvSpPr>
          <p:cNvPr id="5" name="4 Proceso alternativo"/>
          <p:cNvSpPr/>
          <p:nvPr/>
        </p:nvSpPr>
        <p:spPr>
          <a:xfrm>
            <a:off x="323529" y="188640"/>
            <a:ext cx="2520279" cy="4061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Maestro de ítems</a:t>
            </a:r>
            <a:endParaRPr lang="es-PE" sz="1400" b="1" dirty="0"/>
          </a:p>
        </p:txBody>
      </p:sp>
      <p:sp>
        <p:nvSpPr>
          <p:cNvPr id="7" name="6 Rectángulo"/>
          <p:cNvSpPr/>
          <p:nvPr/>
        </p:nvSpPr>
        <p:spPr>
          <a:xfrm>
            <a:off x="3435895" y="908720"/>
            <a:ext cx="2304256" cy="8439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4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WH_ItemTipo</a:t>
            </a:r>
          </a:p>
          <a:p>
            <a:r>
              <a:rPr lang="es-PE" sz="1400" dirty="0" smtClean="0"/>
              <a:t>ItemTipo</a:t>
            </a:r>
          </a:p>
          <a:p>
            <a:r>
              <a:rPr lang="es-PE" sz="1400" dirty="0" smtClean="0"/>
              <a:t>DescripcionLocal</a:t>
            </a:r>
            <a:endParaRPr lang="es-PE" sz="1400" dirty="0"/>
          </a:p>
        </p:txBody>
      </p:sp>
      <p:sp>
        <p:nvSpPr>
          <p:cNvPr id="8" name="7 Proceso alternativo"/>
          <p:cNvSpPr/>
          <p:nvPr/>
        </p:nvSpPr>
        <p:spPr>
          <a:xfrm>
            <a:off x="3435896" y="260648"/>
            <a:ext cx="2304255" cy="64807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Maestro de Tipos de ítem</a:t>
            </a:r>
            <a:endParaRPr lang="es-PE" sz="1400" b="1" dirty="0"/>
          </a:p>
        </p:txBody>
      </p:sp>
      <p:sp>
        <p:nvSpPr>
          <p:cNvPr id="9" name="8 Rectángulo"/>
          <p:cNvSpPr/>
          <p:nvPr/>
        </p:nvSpPr>
        <p:spPr>
          <a:xfrm>
            <a:off x="6372200" y="620688"/>
            <a:ext cx="2304256" cy="936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2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WH_ClaseLinea</a:t>
            </a:r>
          </a:p>
          <a:p>
            <a:r>
              <a:rPr lang="es-PE" sz="1200" dirty="0" smtClean="0"/>
              <a:t>Linea</a:t>
            </a:r>
          </a:p>
          <a:p>
            <a:r>
              <a:rPr lang="es-PE" sz="1200" dirty="0" smtClean="0"/>
              <a:t>DescripcionLocal</a:t>
            </a:r>
            <a:endParaRPr lang="es-PE" sz="1200" dirty="0"/>
          </a:p>
        </p:txBody>
      </p:sp>
      <p:sp>
        <p:nvSpPr>
          <p:cNvPr id="10" name="9 Proceso alternativo"/>
          <p:cNvSpPr/>
          <p:nvPr/>
        </p:nvSpPr>
        <p:spPr>
          <a:xfrm>
            <a:off x="6389340" y="185042"/>
            <a:ext cx="2304255" cy="4061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Maestro de Linea</a:t>
            </a:r>
            <a:endParaRPr lang="es-PE" sz="1200" b="1" dirty="0"/>
          </a:p>
        </p:txBody>
      </p:sp>
      <p:sp>
        <p:nvSpPr>
          <p:cNvPr id="11" name="10 Rectángulo"/>
          <p:cNvSpPr/>
          <p:nvPr/>
        </p:nvSpPr>
        <p:spPr>
          <a:xfrm>
            <a:off x="6322466" y="2132856"/>
            <a:ext cx="2304256" cy="115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2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WH_ClaseFamilia</a:t>
            </a:r>
          </a:p>
          <a:p>
            <a:r>
              <a:rPr lang="es-PE" sz="1200" dirty="0" smtClean="0"/>
              <a:t>Linea</a:t>
            </a:r>
          </a:p>
          <a:p>
            <a:r>
              <a:rPr lang="es-PE" sz="1200" dirty="0" smtClean="0"/>
              <a:t>Familia</a:t>
            </a:r>
          </a:p>
          <a:p>
            <a:r>
              <a:rPr lang="es-PE" sz="1200" dirty="0" smtClean="0"/>
              <a:t>DescripcionLocal</a:t>
            </a:r>
            <a:endParaRPr lang="es-PE" sz="1200" dirty="0"/>
          </a:p>
        </p:txBody>
      </p:sp>
      <p:sp>
        <p:nvSpPr>
          <p:cNvPr id="12" name="11 Proceso alternativo"/>
          <p:cNvSpPr/>
          <p:nvPr/>
        </p:nvSpPr>
        <p:spPr>
          <a:xfrm>
            <a:off x="6322467" y="1700808"/>
            <a:ext cx="2304255" cy="4061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Maestro de Familia</a:t>
            </a:r>
            <a:endParaRPr lang="es-PE" sz="1200" b="1" dirty="0"/>
          </a:p>
        </p:txBody>
      </p:sp>
      <p:sp>
        <p:nvSpPr>
          <p:cNvPr id="13" name="12 Rectángulo"/>
          <p:cNvSpPr/>
          <p:nvPr/>
        </p:nvSpPr>
        <p:spPr>
          <a:xfrm>
            <a:off x="6084168" y="3907127"/>
            <a:ext cx="2808312" cy="13721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2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WH_ClaseSubFamilia</a:t>
            </a:r>
          </a:p>
          <a:p>
            <a:r>
              <a:rPr lang="es-PE" sz="1200" dirty="0" smtClean="0"/>
              <a:t>Linea</a:t>
            </a:r>
          </a:p>
          <a:p>
            <a:r>
              <a:rPr lang="es-PE" sz="1200" dirty="0" smtClean="0"/>
              <a:t>Familia</a:t>
            </a:r>
          </a:p>
          <a:p>
            <a:r>
              <a:rPr lang="es-PE" sz="1200" dirty="0" smtClean="0"/>
              <a:t>Subfamilia</a:t>
            </a:r>
          </a:p>
          <a:p>
            <a:r>
              <a:rPr lang="es-PE" sz="1200" dirty="0" smtClean="0"/>
              <a:t>DescripcionLocal</a:t>
            </a:r>
            <a:endParaRPr lang="es-PE" sz="1200" dirty="0"/>
          </a:p>
        </p:txBody>
      </p:sp>
      <p:sp>
        <p:nvSpPr>
          <p:cNvPr id="14" name="13 Proceso alternativo"/>
          <p:cNvSpPr/>
          <p:nvPr/>
        </p:nvSpPr>
        <p:spPr>
          <a:xfrm>
            <a:off x="6084168" y="3501008"/>
            <a:ext cx="2808312" cy="4061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b="1" dirty="0" smtClean="0"/>
              <a:t>Maestro de Subfamilia</a:t>
            </a:r>
            <a:endParaRPr lang="es-PE" sz="1200" b="1" dirty="0"/>
          </a:p>
        </p:txBody>
      </p:sp>
      <p:sp>
        <p:nvSpPr>
          <p:cNvPr id="15" name="14 Rectángulo"/>
          <p:cNvSpPr/>
          <p:nvPr/>
        </p:nvSpPr>
        <p:spPr>
          <a:xfrm>
            <a:off x="3419872" y="2380935"/>
            <a:ext cx="2304256" cy="9162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4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WH_Marcas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sz="1400" dirty="0" smtClean="0"/>
              <a:t>MarcaCodigo</a:t>
            </a:r>
          </a:p>
          <a:p>
            <a:r>
              <a:rPr lang="es-PE" sz="1400" dirty="0" smtClean="0"/>
              <a:t>DescripcionLocal</a:t>
            </a:r>
            <a:endParaRPr lang="es-PE" sz="1400" dirty="0"/>
          </a:p>
        </p:txBody>
      </p:sp>
      <p:sp>
        <p:nvSpPr>
          <p:cNvPr id="16" name="15 Proceso alternativo"/>
          <p:cNvSpPr/>
          <p:nvPr/>
        </p:nvSpPr>
        <p:spPr>
          <a:xfrm>
            <a:off x="3419873" y="1916832"/>
            <a:ext cx="2304255" cy="464103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Maestro de Marcas</a:t>
            </a:r>
            <a:endParaRPr lang="es-PE" sz="1400" b="1" dirty="0"/>
          </a:p>
        </p:txBody>
      </p:sp>
      <p:sp>
        <p:nvSpPr>
          <p:cNvPr id="17" name="16 Rectángulo"/>
          <p:cNvSpPr/>
          <p:nvPr/>
        </p:nvSpPr>
        <p:spPr>
          <a:xfrm>
            <a:off x="3419872" y="3907127"/>
            <a:ext cx="2304256" cy="9708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4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WH_Talla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sz="1400" dirty="0" smtClean="0"/>
              <a:t>TallaCodigo</a:t>
            </a:r>
          </a:p>
          <a:p>
            <a:r>
              <a:rPr lang="es-PE" sz="1400" dirty="0" smtClean="0"/>
              <a:t>DescripcionLocal</a:t>
            </a:r>
            <a:endParaRPr lang="es-PE" sz="1400" dirty="0"/>
          </a:p>
        </p:txBody>
      </p:sp>
      <p:sp>
        <p:nvSpPr>
          <p:cNvPr id="18" name="17 Proceso alternativo"/>
          <p:cNvSpPr/>
          <p:nvPr/>
        </p:nvSpPr>
        <p:spPr>
          <a:xfrm>
            <a:off x="3419873" y="3501008"/>
            <a:ext cx="2304255" cy="40611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Maestro de Tallas</a:t>
            </a:r>
            <a:endParaRPr lang="es-PE" sz="1400" b="1" dirty="0"/>
          </a:p>
        </p:txBody>
      </p:sp>
      <p:sp>
        <p:nvSpPr>
          <p:cNvPr id="19" name="18 Rectángulo"/>
          <p:cNvSpPr/>
          <p:nvPr/>
        </p:nvSpPr>
        <p:spPr>
          <a:xfrm>
            <a:off x="3419872" y="5505467"/>
            <a:ext cx="2304256" cy="8156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4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colormast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sz="1400" dirty="0" smtClean="0"/>
              <a:t>Color</a:t>
            </a:r>
          </a:p>
          <a:p>
            <a:r>
              <a:rPr lang="es-PE" sz="1400" dirty="0" smtClean="0"/>
              <a:t>DescripcionLocal</a:t>
            </a:r>
            <a:endParaRPr lang="es-PE" sz="1400" dirty="0"/>
          </a:p>
        </p:txBody>
      </p:sp>
      <p:sp>
        <p:nvSpPr>
          <p:cNvPr id="20" name="19 Proceso alternativo"/>
          <p:cNvSpPr/>
          <p:nvPr/>
        </p:nvSpPr>
        <p:spPr>
          <a:xfrm>
            <a:off x="3419873" y="5085184"/>
            <a:ext cx="2304255" cy="38822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Maestro de Color</a:t>
            </a:r>
            <a:endParaRPr lang="es-PE" sz="1400" b="1" dirty="0"/>
          </a:p>
        </p:txBody>
      </p:sp>
      <p:sp>
        <p:nvSpPr>
          <p:cNvPr id="21" name="20 Rectángulo"/>
          <p:cNvSpPr/>
          <p:nvPr/>
        </p:nvSpPr>
        <p:spPr>
          <a:xfrm>
            <a:off x="229259" y="5505468"/>
            <a:ext cx="2830574" cy="12373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sz="1200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WH_CaracteristicaValues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sz="1200" dirty="0" smtClean="0"/>
              <a:t>Caracteristica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sz="1200" dirty="0" smtClean="0"/>
              <a:t>Valor</a:t>
            </a:r>
          </a:p>
          <a:p>
            <a:r>
              <a:rPr lang="es-PE" sz="1200" dirty="0" smtClean="0"/>
              <a:t>Descripcion</a:t>
            </a:r>
            <a:endParaRPr lang="es-PE" sz="1200" dirty="0"/>
          </a:p>
        </p:txBody>
      </p:sp>
      <p:sp>
        <p:nvSpPr>
          <p:cNvPr id="24" name="23 Proceso alternativo"/>
          <p:cNvSpPr/>
          <p:nvPr/>
        </p:nvSpPr>
        <p:spPr>
          <a:xfrm>
            <a:off x="179513" y="4877962"/>
            <a:ext cx="2880320" cy="6275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b="1" dirty="0" smtClean="0"/>
              <a:t>Maestro de Temporada y Tejido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40689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s-PE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PROCESO DE COMPRAS / SERVICIO DE TERCEROS / ORDENES DE TRABAJO</a:t>
            </a:r>
            <a:endParaRPr lang="es-PE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712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PE" dirty="0" smtClean="0"/>
              <a:t>ORDEN DE COMPRA LOCAL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1124744"/>
            <a:ext cx="9036496" cy="5400600"/>
          </a:xfrm>
        </p:spPr>
        <p:txBody>
          <a:bodyPr>
            <a:noAutofit/>
          </a:bodyPr>
          <a:lstStyle/>
          <a:p>
            <a:pPr algn="just"/>
            <a:r>
              <a:rPr lang="es-PE" sz="2400" dirty="0" smtClean="0"/>
              <a:t>Creación de Orden de compra local</a:t>
            </a:r>
          </a:p>
          <a:p>
            <a:pPr marL="457200" lvl="1" indent="0" algn="just">
              <a:buNone/>
            </a:pPr>
            <a:r>
              <a:rPr lang="es-PE" sz="2400" dirty="0" smtClean="0"/>
              <a:t>Se actualizan 2 tablas</a:t>
            </a:r>
          </a:p>
          <a:p>
            <a:pPr marL="842963" lvl="2" indent="-342900" algn="just">
              <a:buFontTx/>
              <a:buChar char="-"/>
            </a:pPr>
            <a:r>
              <a:rPr lang="es-PE" dirty="0" smtClean="0"/>
              <a:t>WH_OrdenCompra: Donde se grabará el número de OC (NumeroOrden) y el estado por defecto será En Preparación (PR). El código de proveedor se graba en el campo Proveedor.</a:t>
            </a:r>
          </a:p>
          <a:p>
            <a:pPr marL="842963" lvl="2" indent="-342900" algn="just">
              <a:buFontTx/>
              <a:buChar char="-"/>
            </a:pPr>
            <a:r>
              <a:rPr lang="es-PE" dirty="0" err="1" smtClean="0"/>
              <a:t>Wh_OrdenCompraDetalle</a:t>
            </a:r>
            <a:r>
              <a:rPr lang="es-PE" dirty="0" smtClean="0"/>
              <a:t>: </a:t>
            </a:r>
            <a:r>
              <a:rPr lang="es-PE" dirty="0"/>
              <a:t>Donde se grabará el número de OC (NumeroOrden</a:t>
            </a:r>
            <a:r>
              <a:rPr lang="es-PE" dirty="0" smtClean="0"/>
              <a:t>), una secuencia (Secuencia), el ítem a comprar (Ítem), la cantidad a comprar (CantidadPedida). El campo CantidadRecibida nace con valor cero.</a:t>
            </a:r>
            <a:endParaRPr lang="es-PE" dirty="0"/>
          </a:p>
          <a:p>
            <a:pPr lvl="2"/>
            <a:endParaRPr lang="es-PE" sz="2100" dirty="0"/>
          </a:p>
        </p:txBody>
      </p:sp>
    </p:spTree>
    <p:extLst>
      <p:ext uri="{BB962C8B-B14F-4D97-AF65-F5344CB8AC3E}">
        <p14:creationId xmlns:p14="http://schemas.microsoft.com/office/powerpoint/2010/main" val="245577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3347863" y="1820350"/>
            <a:ext cx="2736304" cy="339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Nuevo registro: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WH_OrdenCompra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NumeroOrden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Arial" pitchFamily="34" charset="0"/>
              </a:rPr>
              <a:t>AlmacenCodigoIngreso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Arial" pitchFamily="34" charset="0"/>
              </a:rPr>
              <a:t>Estado: PR</a:t>
            </a:r>
          </a:p>
          <a:p>
            <a:pPr lvl="0">
              <a:spcAft>
                <a:spcPts val="0"/>
              </a:spcAft>
              <a:buSzPts val="1000"/>
            </a:pPr>
            <a:r>
              <a:rPr lang="es-PE" b="1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WH_OrdenCompraDetalle</a:t>
            </a:r>
            <a:endParaRPr lang="es-PE" b="1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NumeroOrden</a:t>
            </a: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Secuencia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Item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CantidadPedida</a:t>
            </a:r>
            <a:endParaRPr lang="es-PE" dirty="0" smtClean="0">
              <a:solidFill>
                <a:schemeClr val="tx1"/>
              </a:solidFill>
              <a:latin typeface="+mj-lt"/>
              <a:ea typeface="Times New Roman"/>
            </a:endParaRPr>
          </a:p>
          <a:p>
            <a:pPr marL="352425" lvl="1">
              <a:spcAft>
                <a:spcPts val="0"/>
              </a:spcAft>
              <a:buSzPts val="1000"/>
            </a:pPr>
            <a:r>
              <a:rPr lang="es-PE" dirty="0" smtClean="0">
                <a:solidFill>
                  <a:schemeClr val="tx1"/>
                </a:solidFill>
                <a:latin typeface="+mj-lt"/>
                <a:ea typeface="Times New Roman"/>
                <a:cs typeface="Times New Roman"/>
              </a:rPr>
              <a:t>CantidadRecibida = 0</a:t>
            </a:r>
            <a:endParaRPr lang="es-PE" dirty="0">
              <a:solidFill>
                <a:schemeClr val="tx1"/>
              </a:solidFill>
              <a:latin typeface="+mj-lt"/>
              <a:ea typeface="Times New Roman"/>
            </a:endParaRPr>
          </a:p>
        </p:txBody>
      </p:sp>
      <p:sp>
        <p:nvSpPr>
          <p:cNvPr id="12" name="11 Proceso alternativo"/>
          <p:cNvSpPr/>
          <p:nvPr/>
        </p:nvSpPr>
        <p:spPr>
          <a:xfrm>
            <a:off x="3347864" y="1028262"/>
            <a:ext cx="2736304" cy="81223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 smtClean="0"/>
              <a:t>1. Creación de OC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30737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3481</Words>
  <Application>Microsoft Office PowerPoint</Application>
  <PresentationFormat>Presentación en pantalla (4:3)</PresentationFormat>
  <Paragraphs>583</Paragraphs>
  <Slides>50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51" baseType="lpstr">
      <vt:lpstr>Tema de Office</vt:lpstr>
      <vt:lpstr>PRESENTACION</vt:lpstr>
      <vt:lpstr>ÍNDICE</vt:lpstr>
      <vt:lpstr>MAESTROS DE ÍTEMS</vt:lpstr>
      <vt:lpstr>Maestros de ítems</vt:lpstr>
      <vt:lpstr>Presentación de PowerPoint</vt:lpstr>
      <vt:lpstr>Presentación de PowerPoint</vt:lpstr>
      <vt:lpstr>PROCESO DE COMPRAS / SERVICIO DE TERCEROS / ORDENES DE TRABAJO</vt:lpstr>
      <vt:lpstr>ORDEN DE COMPRA LOCAL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ORDEN DE SERVICIO DE TERCEROS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ORDEN DE TRABAJO</vt:lpstr>
      <vt:lpstr>Presentación de PowerPoint</vt:lpstr>
      <vt:lpstr>Presentación de PowerPoint</vt:lpstr>
      <vt:lpstr>Asignación de taller Óptimo</vt:lpstr>
      <vt:lpstr>Presentación de PowerPoint</vt:lpstr>
      <vt:lpstr>Presentación de PowerPoint</vt:lpstr>
      <vt:lpstr>Presentación de PowerPoint</vt:lpstr>
      <vt:lpstr>Presentación de PowerPoint</vt:lpstr>
      <vt:lpstr>Reasignación y partición del servicio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DISPONIBILIDAD DE ITEMS (REPOSICIONES)</vt:lpstr>
      <vt:lpstr>Disponibilidad de ítems</vt:lpstr>
      <vt:lpstr>Reposiciones por Venta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Reposiciones de Compra</vt:lpstr>
      <vt:lpstr>Presentación de PowerPoint</vt:lpstr>
      <vt:lpstr>Reposiciones de OT – Disponibilidad de Telas</vt:lpstr>
      <vt:lpstr>Presentación de PowerPoint</vt:lpstr>
      <vt:lpstr>Reposiciones de Servicio de Terceros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sistemas02</dc:creator>
  <cp:lastModifiedBy>home</cp:lastModifiedBy>
  <cp:revision>77</cp:revision>
  <dcterms:created xsi:type="dcterms:W3CDTF">2012-10-10T20:20:02Z</dcterms:created>
  <dcterms:modified xsi:type="dcterms:W3CDTF">2012-12-27T20:15:02Z</dcterms:modified>
</cp:coreProperties>
</file>