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75" r:id="rId2"/>
  </p:sldMasterIdLst>
  <p:notesMasterIdLst>
    <p:notesMasterId r:id="rId12"/>
  </p:notesMasterIdLst>
  <p:handoutMasterIdLst>
    <p:handoutMasterId r:id="rId13"/>
  </p:handoutMasterIdLst>
  <p:sldIdLst>
    <p:sldId id="306" r:id="rId3"/>
    <p:sldId id="307" r:id="rId4"/>
    <p:sldId id="308" r:id="rId5"/>
    <p:sldId id="309" r:id="rId6"/>
    <p:sldId id="310" r:id="rId7"/>
    <p:sldId id="297" r:id="rId8"/>
    <p:sldId id="300" r:id="rId9"/>
    <p:sldId id="299" r:id="rId10"/>
    <p:sldId id="311" r:id="rId11"/>
  </p:sldIdLst>
  <p:sldSz cx="9144000" cy="6858000" type="screen4x3"/>
  <p:notesSz cx="6797675" cy="9928225"/>
  <p:defaultTextStyle>
    <a:defPPr>
      <a:defRPr lang="es-ES_tradnl"/>
    </a:defPPr>
    <a:lvl1pPr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BDD2"/>
    <a:srgbClr val="5E9ECA"/>
    <a:srgbClr val="0066FF"/>
    <a:srgbClr val="DDDDDD"/>
    <a:srgbClr val="5F5F5F"/>
    <a:srgbClr val="F8F8F8"/>
    <a:srgbClr val="3B3B3B"/>
    <a:srgbClr val="FFCC00"/>
    <a:srgbClr val="FF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737" autoAdjust="0"/>
  </p:normalViewPr>
  <p:slideViewPr>
    <p:cSldViewPr snapToObjects="1">
      <p:cViewPr>
        <p:scale>
          <a:sx n="70" d="100"/>
          <a:sy n="70" d="100"/>
        </p:scale>
        <p:origin x="-144" y="-18"/>
      </p:cViewPr>
      <p:guideLst>
        <p:guide orient="horz" pos="1207"/>
        <p:guide orient="horz" pos="210"/>
        <p:guide orient="horz" pos="4131"/>
        <p:guide pos="5057"/>
        <p:guide pos="385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49" d="100"/>
          <a:sy n="49" d="100"/>
        </p:scale>
        <p:origin x="-1596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fld id="{C066861D-8D69-47E9-9D4E-4631B5B6368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fld id="{59577CDF-7FE0-4AA0-B9A5-8A9731DCA8B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zul.jpg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572000" y="2286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611188" y="1584325"/>
            <a:ext cx="6019800" cy="4724400"/>
          </a:xfrm>
          <a:prstGeom prst="rect">
            <a:avLst/>
          </a:prstGeom>
          <a:solidFill>
            <a:srgbClr val="FFFFFF"/>
          </a:soli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4392613"/>
            <a:ext cx="5703888" cy="1068387"/>
          </a:xfrm>
        </p:spPr>
        <p:txBody>
          <a:bodyPr anchor="b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12800" y="2016125"/>
            <a:ext cx="5703888" cy="2276475"/>
          </a:xfrm>
        </p:spPr>
        <p:txBody>
          <a:bodyPr/>
          <a:lstStyle>
            <a:lvl1pPr>
              <a:lnSpc>
                <a:spcPts val="3700"/>
              </a:lnSpc>
              <a:defRPr sz="3500"/>
            </a:lvl1pPr>
          </a:lstStyle>
          <a:p>
            <a:r>
              <a:rPr lang="en-US"/>
              <a:t>HAGA CLIC PARA CAMBIAR EL ESTILO DEL TÍTULO 	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3625" y="536575"/>
            <a:ext cx="1884363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950" y="536575"/>
            <a:ext cx="5502275" cy="6075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88950" y="536575"/>
            <a:ext cx="7539038" cy="60753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950" y="536575"/>
            <a:ext cx="7539038" cy="13509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88950" y="1916113"/>
            <a:ext cx="7539038" cy="4695825"/>
          </a:xfrm>
        </p:spPr>
        <p:txBody>
          <a:bodyPr/>
          <a:lstStyle/>
          <a:p>
            <a:pPr lvl="0"/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1931-3762-412E-B072-AE0E817D6E07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24FA4-49E2-4FC8-91AA-39B2FF6198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23114-AEFE-4E64-B0E1-D26B1FFB1DE5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D26C-9A63-4310-BE5B-1118606C81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6D35-848D-45A2-B6D0-8AA6F0DC73DC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0C296-51A9-44BF-957B-ED47D3099C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39F69-BE54-4F7C-9A05-C501C4771E59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E0CB5-D640-40EA-83F4-7D687437BD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D9C95-846D-4825-BCA3-D7524BA6EB52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98F2A-C42A-49DA-A4B3-D1AEAF0149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B1B1-E215-4AA1-AF1B-26FB1E838752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DB714-32BE-453F-B2D8-2B433C2740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853AB-94A8-4798-B02F-0FA8BA0A9DE1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0944-E80C-41B3-ABB3-0E88D86837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7724E-AC10-4770-9B78-F77F246C621E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74B8-AFE1-46FD-A423-AEE3AFFC82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BA2ED-B48C-49D9-AD44-B4E0A49180A1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2226E-C2D9-48A5-97A7-0D8307A495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C0BAA-0400-4E19-9766-47FB4B81A1DD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7E96-DE00-4FBD-8164-33DFF2AAAA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3B6A2-2A07-42CD-9C2C-CFD7E6C0E2E1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841C0-667F-464A-9B37-86B01F8C9D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3692525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3875" y="1916113"/>
            <a:ext cx="3694113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536575"/>
            <a:ext cx="7539038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40315" name="Rectangle 27"/>
          <p:cNvSpPr>
            <a:spLocks noChangeArrowheads="1"/>
          </p:cNvSpPr>
          <p:nvPr userDrawn="1"/>
        </p:nvSpPr>
        <p:spPr bwMode="auto">
          <a:xfrm>
            <a:off x="8288338" y="6378575"/>
            <a:ext cx="855662" cy="1793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>
              <a:defRPr/>
            </a:pPr>
            <a:endParaRPr lang="en-US" sz="2400"/>
          </a:p>
        </p:txBody>
      </p:sp>
      <p:sp>
        <p:nvSpPr>
          <p:cNvPr id="140318" name="Line 30"/>
          <p:cNvSpPr>
            <a:spLocks noChangeShapeType="1"/>
          </p:cNvSpPr>
          <p:nvPr userDrawn="1"/>
        </p:nvSpPr>
        <p:spPr bwMode="auto">
          <a:xfrm flipH="1">
            <a:off x="8235950" y="298450"/>
            <a:ext cx="7938" cy="6259513"/>
          </a:xfrm>
          <a:prstGeom prst="line">
            <a:avLst/>
          </a:prstGeom>
          <a:noFill/>
          <a:ln w="9525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>
              <a:defRPr/>
            </a:pPr>
            <a:endParaRPr lang="en-US" sz="24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9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916113"/>
            <a:ext cx="7539038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</p:sldLayoutIdLst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MS PGothic"/>
          <a:cs typeface="MS PGothic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/>
          <a:cs typeface="MS PGothic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/>
          <a:cs typeface="MS PGothic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/>
          <a:cs typeface="MS PGothic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/>
          <a:cs typeface="MS PGothic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/>
          <a:cs typeface="MS PGothic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5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/>
          <a:cs typeface="MS PGothic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MS PGothic"/>
          <a:cs typeface="MS PGothic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/>
          <a:cs typeface="MS PGothic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MS PGothic"/>
          <a:cs typeface="MS PGothic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466FBF19-51B2-4743-8A06-3B619E21B905}" type="datetime1">
              <a:rPr lang="es-ES"/>
              <a:pPr>
                <a:defRPr/>
              </a:pPr>
              <a:t>28/01/2014</a:t>
            </a:fld>
            <a:endParaRPr lang="es-E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3BD3105-0D43-4A37-87F8-3DE0269829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2800" y="2876550"/>
            <a:ext cx="5616575" cy="1052516"/>
          </a:xfrm>
        </p:spPr>
        <p:txBody>
          <a:bodyPr/>
          <a:lstStyle/>
          <a:p>
            <a:pPr eaLnBrk="1" hangingPunct="1"/>
            <a:r>
              <a:rPr lang="es-ES" sz="2400" dirty="0" err="1" smtClean="0"/>
              <a:t>PENdb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v </a:t>
            </a:r>
            <a:r>
              <a:rPr lang="es-ES" sz="2400" dirty="0" smtClean="0"/>
              <a:t>1.0</a:t>
            </a:r>
            <a:br>
              <a:rPr lang="es-ES" sz="24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812800" y="5668963"/>
            <a:ext cx="564991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5000"/>
              </a:lnSpc>
            </a:pPr>
            <a:r>
              <a:rPr lang="es-ES_tradnl" sz="1200" dirty="0">
                <a:solidFill>
                  <a:srgbClr val="000000"/>
                </a:solidFill>
              </a:rPr>
              <a:t>Oswaldo </a:t>
            </a:r>
            <a:r>
              <a:rPr lang="es-ES_tradnl" sz="1200" dirty="0" err="1">
                <a:solidFill>
                  <a:srgbClr val="000000"/>
                </a:solidFill>
              </a:rPr>
              <a:t>Canchumani</a:t>
            </a:r>
            <a:r>
              <a:rPr lang="es-ES_tradnl" sz="1200" dirty="0">
                <a:solidFill>
                  <a:srgbClr val="000000"/>
                </a:solidFill>
              </a:rPr>
              <a:t> Grillo </a:t>
            </a:r>
            <a:endParaRPr lang="es-ES_tradnl" sz="1200" i="1" dirty="0">
              <a:solidFill>
                <a:srgbClr val="0000FF"/>
              </a:solidFill>
            </a:endParaRPr>
          </a:p>
          <a:p>
            <a:pPr algn="l">
              <a:lnSpc>
                <a:spcPct val="105000"/>
              </a:lnSpc>
            </a:pPr>
            <a:r>
              <a:rPr lang="es-ES_tradnl" sz="1200" b="0" dirty="0">
                <a:solidFill>
                  <a:schemeClr val="tx2"/>
                </a:solidFill>
              </a:rPr>
              <a:t>Jefe de </a:t>
            </a:r>
            <a:r>
              <a:rPr lang="es-ES_tradnl" sz="1200" b="0" dirty="0" smtClean="0">
                <a:solidFill>
                  <a:schemeClr val="tx2"/>
                </a:solidFill>
              </a:rPr>
              <a:t>Proyecto</a:t>
            </a:r>
            <a:endParaRPr lang="es-ES_tradnl" sz="1200" b="0" dirty="0">
              <a:solidFill>
                <a:schemeClr val="tx2"/>
              </a:solidFill>
            </a:endParaRPr>
          </a:p>
        </p:txBody>
      </p:sp>
      <p:graphicFrame>
        <p:nvGraphicFramePr>
          <p:cNvPr id="15374" name="Group 14"/>
          <p:cNvGraphicFramePr>
            <a:graphicFrameLocks noGrp="1"/>
          </p:cNvGraphicFramePr>
          <p:nvPr/>
        </p:nvGraphicFramePr>
        <p:xfrm>
          <a:off x="812800" y="1625600"/>
          <a:ext cx="2379663" cy="260350"/>
        </p:xfrm>
        <a:graphic>
          <a:graphicData uri="http://schemas.openxmlformats.org/drawingml/2006/table">
            <a:tbl>
              <a:tblPr/>
              <a:tblGrid>
                <a:gridCol w="2379663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Proceso: Gestión de Proyectos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3" name="Rectangle 15"/>
          <p:cNvSpPr>
            <a:spLocks noChangeArrowheads="1"/>
          </p:cNvSpPr>
          <p:nvPr/>
        </p:nvSpPr>
        <p:spPr bwMode="auto">
          <a:xfrm>
            <a:off x="805515" y="1804062"/>
            <a:ext cx="5610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s-ES" dirty="0">
                <a:cs typeface="Times New Roman" pitchFamily="18" charset="0"/>
              </a:rPr>
              <a:t>Código y Nombre del </a:t>
            </a:r>
            <a:r>
              <a:rPr lang="es-ES" dirty="0" smtClean="0">
                <a:cs typeface="Times New Roman" pitchFamily="18" charset="0"/>
              </a:rPr>
              <a:t>Proyecto: </a:t>
            </a:r>
            <a:r>
              <a:rPr lang="fr-FR" b="0" dirty="0" err="1" smtClean="0"/>
              <a:t>SISTEMA</a:t>
            </a:r>
            <a:r>
              <a:rPr lang="fr-FR" b="0" dirty="0" smtClean="0"/>
              <a:t> DE </a:t>
            </a:r>
            <a:r>
              <a:rPr lang="fr-FR" b="0" dirty="0" err="1" smtClean="0"/>
              <a:t>ESTADISTICAS</a:t>
            </a:r>
            <a:r>
              <a:rPr lang="fr-FR" b="0" dirty="0" smtClean="0"/>
              <a:t> DEL PEN - </a:t>
            </a:r>
            <a:r>
              <a:rPr lang="fr-FR" b="0" dirty="0" err="1" smtClean="0"/>
              <a:t>CNE</a:t>
            </a:r>
            <a:endParaRPr lang="fr-FR" b="0" dirty="0"/>
          </a:p>
          <a:p>
            <a:pPr algn="l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42910" y="747697"/>
            <a:ext cx="8215370" cy="892161"/>
          </a:xfrm>
        </p:spPr>
        <p:txBody>
          <a:bodyPr/>
          <a:lstStyle/>
          <a:p>
            <a:r>
              <a:rPr lang="es-ES" dirty="0" smtClean="0"/>
              <a:t>A manera de ejemplo:  Algunos cuadros estadísticos solicitados para el Objetivo 1</a:t>
            </a:r>
            <a:endParaRPr lang="es-E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214290"/>
            <a:ext cx="753903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ts val="2300"/>
              </a:lnSpc>
            </a:pPr>
            <a:r>
              <a:rPr lang="es-ES" sz="2400" dirty="0" smtClean="0">
                <a:solidFill>
                  <a:srgbClr val="C00000"/>
                </a:solidFill>
              </a:rPr>
              <a:t>01 REQUISITOS</a:t>
            </a:r>
            <a:endParaRPr lang="es-ES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2906198"/>
          <a:ext cx="8572560" cy="3810026"/>
        </p:xfrm>
        <a:graphic>
          <a:graphicData uri="http://schemas.openxmlformats.org/drawingml/2006/table">
            <a:tbl>
              <a:tblPr/>
              <a:tblGrid>
                <a:gridCol w="1640364"/>
                <a:gridCol w="1640364"/>
                <a:gridCol w="2315436"/>
                <a:gridCol w="2976396"/>
              </a:tblGrid>
              <a:tr h="36891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Objetivo estratégico 1: Oportunidades y resultados educativos de igual calidad para </a:t>
                      </a:r>
                      <a:r>
                        <a:rPr lang="es-ES" sz="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todos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60">
                <a:tc>
                  <a:txBody>
                    <a:bodyPr/>
                    <a:lstStyle/>
                    <a:p>
                      <a:pPr algn="ctr" fontAlgn="t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Medida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Título de cuadro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Indicador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38821">
                <a:tc rowSpan="15"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 Satisfacer las necesidades básicas de niños y niñas de 0 a 3 años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Atención a niños menores de 3 años desde la Educación Básica Regular</a:t>
                      </a: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 de matriculados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niños de 0 a 2 años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·          Población total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matriculados en cuna, cuna-jardín, SET, PIET, PIETBAF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matriculados por edad (0-1, 2 años)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matriculados en cuna, cuna-jardín, SET, PIET, PIETBAF, por gestión privada, pública. 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Nº de matriculados en cuna, cuna-jardín, SET,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PIET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PIETBAF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por área urbana, rural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Nº de matriculados en cuna, cuna-jardín, SET,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PIET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PIETBAF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según hombre/ mujer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Atención en programas sociales dirigidos a niños menores de 3 años</a:t>
                      </a: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·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 de programa social (salud, educación, MIDIS, MIMP) que atiende a menores de 3 años.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Nº de programas de salud dirigidos a niños de 0-5 años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 de programas de salud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Nº de niños atendidos por programas de salud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de niños atendidos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Nº de niños atendidos por programas de salud por sexo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niños atendidos por programas de salud según área geográfica 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Programas de apoyo a la familia para la crianza de niños y niñas</a:t>
                      </a: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·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 de programas de apoyo a la familia (entidad pública, gobierno local/ regional, otros)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Nº de programas de apoyo a la familia para la crianza de niños y niñas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Nivel de gobierno: nacional, regional, local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familias atendidas por programas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de familias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Nº de familias atendidas por programas según área geográfica (urbano, rural)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familias atendidas por programas según niveles de gobierno (nacional, regional, local)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·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 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Nº de familias atendidas por programas según tipo de gestión (público, privado)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77419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Llamada ovalada"/>
          <p:cNvSpPr/>
          <p:nvPr/>
        </p:nvSpPr>
        <p:spPr bwMode="auto">
          <a:xfrm>
            <a:off x="2428860" y="1857364"/>
            <a:ext cx="3286148" cy="1327148"/>
          </a:xfrm>
          <a:prstGeom prst="wedgeEllipseCallout">
            <a:avLst>
              <a:gd name="adj1" fmla="val 36338"/>
              <a:gd name="adj2" fmla="val 768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800" dirty="0" smtClean="0"/>
              <a:t>Aquí están </a:t>
            </a:r>
            <a:r>
              <a:rPr lang="es-ES" sz="800" dirty="0" smtClean="0"/>
              <a:t>las variables especificas del </a:t>
            </a:r>
            <a:r>
              <a:rPr lang="es-ES" sz="800" dirty="0" smtClean="0"/>
              <a:t>cuadro.</a:t>
            </a:r>
          </a:p>
          <a:p>
            <a:pPr algn="l"/>
            <a:r>
              <a:rPr lang="es-ES" sz="800" dirty="0" smtClean="0"/>
              <a:t>Cada objetivo tiene variables de filtro que son generales para todos sus cuadros: </a:t>
            </a:r>
            <a:r>
              <a:rPr lang="es-ES" sz="800" b="0" dirty="0" smtClean="0"/>
              <a:t>Año calendario, Edad,</a:t>
            </a:r>
            <a:r>
              <a:rPr lang="es-ES" sz="800" dirty="0" smtClean="0"/>
              <a:t> </a:t>
            </a:r>
            <a:r>
              <a:rPr lang="es-ES" sz="800" b="0" dirty="0" smtClean="0"/>
              <a:t>Estrategias /características</a:t>
            </a:r>
            <a:r>
              <a:rPr lang="es-ES" sz="800" dirty="0" smtClean="0"/>
              <a:t> , </a:t>
            </a:r>
            <a:r>
              <a:rPr lang="es-ES" sz="800" b="0" dirty="0" smtClean="0"/>
              <a:t>Sexo,</a:t>
            </a:r>
            <a:r>
              <a:rPr lang="es-ES" sz="800" dirty="0" smtClean="0"/>
              <a:t> </a:t>
            </a:r>
            <a:r>
              <a:rPr lang="es-ES" sz="800" b="0" dirty="0" err="1" smtClean="0"/>
              <a:t>Area</a:t>
            </a:r>
            <a:r>
              <a:rPr lang="es-ES" sz="800" b="0" dirty="0" smtClean="0"/>
              <a:t> geográfica,</a:t>
            </a:r>
            <a:r>
              <a:rPr lang="es-ES" sz="800" dirty="0" smtClean="0"/>
              <a:t> </a:t>
            </a:r>
            <a:r>
              <a:rPr lang="es-ES" sz="800" b="0" dirty="0" smtClean="0"/>
              <a:t>Tipo de gestión de </a:t>
            </a:r>
            <a:r>
              <a:rPr lang="es-ES" sz="800" b="0" dirty="0" err="1" smtClean="0"/>
              <a:t>IE</a:t>
            </a:r>
            <a:r>
              <a:rPr lang="es-ES" sz="800" dirty="0" smtClean="0"/>
              <a:t> </a:t>
            </a:r>
            <a:r>
              <a:rPr lang="es-ES" sz="800" dirty="0" smtClean="0"/>
              <a:t>. Estas variables se añaden a las variables especificas.</a:t>
            </a:r>
            <a:endParaRPr lang="es-ES" sz="800" dirty="0" smtClean="0"/>
          </a:p>
          <a:p>
            <a:pPr algn="l"/>
            <a:endParaRPr lang="es-E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Llamada ovalada"/>
          <p:cNvSpPr/>
          <p:nvPr/>
        </p:nvSpPr>
        <p:spPr bwMode="auto">
          <a:xfrm>
            <a:off x="5857884" y="1441457"/>
            <a:ext cx="3143272" cy="1456227"/>
          </a:xfrm>
          <a:prstGeom prst="wedgeEllipseCallout">
            <a:avLst>
              <a:gd name="adj1" fmla="val -22082"/>
              <a:gd name="adj2" fmla="val 95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800" dirty="0" smtClean="0"/>
              <a:t>Estos son los filtros que se requiere. Usando como ejemplo el cuadro 1, podemos decir que estos filtros significan que el sistema:</a:t>
            </a:r>
          </a:p>
          <a:p>
            <a:pPr marL="228600" indent="-228600" algn="l">
              <a:buAutoNum type="arabicPeriod"/>
            </a:pPr>
            <a:r>
              <a:rPr lang="es-ES" sz="800" dirty="0" smtClean="0"/>
              <a:t>Debo filtrar los datos del cuadro totalizando los datos </a:t>
            </a:r>
            <a:r>
              <a:rPr lang="es-ES" sz="800" dirty="0" err="1" smtClean="0"/>
              <a:t>estadisticos</a:t>
            </a:r>
            <a:endParaRPr lang="es-ES" sz="800" dirty="0" smtClean="0"/>
          </a:p>
          <a:p>
            <a:pPr marL="228600" indent="-228600" algn="l">
              <a:buAutoNum type="arabicPeriod"/>
            </a:pPr>
            <a:r>
              <a:rPr lang="es-ES" sz="800" dirty="0" smtClean="0"/>
              <a:t>Debe graficar lo filtrado</a:t>
            </a:r>
          </a:p>
          <a:p>
            <a:pPr marL="228600" indent="-228600" algn="l">
              <a:buAutoNum type="arabicPeriod"/>
            </a:pPr>
            <a:r>
              <a:rPr lang="es-ES" sz="800" dirty="0" smtClean="0"/>
              <a:t>Debe exportar lo filtrado</a:t>
            </a:r>
            <a:endParaRPr lang="es-ES" sz="800" dirty="0" smtClean="0"/>
          </a:p>
          <a:p>
            <a:pPr algn="l"/>
            <a:endParaRPr lang="es-E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Llamada ovalada"/>
          <p:cNvSpPr/>
          <p:nvPr/>
        </p:nvSpPr>
        <p:spPr bwMode="auto">
          <a:xfrm>
            <a:off x="642910" y="2571744"/>
            <a:ext cx="1500198" cy="428628"/>
          </a:xfrm>
          <a:prstGeom prst="wedgeEllipseCallout">
            <a:avLst>
              <a:gd name="adj1" fmla="val 43616"/>
              <a:gd name="adj2" fmla="val 1468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800" dirty="0" smtClean="0"/>
              <a:t>Número del cuadro</a:t>
            </a:r>
            <a:endParaRPr lang="es-ES" sz="800" dirty="0" smtClean="0"/>
          </a:p>
          <a:p>
            <a:pPr algn="l"/>
            <a:endParaRPr lang="es-E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42910" y="1441457"/>
            <a:ext cx="8215370" cy="3487741"/>
          </a:xfrm>
        </p:spPr>
        <p:txBody>
          <a:bodyPr/>
          <a:lstStyle/>
          <a:p>
            <a:r>
              <a:rPr lang="es-ES" dirty="0" smtClean="0"/>
              <a:t>Hay una tabla por objetivo, es decir, son seis (06) tablas denominadas objetivo_01, objetivo_02, etc.</a:t>
            </a:r>
          </a:p>
          <a:p>
            <a:r>
              <a:rPr lang="es-ES" dirty="0" smtClean="0"/>
              <a:t>Hay una tabla por cada atributo de filtro (o quiebre). </a:t>
            </a:r>
          </a:p>
          <a:p>
            <a:pPr marL="449263" lvl="1"/>
            <a:r>
              <a:rPr lang="es-ES" sz="2000" dirty="0" smtClean="0"/>
              <a:t>Por ejemplo, para el atributo “Nivel de gobierno” en la tabla objetivo_01, hay </a:t>
            </a:r>
            <a:r>
              <a:rPr lang="es-ES" sz="2000" dirty="0" smtClean="0"/>
              <a:t>la tabla </a:t>
            </a:r>
            <a:r>
              <a:rPr lang="es-ES" sz="2000" dirty="0" smtClean="0"/>
              <a:t>“</a:t>
            </a:r>
            <a:r>
              <a:rPr lang="es-ES" sz="2000" dirty="0" err="1" smtClean="0"/>
              <a:t>nivel_gobierno</a:t>
            </a:r>
            <a:r>
              <a:rPr lang="es-ES" sz="2000" dirty="0" smtClean="0"/>
              <a:t>” que contiene el código y la descripción de los niveles de gobierno (en este caso, los valores: nacional, regional y local). Estas tablas son las que se usarán en los </a:t>
            </a:r>
            <a:r>
              <a:rPr lang="es-ES" sz="2000" dirty="0" err="1" smtClean="0"/>
              <a:t>list</a:t>
            </a:r>
            <a:r>
              <a:rPr lang="es-ES" sz="2000" dirty="0" smtClean="0"/>
              <a:t> boxes para selección de filtros. </a:t>
            </a:r>
          </a:p>
          <a:p>
            <a:pPr marL="449263" lvl="1"/>
            <a:r>
              <a:rPr lang="es-ES" sz="2000" dirty="0" smtClean="0"/>
              <a:t>Otro ejemplo, para el atributo “sexo” hay una tabla denominada “sexo” que contiene el código y la descripción  del sexo (en este caso, los valores Femenino y Masculino), etc.</a:t>
            </a:r>
            <a:endParaRPr lang="es-E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214290"/>
            <a:ext cx="753903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ts val="2300"/>
              </a:lnSpc>
            </a:pPr>
            <a:r>
              <a:rPr lang="es-ES" sz="2400" dirty="0" smtClean="0">
                <a:solidFill>
                  <a:srgbClr val="C00000"/>
                </a:solidFill>
              </a:rPr>
              <a:t>02 BASE DE DATOS</a:t>
            </a:r>
            <a:endParaRPr lang="es-E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214290"/>
            <a:ext cx="753903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ts val="2300"/>
              </a:lnSpc>
            </a:pPr>
            <a:r>
              <a:rPr lang="es-ES" sz="2400" dirty="0" smtClean="0">
                <a:solidFill>
                  <a:srgbClr val="C00000"/>
                </a:solidFill>
              </a:rPr>
              <a:t>02 BASE DE DATOS - SQL</a:t>
            </a:r>
            <a:endParaRPr lang="es-ES" sz="2400" dirty="0">
              <a:solidFill>
                <a:srgbClr val="C0000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5"/>
            <a:ext cx="3814427" cy="515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9555" y="2368557"/>
            <a:ext cx="4560163" cy="427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Llamada ovalada"/>
          <p:cNvSpPr/>
          <p:nvPr/>
        </p:nvSpPr>
        <p:spPr bwMode="auto">
          <a:xfrm>
            <a:off x="1500166" y="1770848"/>
            <a:ext cx="3143272" cy="1372400"/>
          </a:xfrm>
          <a:prstGeom prst="wedgeEllipseCallout">
            <a:avLst>
              <a:gd name="adj1" fmla="val -57131"/>
              <a:gd name="adj2" fmla="val 782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800" dirty="0" err="1" smtClean="0"/>
              <a:t>Tdos</a:t>
            </a:r>
            <a:r>
              <a:rPr lang="es-ES" sz="800" dirty="0" smtClean="0"/>
              <a:t> los atributos </a:t>
            </a:r>
            <a:r>
              <a:rPr lang="es-ES" sz="800" dirty="0" err="1" smtClean="0"/>
              <a:t>varchar</a:t>
            </a:r>
            <a:r>
              <a:rPr lang="es-ES" sz="800" dirty="0" smtClean="0"/>
              <a:t> (desde cuadro) son atributos de filtro (o quiebre). Además la edad </a:t>
            </a:r>
            <a:r>
              <a:rPr lang="es-ES" sz="800" dirty="0" err="1" smtClean="0"/>
              <a:t>tambiés</a:t>
            </a:r>
            <a:r>
              <a:rPr lang="es-ES" sz="800" dirty="0" smtClean="0"/>
              <a:t> es de filtro (o quiebre).</a:t>
            </a:r>
          </a:p>
          <a:p>
            <a:pPr algn="l"/>
            <a:r>
              <a:rPr lang="es-ES" sz="800" dirty="0" smtClean="0"/>
              <a:t>Son todos los atributos que siguen al </a:t>
            </a:r>
            <a:r>
              <a:rPr lang="es-ES" sz="800" dirty="0" err="1" smtClean="0"/>
              <a:t>auto_increment</a:t>
            </a:r>
            <a:r>
              <a:rPr lang="es-ES" sz="800" dirty="0" smtClean="0"/>
              <a:t>.</a:t>
            </a:r>
          </a:p>
          <a:p>
            <a:pPr algn="l"/>
            <a:r>
              <a:rPr lang="es-ES" sz="800" dirty="0" smtClean="0"/>
              <a:t>La mayoría de estos atributos debe tener una tabla del sistema para obtener sus valores.</a:t>
            </a:r>
            <a:endParaRPr lang="es-E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Llamada ovalada"/>
          <p:cNvSpPr/>
          <p:nvPr/>
        </p:nvSpPr>
        <p:spPr bwMode="auto">
          <a:xfrm>
            <a:off x="6000760" y="1290885"/>
            <a:ext cx="2500330" cy="1352297"/>
          </a:xfrm>
          <a:prstGeom prst="wedgeEllipseCallout">
            <a:avLst>
              <a:gd name="adj1" fmla="val -57131"/>
              <a:gd name="adj2" fmla="val 782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800" dirty="0" smtClean="0"/>
              <a:t>Todos los atributos numéricos son las variables estadísticas.</a:t>
            </a:r>
          </a:p>
          <a:p>
            <a:pPr algn="l"/>
            <a:r>
              <a:rPr lang="es-ES" sz="800" dirty="0" smtClean="0"/>
              <a:t>Estas variables deben corresponderse con todas las variables que se usan en todos los cuadros del objetivo 1 (en este ejemplo)</a:t>
            </a:r>
            <a:endParaRPr lang="es-ES" sz="800" dirty="0" smtClean="0"/>
          </a:p>
          <a:p>
            <a:pPr algn="l"/>
            <a:endParaRPr lang="es-E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6 Llamada ovalada"/>
          <p:cNvSpPr/>
          <p:nvPr/>
        </p:nvSpPr>
        <p:spPr bwMode="auto">
          <a:xfrm>
            <a:off x="3786182" y="604169"/>
            <a:ext cx="1785950" cy="686716"/>
          </a:xfrm>
          <a:prstGeom prst="wedgeEllipseCallout">
            <a:avLst>
              <a:gd name="adj1" fmla="val -57131"/>
              <a:gd name="adj2" fmla="val 782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800" dirty="0" smtClean="0"/>
              <a:t>Esta es la clave de la tabla, un </a:t>
            </a:r>
            <a:r>
              <a:rPr lang="es-ES" sz="800" dirty="0" err="1" smtClean="0"/>
              <a:t>auto_increment</a:t>
            </a:r>
            <a:r>
              <a:rPr lang="es-ES" sz="800" dirty="0" smtClean="0"/>
              <a:t>. Es el primer atributo.</a:t>
            </a:r>
            <a:endParaRPr lang="es-ES" sz="800" dirty="0" smtClean="0"/>
          </a:p>
          <a:p>
            <a:pPr algn="l"/>
            <a:endParaRPr lang="es-E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42910" y="1441457"/>
            <a:ext cx="8215370" cy="4702187"/>
          </a:xfrm>
        </p:spPr>
        <p:txBody>
          <a:bodyPr/>
          <a:lstStyle/>
          <a:p>
            <a:r>
              <a:rPr lang="es-ES" dirty="0" smtClean="0"/>
              <a:t>Hay dos (02) opciones: Mantenimiento y Consulta</a:t>
            </a:r>
          </a:p>
          <a:p>
            <a:r>
              <a:rPr lang="es-ES" dirty="0" smtClean="0"/>
              <a:t>Mantenimiento:</a:t>
            </a:r>
          </a:p>
          <a:p>
            <a:pPr marL="449263" lvl="1"/>
            <a:r>
              <a:rPr lang="es-ES" sz="2000" dirty="0" smtClean="0"/>
              <a:t>Al ingresar al cuadro aparece la </a:t>
            </a:r>
            <a:r>
              <a:rPr lang="es-ES" sz="2000" dirty="0" err="1" smtClean="0"/>
              <a:t>grid</a:t>
            </a:r>
            <a:r>
              <a:rPr lang="es-ES" sz="2000" dirty="0" smtClean="0"/>
              <a:t> de mantenimiento.</a:t>
            </a:r>
          </a:p>
          <a:p>
            <a:pPr marL="449263" lvl="1"/>
            <a:r>
              <a:rPr lang="es-ES" sz="2000" dirty="0" smtClean="0"/>
              <a:t>El usuario digita los datos del cuadro (entre variables de filtro y estadísticos.</a:t>
            </a:r>
          </a:p>
          <a:p>
            <a:pPr marL="449263" lvl="1"/>
            <a:r>
              <a:rPr lang="es-ES" sz="2000" dirty="0" smtClean="0"/>
              <a:t>El usuario ingresa los datos de las fuentes de información para ese cuadro </a:t>
            </a:r>
            <a:r>
              <a:rPr lang="es-ES" sz="2000" dirty="0" smtClean="0">
                <a:solidFill>
                  <a:srgbClr val="FF0000"/>
                </a:solidFill>
              </a:rPr>
              <a:t>(estas tablas las estoy desarrollando).</a:t>
            </a:r>
          </a:p>
          <a:p>
            <a:pPr marL="449263" lvl="1"/>
            <a:r>
              <a:rPr lang="es-ES" sz="2000" dirty="0" smtClean="0"/>
              <a:t>El usuario guarda los datos.</a:t>
            </a:r>
          </a:p>
          <a:p>
            <a:pPr marL="449263" lvl="1"/>
            <a:r>
              <a:rPr lang="es-ES" sz="2000" dirty="0" smtClean="0"/>
              <a:t>El usuario puede filtrar, graficar y exportar</a:t>
            </a:r>
          </a:p>
          <a:p>
            <a:r>
              <a:rPr lang="es-ES" dirty="0" smtClean="0"/>
              <a:t>Consulta:</a:t>
            </a:r>
            <a:endParaRPr lang="es-ES" dirty="0" smtClean="0"/>
          </a:p>
          <a:p>
            <a:pPr marL="449263" lvl="1"/>
            <a:r>
              <a:rPr lang="es-ES" sz="2000" dirty="0" smtClean="0"/>
              <a:t>Al ingresar al cuadro aparece la </a:t>
            </a:r>
            <a:r>
              <a:rPr lang="es-ES" sz="2000" dirty="0" err="1" smtClean="0"/>
              <a:t>grid</a:t>
            </a:r>
            <a:r>
              <a:rPr lang="es-ES" sz="2000" dirty="0" smtClean="0"/>
              <a:t> de </a:t>
            </a:r>
            <a:r>
              <a:rPr lang="es-ES" sz="2000" dirty="0" smtClean="0"/>
              <a:t>consulta (es la misma de mantenimiento pero no permite modificaciones.</a:t>
            </a:r>
          </a:p>
          <a:p>
            <a:pPr marL="449263" lvl="1"/>
            <a:r>
              <a:rPr lang="es-ES" sz="2000" dirty="0" smtClean="0"/>
              <a:t>El usuario puede filtrar, graficar y exportar</a:t>
            </a:r>
          </a:p>
          <a:p>
            <a:pPr marL="449263" lvl="1">
              <a:buNone/>
            </a:pPr>
            <a:endParaRPr lang="es-ES" sz="2000" dirty="0" smtClean="0"/>
          </a:p>
          <a:p>
            <a:pPr marL="449263" lvl="1"/>
            <a:endParaRPr lang="es-ES" sz="2000" dirty="0" smtClean="0"/>
          </a:p>
          <a:p>
            <a:pPr marL="449263" lvl="1"/>
            <a:endParaRPr lang="es-E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844" y="214290"/>
            <a:ext cx="753903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ts val="2300"/>
              </a:lnSpc>
            </a:pPr>
            <a:r>
              <a:rPr lang="es-ES" sz="2400" dirty="0" smtClean="0">
                <a:solidFill>
                  <a:srgbClr val="C00000"/>
                </a:solidFill>
              </a:rPr>
              <a:t>03 OPERATIVA DEL SISTEMA</a:t>
            </a:r>
            <a:endParaRPr lang="es-E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280400" y="635476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5F2A64C3-9CA9-47A3-B957-963FF52F1569}" type="slidenum">
              <a:rPr lang="es-ES" sz="800" b="0">
                <a:solidFill>
                  <a:srgbClr val="FFFFFF"/>
                </a:solidFill>
              </a:rPr>
              <a:pPr algn="l"/>
              <a:t>6</a:t>
            </a:fld>
            <a:endParaRPr lang="es-ES" sz="800" b="0">
              <a:solidFill>
                <a:srgbClr val="FFFFFF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42844" y="142852"/>
            <a:ext cx="753903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ts val="2300"/>
              </a:lnSpc>
            </a:pPr>
            <a:r>
              <a:rPr lang="es-ES" sz="2400" dirty="0" smtClean="0">
                <a:solidFill>
                  <a:srgbClr val="C00000"/>
                </a:solidFill>
              </a:rPr>
              <a:t>04 </a:t>
            </a:r>
            <a:r>
              <a:rPr lang="es-ES" sz="2400" dirty="0" smtClean="0">
                <a:solidFill>
                  <a:srgbClr val="C00000"/>
                </a:solidFill>
              </a:rPr>
              <a:t>PROTOTIPO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88950" y="857232"/>
            <a:ext cx="7539038" cy="714379"/>
          </a:xfrm>
          <a:prstGeom prst="rect">
            <a:avLst/>
          </a:prstGeom>
        </p:spPr>
        <p:txBody>
          <a:bodyPr/>
          <a:lstStyle/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r>
              <a:rPr kumimoji="0" lang="es-E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MS PGothic"/>
                <a:cs typeface="MS PGothic"/>
              </a:rPr>
              <a:t>Registro de los datos </a:t>
            </a:r>
            <a:r>
              <a:rPr kumimoji="0" lang="es-E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MS PGothic"/>
                <a:cs typeface="MS PGothic"/>
              </a:rPr>
              <a:t>estadísticos. </a:t>
            </a:r>
            <a:r>
              <a:rPr lang="es-ES" sz="2000" b="0" i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Secuencia de pantallas</a:t>
            </a: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r>
              <a:rPr kumimoji="0" lang="es-ES" sz="1800" b="0" i="1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MS PGothic"/>
                <a:cs typeface="MS PGothic"/>
              </a:rPr>
              <a:t>Se podrá ingresar los datos de las fuentes de información</a:t>
            </a:r>
          </a:p>
        </p:txBody>
      </p:sp>
      <p:pic>
        <p:nvPicPr>
          <p:cNvPr id="34823" name="Picture 7" descr="E:\OCG\Mis Proyectos\MCok\Estadisticas_PEN\Gestion\2a Etapa\Requisitos\prototipo\Prototipo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882" y="1643049"/>
            <a:ext cx="6600804" cy="3802873"/>
          </a:xfrm>
          <a:prstGeom prst="rect">
            <a:avLst/>
          </a:prstGeom>
          <a:noFill/>
        </p:spPr>
      </p:pic>
      <p:sp>
        <p:nvSpPr>
          <p:cNvPr id="19" name="18 Llamada ovalada"/>
          <p:cNvSpPr/>
          <p:nvPr/>
        </p:nvSpPr>
        <p:spPr bwMode="auto">
          <a:xfrm>
            <a:off x="6599278" y="2643182"/>
            <a:ext cx="1681122" cy="571504"/>
          </a:xfrm>
          <a:prstGeom prst="wedgeEllipseCallout">
            <a:avLst>
              <a:gd name="adj1" fmla="val -57131"/>
              <a:gd name="adj2" fmla="val 782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800" dirty="0" smtClean="0"/>
              <a:t>En consultas debe tener totales de los datos numéricos</a:t>
            </a:r>
            <a:endParaRPr lang="es-ES" sz="800" dirty="0" smtClean="0"/>
          </a:p>
          <a:p>
            <a:pPr algn="l"/>
            <a:endParaRPr lang="es-E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280400" y="635476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5F2A64C3-9CA9-47A3-B957-963FF52F1569}" type="slidenum">
              <a:rPr lang="es-ES" sz="800" b="0">
                <a:solidFill>
                  <a:srgbClr val="FFFFFF"/>
                </a:solidFill>
              </a:rPr>
              <a:pPr algn="l"/>
              <a:t>7</a:t>
            </a:fld>
            <a:endParaRPr lang="es-ES" sz="800" b="0">
              <a:solidFill>
                <a:srgbClr val="FFFFFF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42844" y="142852"/>
            <a:ext cx="753903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ts val="2300"/>
              </a:lnSpc>
            </a:pPr>
            <a:r>
              <a:rPr lang="es-ES" sz="2400" dirty="0" smtClean="0">
                <a:solidFill>
                  <a:srgbClr val="C00000"/>
                </a:solidFill>
              </a:rPr>
              <a:t>04 </a:t>
            </a:r>
            <a:r>
              <a:rPr lang="es-ES" sz="2400" dirty="0" smtClean="0">
                <a:solidFill>
                  <a:srgbClr val="C00000"/>
                </a:solidFill>
              </a:rPr>
              <a:t>PROTOTIPO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88950" y="928670"/>
            <a:ext cx="7539038" cy="714379"/>
          </a:xfrm>
          <a:prstGeom prst="rect">
            <a:avLst/>
          </a:prstGeom>
        </p:spPr>
        <p:txBody>
          <a:bodyPr/>
          <a:lstStyle/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r>
              <a:rPr lang="es-ES" sz="2000" b="0" i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Visión de los datos durante el  </a:t>
            </a:r>
            <a:r>
              <a:rPr lang="es-ES" sz="2000" b="0" i="1" kern="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Regístro</a:t>
            </a:r>
            <a:r>
              <a:rPr lang="es-ES" sz="2000" b="0" i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s-ES" sz="2000" b="0" i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datos – Secuencia de pantallas</a:t>
            </a: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7" name="Picture 7" descr="E:\OCG\Mis Proyectos\MCok\Estadisticas_PEN\Gestion\2a Etapa\Requisitos\prototipo\Prototipo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596" y="1714487"/>
            <a:ext cx="7419866" cy="4437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280400" y="635476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5F2A64C3-9CA9-47A3-B957-963FF52F1569}" type="slidenum">
              <a:rPr lang="es-ES" sz="800" b="0">
                <a:solidFill>
                  <a:srgbClr val="FFFFFF"/>
                </a:solidFill>
              </a:rPr>
              <a:pPr algn="l"/>
              <a:t>8</a:t>
            </a:fld>
            <a:endParaRPr lang="es-ES" sz="800" b="0">
              <a:solidFill>
                <a:srgbClr val="FFFFFF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42844" y="214290"/>
            <a:ext cx="753903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ts val="2300"/>
              </a:lnSpc>
            </a:pPr>
            <a:r>
              <a:rPr lang="es-ES" sz="2400" dirty="0" smtClean="0">
                <a:solidFill>
                  <a:srgbClr val="C00000"/>
                </a:solidFill>
              </a:rPr>
              <a:t>04 </a:t>
            </a:r>
            <a:r>
              <a:rPr lang="es-ES" sz="2400" dirty="0" smtClean="0">
                <a:solidFill>
                  <a:srgbClr val="C00000"/>
                </a:solidFill>
              </a:rPr>
              <a:t>PROTOTIPO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88950" y="1000108"/>
            <a:ext cx="7791450" cy="4783150"/>
          </a:xfrm>
          <a:prstGeom prst="rect">
            <a:avLst/>
          </a:prstGeom>
        </p:spPr>
        <p:txBody>
          <a:bodyPr/>
          <a:lstStyle/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r>
              <a:rPr kumimoji="0" lang="es-E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MS PGothic"/>
                <a:cs typeface="MS PGothic"/>
              </a:rPr>
              <a:t>Visión de los datos durante la Consulta de datos</a:t>
            </a: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lang="es-ES" sz="2000" b="0" i="1" kern="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endParaRPr kumimoji="0" lang="es-ES" sz="20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MS PGothic"/>
              <a:cs typeface="MS PGothic"/>
            </a:endParaRPr>
          </a:p>
          <a:p>
            <a:pPr marL="287338" lvl="0" indent="-287338" algn="just" eaLnBrk="1" hangingPunct="1">
              <a:spcBef>
                <a:spcPct val="20000"/>
              </a:spcBef>
              <a:buClr>
                <a:schemeClr val="accent1"/>
              </a:buClr>
              <a:buSzPct val="140000"/>
              <a:buFont typeface="Wingdings" pitchFamily="2" charset="2"/>
              <a:buChar char="§"/>
              <a:defRPr/>
            </a:pPr>
            <a:r>
              <a:rPr lang="es-ES" sz="1800" b="0" i="1" kern="0" dirty="0" smtClean="0">
                <a:latin typeface="+mn-lt"/>
              </a:rPr>
              <a:t>Los gráficos se podrán enviar a formato </a:t>
            </a:r>
            <a:r>
              <a:rPr lang="es-ES" sz="1800" b="0" i="1" kern="0" dirty="0" err="1" smtClean="0">
                <a:latin typeface="+mn-lt"/>
              </a:rPr>
              <a:t>pdf</a:t>
            </a:r>
            <a:r>
              <a:rPr lang="es-ES" sz="1800" b="0" i="1" kern="0" dirty="0" smtClean="0">
                <a:latin typeface="+mn-lt"/>
              </a:rPr>
              <a:t> para que el usuario componga sus documentos e informes</a:t>
            </a:r>
            <a:endParaRPr kumimoji="0" lang="es-ES" sz="1800" b="0" i="1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  <a:ea typeface="MS PGothic"/>
              <a:cs typeface="MS PGothic"/>
            </a:endParaRPr>
          </a:p>
        </p:txBody>
      </p:sp>
      <p:pic>
        <p:nvPicPr>
          <p:cNvPr id="36866" name="Picture 2" descr="E:\OCG\Mis Proyectos\MCok\Estadisticas_PEN\Gestion\2a Etapa\Requisitos\prototipo\Prototipo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3952" y="1785925"/>
            <a:ext cx="5404130" cy="3214710"/>
          </a:xfrm>
          <a:prstGeom prst="rect">
            <a:avLst/>
          </a:prstGeom>
          <a:noFill/>
        </p:spPr>
      </p:pic>
      <p:sp>
        <p:nvSpPr>
          <p:cNvPr id="8" name="7 Llamada ovalada"/>
          <p:cNvSpPr/>
          <p:nvPr/>
        </p:nvSpPr>
        <p:spPr bwMode="auto">
          <a:xfrm>
            <a:off x="5572132" y="714356"/>
            <a:ext cx="2500330" cy="971952"/>
          </a:xfrm>
          <a:prstGeom prst="wedgeEllipseCallout">
            <a:avLst>
              <a:gd name="adj1" fmla="val -57131"/>
              <a:gd name="adj2" fmla="val 782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800" dirty="0" smtClean="0"/>
              <a:t>El titulo sale de la columna Indicadores (en Requisitos)</a:t>
            </a:r>
          </a:p>
          <a:p>
            <a:pPr algn="l"/>
            <a:r>
              <a:rPr lang="es-ES" sz="800" dirty="0" smtClean="0"/>
              <a:t>Se debe </a:t>
            </a:r>
            <a:r>
              <a:rPr lang="es-ES" sz="800" dirty="0" err="1" smtClean="0"/>
              <a:t>plotear</a:t>
            </a:r>
            <a:r>
              <a:rPr lang="es-ES" sz="800" dirty="0" smtClean="0"/>
              <a:t> las variables </a:t>
            </a:r>
            <a:r>
              <a:rPr lang="es-ES" sz="800" dirty="0" err="1" smtClean="0"/>
              <a:t>numericas</a:t>
            </a:r>
            <a:endParaRPr lang="es-ES" sz="800" dirty="0" smtClean="0"/>
          </a:p>
          <a:p>
            <a:pPr algn="l"/>
            <a:r>
              <a:rPr lang="es-ES" sz="800" dirty="0" smtClean="0"/>
              <a:t>Cada gráfico es un </a:t>
            </a:r>
            <a:r>
              <a:rPr lang="es-ES" sz="800" dirty="0" err="1" smtClean="0"/>
              <a:t>ploteo</a:t>
            </a:r>
            <a:r>
              <a:rPr lang="es-ES" sz="800" dirty="0" smtClean="0"/>
              <a:t> específico.</a:t>
            </a:r>
            <a:endParaRPr lang="es-E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88950" y="2928934"/>
            <a:ext cx="7539038" cy="2071702"/>
          </a:xfrm>
        </p:spPr>
        <p:txBody>
          <a:bodyPr/>
          <a:lstStyle/>
          <a:p>
            <a:pPr algn="ctr">
              <a:buNone/>
            </a:pPr>
            <a:r>
              <a:rPr lang="es-ES" sz="3600" i="1" dirty="0" smtClean="0"/>
              <a:t>Nos vemos hoy a las 05:00 pm</a:t>
            </a:r>
            <a:endParaRPr lang="es-ES" sz="36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INDRApresentacion</Template>
  <TotalTime>2351</TotalTime>
  <Words>680</Words>
  <Application>Microsoft PowerPoint</Application>
  <PresentationFormat>Presentación en pantalla (4:3)</PresentationFormat>
  <Paragraphs>116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INDRApresentacion</vt:lpstr>
      <vt:lpstr>Diseño personalizado</vt:lpstr>
      <vt:lpstr>PENdb v 1.0 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Indra Sistemas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AMET. </dc:title>
  <dc:creator/>
  <cp:lastModifiedBy>ocg</cp:lastModifiedBy>
  <cp:revision>195</cp:revision>
  <cp:lastPrinted>2008-06-02T08:41:24Z</cp:lastPrinted>
  <dcterms:created xsi:type="dcterms:W3CDTF">2008-05-28T13:57:25Z</dcterms:created>
  <dcterms:modified xsi:type="dcterms:W3CDTF">2014-01-28T16:07:01Z</dcterms:modified>
</cp:coreProperties>
</file>