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Common_Log_Format" TargetMode="External"/><Relationship Id="rId4" Type="http://schemas.openxmlformats.org/officeDocument/2006/relationships/hyperlink" Target="http://en.wikipedia.org/wiki/Common_Log_Format" TargetMode="External"/><Relationship Id="rId5" Type="http://schemas.openxmlformats.org/officeDocument/2006/relationships/hyperlink" Target="http://www.w3.org/Protocols/rfc2616/rfc2616-sec10.html" TargetMode="External"/><Relationship Id="rId6" Type="http://schemas.openxmlformats.org/officeDocument/2006/relationships/hyperlink" Target="http://www.w3.org/Protocols/rfc2616/rfc2616-sec10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the-associates.co.uk" TargetMode="External"/><Relationship Id="rId4" Type="http://schemas.openxmlformats.org/officeDocument/2006/relationships/hyperlink" Target="http://www.the-associates.co.u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Extract Statistical Properties from Huge Activity Logs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consider logs with entries in a particular pattern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 this task we use </a:t>
            </a:r>
            <a:r>
              <a:rPr lang="en">
                <a:solidFill>
                  <a:srgbClr val="3C78D8"/>
                </a:solidFill>
              </a:rPr>
              <a:t>Map-Reduce</a:t>
            </a:r>
            <a:r>
              <a:rPr lang="en"/>
              <a:t> functionality of Hadoop.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 a local pseudo-cluster on local machine of Hadoop 2.7.2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 the </a:t>
            </a:r>
            <a:r>
              <a:rPr lang="en">
                <a:solidFill>
                  <a:srgbClr val="3C78D8"/>
                </a:solidFill>
              </a:rPr>
              <a:t>Hadoop Streaming</a:t>
            </a:r>
            <a:r>
              <a:rPr lang="en"/>
              <a:t> facility to use </a:t>
            </a:r>
            <a:r>
              <a:rPr lang="en">
                <a:solidFill>
                  <a:srgbClr val="3C78D8"/>
                </a:solidFill>
              </a:rPr>
              <a:t>Python</a:t>
            </a:r>
            <a:r>
              <a:rPr lang="en"/>
              <a:t> scripts as Mapper and Reducer code that we stream to Hadoop.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Hadoop runs this mapping and reducing jobs on the passed Data using our Python Scripts and produces a summarized result depending on them.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Sales Data Log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have a Sales Data Log running into more than 250MB which contains entries in the format: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Date&lt;tab space&gt;Time&lt;tab space&gt;Store Name&lt;tab space&gt;Product Type&lt;tab space&gt;Amount paid&lt;tab space&gt;Credit Card Company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E.g. 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2012-01-01    12:01    San Jose    Music    12.99    Amex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2013-10-99    13:22    Miami    Boots    99.95    Visa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 entries may be different due to errors like:</a:t>
            </a:r>
          </a:p>
          <a:p>
            <a:pPr indent="-228600" lvl="2" marL="1371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2013-10-09 13:22:59 I/O Error ^d8x28orz28zoijzu1z1zp1OHH3du3ixwcz114&lt;f 1    2	3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Sales Data Log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the mapper code: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Read each line from the log and split it using &lt;tabspace&gt;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Check if we got 6 separate strings after the split, if not then we understand that we have encountered an unexpected line and we continue on to the next line without processing this one.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date, time, store, item, cost, payment =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mapper outputs a </a:t>
            </a:r>
            <a:r>
              <a:rPr lang="en">
                <a:solidFill>
                  <a:srgbClr val="000000"/>
                </a:solidFill>
              </a:rPr>
              <a:t>&lt;key, value&gt;</a:t>
            </a:r>
            <a:r>
              <a:rPr lang="en"/>
              <a:t> pair, separated by a tab space, for each line processed.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Which characteristic we take as Key and which as Value, changes according to what we are trying to find.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Sales Data Log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Reducer receives the &lt;key,value&gt; pair output by the Mapper.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Reducer then aggregates same keys together from the data and sums the values corresponding to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Hadoop runs parallel mapper processes, each processing the data within 1 Block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Then it Shuffles this Intermediate result to reducer processes after sorting them according to keys.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Sales Data Log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30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characteristics extracted from the log, using our methodology: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Total Sales for each Store: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E.g. Albuquerque    10052311.420000007, Anaheim    10076416.35999994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Value of Total Sales for particular categories: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Toys	57463477.11, Consumer Electronics	57452374.13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Highest Sales Value for a Store: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E.g. Toledo		499.98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Total sales in the log: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Total no. of sales: 4138476, Total value of sales: 1034457953.26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Log for a Website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26675" y="1919075"/>
            <a:ext cx="8167200" cy="38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Next we run Map Reduce jobs on an Access Log file for a website, whose size runs into more than 550 MB.</a:t>
            </a:r>
          </a:p>
          <a:p>
            <a:pPr indent="-298450" lvl="0" marL="457200" rtl="0">
              <a:spcBef>
                <a:spcPts val="0"/>
              </a:spcBef>
              <a:buSzPct val="100000"/>
            </a:pPr>
            <a:r>
              <a:rPr lang="en" sz="1100">
                <a:solidFill>
                  <a:srgbClr val="000000"/>
                </a:solidFill>
              </a:rPr>
              <a:t>The logfile is in</a:t>
            </a:r>
            <a:r>
              <a:rPr lang="en" sz="110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Common Log Format</a:t>
            </a:r>
            <a:r>
              <a:rPr lang="en" sz="1100">
                <a:solidFill>
                  <a:srgbClr val="000000"/>
                </a:solidFill>
              </a:rPr>
              <a:t>:</a:t>
            </a:r>
          </a:p>
          <a:p>
            <a:pPr indent="-298450" lvl="1" marL="914400" rtl="0">
              <a:spcBef>
                <a:spcPts val="0"/>
              </a:spcBef>
              <a:buSzPct val="100000"/>
            </a:pPr>
            <a:r>
              <a:rPr lang="en" sz="1100">
                <a:solidFill>
                  <a:srgbClr val="000000"/>
                </a:solidFill>
              </a:rPr>
              <a:t>10.223.157.186 - - [15/Jul/2009:15:50:35 -0700] "GET /assets/js/lowpro.js HTTP/1.1" 200 10469</a:t>
            </a:r>
            <a:br>
              <a:rPr lang="en" sz="1100">
                <a:solidFill>
                  <a:srgbClr val="000000"/>
                </a:solidFill>
              </a:rPr>
            </a:br>
            <a:br>
              <a:rPr lang="en" sz="1100">
                <a:solidFill>
                  <a:srgbClr val="000000"/>
                </a:solidFill>
              </a:rPr>
            </a:br>
            <a:r>
              <a:rPr lang="en" sz="1100">
                <a:solidFill>
                  <a:srgbClr val="000000"/>
                </a:solidFill>
              </a:rPr>
              <a:t>%h %l %u %t \"%r\" %&gt;s %b</a:t>
            </a:r>
          </a:p>
          <a:p>
            <a:pPr indent="-298450" lvl="1" marL="914400" rtl="0">
              <a:spcBef>
                <a:spcPts val="0"/>
              </a:spcBef>
              <a:buSzPct val="100000"/>
            </a:pPr>
            <a:r>
              <a:rPr lang="en" sz="1100">
                <a:solidFill>
                  <a:srgbClr val="000000"/>
                </a:solidFill>
              </a:rPr>
              <a:t>Where:</a:t>
            </a:r>
          </a:p>
          <a:p>
            <a:pPr indent="-29845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100">
                <a:solidFill>
                  <a:srgbClr val="000000"/>
                </a:solidFill>
              </a:rPr>
              <a:t>%h is the IP address of the client</a:t>
            </a:r>
          </a:p>
          <a:p>
            <a:pPr indent="-29845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100">
                <a:solidFill>
                  <a:srgbClr val="000000"/>
                </a:solidFill>
              </a:rPr>
              <a:t>%l is identity of the client, or "-" if it's unavailable</a:t>
            </a:r>
          </a:p>
          <a:p>
            <a:pPr indent="-29845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100">
                <a:solidFill>
                  <a:srgbClr val="000000"/>
                </a:solidFill>
              </a:rPr>
              <a:t>%u is username of the client, or "-" if it's unavailable</a:t>
            </a:r>
          </a:p>
          <a:p>
            <a:pPr indent="-29845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100">
                <a:solidFill>
                  <a:srgbClr val="000000"/>
                </a:solidFill>
              </a:rPr>
              <a:t>%t is the time that the server finished processing the request. The format is [day/month/year:hour:minute:second zone]</a:t>
            </a:r>
          </a:p>
          <a:p>
            <a:pPr indent="-29845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100">
                <a:solidFill>
                  <a:srgbClr val="000000"/>
                </a:solidFill>
              </a:rPr>
              <a:t>%r is the request line from the client is given (in double quotes). It contains the method, path, query-string, and protocol or the request.</a:t>
            </a:r>
          </a:p>
          <a:p>
            <a:pPr indent="-29845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100">
                <a:solidFill>
                  <a:srgbClr val="000000"/>
                </a:solidFill>
              </a:rPr>
              <a:t>%&gt;s is the status code that the server sends back to the client. You will see see mostly status codes 200 (OK - The request has succeeded), 304 (Not Modified) and 404 (Not Found). See more information on status codes</a:t>
            </a:r>
            <a:r>
              <a:rPr lang="en" sz="1100">
                <a:solidFill>
                  <a:srgbClr val="000000"/>
                </a:solidFill>
                <a:hlinkClick r:id="rId5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in W3C.org</a:t>
            </a:r>
          </a:p>
          <a:p>
            <a:pPr indent="-29845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100">
                <a:solidFill>
                  <a:srgbClr val="000000"/>
                </a:solidFill>
              </a:rPr>
              <a:t>%b is the size of the object returned to the client, in bytes. It will be "-" in case of status code 304.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Logs for a Website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the mapper, we extract the different types of information we get from each entry in the log file according to the format it uses.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pathnames in the Log begin with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http://www.the-associates.co.uk</a:t>
            </a:r>
            <a:r>
              <a:rPr lang="en"/>
              <a:t>”. So we remove the portion “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http://www.the-associates.co.uk</a:t>
            </a:r>
            <a:r>
              <a:rPr lang="en"/>
              <a:t>” from pathnames in our mapper so all occurences of a file are counted together.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Reducer receives the &lt;key,value&gt; pair output by the Mapper.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Reducer then aggregates same keys together from the data and sums the values corresponding to them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Log for a Website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characteristics extracted from the log, using our methodology: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many hits were made to the page: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/assets/js/the-associates.js		2456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many hits were made by the IP address: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10.99.99.186	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popular file in the website and the No. of its occurences: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/assets/css/combined.css		117352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