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  <p:sldId id="281" r:id="rId18"/>
    <p:sldId id="282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17D7E-A59F-4D06-B1FD-483B0F5B2C68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4890F-5AFF-4D12-8F76-7D39CF712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855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C49961-EDB7-49D8-935F-85FDBC173F96}" type="slidenum">
              <a:rPr lang="en-US"/>
              <a:pPr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32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80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653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482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61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049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911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291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493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32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3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C52A-C976-4383-A931-C89E61C2E9C2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617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struction_(computer_science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gmentation_fault" TargetMode="External"/><Relationship Id="rId2" Type="http://schemas.openxmlformats.org/officeDocument/2006/relationships/hyperlink" Target="http://en.wikipedia.org/wiki/Core_dum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Exit_(operating_system)" TargetMode="External"/><Relationship Id="rId4" Type="http://schemas.openxmlformats.org/officeDocument/2006/relationships/hyperlink" Target="http://en.wikipedia.org/wiki/Child_proces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Signal and Pipe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7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==0)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sleep(1);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signal(SIGCLD, </a:t>
            </a:r>
            <a:r>
              <a:rPr lang="en-US" dirty="0" err="1" smtClean="0"/>
              <a:t>abc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sleep(10);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(“Parent exiting”);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abc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(“child died”);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SIGCLD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79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SIGSEGV</a:t>
            </a:r>
          </a:p>
          <a:p>
            <a:pPr lvl="1"/>
            <a:r>
              <a:rPr lang="en-US" dirty="0" smtClean="0"/>
              <a:t>Segmentation fault-core dumped</a:t>
            </a:r>
          </a:p>
          <a:p>
            <a:r>
              <a:rPr lang="en-US" dirty="0" smtClean="0"/>
              <a:t>SIGFPE</a:t>
            </a:r>
          </a:p>
          <a:p>
            <a:pPr lvl="1"/>
            <a:r>
              <a:rPr lang="en-US" dirty="0" smtClean="0"/>
              <a:t>Division by zero</a:t>
            </a:r>
          </a:p>
          <a:p>
            <a:r>
              <a:rPr lang="en-US" dirty="0" smtClean="0"/>
              <a:t>SIGILL </a:t>
            </a:r>
          </a:p>
          <a:p>
            <a:pPr lvl="1"/>
            <a:r>
              <a:rPr lang="en-US" sz="1800" dirty="0" smtClean="0"/>
              <a:t>The SIGILL signal is sent to a process when it attempts to execute an </a:t>
            </a:r>
            <a:r>
              <a:rPr lang="en-US" sz="1800" b="1" dirty="0" smtClean="0"/>
              <a:t>illegal</a:t>
            </a:r>
            <a:r>
              <a:rPr lang="en-US" sz="1800" dirty="0"/>
              <a:t> </a:t>
            </a:r>
            <a:r>
              <a:rPr lang="en-US" sz="1800" dirty="0" smtClean="0"/>
              <a:t>or </a:t>
            </a:r>
            <a:r>
              <a:rPr lang="en-US" sz="1800" b="1" dirty="0" smtClean="0"/>
              <a:t>privileged </a:t>
            </a:r>
            <a:r>
              <a:rPr lang="en-US" sz="1800" b="1" dirty="0" smtClean="0">
                <a:hlinkClick r:id="rId2" tooltip="Instruction (computer science)"/>
              </a:rPr>
              <a:t>instruction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03183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signal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133600"/>
            <a:ext cx="1371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2133600"/>
            <a:ext cx="1219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2057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22420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14600" y="2400300"/>
            <a:ext cx="1752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22420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process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3000" y="3657600"/>
            <a:ext cx="1371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7200" y="3657600"/>
            <a:ext cx="1219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3581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37660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3"/>
            <a:endCxn id="12" idx="1"/>
          </p:cNvCxnSpPr>
          <p:nvPr/>
        </p:nvCxnSpPr>
        <p:spPr>
          <a:xfrm>
            <a:off x="2514600" y="3924300"/>
            <a:ext cx="1752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43400" y="37660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process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3048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user process can send signal to another user process?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14478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far, kernel process sends signal to user process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480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Kill(process ID,  signal ID)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1952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029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==0)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signal(</a:t>
            </a:r>
            <a:r>
              <a:rPr lang="en-US" dirty="0" err="1" smtClean="0"/>
              <a:t>SIGINT,abc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sleep(2)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kill(</a:t>
            </a:r>
            <a:r>
              <a:rPr lang="en-US" dirty="0" err="1" smtClean="0"/>
              <a:t>pid,SIGINT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sleep(10);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(“Parent exiting”);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abc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(“Signal received by child ”);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0" y="3657600"/>
            <a:ext cx="1371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43800" y="3657600"/>
            <a:ext cx="1219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3581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37660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5791200" y="3924300"/>
            <a:ext cx="1752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0" y="37660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066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signals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029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==0)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signal(SIGUSR2, </a:t>
            </a:r>
            <a:r>
              <a:rPr lang="en-US" dirty="0" err="1" smtClean="0"/>
              <a:t>abc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sleep(1);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(“Hello parent!”);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kill(</a:t>
            </a:r>
            <a:r>
              <a:rPr lang="en-US" dirty="0" err="1" smtClean="0"/>
              <a:t>getppid</a:t>
            </a:r>
            <a:r>
              <a:rPr lang="en-US" dirty="0" smtClean="0"/>
              <a:t>(),SIGUSR1);</a:t>
            </a:r>
          </a:p>
          <a:p>
            <a:pPr marL="0" indent="0">
              <a:buNone/>
            </a:pPr>
            <a:r>
              <a:rPr lang="en-US" dirty="0" smtClean="0"/>
              <a:t>		sleep(4);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signal(SIGUSR1,def);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sleep(5);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abc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	sleep(2);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(“Bye  Parent ”);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0" y="3657600"/>
            <a:ext cx="1371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43800" y="3657600"/>
            <a:ext cx="1219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3581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SIGUSR2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37660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5791200" y="3924300"/>
            <a:ext cx="1752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0" y="37660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447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SIGUSR1 and SIGUSR2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Are not mapped to any event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5027474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def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(“Hello child”);</a:t>
            </a:r>
          </a:p>
          <a:p>
            <a:r>
              <a:rPr lang="en-US" dirty="0"/>
              <a:t>	</a:t>
            </a:r>
            <a:r>
              <a:rPr lang="en-US" dirty="0" smtClean="0"/>
              <a:t>kill(pid,SIGUSR</a:t>
            </a:r>
            <a:r>
              <a:rPr lang="en-US" dirty="0"/>
              <a:t>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791200" y="4135398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8400" y="41264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SIGUSR1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63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 primitive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819400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| </a:t>
            </a:r>
            <a:r>
              <a:rPr lang="en-US" dirty="0" err="1" smtClean="0"/>
              <a:t>wc</a:t>
            </a:r>
            <a:r>
              <a:rPr lang="en-US" dirty="0" smtClean="0"/>
              <a:t> -l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66800" y="3188732"/>
            <a:ext cx="304800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38862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A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33600" y="3188732"/>
            <a:ext cx="381000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48882" y="3886200"/>
            <a:ext cx="191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54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 primitive</a:t>
            </a:r>
            <a:endParaRPr lang="en-US" dirty="0"/>
          </a:p>
        </p:txBody>
      </p:sp>
      <p:sp>
        <p:nvSpPr>
          <p:cNvPr id="4" name="Flowchart: Direct Access Storage 3"/>
          <p:cNvSpPr/>
          <p:nvPr/>
        </p:nvSpPr>
        <p:spPr>
          <a:xfrm>
            <a:off x="2819400" y="2743200"/>
            <a:ext cx="1828800" cy="533400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28310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2819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438400" y="2971800"/>
            <a:ext cx="381000" cy="196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572000" y="2927866"/>
            <a:ext cx="304800" cy="196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2286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Sending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40386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p[2];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(“%d %</a:t>
            </a:r>
            <a:r>
              <a:rPr lang="en-US" dirty="0" err="1" smtClean="0"/>
              <a:t>d”,p</a:t>
            </a:r>
            <a:r>
              <a:rPr lang="en-US" dirty="0" smtClean="0"/>
              <a:t>[0],p[1]);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4267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 returns -1, if unsuccessful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3276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p[1]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24400" y="3276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p[0]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5410200" y="3352800"/>
            <a:ext cx="685800" cy="4249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72200" y="3239869"/>
            <a:ext cx="1447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File descriptors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04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 table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1312270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descriptor (integer)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stderr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3429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open(), read(), write() system calls to access files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724400"/>
            <a:ext cx="7391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Think what happens in case of redirection?</a:t>
            </a:r>
          </a:p>
          <a:p>
            <a:r>
              <a:rPr lang="en-US" sz="4400" dirty="0" err="1" smtClean="0"/>
              <a:t>ls</a:t>
            </a:r>
            <a:r>
              <a:rPr lang="en-US" sz="4400" dirty="0" smtClean="0"/>
              <a:t>&gt;file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798332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Open() creates a file and returns </a:t>
            </a:r>
            <a:r>
              <a:rPr lang="en-US" dirty="0" err="1" smtClean="0"/>
              <a:t>fd</a:t>
            </a:r>
            <a:r>
              <a:rPr lang="en-US" dirty="0" smtClean="0"/>
              <a:t> (minimum value)</a:t>
            </a:r>
          </a:p>
          <a:p>
            <a:endParaRPr lang="en-US" dirty="0"/>
          </a:p>
          <a:p>
            <a:r>
              <a:rPr lang="en-US" dirty="0" err="1"/>
              <a:t>f</a:t>
            </a:r>
            <a:r>
              <a:rPr lang="en-US" dirty="0" err="1" smtClean="0"/>
              <a:t>d</a:t>
            </a:r>
            <a:r>
              <a:rPr lang="en-US" dirty="0" smtClean="0"/>
              <a:t>=open(path, O_WRONLY|O_CREAT|O_TRUNC,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22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63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Standard C Library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163"/>
            <a:ext cx="7642225" cy="5078412"/>
          </a:xfrm>
        </p:spPr>
        <p:txBody>
          <a:bodyPr/>
          <a:lstStyle/>
          <a:p>
            <a:r>
              <a:rPr lang="en-US" smtClean="0"/>
              <a:t>C program invoking printf() library call, which calls write() system call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 l="18286" t="2666" r="17346" b="1784"/>
          <a:stretch>
            <a:fillRect/>
          </a:stretch>
        </p:blipFill>
        <p:spPr bwMode="auto">
          <a:xfrm>
            <a:off x="2336800" y="2419350"/>
            <a:ext cx="4060825" cy="428625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639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2438400" y="3505200"/>
            <a:ext cx="1828800" cy="533400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9812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19812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71600" y="2057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Parent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220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2145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fd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2526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fd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2450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fd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62400" y="2069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fd</a:t>
            </a:r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1034555" y="2860766"/>
            <a:ext cx="1408199" cy="770708"/>
          </a:xfrm>
          <a:custGeom>
            <a:avLst/>
            <a:gdLst>
              <a:gd name="connsiteX0" fmla="*/ 10474 w 1408199"/>
              <a:gd name="connsiteY0" fmla="*/ 0 h 770708"/>
              <a:gd name="connsiteX1" fmla="*/ 49662 w 1408199"/>
              <a:gd name="connsiteY1" fmla="*/ 522514 h 770708"/>
              <a:gd name="connsiteX2" fmla="*/ 62725 w 1408199"/>
              <a:gd name="connsiteY2" fmla="*/ 561703 h 770708"/>
              <a:gd name="connsiteX3" fmla="*/ 101914 w 1408199"/>
              <a:gd name="connsiteY3" fmla="*/ 587828 h 770708"/>
              <a:gd name="connsiteX4" fmla="*/ 128039 w 1408199"/>
              <a:gd name="connsiteY4" fmla="*/ 627017 h 770708"/>
              <a:gd name="connsiteX5" fmla="*/ 245605 w 1408199"/>
              <a:gd name="connsiteY5" fmla="*/ 692331 h 770708"/>
              <a:gd name="connsiteX6" fmla="*/ 284794 w 1408199"/>
              <a:gd name="connsiteY6" fmla="*/ 718457 h 770708"/>
              <a:gd name="connsiteX7" fmla="*/ 480736 w 1408199"/>
              <a:gd name="connsiteY7" fmla="*/ 757645 h 770708"/>
              <a:gd name="connsiteX8" fmla="*/ 559114 w 1408199"/>
              <a:gd name="connsiteY8" fmla="*/ 770708 h 770708"/>
              <a:gd name="connsiteX9" fmla="*/ 977125 w 1408199"/>
              <a:gd name="connsiteY9" fmla="*/ 757645 h 770708"/>
              <a:gd name="connsiteX10" fmla="*/ 1408199 w 1408199"/>
              <a:gd name="connsiteY10" fmla="*/ 744583 h 77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8199" h="770708">
                <a:moveTo>
                  <a:pt x="10474" y="0"/>
                </a:moveTo>
                <a:cubicBezTo>
                  <a:pt x="31751" y="766030"/>
                  <a:pt x="-47548" y="295694"/>
                  <a:pt x="49662" y="522514"/>
                </a:cubicBezTo>
                <a:cubicBezTo>
                  <a:pt x="55086" y="535170"/>
                  <a:pt x="54123" y="550951"/>
                  <a:pt x="62725" y="561703"/>
                </a:cubicBezTo>
                <a:cubicBezTo>
                  <a:pt x="72533" y="573962"/>
                  <a:pt x="88851" y="579120"/>
                  <a:pt x="101914" y="587828"/>
                </a:cubicBezTo>
                <a:cubicBezTo>
                  <a:pt x="110622" y="600891"/>
                  <a:pt x="116224" y="616679"/>
                  <a:pt x="128039" y="627017"/>
                </a:cubicBezTo>
                <a:cubicBezTo>
                  <a:pt x="237868" y="723118"/>
                  <a:pt x="167860" y="653458"/>
                  <a:pt x="245605" y="692331"/>
                </a:cubicBezTo>
                <a:cubicBezTo>
                  <a:pt x="259647" y="699352"/>
                  <a:pt x="270039" y="713092"/>
                  <a:pt x="284794" y="718457"/>
                </a:cubicBezTo>
                <a:cubicBezTo>
                  <a:pt x="354144" y="743676"/>
                  <a:pt x="409507" y="746687"/>
                  <a:pt x="480736" y="757645"/>
                </a:cubicBezTo>
                <a:cubicBezTo>
                  <a:pt x="506914" y="761672"/>
                  <a:pt x="532988" y="766354"/>
                  <a:pt x="559114" y="770708"/>
                </a:cubicBezTo>
                <a:lnTo>
                  <a:pt x="977125" y="757645"/>
                </a:lnTo>
                <a:cubicBezTo>
                  <a:pt x="1390988" y="743616"/>
                  <a:pt x="1204390" y="744583"/>
                  <a:pt x="1408199" y="74458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711234" y="2442754"/>
            <a:ext cx="2756263" cy="1580606"/>
          </a:xfrm>
          <a:custGeom>
            <a:avLst/>
            <a:gdLst>
              <a:gd name="connsiteX0" fmla="*/ 2756263 w 2756263"/>
              <a:gd name="connsiteY0" fmla="*/ 0 h 1580606"/>
              <a:gd name="connsiteX1" fmla="*/ 2625635 w 2756263"/>
              <a:gd name="connsiteY1" fmla="*/ 13063 h 1580606"/>
              <a:gd name="connsiteX2" fmla="*/ 2547257 w 2756263"/>
              <a:gd name="connsiteY2" fmla="*/ 39189 h 1580606"/>
              <a:gd name="connsiteX3" fmla="*/ 2508069 w 2756263"/>
              <a:gd name="connsiteY3" fmla="*/ 52252 h 1580606"/>
              <a:gd name="connsiteX4" fmla="*/ 2455817 w 2756263"/>
              <a:gd name="connsiteY4" fmla="*/ 78377 h 1580606"/>
              <a:gd name="connsiteX5" fmla="*/ 2403566 w 2756263"/>
              <a:gd name="connsiteY5" fmla="*/ 91440 h 1580606"/>
              <a:gd name="connsiteX6" fmla="*/ 2272937 w 2756263"/>
              <a:gd name="connsiteY6" fmla="*/ 169817 h 1580606"/>
              <a:gd name="connsiteX7" fmla="*/ 2233749 w 2756263"/>
              <a:gd name="connsiteY7" fmla="*/ 195943 h 1580606"/>
              <a:gd name="connsiteX8" fmla="*/ 2207623 w 2756263"/>
              <a:gd name="connsiteY8" fmla="*/ 248195 h 1580606"/>
              <a:gd name="connsiteX9" fmla="*/ 2181497 w 2756263"/>
              <a:gd name="connsiteY9" fmla="*/ 287383 h 1580606"/>
              <a:gd name="connsiteX10" fmla="*/ 2168435 w 2756263"/>
              <a:gd name="connsiteY10" fmla="*/ 326572 h 1580606"/>
              <a:gd name="connsiteX11" fmla="*/ 2103120 w 2756263"/>
              <a:gd name="connsiteY11" fmla="*/ 404949 h 1580606"/>
              <a:gd name="connsiteX12" fmla="*/ 2063932 w 2756263"/>
              <a:gd name="connsiteY12" fmla="*/ 431075 h 1580606"/>
              <a:gd name="connsiteX13" fmla="*/ 2024743 w 2756263"/>
              <a:gd name="connsiteY13" fmla="*/ 444137 h 1580606"/>
              <a:gd name="connsiteX14" fmla="*/ 1933303 w 2756263"/>
              <a:gd name="connsiteY14" fmla="*/ 496389 h 1580606"/>
              <a:gd name="connsiteX15" fmla="*/ 1894115 w 2756263"/>
              <a:gd name="connsiteY15" fmla="*/ 522515 h 1580606"/>
              <a:gd name="connsiteX16" fmla="*/ 1841863 w 2756263"/>
              <a:gd name="connsiteY16" fmla="*/ 535577 h 1580606"/>
              <a:gd name="connsiteX17" fmla="*/ 1724297 w 2756263"/>
              <a:gd name="connsiteY17" fmla="*/ 561703 h 1580606"/>
              <a:gd name="connsiteX18" fmla="*/ 1593669 w 2756263"/>
              <a:gd name="connsiteY18" fmla="*/ 600892 h 1580606"/>
              <a:gd name="connsiteX19" fmla="*/ 1554480 w 2756263"/>
              <a:gd name="connsiteY19" fmla="*/ 613955 h 1580606"/>
              <a:gd name="connsiteX20" fmla="*/ 1515292 w 2756263"/>
              <a:gd name="connsiteY20" fmla="*/ 627017 h 1580606"/>
              <a:gd name="connsiteX21" fmla="*/ 1476103 w 2756263"/>
              <a:gd name="connsiteY21" fmla="*/ 640080 h 1580606"/>
              <a:gd name="connsiteX22" fmla="*/ 1371600 w 2756263"/>
              <a:gd name="connsiteY22" fmla="*/ 653143 h 1580606"/>
              <a:gd name="connsiteX23" fmla="*/ 1332412 w 2756263"/>
              <a:gd name="connsiteY23" fmla="*/ 666206 h 1580606"/>
              <a:gd name="connsiteX24" fmla="*/ 1175657 w 2756263"/>
              <a:gd name="connsiteY24" fmla="*/ 692332 h 1580606"/>
              <a:gd name="connsiteX25" fmla="*/ 1084217 w 2756263"/>
              <a:gd name="connsiteY25" fmla="*/ 718457 h 1580606"/>
              <a:gd name="connsiteX26" fmla="*/ 1045029 w 2756263"/>
              <a:gd name="connsiteY26" fmla="*/ 731520 h 1580606"/>
              <a:gd name="connsiteX27" fmla="*/ 927463 w 2756263"/>
              <a:gd name="connsiteY27" fmla="*/ 744583 h 1580606"/>
              <a:gd name="connsiteX28" fmla="*/ 875212 w 2756263"/>
              <a:gd name="connsiteY28" fmla="*/ 757646 h 1580606"/>
              <a:gd name="connsiteX29" fmla="*/ 836023 w 2756263"/>
              <a:gd name="connsiteY29" fmla="*/ 783772 h 1580606"/>
              <a:gd name="connsiteX30" fmla="*/ 770709 w 2756263"/>
              <a:gd name="connsiteY30" fmla="*/ 809897 h 1580606"/>
              <a:gd name="connsiteX31" fmla="*/ 640080 w 2756263"/>
              <a:gd name="connsiteY31" fmla="*/ 849086 h 1580606"/>
              <a:gd name="connsiteX32" fmla="*/ 509452 w 2756263"/>
              <a:gd name="connsiteY32" fmla="*/ 862149 h 1580606"/>
              <a:gd name="connsiteX33" fmla="*/ 457200 w 2756263"/>
              <a:gd name="connsiteY33" fmla="*/ 875212 h 1580606"/>
              <a:gd name="connsiteX34" fmla="*/ 391886 w 2756263"/>
              <a:gd name="connsiteY34" fmla="*/ 888275 h 1580606"/>
              <a:gd name="connsiteX35" fmla="*/ 326572 w 2756263"/>
              <a:gd name="connsiteY35" fmla="*/ 914400 h 1580606"/>
              <a:gd name="connsiteX36" fmla="*/ 209006 w 2756263"/>
              <a:gd name="connsiteY36" fmla="*/ 953589 h 1580606"/>
              <a:gd name="connsiteX37" fmla="*/ 156755 w 2756263"/>
              <a:gd name="connsiteY37" fmla="*/ 979715 h 1580606"/>
              <a:gd name="connsiteX38" fmla="*/ 117566 w 2756263"/>
              <a:gd name="connsiteY38" fmla="*/ 1005840 h 1580606"/>
              <a:gd name="connsiteX39" fmla="*/ 78377 w 2756263"/>
              <a:gd name="connsiteY39" fmla="*/ 1018903 h 1580606"/>
              <a:gd name="connsiteX40" fmla="*/ 13063 w 2756263"/>
              <a:gd name="connsiteY40" fmla="*/ 1136469 h 1580606"/>
              <a:gd name="connsiteX41" fmla="*/ 0 w 2756263"/>
              <a:gd name="connsiteY41" fmla="*/ 1188720 h 1580606"/>
              <a:gd name="connsiteX42" fmla="*/ 13063 w 2756263"/>
              <a:gd name="connsiteY42" fmla="*/ 1449977 h 1580606"/>
              <a:gd name="connsiteX43" fmla="*/ 65315 w 2756263"/>
              <a:gd name="connsiteY43" fmla="*/ 1528355 h 1580606"/>
              <a:gd name="connsiteX44" fmla="*/ 143692 w 2756263"/>
              <a:gd name="connsiteY44" fmla="*/ 1554480 h 1580606"/>
              <a:gd name="connsiteX45" fmla="*/ 470263 w 2756263"/>
              <a:gd name="connsiteY45" fmla="*/ 1580606 h 1580606"/>
              <a:gd name="connsiteX46" fmla="*/ 718457 w 2756263"/>
              <a:gd name="connsiteY46" fmla="*/ 1567543 h 1580606"/>
              <a:gd name="connsiteX47" fmla="*/ 757646 w 2756263"/>
              <a:gd name="connsiteY47" fmla="*/ 1554480 h 158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756263" h="1580606">
                <a:moveTo>
                  <a:pt x="2756263" y="0"/>
                </a:moveTo>
                <a:cubicBezTo>
                  <a:pt x="2712720" y="4354"/>
                  <a:pt x="2668645" y="4998"/>
                  <a:pt x="2625635" y="13063"/>
                </a:cubicBezTo>
                <a:cubicBezTo>
                  <a:pt x="2598567" y="18138"/>
                  <a:pt x="2573383" y="30480"/>
                  <a:pt x="2547257" y="39189"/>
                </a:cubicBezTo>
                <a:cubicBezTo>
                  <a:pt x="2534194" y="43543"/>
                  <a:pt x="2520385" y="46094"/>
                  <a:pt x="2508069" y="52252"/>
                </a:cubicBezTo>
                <a:cubicBezTo>
                  <a:pt x="2490652" y="60960"/>
                  <a:pt x="2474050" y="71540"/>
                  <a:pt x="2455817" y="78377"/>
                </a:cubicBezTo>
                <a:cubicBezTo>
                  <a:pt x="2439007" y="84681"/>
                  <a:pt x="2420376" y="85136"/>
                  <a:pt x="2403566" y="91440"/>
                </a:cubicBezTo>
                <a:cubicBezTo>
                  <a:pt x="2357664" y="108654"/>
                  <a:pt x="2311995" y="143778"/>
                  <a:pt x="2272937" y="169817"/>
                </a:cubicBezTo>
                <a:lnTo>
                  <a:pt x="2233749" y="195943"/>
                </a:lnTo>
                <a:cubicBezTo>
                  <a:pt x="2225040" y="213360"/>
                  <a:pt x="2217284" y="231288"/>
                  <a:pt x="2207623" y="248195"/>
                </a:cubicBezTo>
                <a:cubicBezTo>
                  <a:pt x="2199834" y="261826"/>
                  <a:pt x="2188518" y="273341"/>
                  <a:pt x="2181497" y="287383"/>
                </a:cubicBezTo>
                <a:cubicBezTo>
                  <a:pt x="2175339" y="299699"/>
                  <a:pt x="2174593" y="314256"/>
                  <a:pt x="2168435" y="326572"/>
                </a:cubicBezTo>
                <a:cubicBezTo>
                  <a:pt x="2153757" y="355929"/>
                  <a:pt x="2127881" y="384315"/>
                  <a:pt x="2103120" y="404949"/>
                </a:cubicBezTo>
                <a:cubicBezTo>
                  <a:pt x="2091059" y="415000"/>
                  <a:pt x="2077974" y="424054"/>
                  <a:pt x="2063932" y="431075"/>
                </a:cubicBezTo>
                <a:cubicBezTo>
                  <a:pt x="2051616" y="437233"/>
                  <a:pt x="2037806" y="439783"/>
                  <a:pt x="2024743" y="444137"/>
                </a:cubicBezTo>
                <a:cubicBezTo>
                  <a:pt x="1950296" y="518586"/>
                  <a:pt x="2025406" y="456916"/>
                  <a:pt x="1933303" y="496389"/>
                </a:cubicBezTo>
                <a:cubicBezTo>
                  <a:pt x="1918873" y="502573"/>
                  <a:pt x="1908545" y="516331"/>
                  <a:pt x="1894115" y="522515"/>
                </a:cubicBezTo>
                <a:cubicBezTo>
                  <a:pt x="1877613" y="529587"/>
                  <a:pt x="1859126" y="530645"/>
                  <a:pt x="1841863" y="535577"/>
                </a:cubicBezTo>
                <a:cubicBezTo>
                  <a:pt x="1723207" y="569478"/>
                  <a:pt x="1920787" y="522405"/>
                  <a:pt x="1724297" y="561703"/>
                </a:cubicBezTo>
                <a:cubicBezTo>
                  <a:pt x="1674943" y="571574"/>
                  <a:pt x="1643652" y="584231"/>
                  <a:pt x="1593669" y="600892"/>
                </a:cubicBezTo>
                <a:lnTo>
                  <a:pt x="1554480" y="613955"/>
                </a:lnTo>
                <a:lnTo>
                  <a:pt x="1515292" y="627017"/>
                </a:lnTo>
                <a:cubicBezTo>
                  <a:pt x="1502229" y="631371"/>
                  <a:pt x="1489766" y="638372"/>
                  <a:pt x="1476103" y="640080"/>
                </a:cubicBezTo>
                <a:lnTo>
                  <a:pt x="1371600" y="653143"/>
                </a:lnTo>
                <a:cubicBezTo>
                  <a:pt x="1358537" y="657497"/>
                  <a:pt x="1345770" y="662866"/>
                  <a:pt x="1332412" y="666206"/>
                </a:cubicBezTo>
                <a:cubicBezTo>
                  <a:pt x="1281477" y="678940"/>
                  <a:pt x="1227268" y="684959"/>
                  <a:pt x="1175657" y="692332"/>
                </a:cubicBezTo>
                <a:cubicBezTo>
                  <a:pt x="1081698" y="723652"/>
                  <a:pt x="1199034" y="685653"/>
                  <a:pt x="1084217" y="718457"/>
                </a:cubicBezTo>
                <a:cubicBezTo>
                  <a:pt x="1070977" y="722240"/>
                  <a:pt x="1058611" y="729256"/>
                  <a:pt x="1045029" y="731520"/>
                </a:cubicBezTo>
                <a:cubicBezTo>
                  <a:pt x="1006136" y="738002"/>
                  <a:pt x="966652" y="740229"/>
                  <a:pt x="927463" y="744583"/>
                </a:cubicBezTo>
                <a:cubicBezTo>
                  <a:pt x="910046" y="748937"/>
                  <a:pt x="891713" y="750574"/>
                  <a:pt x="875212" y="757646"/>
                </a:cubicBezTo>
                <a:cubicBezTo>
                  <a:pt x="860782" y="763831"/>
                  <a:pt x="850065" y="776751"/>
                  <a:pt x="836023" y="783772"/>
                </a:cubicBezTo>
                <a:cubicBezTo>
                  <a:pt x="815050" y="794258"/>
                  <a:pt x="792664" y="801664"/>
                  <a:pt x="770709" y="809897"/>
                </a:cubicBezTo>
                <a:cubicBezTo>
                  <a:pt x="741004" y="821036"/>
                  <a:pt x="653694" y="846684"/>
                  <a:pt x="640080" y="849086"/>
                </a:cubicBezTo>
                <a:cubicBezTo>
                  <a:pt x="596986" y="856691"/>
                  <a:pt x="552995" y="857795"/>
                  <a:pt x="509452" y="862149"/>
                </a:cubicBezTo>
                <a:cubicBezTo>
                  <a:pt x="492035" y="866503"/>
                  <a:pt x="474726" y="871317"/>
                  <a:pt x="457200" y="875212"/>
                </a:cubicBezTo>
                <a:cubicBezTo>
                  <a:pt x="435526" y="880028"/>
                  <a:pt x="413152" y="881895"/>
                  <a:pt x="391886" y="888275"/>
                </a:cubicBezTo>
                <a:cubicBezTo>
                  <a:pt x="369427" y="895013"/>
                  <a:pt x="348654" y="906513"/>
                  <a:pt x="326572" y="914400"/>
                </a:cubicBezTo>
                <a:cubicBezTo>
                  <a:pt x="287670" y="928294"/>
                  <a:pt x="245953" y="935115"/>
                  <a:pt x="209006" y="953589"/>
                </a:cubicBezTo>
                <a:cubicBezTo>
                  <a:pt x="191589" y="962298"/>
                  <a:pt x="173662" y="970054"/>
                  <a:pt x="156755" y="979715"/>
                </a:cubicBezTo>
                <a:cubicBezTo>
                  <a:pt x="143124" y="987504"/>
                  <a:pt x="131608" y="998819"/>
                  <a:pt x="117566" y="1005840"/>
                </a:cubicBezTo>
                <a:cubicBezTo>
                  <a:pt x="105250" y="1011998"/>
                  <a:pt x="91440" y="1014549"/>
                  <a:pt x="78377" y="1018903"/>
                </a:cubicBezTo>
                <a:cubicBezTo>
                  <a:pt x="31595" y="1089077"/>
                  <a:pt x="30307" y="1076114"/>
                  <a:pt x="13063" y="1136469"/>
                </a:cubicBezTo>
                <a:cubicBezTo>
                  <a:pt x="8131" y="1153731"/>
                  <a:pt x="4354" y="1171303"/>
                  <a:pt x="0" y="1188720"/>
                </a:cubicBezTo>
                <a:cubicBezTo>
                  <a:pt x="4354" y="1275806"/>
                  <a:pt x="-3404" y="1364352"/>
                  <a:pt x="13063" y="1449977"/>
                </a:cubicBezTo>
                <a:cubicBezTo>
                  <a:pt x="18993" y="1480812"/>
                  <a:pt x="35527" y="1518426"/>
                  <a:pt x="65315" y="1528355"/>
                </a:cubicBezTo>
                <a:lnTo>
                  <a:pt x="143692" y="1554480"/>
                </a:lnTo>
                <a:cubicBezTo>
                  <a:pt x="273857" y="1597868"/>
                  <a:pt x="169089" y="1566916"/>
                  <a:pt x="470263" y="1580606"/>
                </a:cubicBezTo>
                <a:cubicBezTo>
                  <a:pt x="552994" y="1576252"/>
                  <a:pt x="635951" y="1575044"/>
                  <a:pt x="718457" y="1567543"/>
                </a:cubicBezTo>
                <a:cubicBezTo>
                  <a:pt x="732170" y="1566296"/>
                  <a:pt x="757646" y="1554480"/>
                  <a:pt x="757646" y="15544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082834" y="2495006"/>
            <a:ext cx="1384663" cy="1168976"/>
          </a:xfrm>
          <a:custGeom>
            <a:avLst/>
            <a:gdLst>
              <a:gd name="connsiteX0" fmla="*/ 940526 w 1384663"/>
              <a:gd name="connsiteY0" fmla="*/ 1136468 h 1168976"/>
              <a:gd name="connsiteX1" fmla="*/ 1162595 w 1384663"/>
              <a:gd name="connsiteY1" fmla="*/ 1149531 h 1168976"/>
              <a:gd name="connsiteX2" fmla="*/ 1201783 w 1384663"/>
              <a:gd name="connsiteY2" fmla="*/ 1123405 h 1168976"/>
              <a:gd name="connsiteX3" fmla="*/ 1254035 w 1384663"/>
              <a:gd name="connsiteY3" fmla="*/ 1110343 h 1168976"/>
              <a:gd name="connsiteX4" fmla="*/ 1345475 w 1384663"/>
              <a:gd name="connsiteY4" fmla="*/ 1031965 h 1168976"/>
              <a:gd name="connsiteX5" fmla="*/ 1358537 w 1384663"/>
              <a:gd name="connsiteY5" fmla="*/ 979714 h 1168976"/>
              <a:gd name="connsiteX6" fmla="*/ 1384663 w 1384663"/>
              <a:gd name="connsiteY6" fmla="*/ 888274 h 1168976"/>
              <a:gd name="connsiteX7" fmla="*/ 1371600 w 1384663"/>
              <a:gd name="connsiteY7" fmla="*/ 692331 h 1168976"/>
              <a:gd name="connsiteX8" fmla="*/ 1332412 w 1384663"/>
              <a:gd name="connsiteY8" fmla="*/ 613954 h 1168976"/>
              <a:gd name="connsiteX9" fmla="*/ 1319349 w 1384663"/>
              <a:gd name="connsiteY9" fmla="*/ 574765 h 1168976"/>
              <a:gd name="connsiteX10" fmla="*/ 1267097 w 1384663"/>
              <a:gd name="connsiteY10" fmla="*/ 522514 h 1168976"/>
              <a:gd name="connsiteX11" fmla="*/ 1227909 w 1384663"/>
              <a:gd name="connsiteY11" fmla="*/ 470263 h 1168976"/>
              <a:gd name="connsiteX12" fmla="*/ 1149532 w 1384663"/>
              <a:gd name="connsiteY12" fmla="*/ 404948 h 1168976"/>
              <a:gd name="connsiteX13" fmla="*/ 1084217 w 1384663"/>
              <a:gd name="connsiteY13" fmla="*/ 326571 h 1168976"/>
              <a:gd name="connsiteX14" fmla="*/ 1031966 w 1384663"/>
              <a:gd name="connsiteY14" fmla="*/ 300445 h 1168976"/>
              <a:gd name="connsiteX15" fmla="*/ 992777 w 1384663"/>
              <a:gd name="connsiteY15" fmla="*/ 261257 h 1168976"/>
              <a:gd name="connsiteX16" fmla="*/ 953589 w 1384663"/>
              <a:gd name="connsiteY16" fmla="*/ 248194 h 1168976"/>
              <a:gd name="connsiteX17" fmla="*/ 901337 w 1384663"/>
              <a:gd name="connsiteY17" fmla="*/ 222068 h 1168976"/>
              <a:gd name="connsiteX18" fmla="*/ 862149 w 1384663"/>
              <a:gd name="connsiteY18" fmla="*/ 209005 h 1168976"/>
              <a:gd name="connsiteX19" fmla="*/ 783772 w 1384663"/>
              <a:gd name="connsiteY19" fmla="*/ 143691 h 1168976"/>
              <a:gd name="connsiteX20" fmla="*/ 744583 w 1384663"/>
              <a:gd name="connsiteY20" fmla="*/ 130628 h 1168976"/>
              <a:gd name="connsiteX21" fmla="*/ 705395 w 1384663"/>
              <a:gd name="connsiteY21" fmla="*/ 104503 h 1168976"/>
              <a:gd name="connsiteX22" fmla="*/ 627017 w 1384663"/>
              <a:gd name="connsiteY22" fmla="*/ 78377 h 1168976"/>
              <a:gd name="connsiteX23" fmla="*/ 587829 w 1384663"/>
              <a:gd name="connsiteY23" fmla="*/ 65314 h 1168976"/>
              <a:gd name="connsiteX24" fmla="*/ 470263 w 1384663"/>
              <a:gd name="connsiteY24" fmla="*/ 13063 h 1168976"/>
              <a:gd name="connsiteX25" fmla="*/ 431075 w 1384663"/>
              <a:gd name="connsiteY25" fmla="*/ 0 h 1168976"/>
              <a:gd name="connsiteX26" fmla="*/ 0 w 1384663"/>
              <a:gd name="connsiteY26" fmla="*/ 0 h 116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84663" h="1168976">
                <a:moveTo>
                  <a:pt x="940526" y="1136468"/>
                </a:moveTo>
                <a:cubicBezTo>
                  <a:pt x="1038860" y="1175802"/>
                  <a:pt x="1017496" y="1178551"/>
                  <a:pt x="1162595" y="1149531"/>
                </a:cubicBezTo>
                <a:cubicBezTo>
                  <a:pt x="1177990" y="1146452"/>
                  <a:pt x="1187353" y="1129589"/>
                  <a:pt x="1201783" y="1123405"/>
                </a:cubicBezTo>
                <a:cubicBezTo>
                  <a:pt x="1218285" y="1116333"/>
                  <a:pt x="1236618" y="1114697"/>
                  <a:pt x="1254035" y="1110343"/>
                </a:cubicBezTo>
                <a:cubicBezTo>
                  <a:pt x="1272819" y="1096255"/>
                  <a:pt x="1331830" y="1055844"/>
                  <a:pt x="1345475" y="1031965"/>
                </a:cubicBezTo>
                <a:cubicBezTo>
                  <a:pt x="1354382" y="1016377"/>
                  <a:pt x="1353605" y="996976"/>
                  <a:pt x="1358537" y="979714"/>
                </a:cubicBezTo>
                <a:cubicBezTo>
                  <a:pt x="1396028" y="848493"/>
                  <a:pt x="1343813" y="1051669"/>
                  <a:pt x="1384663" y="888274"/>
                </a:cubicBezTo>
                <a:cubicBezTo>
                  <a:pt x="1380309" y="822960"/>
                  <a:pt x="1378829" y="757390"/>
                  <a:pt x="1371600" y="692331"/>
                </a:cubicBezTo>
                <a:cubicBezTo>
                  <a:pt x="1366910" y="650119"/>
                  <a:pt x="1350967" y="651066"/>
                  <a:pt x="1332412" y="613954"/>
                </a:cubicBezTo>
                <a:cubicBezTo>
                  <a:pt x="1326254" y="601638"/>
                  <a:pt x="1327352" y="585970"/>
                  <a:pt x="1319349" y="574765"/>
                </a:cubicBezTo>
                <a:cubicBezTo>
                  <a:pt x="1305032" y="554722"/>
                  <a:pt x="1283317" y="541051"/>
                  <a:pt x="1267097" y="522514"/>
                </a:cubicBezTo>
                <a:cubicBezTo>
                  <a:pt x="1252760" y="506130"/>
                  <a:pt x="1242077" y="486793"/>
                  <a:pt x="1227909" y="470263"/>
                </a:cubicBezTo>
                <a:cubicBezTo>
                  <a:pt x="1194383" y="431149"/>
                  <a:pt x="1189845" y="431824"/>
                  <a:pt x="1149532" y="404948"/>
                </a:cubicBezTo>
                <a:cubicBezTo>
                  <a:pt x="1128700" y="373701"/>
                  <a:pt x="1116219" y="349430"/>
                  <a:pt x="1084217" y="326571"/>
                </a:cubicBezTo>
                <a:cubicBezTo>
                  <a:pt x="1068371" y="315253"/>
                  <a:pt x="1047812" y="311763"/>
                  <a:pt x="1031966" y="300445"/>
                </a:cubicBezTo>
                <a:cubicBezTo>
                  <a:pt x="1016933" y="289707"/>
                  <a:pt x="1008148" y="271504"/>
                  <a:pt x="992777" y="261257"/>
                </a:cubicBezTo>
                <a:cubicBezTo>
                  <a:pt x="981320" y="253619"/>
                  <a:pt x="966245" y="253618"/>
                  <a:pt x="953589" y="248194"/>
                </a:cubicBezTo>
                <a:cubicBezTo>
                  <a:pt x="935690" y="240523"/>
                  <a:pt x="919236" y="229739"/>
                  <a:pt x="901337" y="222068"/>
                </a:cubicBezTo>
                <a:cubicBezTo>
                  <a:pt x="888681" y="216644"/>
                  <a:pt x="874465" y="215163"/>
                  <a:pt x="862149" y="209005"/>
                </a:cubicBezTo>
                <a:cubicBezTo>
                  <a:pt x="776666" y="166264"/>
                  <a:pt x="870448" y="201476"/>
                  <a:pt x="783772" y="143691"/>
                </a:cubicBezTo>
                <a:cubicBezTo>
                  <a:pt x="772315" y="136053"/>
                  <a:pt x="756899" y="136786"/>
                  <a:pt x="744583" y="130628"/>
                </a:cubicBezTo>
                <a:cubicBezTo>
                  <a:pt x="730541" y="123607"/>
                  <a:pt x="719741" y="110879"/>
                  <a:pt x="705395" y="104503"/>
                </a:cubicBezTo>
                <a:cubicBezTo>
                  <a:pt x="680229" y="93318"/>
                  <a:pt x="653143" y="87086"/>
                  <a:pt x="627017" y="78377"/>
                </a:cubicBezTo>
                <a:cubicBezTo>
                  <a:pt x="613954" y="74023"/>
                  <a:pt x="599286" y="72952"/>
                  <a:pt x="587829" y="65314"/>
                </a:cubicBezTo>
                <a:cubicBezTo>
                  <a:pt x="525725" y="23912"/>
                  <a:pt x="563536" y="44154"/>
                  <a:pt x="470263" y="13063"/>
                </a:cubicBezTo>
                <a:cubicBezTo>
                  <a:pt x="457200" y="8709"/>
                  <a:pt x="444844" y="0"/>
                  <a:pt x="431075" y="0"/>
                </a:cubicBezTo>
                <a:lnTo>
                  <a:pt x="0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127863" y="2690121"/>
            <a:ext cx="3030583" cy="1260593"/>
          </a:xfrm>
          <a:custGeom>
            <a:avLst/>
            <a:gdLst>
              <a:gd name="connsiteX0" fmla="*/ 0 w 3030583"/>
              <a:gd name="connsiteY0" fmla="*/ 1189548 h 1260593"/>
              <a:gd name="connsiteX1" fmla="*/ 143691 w 3030583"/>
              <a:gd name="connsiteY1" fmla="*/ 1202610 h 1260593"/>
              <a:gd name="connsiteX2" fmla="*/ 300446 w 3030583"/>
              <a:gd name="connsiteY2" fmla="*/ 1228736 h 1260593"/>
              <a:gd name="connsiteX3" fmla="*/ 1005840 w 3030583"/>
              <a:gd name="connsiteY3" fmla="*/ 1241799 h 1260593"/>
              <a:gd name="connsiteX4" fmla="*/ 1136468 w 3030583"/>
              <a:gd name="connsiteY4" fmla="*/ 1254862 h 1260593"/>
              <a:gd name="connsiteX5" fmla="*/ 2429691 w 3030583"/>
              <a:gd name="connsiteY5" fmla="*/ 1228736 h 1260593"/>
              <a:gd name="connsiteX6" fmla="*/ 2468880 w 3030583"/>
              <a:gd name="connsiteY6" fmla="*/ 1215673 h 1260593"/>
              <a:gd name="connsiteX7" fmla="*/ 2521131 w 3030583"/>
              <a:gd name="connsiteY7" fmla="*/ 1202610 h 1260593"/>
              <a:gd name="connsiteX8" fmla="*/ 2573383 w 3030583"/>
              <a:gd name="connsiteY8" fmla="*/ 1176485 h 1260593"/>
              <a:gd name="connsiteX9" fmla="*/ 2677886 w 3030583"/>
              <a:gd name="connsiteY9" fmla="*/ 1163422 h 1260593"/>
              <a:gd name="connsiteX10" fmla="*/ 2730137 w 3030583"/>
              <a:gd name="connsiteY10" fmla="*/ 1150359 h 1260593"/>
              <a:gd name="connsiteX11" fmla="*/ 2821577 w 3030583"/>
              <a:gd name="connsiteY11" fmla="*/ 1098108 h 1260593"/>
              <a:gd name="connsiteX12" fmla="*/ 2860766 w 3030583"/>
              <a:gd name="connsiteY12" fmla="*/ 1085045 h 1260593"/>
              <a:gd name="connsiteX13" fmla="*/ 2939143 w 3030583"/>
              <a:gd name="connsiteY13" fmla="*/ 1032793 h 1260593"/>
              <a:gd name="connsiteX14" fmla="*/ 2965268 w 3030583"/>
              <a:gd name="connsiteY14" fmla="*/ 928290 h 1260593"/>
              <a:gd name="connsiteX15" fmla="*/ 2991394 w 3030583"/>
              <a:gd name="connsiteY15" fmla="*/ 849913 h 1260593"/>
              <a:gd name="connsiteX16" fmla="*/ 3004457 w 3030583"/>
              <a:gd name="connsiteY16" fmla="*/ 810725 h 1260593"/>
              <a:gd name="connsiteX17" fmla="*/ 3017520 w 3030583"/>
              <a:gd name="connsiteY17" fmla="*/ 771536 h 1260593"/>
              <a:gd name="connsiteX18" fmla="*/ 3030583 w 3030583"/>
              <a:gd name="connsiteY18" fmla="*/ 653970 h 1260593"/>
              <a:gd name="connsiteX19" fmla="*/ 3017520 w 3030583"/>
              <a:gd name="connsiteY19" fmla="*/ 131456 h 1260593"/>
              <a:gd name="connsiteX20" fmla="*/ 2991394 w 3030583"/>
              <a:gd name="connsiteY20" fmla="*/ 92268 h 1260593"/>
              <a:gd name="connsiteX21" fmla="*/ 2913017 w 3030583"/>
              <a:gd name="connsiteY21" fmla="*/ 40016 h 1260593"/>
              <a:gd name="connsiteX22" fmla="*/ 2717074 w 3030583"/>
              <a:gd name="connsiteY22" fmla="*/ 828 h 1260593"/>
              <a:gd name="connsiteX23" fmla="*/ 2599508 w 3030583"/>
              <a:gd name="connsiteY23" fmla="*/ 828 h 126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0583" h="1260593">
                <a:moveTo>
                  <a:pt x="0" y="1189548"/>
                </a:moveTo>
                <a:cubicBezTo>
                  <a:pt x="47897" y="1193902"/>
                  <a:pt x="95968" y="1196645"/>
                  <a:pt x="143691" y="1202610"/>
                </a:cubicBezTo>
                <a:cubicBezTo>
                  <a:pt x="219251" y="1212055"/>
                  <a:pt x="214688" y="1225924"/>
                  <a:pt x="300446" y="1228736"/>
                </a:cubicBezTo>
                <a:cubicBezTo>
                  <a:pt x="535491" y="1236442"/>
                  <a:pt x="770709" y="1237445"/>
                  <a:pt x="1005840" y="1241799"/>
                </a:cubicBezTo>
                <a:cubicBezTo>
                  <a:pt x="1049383" y="1246153"/>
                  <a:pt x="1092708" y="1254862"/>
                  <a:pt x="1136468" y="1254862"/>
                </a:cubicBezTo>
                <a:cubicBezTo>
                  <a:pt x="2207276" y="1254862"/>
                  <a:pt x="1928735" y="1278832"/>
                  <a:pt x="2429691" y="1228736"/>
                </a:cubicBezTo>
                <a:cubicBezTo>
                  <a:pt x="2442754" y="1224382"/>
                  <a:pt x="2455640" y="1219456"/>
                  <a:pt x="2468880" y="1215673"/>
                </a:cubicBezTo>
                <a:cubicBezTo>
                  <a:pt x="2486142" y="1210741"/>
                  <a:pt x="2504321" y="1208914"/>
                  <a:pt x="2521131" y="1202610"/>
                </a:cubicBezTo>
                <a:cubicBezTo>
                  <a:pt x="2539364" y="1195773"/>
                  <a:pt x="2554491" y="1181208"/>
                  <a:pt x="2573383" y="1176485"/>
                </a:cubicBezTo>
                <a:cubicBezTo>
                  <a:pt x="2607440" y="1167971"/>
                  <a:pt x="2643052" y="1167776"/>
                  <a:pt x="2677886" y="1163422"/>
                </a:cubicBezTo>
                <a:cubicBezTo>
                  <a:pt x="2695303" y="1159068"/>
                  <a:pt x="2713327" y="1156663"/>
                  <a:pt x="2730137" y="1150359"/>
                </a:cubicBezTo>
                <a:cubicBezTo>
                  <a:pt x="2821739" y="1116008"/>
                  <a:pt x="2745781" y="1136005"/>
                  <a:pt x="2821577" y="1098108"/>
                </a:cubicBezTo>
                <a:cubicBezTo>
                  <a:pt x="2833893" y="1091950"/>
                  <a:pt x="2847703" y="1089399"/>
                  <a:pt x="2860766" y="1085045"/>
                </a:cubicBezTo>
                <a:cubicBezTo>
                  <a:pt x="2886892" y="1067628"/>
                  <a:pt x="2929213" y="1062581"/>
                  <a:pt x="2939143" y="1032793"/>
                </a:cubicBezTo>
                <a:cubicBezTo>
                  <a:pt x="2978778" y="913891"/>
                  <a:pt x="2917981" y="1101679"/>
                  <a:pt x="2965268" y="928290"/>
                </a:cubicBezTo>
                <a:cubicBezTo>
                  <a:pt x="2972514" y="901721"/>
                  <a:pt x="2982685" y="876039"/>
                  <a:pt x="2991394" y="849913"/>
                </a:cubicBezTo>
                <a:lnTo>
                  <a:pt x="3004457" y="810725"/>
                </a:lnTo>
                <a:lnTo>
                  <a:pt x="3017520" y="771536"/>
                </a:lnTo>
                <a:cubicBezTo>
                  <a:pt x="3021874" y="732347"/>
                  <a:pt x="3030583" y="693400"/>
                  <a:pt x="3030583" y="653970"/>
                </a:cubicBezTo>
                <a:cubicBezTo>
                  <a:pt x="3030583" y="479744"/>
                  <a:pt x="3029646" y="305259"/>
                  <a:pt x="3017520" y="131456"/>
                </a:cubicBezTo>
                <a:cubicBezTo>
                  <a:pt x="3016427" y="115795"/>
                  <a:pt x="3003209" y="102606"/>
                  <a:pt x="2991394" y="92268"/>
                </a:cubicBezTo>
                <a:cubicBezTo>
                  <a:pt x="2967764" y="71591"/>
                  <a:pt x="2939143" y="57433"/>
                  <a:pt x="2913017" y="40016"/>
                </a:cubicBezTo>
                <a:cubicBezTo>
                  <a:pt x="2833180" y="-13209"/>
                  <a:pt x="2879526" y="8563"/>
                  <a:pt x="2717074" y="828"/>
                </a:cubicBezTo>
                <a:cubicBezTo>
                  <a:pt x="2677930" y="-1036"/>
                  <a:pt x="2638697" y="828"/>
                  <a:pt x="2599508" y="82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34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p[1]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38600" y="1828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p[1]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71800" y="190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p[0]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2221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p[0]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" y="43434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msg</a:t>
            </a:r>
            <a:r>
              <a:rPr lang="en-US" dirty="0" smtClean="0"/>
              <a:t>=“hello”;</a:t>
            </a:r>
          </a:p>
          <a:p>
            <a:r>
              <a:rPr lang="en-US" dirty="0"/>
              <a:t>	</a:t>
            </a:r>
            <a:r>
              <a:rPr lang="en-US" dirty="0" smtClean="0"/>
              <a:t>char buff[MAX];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50298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 primitive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Main()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for(;;);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438400"/>
            <a:ext cx="1371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27051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14800" y="2438400"/>
            <a:ext cx="1219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259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2590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process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0" y="2362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48400" y="2438400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72200" y="3048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Take some action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34000" y="2590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2438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Execute some routine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95600" y="39256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terminate this infinite loop?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68535" y="5181600"/>
            <a:ext cx="217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Ctrl-C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093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#define MAX ****</a:t>
            </a:r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msg</a:t>
            </a:r>
            <a:r>
              <a:rPr lang="en-US" dirty="0" smtClean="0"/>
              <a:t>=“hello”;</a:t>
            </a:r>
          </a:p>
          <a:p>
            <a:r>
              <a:rPr lang="en-US" dirty="0"/>
              <a:t>	</a:t>
            </a:r>
            <a:r>
              <a:rPr lang="en-US" dirty="0" smtClean="0"/>
              <a:t>char buff[MAX];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&gt;0)</a:t>
            </a:r>
          </a:p>
          <a:p>
            <a:r>
              <a:rPr lang="en-US" dirty="0"/>
              <a:t>	</a:t>
            </a:r>
            <a:r>
              <a:rPr lang="en-US" dirty="0" smtClean="0"/>
              <a:t>	write(p[1], msg1, MAX);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sleep(1);</a:t>
            </a:r>
          </a:p>
          <a:p>
            <a:r>
              <a:rPr lang="en-US" dirty="0"/>
              <a:t>	</a:t>
            </a:r>
            <a:r>
              <a:rPr lang="en-US" dirty="0" smtClean="0"/>
              <a:t>	read(p[0],</a:t>
            </a:r>
            <a:r>
              <a:rPr lang="en-US" dirty="0" err="1" smtClean="0"/>
              <a:t>buf</a:t>
            </a:r>
            <a:r>
              <a:rPr lang="en-US" dirty="0" smtClean="0"/>
              <a:t>, MAX);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(“%s”, buff);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34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Anybody can write (parent or child)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#define MAX ****</a:t>
            </a:r>
          </a:p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msg</a:t>
            </a:r>
            <a:r>
              <a:rPr lang="en-US" dirty="0" smtClean="0"/>
              <a:t>=“hello”;</a:t>
            </a:r>
          </a:p>
          <a:p>
            <a:r>
              <a:rPr lang="en-US" dirty="0"/>
              <a:t>	</a:t>
            </a:r>
            <a:r>
              <a:rPr lang="en-US" dirty="0" smtClean="0"/>
              <a:t>char buff[MAX];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&gt;0)</a:t>
            </a:r>
          </a:p>
          <a:p>
            <a:r>
              <a:rPr lang="en-US" dirty="0"/>
              <a:t>	</a:t>
            </a:r>
            <a:r>
              <a:rPr lang="en-US" dirty="0" smtClean="0"/>
              <a:t>	write(p[1], msg1, MAX);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sleep(1);</a:t>
            </a:r>
          </a:p>
          <a:p>
            <a:r>
              <a:rPr lang="en-US" dirty="0"/>
              <a:t>	</a:t>
            </a:r>
            <a:r>
              <a:rPr lang="en-US" dirty="0" smtClean="0"/>
              <a:t>	write(p[1], msg1, MAX);</a:t>
            </a:r>
          </a:p>
          <a:p>
            <a:r>
              <a:rPr lang="en-US" dirty="0"/>
              <a:t>	</a:t>
            </a:r>
            <a:r>
              <a:rPr lang="en-US" dirty="0" smtClean="0"/>
              <a:t>	for(i=0;i&lt;2;i++)</a:t>
            </a:r>
          </a:p>
          <a:p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r>
              <a:rPr lang="en-US" dirty="0"/>
              <a:t>	</a:t>
            </a:r>
            <a:r>
              <a:rPr lang="en-US" dirty="0" smtClean="0"/>
              <a:t>		read(p[0],</a:t>
            </a:r>
            <a:r>
              <a:rPr lang="en-US" dirty="0" err="1" smtClean="0"/>
              <a:t>buf</a:t>
            </a:r>
            <a:r>
              <a:rPr lang="en-US" dirty="0" smtClean="0"/>
              <a:t>, MAX);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(“%s”, buff);</a:t>
            </a:r>
          </a:p>
          <a:p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3555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msg</a:t>
            </a:r>
            <a:r>
              <a:rPr lang="en-US" dirty="0" smtClean="0"/>
              <a:t>=“hello”;</a:t>
            </a:r>
          </a:p>
          <a:p>
            <a:r>
              <a:rPr lang="en-US" dirty="0"/>
              <a:t>	</a:t>
            </a:r>
            <a:r>
              <a:rPr lang="en-US" dirty="0" smtClean="0"/>
              <a:t>char buff[MAX];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==0)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(“child exiting”)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read(p[0],</a:t>
            </a:r>
            <a:r>
              <a:rPr lang="en-US" dirty="0" err="1" smtClean="0"/>
              <a:t>buf</a:t>
            </a:r>
            <a:r>
              <a:rPr lang="en-US" dirty="0" smtClean="0"/>
              <a:t>, MAX);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04800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Read will wait since write end of parent is open.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34064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close()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msg</a:t>
            </a:r>
            <a:r>
              <a:rPr lang="en-US" dirty="0" smtClean="0"/>
              <a:t>=“hello”;</a:t>
            </a:r>
          </a:p>
          <a:p>
            <a:r>
              <a:rPr lang="en-US" dirty="0"/>
              <a:t>	</a:t>
            </a:r>
            <a:r>
              <a:rPr lang="en-US" dirty="0" smtClean="0"/>
              <a:t>char buff[MAX];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==0)</a:t>
            </a:r>
          </a:p>
          <a:p>
            <a:r>
              <a:rPr lang="en-US" dirty="0"/>
              <a:t>	</a:t>
            </a:r>
            <a:r>
              <a:rPr lang="en-US" dirty="0" smtClean="0"/>
              <a:t>{	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(“child exiting”)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close(p[1]);</a:t>
            </a:r>
          </a:p>
          <a:p>
            <a:r>
              <a:rPr lang="en-US" dirty="0"/>
              <a:t>	</a:t>
            </a:r>
            <a:r>
              <a:rPr lang="en-US" dirty="0" smtClean="0"/>
              <a:t>	read(p[0],</a:t>
            </a:r>
            <a:r>
              <a:rPr lang="en-US" dirty="0" err="1" smtClean="0"/>
              <a:t>buf</a:t>
            </a:r>
            <a:r>
              <a:rPr lang="en-US" dirty="0" smtClean="0"/>
              <a:t>, MAX);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30480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Closing write end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Read will return immediately.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719540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close()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msg</a:t>
            </a:r>
            <a:r>
              <a:rPr lang="en-US" dirty="0" smtClean="0"/>
              <a:t>=“hello”;</a:t>
            </a:r>
          </a:p>
          <a:p>
            <a:r>
              <a:rPr lang="en-US" dirty="0"/>
              <a:t>	</a:t>
            </a:r>
            <a:r>
              <a:rPr lang="en-US" dirty="0" smtClean="0"/>
              <a:t>char buff[MAX];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==0)</a:t>
            </a:r>
          </a:p>
          <a:p>
            <a:r>
              <a:rPr lang="en-US" dirty="0"/>
              <a:t>	</a:t>
            </a:r>
            <a:r>
              <a:rPr lang="en-US" dirty="0" smtClean="0"/>
              <a:t>{	</a:t>
            </a:r>
          </a:p>
          <a:p>
            <a:r>
              <a:rPr lang="en-US" dirty="0"/>
              <a:t>	</a:t>
            </a:r>
            <a:r>
              <a:rPr lang="en-US" dirty="0" smtClean="0"/>
              <a:t>	sleep(5);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(“child exiting”)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close(p[1]);</a:t>
            </a:r>
          </a:p>
          <a:p>
            <a:r>
              <a:rPr lang="en-US" dirty="0"/>
              <a:t>	</a:t>
            </a:r>
            <a:r>
              <a:rPr lang="en-US" dirty="0" smtClean="0"/>
              <a:t>	read(p[0],</a:t>
            </a:r>
            <a:r>
              <a:rPr lang="en-US" dirty="0" err="1" smtClean="0"/>
              <a:t>buf</a:t>
            </a:r>
            <a:r>
              <a:rPr lang="en-US" dirty="0" smtClean="0"/>
              <a:t>, MAX);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29200" y="33629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will happen?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860849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read 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msg</a:t>
            </a:r>
            <a:r>
              <a:rPr lang="en-US" dirty="0" smtClean="0"/>
              <a:t>=“hello”;</a:t>
            </a:r>
          </a:p>
          <a:p>
            <a:r>
              <a:rPr lang="en-US" dirty="0"/>
              <a:t>	</a:t>
            </a:r>
            <a:r>
              <a:rPr lang="en-US" dirty="0" smtClean="0"/>
              <a:t>char buff[MAX];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==0)</a:t>
            </a:r>
          </a:p>
          <a:p>
            <a:r>
              <a:rPr lang="en-US" dirty="0"/>
              <a:t>	</a:t>
            </a:r>
            <a:r>
              <a:rPr lang="en-US" dirty="0" smtClean="0"/>
              <a:t>{	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(“child exiting”)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write(p[1],</a:t>
            </a:r>
            <a:r>
              <a:rPr lang="en-US" dirty="0" err="1" smtClean="0"/>
              <a:t>buf</a:t>
            </a:r>
            <a:r>
              <a:rPr lang="en-US" dirty="0" smtClean="0"/>
              <a:t>, MAX);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32004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will return successfully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8252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msg</a:t>
            </a:r>
            <a:r>
              <a:rPr lang="en-US" dirty="0" smtClean="0"/>
              <a:t>=“hello”;</a:t>
            </a:r>
          </a:p>
          <a:p>
            <a:r>
              <a:rPr lang="en-US" dirty="0"/>
              <a:t>	</a:t>
            </a:r>
            <a:r>
              <a:rPr lang="en-US" dirty="0" smtClean="0"/>
              <a:t>char buff[MAX];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==0)</a:t>
            </a:r>
          </a:p>
          <a:p>
            <a:r>
              <a:rPr lang="en-US" dirty="0"/>
              <a:t>	</a:t>
            </a:r>
            <a:r>
              <a:rPr lang="en-US" dirty="0" smtClean="0"/>
              <a:t>{	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(“child exiting”)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close(p[0]);</a:t>
            </a:r>
          </a:p>
          <a:p>
            <a:r>
              <a:rPr lang="en-US" dirty="0"/>
              <a:t>	</a:t>
            </a:r>
            <a:r>
              <a:rPr lang="en-US" dirty="0" smtClean="0"/>
              <a:t>	write(p[1],</a:t>
            </a:r>
            <a:r>
              <a:rPr lang="en-US" dirty="0" err="1" smtClean="0"/>
              <a:t>buf</a:t>
            </a:r>
            <a:r>
              <a:rPr lang="en-US" dirty="0" smtClean="0"/>
              <a:t>, MAX);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2514600"/>
            <a:ext cx="3429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All the read ends are closed!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Write returns -1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Kernel generates SIGPIPE signal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Terminates with “Broken pipe”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5900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popen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Named pipe or FIFO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383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Exactly 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process is running</a:t>
            </a:r>
          </a:p>
          <a:p>
            <a:r>
              <a:rPr lang="en-US" sz="2400" dirty="0" smtClean="0"/>
              <a:t>You pressed Ctrl-C.</a:t>
            </a:r>
          </a:p>
          <a:p>
            <a:r>
              <a:rPr lang="en-US" sz="2400" dirty="0" smtClean="0"/>
              <a:t>Kernel sends a signal SIGINT to the process</a:t>
            </a:r>
          </a:p>
          <a:p>
            <a:r>
              <a:rPr lang="en-US" sz="2400" dirty="0" smtClean="0"/>
              <a:t>Process stopped working</a:t>
            </a:r>
          </a:p>
          <a:p>
            <a:r>
              <a:rPr lang="en-US" sz="2400" dirty="0" smtClean="0"/>
              <a:t>Kernel executes a routine to terminate the process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4419600"/>
            <a:ext cx="1371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2200" y="46863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14800" y="4419600"/>
            <a:ext cx="1219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4572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4572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process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4343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SIGINT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48400" y="4419600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72200" y="4419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process terminated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34000" y="4572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54864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signal has an interrupt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With each signal, a routine is associated to perform some task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506593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Signal is like a software interrupt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322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SIGINT</a:t>
            </a:r>
          </a:p>
          <a:p>
            <a:pPr lvl="1"/>
            <a:r>
              <a:rPr lang="en-US" sz="1600" dirty="0" smtClean="0"/>
              <a:t>The SIGINT signal is sent to a process by its controlling terminal when a user wishes to interrupt the process. This is typically initiated by pressing Control-C</a:t>
            </a:r>
          </a:p>
          <a:p>
            <a:r>
              <a:rPr lang="en-US" dirty="0" smtClean="0"/>
              <a:t>SIGKILL</a:t>
            </a:r>
          </a:p>
          <a:p>
            <a:pPr lvl="1"/>
            <a:r>
              <a:rPr lang="en-US" dirty="0" smtClean="0"/>
              <a:t>The SIGKILL signal is sent to a process to cause it to terminate immediately (</a:t>
            </a:r>
            <a:r>
              <a:rPr lang="en-US" b="1" dirty="0" smtClean="0"/>
              <a:t>kill</a:t>
            </a:r>
            <a:r>
              <a:rPr lang="en-US" dirty="0" smtClean="0"/>
              <a:t>). In contrast to SIGTERM and SIGINT, this signal cannot be caught or ignored, and the receiving process cannot perform any clean-up upon receiving this signal.</a:t>
            </a:r>
          </a:p>
          <a:p>
            <a:r>
              <a:rPr lang="en-US" dirty="0" smtClean="0"/>
              <a:t>SIGQUIT </a:t>
            </a:r>
          </a:p>
          <a:p>
            <a:pPr lvl="1"/>
            <a:r>
              <a:rPr lang="en-US" dirty="0" smtClean="0"/>
              <a:t>The SIGQUIT signal is sent to a process by its controlling terminal when the user requests that the process </a:t>
            </a:r>
            <a:r>
              <a:rPr lang="en-US" b="1" dirty="0" smtClean="0"/>
              <a:t>quit</a:t>
            </a:r>
            <a:r>
              <a:rPr lang="en-US" dirty="0" smtClean="0"/>
              <a:t> and perform a </a:t>
            </a:r>
            <a:r>
              <a:rPr lang="en-US" dirty="0" smtClean="0">
                <a:hlinkClick r:id="rId2" tooltip="Core dump"/>
              </a:rPr>
              <a:t>core dump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SIGFPE </a:t>
            </a:r>
          </a:p>
          <a:p>
            <a:pPr lvl="1"/>
            <a:r>
              <a:rPr lang="en-US" dirty="0" smtClean="0"/>
              <a:t>The SIGFPE signal is sent to a process when it executes an erroneous arithmetic operation, such as division by zero (the FPE stands for </a:t>
            </a:r>
            <a:r>
              <a:rPr lang="en-US" b="1" dirty="0" smtClean="0"/>
              <a:t>floating point error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SIGSEGV </a:t>
            </a:r>
          </a:p>
          <a:p>
            <a:pPr lvl="1"/>
            <a:r>
              <a:rPr lang="en-US" dirty="0" smtClean="0"/>
              <a:t>The SIGSEGV signal is sent to a process when it makes an invalid virtual memory reference, or </a:t>
            </a:r>
            <a:r>
              <a:rPr lang="en-US" dirty="0" smtClean="0">
                <a:hlinkClick r:id="rId3" tooltip="Segmentation fault"/>
              </a:rPr>
              <a:t>segmentation fault</a:t>
            </a:r>
            <a:r>
              <a:rPr lang="en-US" dirty="0" smtClean="0"/>
              <a:t>, i.e. when it performs a </a:t>
            </a:r>
            <a:r>
              <a:rPr lang="en-US" b="1" i="1" dirty="0" smtClean="0"/>
              <a:t>seg</a:t>
            </a:r>
            <a:r>
              <a:rPr lang="en-US" b="1" dirty="0" smtClean="0"/>
              <a:t>mentation </a:t>
            </a:r>
            <a:r>
              <a:rPr lang="en-US" b="1" i="1" dirty="0" smtClean="0"/>
              <a:t>v</a:t>
            </a:r>
            <a:r>
              <a:rPr lang="en-US" b="1" dirty="0" smtClean="0"/>
              <a:t>iolation</a:t>
            </a:r>
          </a:p>
          <a:p>
            <a:r>
              <a:rPr lang="en-US" dirty="0" smtClean="0"/>
              <a:t>SIGCHLD </a:t>
            </a:r>
          </a:p>
          <a:p>
            <a:pPr lvl="1"/>
            <a:r>
              <a:rPr lang="en-US" dirty="0" smtClean="0"/>
              <a:t>The SIGCHLD signal is sent to a process when a </a:t>
            </a:r>
            <a:r>
              <a:rPr lang="en-US" b="1" dirty="0" smtClean="0">
                <a:hlinkClick r:id="rId4" tooltip="Child process"/>
              </a:rPr>
              <a:t>child process</a:t>
            </a:r>
            <a:r>
              <a:rPr lang="en-US" dirty="0" smtClean="0"/>
              <a:t> </a:t>
            </a:r>
            <a:r>
              <a:rPr lang="en-US" dirty="0" smtClean="0">
                <a:hlinkClick r:id="rId5" tooltip="Exit (operating system)"/>
              </a:rPr>
              <a:t>terminates</a:t>
            </a:r>
            <a:r>
              <a:rPr lang="en-US" dirty="0" smtClean="0"/>
              <a:t>, is interrupted, or resumes after being interrupted. </a:t>
            </a:r>
            <a:endParaRPr lang="en-US" sz="14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24077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signal has a default code attached</a:t>
            </a:r>
          </a:p>
          <a:p>
            <a:pPr lvl="1"/>
            <a:r>
              <a:rPr lang="en-US" dirty="0" smtClean="0"/>
              <a:t>Activated whenever the signal is sent</a:t>
            </a:r>
          </a:p>
          <a:p>
            <a:r>
              <a:rPr lang="en-US" dirty="0" smtClean="0"/>
              <a:t>Is it possibly to replace this default code?</a:t>
            </a:r>
          </a:p>
          <a:p>
            <a:pPr lvl="1"/>
            <a:r>
              <a:rPr lang="en-US" dirty="0" smtClean="0"/>
              <a:t>Signal handling</a:t>
            </a:r>
          </a:p>
          <a:p>
            <a:pPr marL="457200" lvl="1" indent="0">
              <a:buNone/>
            </a:pPr>
            <a:r>
              <a:rPr lang="en-US" dirty="0" smtClean="0"/>
              <a:t>Signal(Signal name, function name)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Signal.h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64530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signal.h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abc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signal(</a:t>
            </a:r>
            <a:r>
              <a:rPr lang="en-US" dirty="0" err="1" smtClean="0"/>
              <a:t>SIGINT,abc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for(;;);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abc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(“You have pressed Ctrl-C\n");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272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Ctrl-C terminates user process</a:t>
            </a:r>
          </a:p>
          <a:p>
            <a:r>
              <a:rPr lang="en-US" dirty="0" smtClean="0"/>
              <a:t>Doesn’t terminate shell </a:t>
            </a:r>
          </a:p>
          <a:p>
            <a:pPr lvl="1"/>
            <a:r>
              <a:rPr lang="en-US" dirty="0" smtClean="0"/>
              <a:t>Shell is also a process!</a:t>
            </a:r>
          </a:p>
          <a:p>
            <a:r>
              <a:rPr lang="en-US" dirty="0" smtClean="0"/>
              <a:t>Ignore a signal!</a:t>
            </a:r>
          </a:p>
          <a:p>
            <a:r>
              <a:rPr lang="en-US" dirty="0" smtClean="0"/>
              <a:t>Signal(SIGINT,SIG_IGN)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signal(SIGINT,SIG_IGN);</a:t>
            </a:r>
          </a:p>
          <a:p>
            <a:pPr marL="0" indent="0">
              <a:buNone/>
            </a:pPr>
            <a:r>
              <a:rPr lang="en-US" dirty="0" smtClean="0"/>
              <a:t>	for(;;);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836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SIGQUIT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>
            <a:normAutofit fontScale="47500" lnSpcReduction="20000"/>
          </a:bodyPr>
          <a:lstStyle/>
          <a:p>
            <a:r>
              <a:rPr lang="en-US" sz="3400" b="1" dirty="0" smtClean="0"/>
              <a:t>Press Ctrl-\</a:t>
            </a:r>
          </a:p>
          <a:p>
            <a:r>
              <a:rPr lang="en-US" sz="3400" b="1" dirty="0" smtClean="0"/>
              <a:t>Terminates a process and dump the core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signal.h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abc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signal(</a:t>
            </a:r>
            <a:r>
              <a:rPr lang="en-US" dirty="0" err="1" smtClean="0"/>
              <a:t>SIGINT,abc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signal(</a:t>
            </a:r>
            <a:r>
              <a:rPr lang="en-US" dirty="0" err="1" smtClean="0"/>
              <a:t>SIGQUIT,abc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for(;;);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abc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signo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(“You have killed the process with signal ID=%d”,</a:t>
            </a:r>
            <a:r>
              <a:rPr lang="en-US" dirty="0" err="1" smtClean="0"/>
              <a:t>signo</a:t>
            </a:r>
            <a:r>
              <a:rPr lang="en-US" dirty="0" smtClean="0"/>
              <a:t>\n");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6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SIGCLD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A process sends SIGCLD to its parent after termination </a:t>
            </a:r>
          </a:p>
          <a:p>
            <a:r>
              <a:rPr lang="en-US" dirty="0" smtClean="0"/>
              <a:t>When a user process X terminates</a:t>
            </a:r>
          </a:p>
          <a:p>
            <a:pPr lvl="1"/>
            <a:r>
              <a:rPr lang="en-US" dirty="0" smtClean="0"/>
              <a:t>Send this signal to it’s parent (shell)</a:t>
            </a:r>
          </a:p>
          <a:p>
            <a:pPr lvl="1"/>
            <a:r>
              <a:rPr lang="en-US" dirty="0" smtClean="0"/>
              <a:t>Shell removes the process X from the Process Table</a:t>
            </a:r>
          </a:p>
          <a:p>
            <a:r>
              <a:rPr lang="en-US" dirty="0" smtClean="0"/>
              <a:t>Not? Then Zombie! </a:t>
            </a:r>
          </a:p>
          <a:p>
            <a:pPr lvl="1"/>
            <a:r>
              <a:rPr lang="en-US" dirty="0" smtClean="0"/>
              <a:t>Role of wait()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63929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757</Words>
  <Application>Microsoft Office PowerPoint</Application>
  <PresentationFormat>On-screen Show (4:3)</PresentationFormat>
  <Paragraphs>387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Signal and Pipe</vt:lpstr>
      <vt:lpstr>Signals</vt:lpstr>
      <vt:lpstr>Exactly what happened?</vt:lpstr>
      <vt:lpstr>Slide 4</vt:lpstr>
      <vt:lpstr>Signal Handling </vt:lpstr>
      <vt:lpstr>Slide 6</vt:lpstr>
      <vt:lpstr>Slide 7</vt:lpstr>
      <vt:lpstr>SIGQUIT</vt:lpstr>
      <vt:lpstr>SIGCLD</vt:lpstr>
      <vt:lpstr>SIGCLD</vt:lpstr>
      <vt:lpstr>Other signals</vt:lpstr>
      <vt:lpstr>Sending signal</vt:lpstr>
      <vt:lpstr>Slide 13</vt:lpstr>
      <vt:lpstr>Open signals</vt:lpstr>
      <vt:lpstr>Pipe</vt:lpstr>
      <vt:lpstr>Pipe</vt:lpstr>
      <vt:lpstr>File descriptor table </vt:lpstr>
      <vt:lpstr>Standard C Library Example</vt:lpstr>
      <vt:lpstr>Slide 19</vt:lpstr>
      <vt:lpstr>Slide 20</vt:lpstr>
      <vt:lpstr>Anybody can write (parent or child)</vt:lpstr>
      <vt:lpstr>Slide 22</vt:lpstr>
      <vt:lpstr>Role of close()</vt:lpstr>
      <vt:lpstr>Role of close()</vt:lpstr>
      <vt:lpstr>Closing the read end</vt:lpstr>
      <vt:lpstr>Slide 26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Bivas Mitra</dc:creator>
  <cp:lastModifiedBy>Bivas</cp:lastModifiedBy>
  <cp:revision>22</cp:revision>
  <dcterms:created xsi:type="dcterms:W3CDTF">2014-01-17T05:35:53Z</dcterms:created>
  <dcterms:modified xsi:type="dcterms:W3CDTF">2014-01-17T15:36:09Z</dcterms:modified>
</cp:coreProperties>
</file>