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276" r:id="rId2"/>
  </p:sldIdLst>
  <p:sldSz cx="9906000" cy="6858000" type="A4"/>
  <p:notesSz cx="6802438" cy="9934575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4" userDrawn="1">
          <p15:clr>
            <a:srgbClr val="A4A3A4"/>
          </p15:clr>
        </p15:guide>
        <p15:guide id="2" pos="31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  <a:srgbClr val="F09024"/>
    <a:srgbClr val="35A74D"/>
    <a:srgbClr val="10649D"/>
    <a:srgbClr val="1EAEE0"/>
    <a:srgbClr val="286417"/>
    <a:srgbClr val="E6E6E6"/>
    <a:srgbClr val="FFFFFF"/>
    <a:srgbClr val="FD8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2" autoAdjust="0"/>
  </p:normalViewPr>
  <p:slideViewPr>
    <p:cSldViewPr snapToObjects="1">
      <p:cViewPr varScale="1">
        <p:scale>
          <a:sx n="116" d="100"/>
          <a:sy n="116" d="100"/>
        </p:scale>
        <p:origin x="1104" y="102"/>
      </p:cViewPr>
      <p:guideLst>
        <p:guide orient="horz" pos="3924"/>
        <p:guide pos="31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7136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7136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AF9773-2488-43FA-9049-D842FDAB79F9}" type="datetimeFigureOut">
              <a:rPr lang="en-US"/>
              <a:pPr>
                <a:defRPr/>
              </a:pPr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003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7136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57136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BF9B97-7037-4D1E-8B8E-1B4F1CBEB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8" algn="l" defTabSz="4571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14" algn="l" defTabSz="4571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50" algn="l" defTabSz="4571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86" algn="l" defTabSz="4571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black">
          <a:xfrm>
            <a:off x="8255000" y="6537325"/>
            <a:ext cx="14859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34" tIns="49867" rIns="99734" bIns="49867"/>
          <a:lstStyle/>
          <a:p>
            <a:pPr algn="r" defTabSz="988850">
              <a:defRPr/>
            </a:pPr>
            <a:r>
              <a:rPr kumimoji="0" lang="en-US" altLang="ja-JP" sz="867" dirty="0">
                <a:solidFill>
                  <a:srgbClr val="286417"/>
                </a:solidFill>
              </a:rPr>
              <a:t>© 2019</a:t>
            </a:r>
            <a:r>
              <a:rPr kumimoji="0" lang="en-US" altLang="ja-JP" sz="867" baseline="0" dirty="0">
                <a:solidFill>
                  <a:srgbClr val="286417"/>
                </a:solidFill>
              </a:rPr>
              <a:t> with-</a:t>
            </a:r>
            <a:r>
              <a:rPr kumimoji="0" lang="en-US" altLang="ja-JP" sz="867" baseline="0" dirty="0" err="1">
                <a:solidFill>
                  <a:srgbClr val="286417"/>
                </a:solidFill>
              </a:rPr>
              <a:t>linkaGe</a:t>
            </a:r>
            <a:endParaRPr kumimoji="0" lang="en-US" altLang="ja-JP" sz="900" dirty="0">
              <a:solidFill>
                <a:srgbClr val="286417"/>
              </a:solidFill>
            </a:endParaRPr>
          </a:p>
        </p:txBody>
      </p:sp>
      <p:cxnSp>
        <p:nvCxnSpPr>
          <p:cNvPr id="9" name="Straight Connector 16"/>
          <p:cNvCxnSpPr>
            <a:cxnSpLocks noChangeShapeType="1"/>
          </p:cNvCxnSpPr>
          <p:nvPr userDrawn="1"/>
        </p:nvCxnSpPr>
        <p:spPr bwMode="auto">
          <a:xfrm>
            <a:off x="152400" y="990600"/>
            <a:ext cx="9540000" cy="0"/>
          </a:xfrm>
          <a:prstGeom prst="line">
            <a:avLst/>
          </a:prstGeom>
          <a:noFill/>
          <a:ln w="9525">
            <a:solidFill>
              <a:srgbClr val="286417"/>
            </a:solidFill>
            <a:round/>
            <a:headEnd/>
            <a:tailEnd/>
          </a:ln>
        </p:spPr>
      </p:cxn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0195" y="1600200"/>
            <a:ext cx="9151770" cy="1447800"/>
          </a:xfrm>
        </p:spPr>
        <p:txBody>
          <a:bodyPr anchor="b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1921" y="3048000"/>
            <a:ext cx="9353879" cy="762000"/>
          </a:xfrm>
          <a:prstGeom prst="rect">
            <a:avLst/>
          </a:prstGeom>
        </p:spPr>
        <p:txBody>
          <a:bodyPr anchor="b"/>
          <a:lstStyle>
            <a:lvl1pPr marL="0" indent="0" algn="r">
              <a:spcBef>
                <a:spcPts val="0"/>
              </a:spcBef>
              <a:buFont typeface="Wingdings" pitchFamily="2" charset="2"/>
              <a:buNone/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76200"/>
            <a:ext cx="7810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9521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AC5E8B5-CE47-47AA-9DED-F6929B329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15800" y="579438"/>
            <a:ext cx="9360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215800" y="1066801"/>
            <a:ext cx="9360000" cy="5334000"/>
          </a:xfrm>
          <a:prstGeom prst="rect">
            <a:avLst/>
          </a:prstGeom>
        </p:spPr>
        <p:txBody>
          <a:bodyPr/>
          <a:lstStyle>
            <a:lvl1pPr marL="185732" indent="-185732"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355600" indent="-92075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720725" indent="-182563"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 marL="893763" indent="-90488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 marL="1076325" indent="-90488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black">
          <a:xfrm>
            <a:off x="8576079" y="6537325"/>
            <a:ext cx="1164821" cy="23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34" tIns="49867" rIns="99734" bIns="49867">
            <a:spAutoFit/>
          </a:bodyPr>
          <a:lstStyle/>
          <a:p>
            <a:pPr algn="r" defTabSz="988850">
              <a:defRPr/>
            </a:pPr>
            <a:r>
              <a:rPr kumimoji="0" lang="en-US" altLang="ja-JP" sz="900" dirty="0">
                <a:solidFill>
                  <a:srgbClr val="286417"/>
                </a:solidFill>
                <a:latin typeface="+mj-lt"/>
              </a:rPr>
              <a:t>© 2019 with-</a:t>
            </a:r>
            <a:r>
              <a:rPr kumimoji="0" lang="en-US" altLang="ja-JP" sz="900" dirty="0" err="1">
                <a:solidFill>
                  <a:srgbClr val="286417"/>
                </a:solidFill>
                <a:latin typeface="+mj-lt"/>
              </a:rPr>
              <a:t>linkaGe</a:t>
            </a:r>
            <a:endParaRPr kumimoji="0" lang="en-US" altLang="ja-JP" sz="2000" dirty="0">
              <a:solidFill>
                <a:srgbClr val="286417"/>
              </a:solidFill>
              <a:latin typeface="+mj-lt"/>
            </a:endParaRPr>
          </a:p>
        </p:txBody>
      </p:sp>
      <p:cxnSp>
        <p:nvCxnSpPr>
          <p:cNvPr id="13" name="Straight Connector 9"/>
          <p:cNvCxnSpPr>
            <a:cxnSpLocks noChangeShapeType="1"/>
          </p:cNvCxnSpPr>
          <p:nvPr userDrawn="1"/>
        </p:nvCxnSpPr>
        <p:spPr bwMode="auto">
          <a:xfrm>
            <a:off x="152400" y="533400"/>
            <a:ext cx="9540000" cy="0"/>
          </a:xfrm>
          <a:prstGeom prst="line">
            <a:avLst/>
          </a:prstGeom>
          <a:noFill/>
          <a:ln w="9525">
            <a:solidFill>
              <a:srgbClr val="286417"/>
            </a:solidFill>
            <a:round/>
            <a:headEnd/>
            <a:tailEnd/>
          </a:ln>
        </p:spPr>
      </p:cxn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90067" y="101400"/>
            <a:ext cx="463533" cy="432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34725" y="318655"/>
            <a:ext cx="780356" cy="158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95215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AC5E8B5-CE47-47AA-9DED-F6929B329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15800" y="579438"/>
            <a:ext cx="9360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15800" y="1066801"/>
            <a:ext cx="9360000" cy="838199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263525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538162" indent="0">
              <a:buFont typeface="Wingdings" pitchFamily="2" charset="2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 marL="803275" indent="0">
              <a:buNone/>
              <a:defRPr sz="1000">
                <a:latin typeface="+mj-ea"/>
                <a:ea typeface="+mj-ea"/>
              </a:defRPr>
            </a:lvl4pPr>
            <a:lvl5pPr marL="985837" indent="0">
              <a:buNone/>
              <a:defRPr sz="1000">
                <a:latin typeface="+mj-ea"/>
                <a:ea typeface="+mj-ea"/>
              </a:defRPr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black">
          <a:xfrm>
            <a:off x="8576079" y="6537325"/>
            <a:ext cx="1164821" cy="23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34" tIns="49867" rIns="99734" bIns="49867">
            <a:spAutoFit/>
          </a:bodyPr>
          <a:lstStyle/>
          <a:p>
            <a:pPr algn="r" defTabSz="988850">
              <a:defRPr/>
            </a:pPr>
            <a:r>
              <a:rPr kumimoji="0" lang="en-US" altLang="ja-JP" sz="900" dirty="0">
                <a:solidFill>
                  <a:srgbClr val="286417"/>
                </a:solidFill>
                <a:latin typeface="+mj-lt"/>
              </a:rPr>
              <a:t>© 2019 with-</a:t>
            </a:r>
            <a:r>
              <a:rPr kumimoji="0" lang="en-US" altLang="ja-JP" sz="900" dirty="0" err="1">
                <a:solidFill>
                  <a:srgbClr val="286417"/>
                </a:solidFill>
                <a:latin typeface="+mj-lt"/>
              </a:rPr>
              <a:t>linkaGe</a:t>
            </a:r>
            <a:endParaRPr kumimoji="0" lang="en-US" altLang="ja-JP" sz="2000" dirty="0">
              <a:solidFill>
                <a:srgbClr val="286417"/>
              </a:solidFill>
              <a:latin typeface="+mj-lt"/>
            </a:endParaRPr>
          </a:p>
        </p:txBody>
      </p:sp>
      <p:cxnSp>
        <p:nvCxnSpPr>
          <p:cNvPr id="13" name="Straight Connector 9"/>
          <p:cNvCxnSpPr>
            <a:cxnSpLocks noChangeShapeType="1"/>
          </p:cNvCxnSpPr>
          <p:nvPr userDrawn="1"/>
        </p:nvCxnSpPr>
        <p:spPr bwMode="auto">
          <a:xfrm>
            <a:off x="152400" y="533400"/>
            <a:ext cx="9540000" cy="0"/>
          </a:xfrm>
          <a:prstGeom prst="line">
            <a:avLst/>
          </a:prstGeom>
          <a:noFill/>
          <a:ln w="9525">
            <a:solidFill>
              <a:srgbClr val="286417"/>
            </a:solidFill>
            <a:round/>
            <a:headEnd/>
            <a:tailEnd/>
          </a:ln>
        </p:spPr>
      </p:cxn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90067" y="101400"/>
            <a:ext cx="463533" cy="432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34725" y="318655"/>
            <a:ext cx="780356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97777" y="6537325"/>
            <a:ext cx="326986" cy="23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2" tIns="46031" rIns="92062" bIns="46031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sz="900">
                <a:solidFill>
                  <a:srgbClr val="286417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D6AA470B-73D7-45F0-9733-D645517691F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734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15800" y="579438"/>
            <a:ext cx="9360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8576079" y="6537325"/>
            <a:ext cx="1164821" cy="23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34" tIns="49867" rIns="99734" bIns="49867">
            <a:spAutoFit/>
          </a:bodyPr>
          <a:lstStyle/>
          <a:p>
            <a:pPr algn="r" defTabSz="988850">
              <a:defRPr/>
            </a:pPr>
            <a:r>
              <a:rPr kumimoji="0" lang="en-US" altLang="ja-JP" sz="900" dirty="0">
                <a:solidFill>
                  <a:srgbClr val="286417"/>
                </a:solidFill>
                <a:latin typeface="+mj-lt"/>
              </a:rPr>
              <a:t>© 2019 with-</a:t>
            </a:r>
            <a:r>
              <a:rPr kumimoji="0" lang="en-US" altLang="ja-JP" sz="900" dirty="0" err="1">
                <a:solidFill>
                  <a:srgbClr val="286417"/>
                </a:solidFill>
                <a:latin typeface="+mj-lt"/>
              </a:rPr>
              <a:t>linkaGe</a:t>
            </a:r>
            <a:endParaRPr kumimoji="0" lang="en-US" altLang="ja-JP" sz="2000" dirty="0">
              <a:solidFill>
                <a:srgbClr val="286417"/>
              </a:solidFill>
              <a:latin typeface="+mj-lt"/>
            </a:endParaRPr>
          </a:p>
        </p:txBody>
      </p:sp>
      <p:cxnSp>
        <p:nvCxnSpPr>
          <p:cNvPr id="57350" name="Straight Connector 9"/>
          <p:cNvCxnSpPr>
            <a:cxnSpLocks noChangeShapeType="1"/>
          </p:cNvCxnSpPr>
          <p:nvPr userDrawn="1"/>
        </p:nvCxnSpPr>
        <p:spPr bwMode="auto">
          <a:xfrm>
            <a:off x="152400" y="533400"/>
            <a:ext cx="9540000" cy="0"/>
          </a:xfrm>
          <a:prstGeom prst="line">
            <a:avLst/>
          </a:prstGeom>
          <a:noFill/>
          <a:ln w="9525">
            <a:solidFill>
              <a:srgbClr val="286417"/>
            </a:solidFill>
            <a:round/>
            <a:headEnd/>
            <a:tailEnd/>
          </a:ln>
        </p:spPr>
      </p:cxnSp>
      <p:pic>
        <p:nvPicPr>
          <p:cNvPr id="2" name="図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290067" y="101400"/>
            <a:ext cx="463533" cy="432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34725" y="318655"/>
            <a:ext cx="780356" cy="158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tx1">
              <a:lumMod val="85000"/>
              <a:lumOff val="1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charset="0"/>
          <a:ea typeface="ＭＳ Ｐゴシック" charset="-128"/>
          <a:cs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charset="0"/>
          <a:ea typeface="ＭＳ Ｐゴシック" charset="-128"/>
          <a:cs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charset="0"/>
          <a:ea typeface="ＭＳ Ｐゴシック" charset="-128"/>
          <a:cs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charset="0"/>
          <a:ea typeface="ＭＳ Ｐゴシック" charset="-128"/>
          <a:cs typeface="MS PGothic" pitchFamily="34" charset="-128"/>
        </a:defRPr>
      </a:lvl5pPr>
      <a:lvl6pPr marL="495215" algn="l" rtl="0" fontAlgn="base">
        <a:lnSpc>
          <a:spcPct val="90000"/>
        </a:lnSpc>
        <a:spcBef>
          <a:spcPct val="0"/>
        </a:spcBef>
        <a:spcAft>
          <a:spcPct val="0"/>
        </a:spcAft>
        <a:defRPr sz="2383">
          <a:solidFill>
            <a:schemeClr val="hlink"/>
          </a:solidFill>
          <a:latin typeface="Arial" charset="0"/>
        </a:defRPr>
      </a:lvl6pPr>
      <a:lvl7pPr marL="990431" algn="l" rtl="0" fontAlgn="base">
        <a:lnSpc>
          <a:spcPct val="90000"/>
        </a:lnSpc>
        <a:spcBef>
          <a:spcPct val="0"/>
        </a:spcBef>
        <a:spcAft>
          <a:spcPct val="0"/>
        </a:spcAft>
        <a:defRPr sz="2383">
          <a:solidFill>
            <a:schemeClr val="hlink"/>
          </a:solidFill>
          <a:latin typeface="Arial" charset="0"/>
        </a:defRPr>
      </a:lvl7pPr>
      <a:lvl8pPr marL="1485645" algn="l" rtl="0" fontAlgn="base">
        <a:lnSpc>
          <a:spcPct val="90000"/>
        </a:lnSpc>
        <a:spcBef>
          <a:spcPct val="0"/>
        </a:spcBef>
        <a:spcAft>
          <a:spcPct val="0"/>
        </a:spcAft>
        <a:defRPr sz="2383">
          <a:solidFill>
            <a:schemeClr val="hlink"/>
          </a:solidFill>
          <a:latin typeface="Arial" charset="0"/>
        </a:defRPr>
      </a:lvl8pPr>
      <a:lvl9pPr marL="1980860" algn="l" rtl="0" fontAlgn="base">
        <a:lnSpc>
          <a:spcPct val="90000"/>
        </a:lnSpc>
        <a:spcBef>
          <a:spcPct val="0"/>
        </a:spcBef>
        <a:spcAft>
          <a:spcPct val="0"/>
        </a:spcAft>
        <a:defRPr sz="2383">
          <a:solidFill>
            <a:schemeClr val="hlink"/>
          </a:solidFill>
          <a:latin typeface="Arial" charset="0"/>
        </a:defRPr>
      </a:lvl9pPr>
    </p:titleStyle>
    <p:bodyStyle>
      <a:lvl1pPr marL="185732" indent="-185732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733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50316" indent="-175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517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925219" indent="-185732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3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301843" indent="-185732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083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666427" indent="-1754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083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163126" indent="-177108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+mn-lt"/>
        </a:defRPr>
      </a:lvl6pPr>
      <a:lvl7pPr marL="2658342" indent="-177108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+mn-lt"/>
        </a:defRPr>
      </a:lvl7pPr>
      <a:lvl8pPr marL="3153557" indent="-177108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+mn-lt"/>
        </a:defRPr>
      </a:lvl8pPr>
      <a:lvl9pPr marL="3648772" indent="-177108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15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431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645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0860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075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0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506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1721" algn="l" defTabSz="99043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5E8B5-CE47-47AA-9DED-F6929B3299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u="sng" dirty="0" err="1"/>
              <a:t>Bigones</a:t>
            </a:r>
            <a:r>
              <a:rPr kumimoji="1" lang="ja-JP" altLang="en-US" i="1" u="sng" dirty="0"/>
              <a:t> クローリングシステム概略図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723900" y="3962400"/>
            <a:ext cx="8318600" cy="2590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en-US" altLang="ja-JP" sz="800" dirty="0"/>
              <a:t>【</a:t>
            </a:r>
            <a:r>
              <a:rPr kumimoji="1" lang="ja-JP" altLang="en-US" sz="800" dirty="0"/>
              <a:t>前提</a:t>
            </a:r>
            <a:r>
              <a:rPr kumimoji="1" lang="en-US" altLang="ja-JP" sz="800" dirty="0"/>
              <a:t>】</a:t>
            </a:r>
          </a:p>
          <a:p>
            <a:pPr marL="0" indent="0">
              <a:buNone/>
            </a:pPr>
            <a:r>
              <a:rPr kumimoji="1" lang="ja-JP" altLang="en-US" sz="800" dirty="0"/>
              <a:t>　　・</a:t>
            </a:r>
            <a:r>
              <a:rPr kumimoji="1" lang="en-US" altLang="ja-JP" sz="800" dirty="0"/>
              <a:t>Crawling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Server</a:t>
            </a:r>
            <a:r>
              <a:rPr kumimoji="1" lang="ja-JP" altLang="en-US" sz="800" dirty="0"/>
              <a:t>／</a:t>
            </a:r>
            <a:r>
              <a:rPr kumimoji="1" lang="en-US" altLang="ja-JP" sz="800" dirty="0"/>
              <a:t>DB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Server</a:t>
            </a:r>
            <a:r>
              <a:rPr kumimoji="1" lang="ja-JP" altLang="en-US" sz="800" dirty="0"/>
              <a:t>／</a:t>
            </a:r>
            <a:r>
              <a:rPr kumimoji="1" lang="en-US" altLang="ja-JP" sz="800" dirty="0"/>
              <a:t>Web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Server</a:t>
            </a:r>
            <a:r>
              <a:rPr kumimoji="1" lang="ja-JP" altLang="en-US" sz="800" dirty="0"/>
              <a:t>は同一</a:t>
            </a:r>
            <a:r>
              <a:rPr kumimoji="1" lang="en-US" altLang="ja-JP" sz="800" dirty="0"/>
              <a:t>Server</a:t>
            </a:r>
            <a:r>
              <a:rPr kumimoji="1" lang="ja-JP" altLang="en-US" sz="800" dirty="0"/>
              <a:t>でも問題なし、</a:t>
            </a:r>
            <a:r>
              <a:rPr kumimoji="1" lang="en-US" altLang="ja-JP" sz="800" dirty="0"/>
              <a:t>Dump</a:t>
            </a:r>
            <a:r>
              <a:rPr kumimoji="1" lang="ja-JP" altLang="en-US" sz="800" dirty="0"/>
              <a:t>（</a:t>
            </a:r>
            <a:r>
              <a:rPr kumimoji="1" lang="en-US" altLang="ja-JP" sz="800" dirty="0"/>
              <a:t>5</a:t>
            </a:r>
            <a:r>
              <a:rPr kumimoji="1" lang="ja-JP" altLang="en-US" sz="800" dirty="0"/>
              <a:t>世代）は別の場所に保存する</a:t>
            </a:r>
            <a:endParaRPr kumimoji="1" lang="en-US" altLang="ja-JP" sz="800" dirty="0"/>
          </a:p>
          <a:p>
            <a:pPr marL="0" indent="0">
              <a:buNone/>
            </a:pPr>
            <a:r>
              <a:rPr kumimoji="1" lang="ja-JP" altLang="en-US" sz="800" dirty="0"/>
              <a:t>　　・各種</a:t>
            </a:r>
            <a:r>
              <a:rPr kumimoji="1" lang="en-US" altLang="ja-JP" sz="800" dirty="0"/>
              <a:t>Server</a:t>
            </a:r>
            <a:r>
              <a:rPr kumimoji="1" lang="ja-JP" altLang="en-US" sz="800" dirty="0"/>
              <a:t>は中国国内の</a:t>
            </a:r>
            <a:r>
              <a:rPr kumimoji="1" lang="en-US" altLang="ja-JP" sz="800" dirty="0"/>
              <a:t>Server</a:t>
            </a:r>
            <a:r>
              <a:rPr kumimoji="1" lang="ja-JP" altLang="en-US" sz="800" dirty="0"/>
              <a:t>を利用しても問題ないが、もし日本で用意する場合は</a:t>
            </a:r>
            <a:r>
              <a:rPr kumimoji="1" lang="en-US" altLang="ja-JP" sz="800" dirty="0"/>
              <a:t>AWS</a:t>
            </a:r>
            <a:r>
              <a:rPr kumimoji="1" lang="ja-JP" altLang="en-US" sz="800" dirty="0"/>
              <a:t>（</a:t>
            </a:r>
            <a:r>
              <a:rPr kumimoji="1" lang="en-US" altLang="ja-JP" sz="800" dirty="0"/>
              <a:t>Japan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Region</a:t>
            </a:r>
            <a:r>
              <a:rPr kumimoji="1" lang="ja-JP" altLang="en-US" sz="800" dirty="0"/>
              <a:t>）を用意する</a:t>
            </a:r>
            <a:endParaRPr kumimoji="1" lang="en-US" altLang="ja-JP" sz="800" dirty="0"/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r>
              <a:rPr kumimoji="1" lang="en-US" altLang="ja-JP" sz="800" dirty="0"/>
              <a:t>【</a:t>
            </a:r>
            <a:r>
              <a:rPr kumimoji="1" lang="ja-JP" altLang="en-US" sz="800" dirty="0"/>
              <a:t>機能要件</a:t>
            </a:r>
            <a:r>
              <a:rPr kumimoji="1" lang="en-US" altLang="ja-JP" sz="800" dirty="0"/>
              <a:t>】</a:t>
            </a:r>
          </a:p>
          <a:p>
            <a:pPr marL="0" indent="0">
              <a:buNone/>
            </a:pP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　　・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Crawling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の詳細条件は別添の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PDF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ファイル参照</a:t>
            </a:r>
            <a:endParaRPr kumimoji="1" lang="en-US" altLang="ja-JP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　　・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Crawling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の実行タイミングについては、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Crawling1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回あたりの処理時間を鑑みて、別途決定する</a:t>
            </a:r>
            <a:endParaRPr kumimoji="1" lang="en-US" altLang="ja-JP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　　・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に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する際、物件番号を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に、新規物件があった場合＆既存物件で価格に変更があった場合は、それらの物件情報を載せた通知メールを出す</a:t>
            </a:r>
            <a:endParaRPr kumimoji="1" lang="en-US" altLang="ja-JP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　　・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は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Daily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で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Dump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する（</a:t>
            </a:r>
            <a:r>
              <a:rPr kumimoji="1" lang="en-US" altLang="ja-JP" sz="8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ja-JP" altLang="en-US" sz="800" dirty="0">
                <a:solidFill>
                  <a:schemeClr val="accent1">
                    <a:lumMod val="75000"/>
                  </a:schemeClr>
                </a:solidFill>
              </a:rPr>
              <a:t>世代保存）</a:t>
            </a:r>
            <a:endParaRPr kumimoji="1" lang="en-US" altLang="ja-JP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800" dirty="0"/>
              <a:t>　　</a:t>
            </a:r>
            <a:r>
              <a:rPr kumimoji="1" lang="ja-JP" altLang="en-US" sz="800" dirty="0">
                <a:solidFill>
                  <a:srgbClr val="FF0000"/>
                </a:solidFill>
              </a:rPr>
              <a:t>・</a:t>
            </a:r>
            <a:r>
              <a:rPr kumimoji="1" lang="en-US" altLang="ja-JP" sz="800" dirty="0">
                <a:solidFill>
                  <a:srgbClr val="FF0000"/>
                </a:solidFill>
              </a:rPr>
              <a:t>DB</a:t>
            </a:r>
            <a:r>
              <a:rPr kumimoji="1" lang="ja-JP" altLang="en-US" sz="800" dirty="0">
                <a:solidFill>
                  <a:srgbClr val="FF0000"/>
                </a:solidFill>
              </a:rPr>
              <a:t>に保存されたデータを検索するための検索サイトを用意する（詳細要件は別途検討）</a:t>
            </a:r>
            <a:endParaRPr kumimoji="1" lang="en-US" altLang="ja-JP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r>
              <a:rPr kumimoji="1" lang="en-US" altLang="ja-JP" sz="800" dirty="0"/>
              <a:t>【</a:t>
            </a:r>
            <a:r>
              <a:rPr kumimoji="1" lang="ja-JP" altLang="en-US" sz="800" dirty="0"/>
              <a:t>確認事項</a:t>
            </a:r>
            <a:r>
              <a:rPr kumimoji="1" lang="en-US" altLang="ja-JP" sz="800" dirty="0"/>
              <a:t>】</a:t>
            </a:r>
          </a:p>
          <a:p>
            <a:pPr marL="0" indent="0">
              <a:buNone/>
            </a:pPr>
            <a:r>
              <a:rPr kumimoji="1" lang="ja-JP" altLang="en-US" sz="800" dirty="0"/>
              <a:t>　　・</a:t>
            </a:r>
            <a:r>
              <a:rPr kumimoji="1" lang="en-US" altLang="ja-JP" sz="800" dirty="0"/>
              <a:t>Phase1</a:t>
            </a:r>
            <a:r>
              <a:rPr kumimoji="1" lang="ja-JP" altLang="en-US" sz="800" dirty="0"/>
              <a:t>：</a:t>
            </a:r>
            <a:r>
              <a:rPr kumimoji="1" lang="en-US" altLang="ja-JP" sz="800" dirty="0"/>
              <a:t>28,500RMB</a:t>
            </a:r>
            <a:r>
              <a:rPr kumimoji="1" lang="ja-JP" altLang="en-US" sz="800" dirty="0"/>
              <a:t>（≒</a:t>
            </a:r>
            <a:r>
              <a:rPr kumimoji="1" lang="en-US" altLang="ja-JP" sz="800" dirty="0"/>
              <a:t>45</a:t>
            </a:r>
            <a:r>
              <a:rPr kumimoji="1" lang="ja-JP" altLang="en-US" sz="800" dirty="0"/>
              <a:t>万</a:t>
            </a:r>
            <a:r>
              <a:rPr kumimoji="1" lang="en-US" altLang="ja-JP" sz="800" dirty="0"/>
              <a:t>JPY</a:t>
            </a:r>
            <a:r>
              <a:rPr kumimoji="1" lang="ja-JP" altLang="en-US" sz="800" dirty="0"/>
              <a:t>）、</a:t>
            </a:r>
            <a:r>
              <a:rPr kumimoji="1" lang="en-US" altLang="ja-JP" sz="800" dirty="0"/>
              <a:t>Phase2</a:t>
            </a:r>
            <a:r>
              <a:rPr kumimoji="1" lang="ja-JP" altLang="en-US" sz="800" dirty="0"/>
              <a:t>：</a:t>
            </a:r>
            <a:r>
              <a:rPr kumimoji="1" lang="en-US" altLang="ja-JP" sz="800" dirty="0"/>
              <a:t>15,000RMB</a:t>
            </a:r>
            <a:r>
              <a:rPr kumimoji="1" lang="ja-JP" altLang="en-US" sz="800" dirty="0"/>
              <a:t>（≒</a:t>
            </a:r>
            <a:r>
              <a:rPr kumimoji="1" lang="en-US" altLang="ja-JP" sz="800" dirty="0"/>
              <a:t>25</a:t>
            </a:r>
            <a:r>
              <a:rPr kumimoji="1" lang="ja-JP" altLang="en-US" sz="800" dirty="0"/>
              <a:t>万</a:t>
            </a:r>
            <a:r>
              <a:rPr kumimoji="1" lang="en-US" altLang="ja-JP" sz="800" dirty="0"/>
              <a:t>JPY</a:t>
            </a:r>
            <a:r>
              <a:rPr kumimoji="1" lang="ja-JP" altLang="en-US" sz="800" dirty="0"/>
              <a:t>）でお願いしたい</a:t>
            </a:r>
            <a:endParaRPr kumimoji="1" lang="en-US" altLang="ja-JP" sz="800" dirty="0"/>
          </a:p>
          <a:p>
            <a:pPr marL="0" indent="0">
              <a:buNone/>
            </a:pPr>
            <a:r>
              <a:rPr kumimoji="1" lang="ja-JP" altLang="en-US" sz="800" dirty="0"/>
              <a:t>　　・中国国内の</a:t>
            </a:r>
            <a:r>
              <a:rPr kumimoji="1" lang="en-US" altLang="ja-JP" sz="800" dirty="0"/>
              <a:t>Server</a:t>
            </a:r>
            <a:r>
              <a:rPr kumimoji="1" lang="ja-JP" altLang="en-US" sz="800" dirty="0"/>
              <a:t>を利用する場合は、その月額費用を教えて欲しい</a:t>
            </a:r>
            <a:endParaRPr kumimoji="1" lang="en-US" altLang="ja-JP" sz="800" dirty="0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DEA3A1F4-3581-4792-A841-9E3DA3368B6C}"/>
              </a:ext>
            </a:extLst>
          </p:cNvPr>
          <p:cNvSpPr/>
          <p:nvPr/>
        </p:nvSpPr>
        <p:spPr bwMode="auto">
          <a:xfrm>
            <a:off x="5661992" y="1468834"/>
            <a:ext cx="1143000" cy="1600200"/>
          </a:xfrm>
          <a:prstGeom prst="cube">
            <a:avLst>
              <a:gd name="adj" fmla="val 191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Crawling Server</a:t>
            </a:r>
            <a:endParaRPr kumimoji="0" lang="ja-JP" altLang="en-US" sz="11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3C36BDB2-C60B-458B-BA0C-C685643F18AB}"/>
              </a:ext>
            </a:extLst>
          </p:cNvPr>
          <p:cNvSpPr/>
          <p:nvPr/>
        </p:nvSpPr>
        <p:spPr bwMode="auto">
          <a:xfrm>
            <a:off x="4176092" y="1773296"/>
            <a:ext cx="800100" cy="697857"/>
          </a:xfrm>
          <a:prstGeom prst="ca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DB</a:t>
            </a:r>
            <a:endParaRPr kumimoji="0" lang="ja-JP" altLang="en-US" sz="11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矢印: U ターン 8">
            <a:extLst>
              <a:ext uri="{FF2B5EF4-FFF2-40B4-BE49-F238E27FC236}">
                <a16:creationId xmlns:a16="http://schemas.microsoft.com/office/drawing/2014/main" id="{8C37420A-DD70-40C9-918C-E5FAE999603F}"/>
              </a:ext>
            </a:extLst>
          </p:cNvPr>
          <p:cNvSpPr/>
          <p:nvPr/>
        </p:nvSpPr>
        <p:spPr bwMode="auto">
          <a:xfrm rot="5400000">
            <a:off x="6970751" y="2064555"/>
            <a:ext cx="639024" cy="815941"/>
          </a:xfrm>
          <a:prstGeom prst="uturnArrow">
            <a:avLst>
              <a:gd name="adj1" fmla="val 14189"/>
              <a:gd name="adj2" fmla="val 15991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0B6B2DD-9EBD-466A-9178-0BF662A7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24" y="1580907"/>
            <a:ext cx="1546693" cy="1374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9B297DC8-5C70-4989-89C2-0F4136FB3C0B}"/>
              </a:ext>
            </a:extLst>
          </p:cNvPr>
          <p:cNvSpPr txBox="1">
            <a:spLocks/>
          </p:cNvSpPr>
          <p:nvPr/>
        </p:nvSpPr>
        <p:spPr>
          <a:xfrm>
            <a:off x="7738349" y="1325077"/>
            <a:ext cx="1786651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buFont typeface="Arial" pitchFamily="34" charset="0"/>
              <a:buNone/>
            </a:pPr>
            <a:r>
              <a:rPr kumimoji="1" lang="en-US" altLang="ja-JP" sz="1200" kern="0" dirty="0"/>
              <a:t>Reins</a:t>
            </a:r>
            <a:r>
              <a:rPr kumimoji="1" lang="ja-JP" altLang="en-US" sz="1200" kern="0" dirty="0"/>
              <a:t> </a:t>
            </a:r>
            <a:r>
              <a:rPr kumimoji="1" lang="en-US" altLang="ja-JP" sz="1200" kern="0" dirty="0"/>
              <a:t>Web</a:t>
            </a:r>
            <a:r>
              <a:rPr kumimoji="1" lang="ja-JP" altLang="en-US" sz="1200" kern="0" dirty="0"/>
              <a:t>サイト</a:t>
            </a:r>
            <a:endParaRPr kumimoji="1" lang="en-US" altLang="ja-JP" sz="1200" kern="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D524F64-A1CC-42E3-970D-167EE5CF0ED8}"/>
              </a:ext>
            </a:extLst>
          </p:cNvPr>
          <p:cNvSpPr/>
          <p:nvPr/>
        </p:nvSpPr>
        <p:spPr bwMode="auto">
          <a:xfrm>
            <a:off x="5697517" y="2078434"/>
            <a:ext cx="839300" cy="4694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Python?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800" dirty="0"/>
              <a:t>＋</a:t>
            </a:r>
            <a:endParaRPr kumimoji="0" lang="en-US" altLang="ja-JP" sz="800" dirty="0"/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dirty="0"/>
              <a:t>RPA?</a:t>
            </a:r>
            <a:endParaRPr kumimoji="0" lang="ja-JP" altLang="en-US" sz="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コンテンツ プレースホルダー 3">
            <a:extLst>
              <a:ext uri="{FF2B5EF4-FFF2-40B4-BE49-F238E27FC236}">
                <a16:creationId xmlns:a16="http://schemas.microsoft.com/office/drawing/2014/main" id="{AC594DF2-A1C8-4454-AEAB-46585B1DA570}"/>
              </a:ext>
            </a:extLst>
          </p:cNvPr>
          <p:cNvSpPr txBox="1">
            <a:spLocks/>
          </p:cNvSpPr>
          <p:nvPr/>
        </p:nvSpPr>
        <p:spPr>
          <a:xfrm>
            <a:off x="4595192" y="2597178"/>
            <a:ext cx="673711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z="1050" kern="0" dirty="0">
                <a:solidFill>
                  <a:schemeClr val="accent1">
                    <a:lumMod val="75000"/>
                  </a:schemeClr>
                </a:solidFill>
              </a:rPr>
              <a:t>Dump</a:t>
            </a:r>
          </a:p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1050" kern="0" dirty="0">
                <a:solidFill>
                  <a:schemeClr val="accent1">
                    <a:lumMod val="75000"/>
                  </a:schemeClr>
                </a:solidFill>
              </a:rPr>
              <a:t>(Daily)</a:t>
            </a:r>
            <a:endParaRPr kumimoji="1" lang="en-US" altLang="ja-JP" sz="105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コンテンツ プレースホルダー 3">
            <a:extLst>
              <a:ext uri="{FF2B5EF4-FFF2-40B4-BE49-F238E27FC236}">
                <a16:creationId xmlns:a16="http://schemas.microsoft.com/office/drawing/2014/main" id="{9B238EF6-DDDB-4ED8-86F4-7DDF939529CC}"/>
              </a:ext>
            </a:extLst>
          </p:cNvPr>
          <p:cNvSpPr txBox="1">
            <a:spLocks/>
          </p:cNvSpPr>
          <p:nvPr/>
        </p:nvSpPr>
        <p:spPr>
          <a:xfrm>
            <a:off x="6860034" y="2298468"/>
            <a:ext cx="1065692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z="1050" kern="0" dirty="0">
                <a:solidFill>
                  <a:schemeClr val="accent1">
                    <a:lumMod val="75000"/>
                  </a:schemeClr>
                </a:solidFill>
              </a:rPr>
              <a:t>Crawling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14A53A04-040F-43DC-A64E-C4FF3CCBD976}"/>
              </a:ext>
            </a:extLst>
          </p:cNvPr>
          <p:cNvSpPr/>
          <p:nvPr/>
        </p:nvSpPr>
        <p:spPr bwMode="auto">
          <a:xfrm rot="12635674">
            <a:off x="4862471" y="2398824"/>
            <a:ext cx="907071" cy="17453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D8EBEEC-A005-427F-9B94-5B73EE9F80F5}"/>
              </a:ext>
            </a:extLst>
          </p:cNvPr>
          <p:cNvSpPr/>
          <p:nvPr/>
        </p:nvSpPr>
        <p:spPr bwMode="auto">
          <a:xfrm>
            <a:off x="5697517" y="2597178"/>
            <a:ext cx="839300" cy="267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Result</a:t>
            </a:r>
            <a:r>
              <a:rPr kumimoji="0" lang="ja-JP" altLang="en-US" sz="105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Set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8" name="コンテンツ プレースホルダー 3">
            <a:extLst>
              <a:ext uri="{FF2B5EF4-FFF2-40B4-BE49-F238E27FC236}">
                <a16:creationId xmlns:a16="http://schemas.microsoft.com/office/drawing/2014/main" id="{533EF826-7BD9-4807-B3DF-F48F4B1EF69D}"/>
              </a:ext>
            </a:extLst>
          </p:cNvPr>
          <p:cNvSpPr txBox="1">
            <a:spLocks/>
          </p:cNvSpPr>
          <p:nvPr/>
        </p:nvSpPr>
        <p:spPr>
          <a:xfrm>
            <a:off x="4938092" y="1798801"/>
            <a:ext cx="800100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z="1050" kern="0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</a:p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lang="ja-JP" altLang="en-US" sz="1050" kern="0" dirty="0">
                <a:solidFill>
                  <a:schemeClr val="accent1">
                    <a:lumMod val="75000"/>
                  </a:schemeClr>
                </a:solidFill>
              </a:rPr>
              <a:t>＆ </a:t>
            </a:r>
            <a:r>
              <a:rPr lang="en-US" altLang="ja-JP" sz="1050" kern="0" dirty="0">
                <a:solidFill>
                  <a:schemeClr val="accent1">
                    <a:lumMod val="75000"/>
                  </a:schemeClr>
                </a:solidFill>
              </a:rPr>
              <a:t>Notice</a:t>
            </a:r>
            <a:endParaRPr kumimoji="1" lang="en-US" altLang="ja-JP" sz="105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4C9B8C79-32A0-400F-A900-6A679F6B0585}"/>
              </a:ext>
            </a:extLst>
          </p:cNvPr>
          <p:cNvSpPr/>
          <p:nvPr/>
        </p:nvSpPr>
        <p:spPr bwMode="auto">
          <a:xfrm>
            <a:off x="2514600" y="1462540"/>
            <a:ext cx="1143000" cy="1606493"/>
          </a:xfrm>
          <a:prstGeom prst="cube">
            <a:avLst>
              <a:gd name="adj" fmla="val 191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Web Server</a:t>
            </a:r>
            <a:endParaRPr kumimoji="0" lang="ja-JP" altLang="en-US" sz="11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B70296E4-A00D-403C-B3AD-F5A3B76DF9CD}"/>
              </a:ext>
            </a:extLst>
          </p:cNvPr>
          <p:cNvSpPr txBox="1">
            <a:spLocks/>
          </p:cNvSpPr>
          <p:nvPr/>
        </p:nvSpPr>
        <p:spPr>
          <a:xfrm>
            <a:off x="275496" y="1313176"/>
            <a:ext cx="1786651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buFont typeface="Arial" pitchFamily="34" charset="0"/>
              <a:buNone/>
            </a:pPr>
            <a:r>
              <a:rPr kumimoji="1" lang="en-US" altLang="ja-JP" sz="1200" kern="0" dirty="0" err="1"/>
              <a:t>Bigones</a:t>
            </a:r>
            <a:r>
              <a:rPr kumimoji="1" lang="ja-JP" altLang="en-US" sz="1200" kern="0" dirty="0"/>
              <a:t>検索サイト</a:t>
            </a:r>
            <a:endParaRPr kumimoji="1" lang="en-US" altLang="ja-JP" sz="1200" kern="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1A87266C-209B-46CA-B36A-8B6ED89F24AB}"/>
              </a:ext>
            </a:extLst>
          </p:cNvPr>
          <p:cNvSpPr/>
          <p:nvPr/>
        </p:nvSpPr>
        <p:spPr bwMode="auto">
          <a:xfrm rot="5400000">
            <a:off x="4357057" y="2644393"/>
            <a:ext cx="446672" cy="17453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2D5C62C8-8C30-4CA4-B4F4-290024F9FE39}"/>
              </a:ext>
            </a:extLst>
          </p:cNvPr>
          <p:cNvSpPr/>
          <p:nvPr/>
        </p:nvSpPr>
        <p:spPr bwMode="auto">
          <a:xfrm>
            <a:off x="4256051" y="2982328"/>
            <a:ext cx="625141" cy="446672"/>
          </a:xfrm>
          <a:prstGeom prst="foldedCorne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Dump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dirty="0"/>
              <a:t>File</a:t>
            </a:r>
            <a:endParaRPr kumimoji="0" lang="ja-JP" altLang="en-US" sz="11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63267E2E-BB98-4AE5-B4BA-5D52E37EF072}"/>
              </a:ext>
            </a:extLst>
          </p:cNvPr>
          <p:cNvSpPr/>
          <p:nvPr/>
        </p:nvSpPr>
        <p:spPr bwMode="auto">
          <a:xfrm rot="16200000">
            <a:off x="5078903" y="1543404"/>
            <a:ext cx="336261" cy="1745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B80C6DE-35F5-46E3-87A2-772F417EF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0" t="12834" r="18000" b="16229"/>
          <a:stretch/>
        </p:blipFill>
        <p:spPr>
          <a:xfrm>
            <a:off x="5029893" y="1123390"/>
            <a:ext cx="411548" cy="281900"/>
          </a:xfrm>
          <a:prstGeom prst="rect">
            <a:avLst/>
          </a:prstGeom>
        </p:spPr>
      </p:pic>
      <p:sp>
        <p:nvSpPr>
          <p:cNvPr id="26" name="コンテンツ プレースホルダー 3">
            <a:extLst>
              <a:ext uri="{FF2B5EF4-FFF2-40B4-BE49-F238E27FC236}">
                <a16:creationId xmlns:a16="http://schemas.microsoft.com/office/drawing/2014/main" id="{160E88DC-F6BC-46C0-BF6B-307FA833F36D}"/>
              </a:ext>
            </a:extLst>
          </p:cNvPr>
          <p:cNvSpPr txBox="1">
            <a:spLocks/>
          </p:cNvSpPr>
          <p:nvPr/>
        </p:nvSpPr>
        <p:spPr>
          <a:xfrm>
            <a:off x="5391153" y="1016385"/>
            <a:ext cx="781047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buFont typeface="Arial" pitchFamily="34" charset="0"/>
              <a:buNone/>
            </a:pPr>
            <a:r>
              <a:rPr kumimoji="1" lang="en-US" altLang="ja-JP" sz="900" kern="0" dirty="0"/>
              <a:t>Notice Mail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399137C-DC7A-4332-A8CD-F621E48E5C42}"/>
              </a:ext>
            </a:extLst>
          </p:cNvPr>
          <p:cNvSpPr/>
          <p:nvPr/>
        </p:nvSpPr>
        <p:spPr bwMode="auto">
          <a:xfrm>
            <a:off x="366662" y="1618750"/>
            <a:ext cx="1546693" cy="1374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7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Bigones</a:t>
            </a:r>
            <a:r>
              <a:rPr kumimoji="0" lang="ja-JP" altLang="en-US" sz="7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物件検索システム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7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700" dirty="0"/>
              <a:t>アカウント　　　　　　　　　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7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700" dirty="0"/>
              <a:t>パスワード　　　　　　　　　</a:t>
            </a:r>
            <a:endParaRPr kumimoji="0" lang="en-US" altLang="ja-JP" sz="700" dirty="0"/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7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7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8214C6-29FA-4A0B-8591-0DC62AA84EDE}"/>
              </a:ext>
            </a:extLst>
          </p:cNvPr>
          <p:cNvSpPr/>
          <p:nvPr/>
        </p:nvSpPr>
        <p:spPr bwMode="auto">
          <a:xfrm>
            <a:off x="1085757" y="2154634"/>
            <a:ext cx="514443" cy="847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1DA2B27-D6DD-4ADE-818B-7C4670A47455}"/>
              </a:ext>
            </a:extLst>
          </p:cNvPr>
          <p:cNvSpPr/>
          <p:nvPr/>
        </p:nvSpPr>
        <p:spPr bwMode="auto">
          <a:xfrm>
            <a:off x="1092548" y="2349417"/>
            <a:ext cx="514443" cy="847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0CA1129-FBB5-4CDF-ADB3-B8BBF68C1DE3}"/>
              </a:ext>
            </a:extLst>
          </p:cNvPr>
          <p:cNvSpPr/>
          <p:nvPr/>
        </p:nvSpPr>
        <p:spPr bwMode="auto">
          <a:xfrm>
            <a:off x="882786" y="2621966"/>
            <a:ext cx="514443" cy="1422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7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ログイン</a:t>
            </a:r>
          </a:p>
        </p:txBody>
      </p:sp>
      <p:sp>
        <p:nvSpPr>
          <p:cNvPr id="32" name="矢印: U ターン 31">
            <a:extLst>
              <a:ext uri="{FF2B5EF4-FFF2-40B4-BE49-F238E27FC236}">
                <a16:creationId xmlns:a16="http://schemas.microsoft.com/office/drawing/2014/main" id="{6EF2537F-80A0-4049-B083-3541C6915539}"/>
              </a:ext>
            </a:extLst>
          </p:cNvPr>
          <p:cNvSpPr/>
          <p:nvPr/>
        </p:nvSpPr>
        <p:spPr bwMode="auto">
          <a:xfrm rot="5400000">
            <a:off x="1962791" y="2037209"/>
            <a:ext cx="484273" cy="685245"/>
          </a:xfrm>
          <a:prstGeom prst="uturnArrow">
            <a:avLst>
              <a:gd name="adj1" fmla="val 14189"/>
              <a:gd name="adj2" fmla="val 15991"/>
              <a:gd name="adj3" fmla="val 25000"/>
              <a:gd name="adj4" fmla="val 43750"/>
              <a:gd name="adj5" fmla="val 100000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3" name="コンテンツ プレースホルダー 3">
            <a:extLst>
              <a:ext uri="{FF2B5EF4-FFF2-40B4-BE49-F238E27FC236}">
                <a16:creationId xmlns:a16="http://schemas.microsoft.com/office/drawing/2014/main" id="{1780E3CB-EE85-43E5-96CE-A24AD1928D64}"/>
              </a:ext>
            </a:extLst>
          </p:cNvPr>
          <p:cNvSpPr txBox="1">
            <a:spLocks/>
          </p:cNvSpPr>
          <p:nvPr/>
        </p:nvSpPr>
        <p:spPr>
          <a:xfrm>
            <a:off x="1829354" y="1899371"/>
            <a:ext cx="1065692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1050" kern="0" dirty="0">
                <a:solidFill>
                  <a:srgbClr val="FF0000"/>
                </a:solidFill>
              </a:rPr>
              <a:t>R</a:t>
            </a:r>
            <a:r>
              <a:rPr kumimoji="1" lang="en-US" altLang="ja-JP" sz="1050" kern="0" dirty="0">
                <a:solidFill>
                  <a:srgbClr val="FF0000"/>
                </a:solidFill>
              </a:rPr>
              <a:t>equest</a:t>
            </a:r>
          </a:p>
        </p:txBody>
      </p:sp>
      <p:sp>
        <p:nvSpPr>
          <p:cNvPr id="34" name="コンテンツ プレースホルダー 3">
            <a:extLst>
              <a:ext uri="{FF2B5EF4-FFF2-40B4-BE49-F238E27FC236}">
                <a16:creationId xmlns:a16="http://schemas.microsoft.com/office/drawing/2014/main" id="{46C0A88D-183A-46F2-9020-A1A40B52864D}"/>
              </a:ext>
            </a:extLst>
          </p:cNvPr>
          <p:cNvSpPr txBox="1">
            <a:spLocks/>
          </p:cNvSpPr>
          <p:nvPr/>
        </p:nvSpPr>
        <p:spPr>
          <a:xfrm>
            <a:off x="1824047" y="2559234"/>
            <a:ext cx="1065692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1050" kern="0" dirty="0">
                <a:solidFill>
                  <a:srgbClr val="FF0000"/>
                </a:solidFill>
              </a:rPr>
              <a:t>Response</a:t>
            </a:r>
            <a:endParaRPr kumimoji="1" lang="en-US" altLang="ja-JP" sz="1050" kern="0" dirty="0">
              <a:solidFill>
                <a:srgbClr val="FF0000"/>
              </a:solidFill>
            </a:endParaRPr>
          </a:p>
        </p:txBody>
      </p:sp>
      <p:sp>
        <p:nvSpPr>
          <p:cNvPr id="37" name="コンテンツ プレースホルダー 3">
            <a:extLst>
              <a:ext uri="{FF2B5EF4-FFF2-40B4-BE49-F238E27FC236}">
                <a16:creationId xmlns:a16="http://schemas.microsoft.com/office/drawing/2014/main" id="{A9B9D5B0-20ED-40A0-B31B-9FE91E90B760}"/>
              </a:ext>
            </a:extLst>
          </p:cNvPr>
          <p:cNvSpPr txBox="1">
            <a:spLocks/>
          </p:cNvSpPr>
          <p:nvPr/>
        </p:nvSpPr>
        <p:spPr>
          <a:xfrm>
            <a:off x="3582508" y="1849834"/>
            <a:ext cx="1065692" cy="267731"/>
          </a:xfrm>
          <a:prstGeom prst="rect">
            <a:avLst/>
          </a:prstGeom>
        </p:spPr>
        <p:txBody>
          <a:bodyPr/>
          <a:lstStyle>
            <a:lvl1pPr marL="185732" indent="-185732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355600" indent="-92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720725" indent="-1825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893763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1076325" indent="-904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2163126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6pPr>
            <a:lvl7pPr marL="265834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7pPr>
            <a:lvl8pPr marL="3153557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8pPr>
            <a:lvl9pPr marL="3648772" indent="-17710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5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defTabSz="914400"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1050" kern="0" dirty="0">
                <a:solidFill>
                  <a:srgbClr val="FF0000"/>
                </a:solidFill>
              </a:rPr>
              <a:t>Query</a:t>
            </a:r>
            <a:endParaRPr kumimoji="1" lang="en-US" altLang="ja-JP" sz="1050" kern="0" dirty="0">
              <a:solidFill>
                <a:srgbClr val="FF0000"/>
              </a:solidFill>
            </a:endParaRPr>
          </a:p>
        </p:txBody>
      </p:sp>
      <p:sp>
        <p:nvSpPr>
          <p:cNvPr id="38" name="矢印: U ターン 37">
            <a:extLst>
              <a:ext uri="{FF2B5EF4-FFF2-40B4-BE49-F238E27FC236}">
                <a16:creationId xmlns:a16="http://schemas.microsoft.com/office/drawing/2014/main" id="{F2D5BE3E-5126-406B-ACFD-6522EE8C64A9}"/>
              </a:ext>
            </a:extLst>
          </p:cNvPr>
          <p:cNvSpPr/>
          <p:nvPr/>
        </p:nvSpPr>
        <p:spPr bwMode="auto">
          <a:xfrm rot="5400000">
            <a:off x="3741407" y="1959230"/>
            <a:ext cx="331358" cy="601245"/>
          </a:xfrm>
          <a:prstGeom prst="uturnArrow">
            <a:avLst>
              <a:gd name="adj1" fmla="val 19161"/>
              <a:gd name="adj2" fmla="val 15991"/>
              <a:gd name="adj3" fmla="val 25000"/>
              <a:gd name="adj4" fmla="val 43750"/>
              <a:gd name="adj5" fmla="val 100000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39" name="右大かっこ 38">
            <a:extLst>
              <a:ext uri="{FF2B5EF4-FFF2-40B4-BE49-F238E27FC236}">
                <a16:creationId xmlns:a16="http://schemas.microsoft.com/office/drawing/2014/main" id="{829F67E4-BB8D-485E-837D-B38F7F2EB3ED}"/>
              </a:ext>
            </a:extLst>
          </p:cNvPr>
          <p:cNvSpPr/>
          <p:nvPr/>
        </p:nvSpPr>
        <p:spPr bwMode="auto">
          <a:xfrm rot="5400000">
            <a:off x="6732488" y="977783"/>
            <a:ext cx="267730" cy="5317292"/>
          </a:xfrm>
          <a:prstGeom prst="rightBracket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rPr>
              <a:t>Phase1</a:t>
            </a: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40" name="右大かっこ 39">
            <a:extLst>
              <a:ext uri="{FF2B5EF4-FFF2-40B4-BE49-F238E27FC236}">
                <a16:creationId xmlns:a16="http://schemas.microsoft.com/office/drawing/2014/main" id="{4ABB8DEC-CCF1-4104-8008-3C46B3B1E83D}"/>
              </a:ext>
            </a:extLst>
          </p:cNvPr>
          <p:cNvSpPr/>
          <p:nvPr/>
        </p:nvSpPr>
        <p:spPr bwMode="auto">
          <a:xfrm rot="5400000">
            <a:off x="2106345" y="1702030"/>
            <a:ext cx="267730" cy="3871764"/>
          </a:xfrm>
          <a:prstGeom prst="rightBracket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Phase2</a:t>
            </a: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5646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Calibli and Meiyyo">
      <a:majorFont>
        <a:latin typeface="Calibri Light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16031</TotalTime>
  <Words>48</Words>
  <Application>Microsoft Office PowerPoint</Application>
  <PresentationFormat>A4 210 x 297 mm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メイリオ</vt:lpstr>
      <vt:lpstr>Arial</vt:lpstr>
      <vt:lpstr>Calibri</vt:lpstr>
      <vt:lpstr>Calibri Light</vt:lpstr>
      <vt:lpstr>Wingdings</vt:lpstr>
      <vt:lpstr>10 September 2009</vt:lpstr>
      <vt:lpstr>Bigones クローリングシステム概略図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Brand Experience and Operational Efficiency through Business-to-Business Integration</dc:title>
  <dc:creator>DB</dc:creator>
  <cp:lastModifiedBy>芳紀 岩崎</cp:lastModifiedBy>
  <cp:revision>612</cp:revision>
  <cp:lastPrinted>2016-04-27T07:08:23Z</cp:lastPrinted>
  <dcterms:created xsi:type="dcterms:W3CDTF">2013-04-26T14:24:51Z</dcterms:created>
  <dcterms:modified xsi:type="dcterms:W3CDTF">2019-06-25T17:04:10Z</dcterms:modified>
</cp:coreProperties>
</file>