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2" r:id="rId3"/>
    <p:sldId id="340" r:id="rId4"/>
    <p:sldId id="341" r:id="rId5"/>
    <p:sldId id="342" r:id="rId6"/>
    <p:sldId id="308" r:id="rId7"/>
    <p:sldId id="344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37F"/>
    <a:srgbClr val="C345A8"/>
    <a:srgbClr val="33D5BA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D1167-CB09-4FDA-9AF2-BB2FA67F2767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87501-15AC-44F1-9381-990FDDA18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34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1F38-D281-4D00-A38A-A92BFC8D8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29005-71DB-49A9-BB92-2DE10CB97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E0F16-C1AE-4181-A8C1-3E7A7B78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8097-55CD-4526-A0A1-3C444E83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CE35-1D4C-4B41-92DA-38CDB63B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44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8388-CC8D-4AB9-8FA9-0E19940C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DF448-9A15-468E-A809-BA2F531D4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55913-C77C-4273-98ED-3E3524A9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1328D-F142-44ED-BDFA-EBAA5454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5744-8F86-411B-988E-D2F87295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34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3398D-1EC4-4CA7-9EC1-7A8677A35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13A6D-32F1-47B1-B164-B50EBE68D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3E714-62EC-4D01-AF7C-CC8C4949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85F59-754C-445A-9E09-8049DE49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8943-7104-431A-A705-FCA80E25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386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ctangle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2/1/20XX</a:t>
            </a:r>
            <a:endParaRPr lang="en-US" dirty="0"/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Picture Placeholder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Graphic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aphic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282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96E7-19C6-4C64-AD65-0E12793D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E46F-7CCF-4814-9584-F2B5210A5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9088D-F2D7-403A-ABF5-95D1EFC2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5B14-FD3C-40E7-8B01-3019D109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0CCD-E0B5-4749-800F-DDBD0817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49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3892-16AE-481D-B9A5-ABEFC8E7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41150-80E7-458C-A067-BECB9BD48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40E5-AED5-4762-8F35-A5B84B36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7837-81BD-4288-9FC9-B7F2DC245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ADAD0-ED90-4661-B2BD-AA3735A5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69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2E235-8933-48F0-BFB3-0FD4B611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54563-823A-4CD1-8325-FDC39A999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6C573-6FDF-491F-8CAC-45C916941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F2F01-7B4F-47AA-9B04-F2B9C915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8CE47-EE67-4062-B421-EA7F6A2B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59D92-A62E-4BEE-A093-A70CCA89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8598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4C79-16D7-471A-A227-28EEDBD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4BFA-B32D-41DB-9F0B-DBAD1615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E0425-D2F1-40A1-B5DC-43A4FCD6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BD192-3D08-4AC3-98B1-5C355C978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9E1FB-7FA2-4FB4-B6E5-51EAEAD18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1C6BD-B876-424B-9C7D-02EF5A5A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81F69-76E9-4E3B-A7E6-E02ACF51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79799-BD6E-4698-BC20-3FAE50D21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49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F13D-BCD2-4C35-BED6-C1531F6C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60BD2-BD72-4C13-81E0-D11A29B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22E24-D27C-4419-839E-707039A3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048BA-44A5-41B0-B05E-664C2D3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10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38AE0-2524-437F-B28A-E53517C2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BB73F-A044-4D3C-ADC5-AAD396FC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FB2A-AC9A-424E-AA2D-0B8F7E9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99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C136-A800-4FD2-9EC6-1D61C50C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7A9BA-68EF-484F-B27B-87786138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20D01-B981-40A3-8BB1-EEA63A52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3530-DB5B-4980-A887-6F36CD43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9A33A-EE3C-46CC-9746-82EAE577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189C-DBF8-462C-890B-952A9A7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2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25C2-BD97-4517-9CCA-28FDEE65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B380B-D218-4411-8BB7-C6B4DE25E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E3884-7863-44C8-A234-1631B6712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B4576-FEDC-4212-AD55-872529C8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4B640-B5CD-42E1-8862-5256FA08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4306-34D0-4599-82AE-89FF153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698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3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DE91-0384-4D70-9C35-DC588829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5A3D-4692-44FC-BAD5-EE25B399F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1E25-DC28-4BF1-AC09-3ADBCBB66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692D3-4831-4470-A5E4-917CD100153B}" type="datetimeFigureOut">
              <a:rPr lang="es-ES" smtClean="0"/>
              <a:t>16/12/2021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CAB1E-B205-4383-B128-58065606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3FB8A-980C-43F1-8DB5-5DBD78BF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FECF-A6BB-493E-8D7E-297B2E21970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86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8CF95-F103-478B-A18A-441785DC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118042" y="2459503"/>
            <a:ext cx="5134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Para poder instalar nuestro videojuego debe disponer de un espacio aproximado a los 70MB de espacio, aunque puede jugar por vía plataforma web y lo único que necesitaría es de acceso a internet y un dispositivo electrónico que pueda acceder a ella.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888856" y="2551836"/>
            <a:ext cx="5985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REQUISITOS DE INSTALACIÓN </a:t>
            </a:r>
            <a:endParaRPr lang="es-E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3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277070" y="2151726"/>
            <a:ext cx="51347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• X: iniciar y reiniciar el juego.</a:t>
            </a:r>
          </a:p>
          <a:p>
            <a:pPr algn="just"/>
            <a:endParaRPr lang="es-ES" sz="20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• Barra espaciadora: control para dirigir el salto del personaje.</a:t>
            </a:r>
          </a:p>
          <a:p>
            <a:pPr algn="just"/>
            <a:endParaRPr lang="es-ES" sz="20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Nuestro personaje se desplazará a lo largo del camino, saltando obstáculos y recolectando monedas en el transcurso.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888856" y="2551836"/>
            <a:ext cx="5985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INSTRUCCIONES DE USO</a:t>
            </a:r>
            <a:endParaRPr lang="es-E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73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277070" y="1536173"/>
            <a:ext cx="5134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 el futuro este videojuego, se pretende aplicar un cargo muy mínimo en la plataforma en la cual está colgado actualmente (</a:t>
            </a:r>
            <a:r>
              <a:rPr lang="es-ES" sz="2000" dirty="0" err="1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Itch</a:t>
            </a: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de la misma manera, la versión oficial será colgado en las tiendas oficiales de los diferentes sistemas operativos principales. </a:t>
            </a:r>
          </a:p>
          <a:p>
            <a:pPr algn="just"/>
            <a:endParaRPr lang="es-ES" sz="20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Teniendo en cuenta los cambios a realizar, se pretende poner a disposición este videojuego para diferentes plataformas, además de móviles.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888856" y="2551836"/>
            <a:ext cx="5985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PROYECCIONES A FUTURO</a:t>
            </a:r>
            <a:endParaRPr lang="es-E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277070" y="2305614"/>
            <a:ext cx="51347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Perfiles de los profesionales: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DC: Diseñador Creativo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IL: Ilustrador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AN: Animador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P: Programador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UT: Usuario </a:t>
            </a:r>
            <a:r>
              <a:rPr lang="es-ES" sz="2000" dirty="0" err="1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Tester</a:t>
            </a:r>
            <a:endParaRPr lang="es-ES" sz="20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TS: Técnico de Sonido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888856" y="590514"/>
            <a:ext cx="5985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PRESUPUESTO</a:t>
            </a:r>
            <a:endParaRPr lang="es-E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836A9-DDFB-4419-B106-BB990259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153171"/>
              </p:ext>
            </p:extLst>
          </p:nvPr>
        </p:nvGraphicFramePr>
        <p:xfrm>
          <a:off x="6311347" y="1934002"/>
          <a:ext cx="5403575" cy="3247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5310">
                  <a:extLst>
                    <a:ext uri="{9D8B030D-6E8A-4147-A177-3AD203B41FA5}">
                      <a16:colId xmlns:a16="http://schemas.microsoft.com/office/drawing/2014/main" val="436742446"/>
                    </a:ext>
                  </a:extLst>
                </a:gridCol>
                <a:gridCol w="1425883">
                  <a:extLst>
                    <a:ext uri="{9D8B030D-6E8A-4147-A177-3AD203B41FA5}">
                      <a16:colId xmlns:a16="http://schemas.microsoft.com/office/drawing/2014/main" val="2793785696"/>
                    </a:ext>
                  </a:extLst>
                </a:gridCol>
                <a:gridCol w="1582382">
                  <a:extLst>
                    <a:ext uri="{9D8B030D-6E8A-4147-A177-3AD203B41FA5}">
                      <a16:colId xmlns:a16="http://schemas.microsoft.com/office/drawing/2014/main" val="724063716"/>
                    </a:ext>
                  </a:extLst>
                </a:gridCol>
              </a:tblGrid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Rol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Tiempo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Costo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28594"/>
                  </a:ext>
                </a:extLst>
              </a:tr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Diseñador Creativo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 mes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500 USD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3538945"/>
                  </a:ext>
                </a:extLst>
              </a:tr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Ilustrador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 mes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500 USD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3077168"/>
                  </a:ext>
                </a:extLst>
              </a:tr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Animador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2 meses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1,600 USD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785205"/>
                  </a:ext>
                </a:extLst>
              </a:tr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Técnico de Sonido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45 días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600 USD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2569482"/>
                  </a:ext>
                </a:extLst>
              </a:tr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Programador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 meses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3,000 USD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9626551"/>
                  </a:ext>
                </a:extLst>
              </a:tr>
              <a:tr h="4639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Usuario Tester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>
                          <a:effectLst/>
                        </a:rPr>
                        <a:t>1 mes </a:t>
                      </a:r>
                      <a:endParaRPr lang="es-E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100" dirty="0">
                          <a:effectLst/>
                        </a:rPr>
                        <a:t>400 USD</a:t>
                      </a:r>
                      <a:endParaRPr lang="es-E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176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256578" y="1311701"/>
            <a:ext cx="513470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Esta industria, como ya hemos comentado, ha experimentado grandes cambios en los últimos años y es que, los videojuegos han aumentado aceptación y se ha adentrado en criterios de suma importancia y que han impulsado la industria.</a:t>
            </a:r>
          </a:p>
          <a:p>
            <a:pPr algn="just"/>
            <a:endParaRPr lang="es-ES" sz="2000" dirty="0">
              <a:solidFill>
                <a:srgbClr val="FFC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Los consumidores se han adentrado más en la industria y esto impulsa la permanencia del crecimiento. Cabe mencionar que la industria ha generado un total de recaudación de 57,600 millones de euros para el 2009 y para el 2016 recaudo un total de 91,000 millones de dólares, teniendo un notorio crecimiento y éxito entre estos años.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929840" y="2551837"/>
            <a:ext cx="5985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ANÁLISIS DE MERCADO</a:t>
            </a:r>
            <a:endParaRPr lang="es-E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7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159027" y="2305615"/>
            <a:ext cx="51347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Por el momento el videojuego puede ser jugado en la web y solo en Pc, por cuestiones de controles y por el momento será de forma gratuita la versión Beta, mientras que en lo adelante se realizará el lanzamiento de la versión oficial con un costo muy mínimo y con disponibilidad en otros dispositivos.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888856" y="2967334"/>
            <a:ext cx="5985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VIABILIDAD</a:t>
            </a:r>
            <a:endParaRPr lang="es-E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83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C5573579-AF84-4C71-AE4F-7AC32163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545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244EE-167F-4EEC-A4FF-58D9B7CF44D1}"/>
              </a:ext>
            </a:extLst>
          </p:cNvPr>
          <p:cNvSpPr txBox="1"/>
          <p:nvPr/>
        </p:nvSpPr>
        <p:spPr>
          <a:xfrm>
            <a:off x="2719141" y="1021788"/>
            <a:ext cx="67537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>PRESENTACIÓN DEL </a:t>
            </a:r>
          </a:p>
          <a:p>
            <a:pPr algn="ctr"/>
            <a:r>
              <a:rPr lang="es-419" sz="7200" b="1" dirty="0">
                <a:solidFill>
                  <a:schemeClr val="bg1"/>
                </a:solidFill>
                <a:latin typeface="Algerian" panose="04020705040A02060702" pitchFamily="82" charset="0"/>
              </a:rPr>
              <a:t>VIDEOJUEGO</a:t>
            </a:r>
            <a:endParaRPr lang="es-ES" sz="72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009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986CC06C-EAD1-4D20-96F1-85995339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406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4791473-78FF-4451-AE20-DEA14E846046}"/>
              </a:ext>
            </a:extLst>
          </p:cNvPr>
          <p:cNvSpPr/>
          <p:nvPr/>
        </p:nvSpPr>
        <p:spPr>
          <a:xfrm>
            <a:off x="211015" y="207496"/>
            <a:ext cx="3643531" cy="3690673"/>
          </a:xfrm>
          <a:prstGeom prst="ellipse">
            <a:avLst/>
          </a:prstGeom>
          <a:solidFill>
            <a:srgbClr val="1D5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D5831-8468-4C80-96C6-C6F9B5EE9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81" y="307395"/>
            <a:ext cx="2994398" cy="2994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884BCE-66F1-4D0F-996D-D61BEFEF4554}"/>
              </a:ext>
            </a:extLst>
          </p:cNvPr>
          <p:cNvSpPr txBox="1"/>
          <p:nvPr/>
        </p:nvSpPr>
        <p:spPr>
          <a:xfrm>
            <a:off x="372792" y="4105665"/>
            <a:ext cx="3319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YUNISSE PEÑA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1-18-2568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177321-2612-4CA1-A9E7-593B460CD957}"/>
              </a:ext>
            </a:extLst>
          </p:cNvPr>
          <p:cNvSpPr/>
          <p:nvPr/>
        </p:nvSpPr>
        <p:spPr>
          <a:xfrm>
            <a:off x="4362156" y="207496"/>
            <a:ext cx="3643531" cy="3690673"/>
          </a:xfrm>
          <a:prstGeom prst="ellipse">
            <a:avLst/>
          </a:prstGeom>
          <a:solidFill>
            <a:srgbClr val="1D5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BCB66-DA9F-49D9-BA99-BF98AC30019B}"/>
              </a:ext>
            </a:extLst>
          </p:cNvPr>
          <p:cNvSpPr txBox="1"/>
          <p:nvPr/>
        </p:nvSpPr>
        <p:spPr>
          <a:xfrm>
            <a:off x="4523933" y="4105665"/>
            <a:ext cx="3319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Félix </a:t>
            </a:r>
            <a:r>
              <a:rPr lang="es-ES" sz="3200" dirty="0" err="1">
                <a:solidFill>
                  <a:schemeClr val="bg1"/>
                </a:solidFill>
                <a:latin typeface="Algerian" panose="04020705040A02060702" pitchFamily="82" charset="0"/>
              </a:rPr>
              <a:t>tavárez</a:t>
            </a:r>
            <a:endParaRPr lang="es-ES" sz="32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1-16-0293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E68490-48B3-42BB-9E66-BF0B076A3C6E}"/>
              </a:ext>
            </a:extLst>
          </p:cNvPr>
          <p:cNvSpPr/>
          <p:nvPr/>
        </p:nvSpPr>
        <p:spPr>
          <a:xfrm>
            <a:off x="8421273" y="207496"/>
            <a:ext cx="3643531" cy="3690673"/>
          </a:xfrm>
          <a:prstGeom prst="ellipse">
            <a:avLst/>
          </a:prstGeom>
          <a:solidFill>
            <a:srgbClr val="1D53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31044-16F6-406B-8030-CEB5D3C33BFB}"/>
              </a:ext>
            </a:extLst>
          </p:cNvPr>
          <p:cNvSpPr txBox="1"/>
          <p:nvPr/>
        </p:nvSpPr>
        <p:spPr>
          <a:xfrm>
            <a:off x="8132882" y="4105665"/>
            <a:ext cx="4059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ESMIRNA ESTRELLA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Algerian" panose="04020705040A02060702" pitchFamily="82" charset="0"/>
              </a:rPr>
              <a:t>1-17-1556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4BE659-CC3E-4F76-B2C8-229470F82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722" y="265194"/>
            <a:ext cx="2994398" cy="2994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ACB119-399C-43CE-B1BA-14F6DA390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5839" y="246264"/>
            <a:ext cx="2994398" cy="29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7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8032652" y="3044279"/>
            <a:ext cx="3610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000"/>
                </a:solidFill>
                <a:latin typeface="Algerian" panose="04020705040A02060702" pitchFamily="82" charset="0"/>
              </a:rPr>
              <a:t>Descripción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548639" y="2386867"/>
            <a:ext cx="6622473" cy="205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juego a presentar llamado Jumping Guy es un juego de tipo arcade, el cual está basado en la superación de obstáculos y recolección de monedas.</a:t>
            </a: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389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7582486" y="2921168"/>
            <a:ext cx="4417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FFC000"/>
                </a:solidFill>
                <a:latin typeface="Algerian" panose="04020705040A02060702" pitchFamily="82" charset="0"/>
              </a:rPr>
              <a:t>Motivación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390772" y="557114"/>
            <a:ext cx="6622473" cy="601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	Originalidad de la idea: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motivación para desarrollar este videojuego está dada por el videojuego Cromo Dino, con la intención de darle más vida y colores; de la misma manera integrando características, las cuales agregan diversión y de la misma manera generando buena experiencia al momento de jugarlo.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	Estado del Arte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Este estado de arte busca ver cuando aceptado a la relajación de los jugadores puede llegar a ser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4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7582486" y="2921168"/>
            <a:ext cx="4417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rgbClr val="FFC000"/>
                </a:solidFill>
                <a:latin typeface="Algerian" panose="04020705040A02060702" pitchFamily="82" charset="0"/>
              </a:rPr>
              <a:t>OBJETIVOS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390772" y="557114"/>
            <a:ext cx="6622473" cy="601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 general: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Ofrecer buena experiencia al usuario, ofreciendo características que generen sorpresa para que el jugador se divierta mientras juega.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s-ES" sz="24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específicos: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Divertir al usuario.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Distraer al jugador.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• Intentar introducir al jugador en el videojuego y se relaje.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28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5AB1F342-1DCC-4AE7-89F4-EC4A9F84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652"/>
            <a:ext cx="7404019" cy="688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D56AFF-ABE8-4925-93A9-8729DEDF5380}"/>
              </a:ext>
            </a:extLst>
          </p:cNvPr>
          <p:cNvSpPr txBox="1"/>
          <p:nvPr/>
        </p:nvSpPr>
        <p:spPr>
          <a:xfrm>
            <a:off x="8074856" y="2028616"/>
            <a:ext cx="34559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dirty="0">
                <a:solidFill>
                  <a:srgbClr val="FFC000"/>
                </a:solidFill>
                <a:latin typeface="Algerian" panose="04020705040A02060702" pitchFamily="82" charset="0"/>
              </a:rPr>
              <a:t>Datos básicos sobre el videojuego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3B9F91-B802-4780-8C7C-C788F2828C06}"/>
              </a:ext>
            </a:extLst>
          </p:cNvPr>
          <p:cNvSpPr txBox="1"/>
          <p:nvPr/>
        </p:nvSpPr>
        <p:spPr>
          <a:xfrm>
            <a:off x="781546" y="614303"/>
            <a:ext cx="6622473" cy="624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Plataforma: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línea.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Género: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Arcade. 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Clasificación: 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todo público (T).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Tipo de Animación: </a:t>
            </a: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2D.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Equipo de Trabajo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Ingenieros de audio: Esmirna.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Diseñadores: Félix y Yunisse.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Ilustradores: Félix.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Programadores: Félix y Yunisse. 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Animadores: Félix.</a:t>
            </a:r>
            <a:endParaRPr lang="es-E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55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173498" y="250013"/>
            <a:ext cx="5134709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Versiones y Prototipos de la Aplicación.</a:t>
            </a:r>
          </a:p>
          <a:p>
            <a:pPr algn="just"/>
            <a:endParaRPr lang="es-ES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versión Alpha, fue el videojuego </a:t>
            </a:r>
            <a:r>
              <a:rPr lang="es-E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plain</a:t>
            </a:r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usado si monedas con el único objetivo de saltar los obstáculos, ya cuando chocara con alguna roca el juego terminaría.</a:t>
            </a:r>
          </a:p>
          <a:p>
            <a:pPr algn="just"/>
            <a:endParaRPr lang="es-ES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 versión Beta, es que vamos a lanzar ahora que tiene monedas la cuales ponemos tomar, hará las mismas acciones que antes, pero con el detalle de las monedas.</a:t>
            </a:r>
          </a:p>
          <a:p>
            <a:pPr algn="just"/>
            <a:endParaRPr lang="es-E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Prototipos</a:t>
            </a:r>
          </a:p>
          <a:p>
            <a:pPr algn="just"/>
            <a:endParaRPr lang="es-E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Teníamos el prototipo 1, que se basaba en que el jugador REY, podía saltar obstáculo y correr.</a:t>
            </a:r>
          </a:p>
          <a:p>
            <a:pPr algn="just"/>
            <a:endParaRPr lang="es-ES" sz="20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s-E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 el prototipo 2, el jugador puede hacer eso anterior, pero ahora va consiguiendo monedas en el camino.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437FF-5990-48A5-9341-CD27B3C28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3516"/>
            <a:ext cx="5636455" cy="2772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52C458-C148-456E-ADE5-B9A857AF5D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97" t="16627" r="18509" b="13408"/>
          <a:stretch/>
        </p:blipFill>
        <p:spPr bwMode="auto">
          <a:xfrm>
            <a:off x="6096000" y="3429000"/>
            <a:ext cx="5636454" cy="2851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71158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173498" y="2459504"/>
            <a:ext cx="5134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 videojuego puede ser jugado por un usuario que lo necesite, no tiene restricción de edad, solo necesita saber leer para iniciarlo y tener un dispositivo en el cual jugarlo, es decir que a partir de los 5 años cualquier persona lo puede utilizar.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6033411" y="3044279"/>
            <a:ext cx="5985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Perfiles de usuario</a:t>
            </a:r>
            <a:endParaRPr lang="es-ES" sz="4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ed De Ladrillo Con Rayas De Rayas De Color Rojo Y Cemento Para El Fondo  Y El Telón De Fondo Abstracto O Fondo De Pantalla Ilustraciones  Vectoriales, Clip Art Vectorizado Libre De">
            <a:extLst>
              <a:ext uri="{FF2B5EF4-FFF2-40B4-BE49-F238E27FC236}">
                <a16:creationId xmlns:a16="http://schemas.microsoft.com/office/drawing/2014/main" id="{BFEFB3C3-BC4B-4452-A90F-FF6592C6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805" y="0"/>
            <a:ext cx="66211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D07579-92AC-4D2B-AD40-3DC1D4E4B226}"/>
              </a:ext>
            </a:extLst>
          </p:cNvPr>
          <p:cNvSpPr txBox="1"/>
          <p:nvPr/>
        </p:nvSpPr>
        <p:spPr>
          <a:xfrm>
            <a:off x="173498" y="2921167"/>
            <a:ext cx="5134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solidFill>
                  <a:srgbClr val="FFC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 esta parte como podemos observar se presentan los detalles del juego y explica como es que se va a jugar.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70B3F-634F-4261-9F04-94CB8DB80FD4}"/>
              </a:ext>
            </a:extLst>
          </p:cNvPr>
          <p:cNvSpPr txBox="1"/>
          <p:nvPr/>
        </p:nvSpPr>
        <p:spPr>
          <a:xfrm>
            <a:off x="5888856" y="552870"/>
            <a:ext cx="5985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4400" b="1" dirty="0">
                <a:solidFill>
                  <a:schemeClr val="bg1"/>
                </a:solidFill>
                <a:latin typeface="Algerian" panose="04020705040A02060702" pitchFamily="82" charset="0"/>
              </a:rPr>
              <a:t>Usabilidad</a:t>
            </a:r>
            <a:endParaRPr lang="es-ES" sz="4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EA3727-823F-41F1-80EE-D17A3EBE5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44" t="16002" r="18509" b="14034"/>
          <a:stretch/>
        </p:blipFill>
        <p:spPr bwMode="auto">
          <a:xfrm>
            <a:off x="5913421" y="1572709"/>
            <a:ext cx="5960525" cy="37125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199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806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Cambria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Yunisse Santana</dc:creator>
  <cp:lastModifiedBy>Yunisse Santana</cp:lastModifiedBy>
  <cp:revision>4</cp:revision>
  <dcterms:created xsi:type="dcterms:W3CDTF">2021-10-07T18:28:21Z</dcterms:created>
  <dcterms:modified xsi:type="dcterms:W3CDTF">2021-12-16T20:51:41Z</dcterms:modified>
</cp:coreProperties>
</file>